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315" r:id="rId3"/>
    <p:sldId id="367" r:id="rId4"/>
    <p:sldId id="363" r:id="rId5"/>
    <p:sldId id="368" r:id="rId6"/>
    <p:sldId id="369" r:id="rId7"/>
    <p:sldId id="370" r:id="rId8"/>
    <p:sldId id="375" r:id="rId9"/>
    <p:sldId id="318" r:id="rId10"/>
    <p:sldId id="376" r:id="rId11"/>
    <p:sldId id="379" r:id="rId12"/>
    <p:sldId id="365" r:id="rId13"/>
    <p:sldId id="366" r:id="rId14"/>
    <p:sldId id="377" r:id="rId15"/>
    <p:sldId id="372" r:id="rId16"/>
    <p:sldId id="378" r:id="rId17"/>
    <p:sldId id="371" r:id="rId18"/>
    <p:sldId id="3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3"/>
    <p:restoredTop sz="94610"/>
  </p:normalViewPr>
  <p:slideViewPr>
    <p:cSldViewPr snapToGrid="0" snapToObjects="1">
      <p:cViewPr varScale="1">
        <p:scale>
          <a:sx n="85" d="100"/>
          <a:sy n="85" d="100"/>
        </p:scale>
        <p:origin x="208"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E7C64-B68E-6C4C-B0D0-E661B3A9B395}" type="datetimeFigureOut">
              <a:rPr lang="en-US" smtClean="0"/>
              <a:t>4/7/18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598FDD-F21F-5C4C-9BBF-514D5F9F97CE}" type="slidenum">
              <a:rPr lang="en-US" smtClean="0"/>
              <a:t>‹#›</a:t>
            </a:fld>
            <a:endParaRPr lang="en-US"/>
          </a:p>
        </p:txBody>
      </p:sp>
    </p:spTree>
    <p:extLst>
      <p:ext uri="{BB962C8B-B14F-4D97-AF65-F5344CB8AC3E}">
        <p14:creationId xmlns:p14="http://schemas.microsoft.com/office/powerpoint/2010/main" val="466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4/7/18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18</a:t>
            </a:fld>
            <a:endParaRPr lang="en-US"/>
          </a:p>
        </p:txBody>
      </p:sp>
    </p:spTree>
    <p:extLst>
      <p:ext uri="{BB962C8B-B14F-4D97-AF65-F5344CB8AC3E}">
        <p14:creationId xmlns:p14="http://schemas.microsoft.com/office/powerpoint/2010/main" val="89874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4/7/18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4/7/18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4/7/18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4/7/18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4/7/18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720180AB70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assessmentplacement.squarespac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762" y="1347446"/>
            <a:ext cx="9139237" cy="1710079"/>
          </a:xfrm>
        </p:spPr>
        <p:txBody>
          <a:bodyPr anchor="ctr">
            <a:normAutofit fontScale="90000"/>
          </a:bodyPr>
          <a:lstStyle/>
          <a:p>
            <a:r>
              <a:rPr lang="en-US" dirty="0">
                <a:latin typeface="Times New Roman" charset="0"/>
                <a:ea typeface="Times New Roman" charset="0"/>
                <a:cs typeface="Times New Roman" charset="0"/>
              </a:rPr>
              <a:t>AB 705 – Where are we now and how do we do it?</a:t>
            </a:r>
          </a:p>
        </p:txBody>
      </p:sp>
      <p:sp>
        <p:nvSpPr>
          <p:cNvPr id="3" name="Subtitle 2"/>
          <p:cNvSpPr>
            <a:spLocks noGrp="1"/>
          </p:cNvSpPr>
          <p:nvPr>
            <p:ph type="subTitle" idx="1"/>
          </p:nvPr>
        </p:nvSpPr>
        <p:spPr>
          <a:xfrm>
            <a:off x="528638" y="3735046"/>
            <a:ext cx="8011205" cy="3122954"/>
          </a:xfrm>
        </p:spPr>
        <p:txBody>
          <a:bodyPr>
            <a:normAutofit fontScale="92500" lnSpcReduction="10000"/>
          </a:bodyPr>
          <a:lstStyle/>
          <a:p>
            <a:pPr algn="l"/>
            <a:r>
              <a:rPr lang="en-US" sz="2800" dirty="0" err="1">
                <a:latin typeface="Times New Roman" charset="0"/>
                <a:ea typeface="Times New Roman" charset="0"/>
                <a:cs typeface="Times New Roman" charset="0"/>
              </a:rPr>
              <a:t>Ginni</a:t>
            </a:r>
            <a:r>
              <a:rPr lang="en-US" sz="2800" dirty="0">
                <a:latin typeface="Times New Roman" charset="0"/>
                <a:ea typeface="Times New Roman" charset="0"/>
                <a:cs typeface="Times New Roman" charset="0"/>
              </a:rPr>
              <a:t> May, Area A Representative, Math and Quantitative Reasoning Task Force Chair</a:t>
            </a:r>
          </a:p>
          <a:p>
            <a:pPr algn="l"/>
            <a:r>
              <a:rPr lang="en-US" sz="2800" dirty="0">
                <a:latin typeface="Times New Roman" charset="0"/>
                <a:ea typeface="Times New Roman" charset="0"/>
                <a:cs typeface="Times New Roman" charset="0"/>
              </a:rPr>
              <a:t>Carrie Roberson (moderator), North Representative, Guided Pathways Task Force Chair</a:t>
            </a:r>
          </a:p>
          <a:p>
            <a:pPr algn="l"/>
            <a:r>
              <a:rPr lang="en-US" sz="2800" dirty="0">
                <a:latin typeface="Times New Roman" charset="0"/>
                <a:ea typeface="Times New Roman" charset="0"/>
                <a:cs typeface="Times New Roman" charset="0"/>
              </a:rPr>
              <a:t>Craig </a:t>
            </a:r>
            <a:r>
              <a:rPr lang="en-US" sz="2800" dirty="0" err="1">
                <a:latin typeface="Times New Roman" charset="0"/>
                <a:ea typeface="Times New Roman" charset="0"/>
                <a:cs typeface="Times New Roman" charset="0"/>
              </a:rPr>
              <a:t>Rutan</a:t>
            </a:r>
            <a:r>
              <a:rPr lang="en-US" sz="2800" dirty="0">
                <a:latin typeface="Times New Roman" charset="0"/>
                <a:ea typeface="Times New Roman" charset="0"/>
                <a:cs typeface="Times New Roman" charset="0"/>
              </a:rPr>
              <a:t>, Area D Representative, Curriculum Committee Chair</a:t>
            </a:r>
          </a:p>
          <a:p>
            <a:endParaRPr lang="en-US" dirty="0">
              <a:latin typeface="Times New Roman" charset="0"/>
              <a:ea typeface="Times New Roman" charset="0"/>
              <a:cs typeface="Times New Roman" charset="0"/>
            </a:endParaRPr>
          </a:p>
          <a:p>
            <a:pPr algn="r"/>
            <a:r>
              <a:rPr lang="en-US" sz="2000" dirty="0">
                <a:solidFill>
                  <a:srgbClr val="FF0000"/>
                </a:solidFill>
                <a:latin typeface="Times New Roman" charset="0"/>
                <a:ea typeface="Times New Roman" charset="0"/>
                <a:cs typeface="Times New Roman" charset="0"/>
              </a:rPr>
              <a:t>Spring 2018 Plenary Session, San Mateo Marriott</a:t>
            </a:r>
          </a:p>
        </p:txBody>
      </p:sp>
      <p:pic>
        <p:nvPicPr>
          <p:cNvPr id="4" name="Picture 3" descr="ASCCC_Logo"/>
          <p:cNvPicPr/>
          <p:nvPr/>
        </p:nvPicPr>
        <p:blipFill>
          <a:blip r:embed="rId2"/>
          <a:srcRect/>
          <a:stretch>
            <a:fillRect/>
          </a:stretch>
        </p:blipFill>
        <p:spPr bwMode="auto">
          <a:xfrm>
            <a:off x="4163631" y="335893"/>
            <a:ext cx="4231670" cy="786470"/>
          </a:xfrm>
          <a:prstGeom prst="rect">
            <a:avLst/>
          </a:prstGeom>
          <a:noFill/>
          <a:ln w="9525">
            <a:noFill/>
            <a:miter lim="800000"/>
            <a:headEnd/>
            <a:tailEnd/>
          </a:ln>
        </p:spPr>
      </p:pic>
      <p:pic>
        <p:nvPicPr>
          <p:cNvPr id="7" name="Picture 6">
            <a:extLst>
              <a:ext uri="{FF2B5EF4-FFF2-40B4-BE49-F238E27FC236}">
                <a16:creationId xmlns:a16="http://schemas.microsoft.com/office/drawing/2014/main" id="{8F099A98-2728-884C-902D-A321F74397E0}"/>
              </a:ext>
            </a:extLst>
          </p:cNvPr>
          <p:cNvPicPr>
            <a:picLocks noChangeAspect="1"/>
          </p:cNvPicPr>
          <p:nvPr/>
        </p:nvPicPr>
        <p:blipFill>
          <a:blip r:embed="rId3"/>
          <a:stretch>
            <a:fillRect/>
          </a:stretch>
        </p:blipFill>
        <p:spPr>
          <a:xfrm>
            <a:off x="8948056" y="5296523"/>
            <a:ext cx="2615196" cy="870860"/>
          </a:xfrm>
          <a:prstGeom prst="rect">
            <a:avLst/>
          </a:prstGeom>
        </p:spPr>
      </p:pic>
      <p:pic>
        <p:nvPicPr>
          <p:cNvPr id="9" name="Picture 8">
            <a:extLst>
              <a:ext uri="{FF2B5EF4-FFF2-40B4-BE49-F238E27FC236}">
                <a16:creationId xmlns:a16="http://schemas.microsoft.com/office/drawing/2014/main" id="{018D0193-3438-C248-96E5-7A164FD8FB01}"/>
              </a:ext>
            </a:extLst>
          </p:cNvPr>
          <p:cNvPicPr>
            <a:picLocks noChangeAspect="1"/>
          </p:cNvPicPr>
          <p:nvPr/>
        </p:nvPicPr>
        <p:blipFill>
          <a:blip r:embed="rId4"/>
          <a:stretch>
            <a:fillRect/>
          </a:stretch>
        </p:blipFill>
        <p:spPr>
          <a:xfrm>
            <a:off x="8706158" y="3442531"/>
            <a:ext cx="3105742" cy="1472184"/>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7352-59D9-8A4F-A923-AB6C41EDFB99}"/>
              </a:ext>
            </a:extLst>
          </p:cNvPr>
          <p:cNvSpPr>
            <a:spLocks noGrp="1"/>
          </p:cNvSpPr>
          <p:nvPr>
            <p:ph type="title"/>
          </p:nvPr>
        </p:nvSpPr>
        <p:spPr/>
        <p:txBody>
          <a:bodyPr/>
          <a:lstStyle/>
          <a:p>
            <a:pPr algn="ctr"/>
            <a:r>
              <a:rPr lang="en-US" b="1" dirty="0">
                <a:solidFill>
                  <a:srgbClr val="0070C0"/>
                </a:solidFill>
                <a:latin typeface="Times New Roman" charset="0"/>
                <a:ea typeface="Times New Roman" charset="0"/>
                <a:cs typeface="Times New Roman" charset="0"/>
              </a:rPr>
              <a:t>English</a:t>
            </a:r>
            <a:endParaRPr lang="en-US" dirty="0"/>
          </a:p>
        </p:txBody>
      </p:sp>
      <p:sp>
        <p:nvSpPr>
          <p:cNvPr id="3" name="Content Placeholder 2">
            <a:extLst>
              <a:ext uri="{FF2B5EF4-FFF2-40B4-BE49-F238E27FC236}">
                <a16:creationId xmlns:a16="http://schemas.microsoft.com/office/drawing/2014/main" id="{60B82C1B-D6DF-9846-A9C0-6753A6B41BFE}"/>
              </a:ext>
            </a:extLst>
          </p:cNvPr>
          <p:cNvSpPr>
            <a:spLocks noGrp="1"/>
          </p:cNvSpPr>
          <p:nvPr>
            <p:ph idx="1"/>
          </p:nvPr>
        </p:nvSpPr>
        <p:spPr>
          <a:xfrm>
            <a:off x="838200" y="1426231"/>
            <a:ext cx="10515600" cy="5247837"/>
          </a:xfrm>
        </p:spPr>
        <p:txBody>
          <a:bodyPr/>
          <a:lstStyle/>
          <a:p>
            <a:r>
              <a:rPr lang="en-US" dirty="0">
                <a:latin typeface="Times New Roman" panose="02020603050405020304" pitchFamily="18" charset="0"/>
                <a:cs typeface="Times New Roman" panose="02020603050405020304" pitchFamily="18" charset="0"/>
              </a:rPr>
              <a:t>The data presented is based on an analysis of historical CCC student records.</a:t>
            </a:r>
          </a:p>
          <a:p>
            <a:r>
              <a:rPr lang="en-US" dirty="0">
                <a:latin typeface="Times New Roman" panose="02020603050405020304" pitchFamily="18" charset="0"/>
                <a:cs typeface="Times New Roman" panose="02020603050405020304" pitchFamily="18" charset="0"/>
              </a:rPr>
              <a:t>Of all students that enrolled in freshmen composition as their first English course in college, 43% passed transfer level English in one year if their 11</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grade GPA was &lt; 1.9</a:t>
            </a:r>
          </a:p>
          <a:p>
            <a:r>
              <a:rPr lang="en-US" dirty="0">
                <a:latin typeface="Times New Roman" panose="02020603050405020304" pitchFamily="18" charset="0"/>
                <a:cs typeface="Times New Roman" panose="02020603050405020304" pitchFamily="18" charset="0"/>
              </a:rPr>
              <a:t>Of all students that enrolled in a one level below English course, 12% passed transfer level English in one year if their 11</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grade GPA was &lt; 1.9</a:t>
            </a:r>
          </a:p>
          <a:p>
            <a:r>
              <a:rPr lang="en-US" dirty="0">
                <a:latin typeface="Times New Roman" panose="02020603050405020304" pitchFamily="18" charset="0"/>
                <a:cs typeface="Times New Roman" panose="02020603050405020304" pitchFamily="18" charset="0"/>
              </a:rPr>
              <a:t>The Chancellor’s Office has interpreted this data to indicate that ALL students with an 11</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grade HS GPA should be placed directly into transfer level.</a:t>
            </a:r>
          </a:p>
        </p:txBody>
      </p:sp>
    </p:spTree>
    <p:extLst>
      <p:ext uri="{BB962C8B-B14F-4D97-AF65-F5344CB8AC3E}">
        <p14:creationId xmlns:p14="http://schemas.microsoft.com/office/powerpoint/2010/main" val="34204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7352-59D9-8A4F-A923-AB6C41EDFB99}"/>
              </a:ext>
            </a:extLst>
          </p:cNvPr>
          <p:cNvSpPr>
            <a:spLocks noGrp="1"/>
          </p:cNvSpPr>
          <p:nvPr>
            <p:ph type="title"/>
          </p:nvPr>
        </p:nvSpPr>
        <p:spPr/>
        <p:txBody>
          <a:bodyPr/>
          <a:lstStyle/>
          <a:p>
            <a:pPr algn="ctr"/>
            <a:r>
              <a:rPr lang="en-US" b="1" dirty="0">
                <a:solidFill>
                  <a:srgbClr val="0070C0"/>
                </a:solidFill>
                <a:latin typeface="Times New Roman" charset="0"/>
                <a:ea typeface="Times New Roman" charset="0"/>
                <a:cs typeface="Times New Roman" charset="0"/>
              </a:rPr>
              <a:t>English</a:t>
            </a:r>
            <a:endParaRPr lang="en-US" dirty="0"/>
          </a:p>
        </p:txBody>
      </p:sp>
      <p:sp>
        <p:nvSpPr>
          <p:cNvPr id="3" name="Content Placeholder 2">
            <a:extLst>
              <a:ext uri="{FF2B5EF4-FFF2-40B4-BE49-F238E27FC236}">
                <a16:creationId xmlns:a16="http://schemas.microsoft.com/office/drawing/2014/main" id="{60B82C1B-D6DF-9846-A9C0-6753A6B41BFE}"/>
              </a:ext>
            </a:extLst>
          </p:cNvPr>
          <p:cNvSpPr>
            <a:spLocks noGrp="1"/>
          </p:cNvSpPr>
          <p:nvPr>
            <p:ph idx="1"/>
          </p:nvPr>
        </p:nvSpPr>
        <p:spPr>
          <a:xfrm>
            <a:off x="838200" y="1426231"/>
            <a:ext cx="10515600" cy="5247837"/>
          </a:xfrm>
        </p:spPr>
        <p:txBody>
          <a:bodyPr/>
          <a:lstStyle/>
          <a:p>
            <a:pPr>
              <a:buClr>
                <a:srgbClr val="0070C0"/>
              </a:buClr>
            </a:pPr>
            <a:r>
              <a:rPr lang="en-US" dirty="0">
                <a:latin typeface="Times New Roman" panose="02020603050405020304" pitchFamily="18" charset="0"/>
                <a:cs typeface="Times New Roman" panose="02020603050405020304" pitchFamily="18" charset="0"/>
              </a:rPr>
              <a:t>English Departments are generally further along than ESL and Math Departments.</a:t>
            </a:r>
          </a:p>
          <a:p>
            <a:pPr>
              <a:buClr>
                <a:srgbClr val="0070C0"/>
              </a:buClr>
            </a:pPr>
            <a:r>
              <a:rPr lang="en-US" dirty="0">
                <a:latin typeface="Times New Roman" panose="02020603050405020304" pitchFamily="18" charset="0"/>
                <a:cs typeface="Times New Roman" panose="02020603050405020304" pitchFamily="18" charset="0"/>
              </a:rPr>
              <a:t>Many </a:t>
            </a:r>
            <a:r>
              <a:rPr lang="en-US" dirty="0" err="1">
                <a:latin typeface="Times New Roman" panose="02020603050405020304" pitchFamily="18" charset="0"/>
                <a:cs typeface="Times New Roman" panose="02020603050405020304" pitchFamily="18" charset="0"/>
              </a:rPr>
              <a:t>corequisite</a:t>
            </a:r>
            <a:r>
              <a:rPr lang="en-US" dirty="0">
                <a:latin typeface="Times New Roman" panose="02020603050405020304" pitchFamily="18" charset="0"/>
                <a:cs typeface="Times New Roman" panose="02020603050405020304" pitchFamily="18" charset="0"/>
              </a:rPr>
              <a:t> models are already in place.</a:t>
            </a:r>
          </a:p>
          <a:p>
            <a:pPr>
              <a:buClr>
                <a:srgbClr val="0070C0"/>
              </a:buClr>
            </a:pPr>
            <a:r>
              <a:rPr lang="en-US" dirty="0">
                <a:latin typeface="Times New Roman" panose="02020603050405020304" pitchFamily="18" charset="0"/>
                <a:cs typeface="Times New Roman" panose="02020603050405020304" pitchFamily="18" charset="0"/>
              </a:rPr>
              <a:t>Some English writing courses include a reading component.</a:t>
            </a:r>
          </a:p>
        </p:txBody>
      </p:sp>
      <p:pic>
        <p:nvPicPr>
          <p:cNvPr id="4" name="Picture 3">
            <a:extLst>
              <a:ext uri="{FF2B5EF4-FFF2-40B4-BE49-F238E27FC236}">
                <a16:creationId xmlns:a16="http://schemas.microsoft.com/office/drawing/2014/main" id="{BCF19750-0423-2946-ABCC-20F43C0EA0DE}"/>
              </a:ext>
            </a:extLst>
          </p:cNvPr>
          <p:cNvPicPr>
            <a:picLocks noChangeAspect="1"/>
          </p:cNvPicPr>
          <p:nvPr/>
        </p:nvPicPr>
        <p:blipFill>
          <a:blip r:embed="rId2"/>
          <a:stretch>
            <a:fillRect/>
          </a:stretch>
        </p:blipFill>
        <p:spPr>
          <a:xfrm>
            <a:off x="4527863" y="3979374"/>
            <a:ext cx="3506866" cy="2372292"/>
          </a:xfrm>
          <a:prstGeom prst="rect">
            <a:avLst/>
          </a:prstGeom>
        </p:spPr>
      </p:pic>
    </p:spTree>
    <p:extLst>
      <p:ext uri="{BB962C8B-B14F-4D97-AF65-F5344CB8AC3E}">
        <p14:creationId xmlns:p14="http://schemas.microsoft.com/office/powerpoint/2010/main" val="17092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ESL</a:t>
            </a:r>
          </a:p>
        </p:txBody>
      </p:sp>
      <p:sp>
        <p:nvSpPr>
          <p:cNvPr id="3" name="Content Placeholder 2"/>
          <p:cNvSpPr>
            <a:spLocks noGrp="1"/>
          </p:cNvSpPr>
          <p:nvPr>
            <p:ph idx="1"/>
          </p:nvPr>
        </p:nvSpPr>
        <p:spPr>
          <a:xfrm>
            <a:off x="389164" y="1498288"/>
            <a:ext cx="11413672" cy="5207312"/>
          </a:xfrm>
        </p:spPr>
        <p:txBody>
          <a:bodyPr>
            <a:normAutofit/>
          </a:bodyPr>
          <a:lstStyle/>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Credit ESL students are expected to complete transfer level coursework in English (could be an ESL course equivalent to freshmen composition) in three years.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Placement models based on high school performance data have had mixed results.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 workgroup is meeting to develop tools for placement into credit ESL courses and develop strategies colleges could explore to decrease the time it takes for students to complete ESL sequences.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Full implementation for ESL is likely to be required by Fall 2020.</a:t>
            </a:r>
          </a:p>
        </p:txBody>
      </p:sp>
    </p:spTree>
    <p:extLst>
      <p:ext uri="{BB962C8B-B14F-4D97-AF65-F5344CB8AC3E}">
        <p14:creationId xmlns:p14="http://schemas.microsoft.com/office/powerpoint/2010/main" val="142593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Math (and Quantitative Reasoning)</a:t>
            </a:r>
          </a:p>
        </p:txBody>
      </p:sp>
      <p:sp>
        <p:nvSpPr>
          <p:cNvPr id="3" name="Content Placeholder 2"/>
          <p:cNvSpPr>
            <a:spLocks noGrp="1"/>
          </p:cNvSpPr>
          <p:nvPr>
            <p:ph idx="1"/>
          </p:nvPr>
        </p:nvSpPr>
        <p:spPr>
          <a:xfrm>
            <a:off x="408214" y="1845129"/>
            <a:ext cx="11413672" cy="4588328"/>
          </a:xfrm>
        </p:spPr>
        <p:txBody>
          <a:bodyPr>
            <a:normAutofit/>
          </a:bodyPr>
          <a:lstStyle/>
          <a:p>
            <a:pPr>
              <a:lnSpc>
                <a:spcPct val="110000"/>
              </a:lnSpc>
              <a:spcBef>
                <a:spcPts val="600"/>
              </a:spcBef>
              <a:buClr>
                <a:srgbClr val="0070C0"/>
              </a:buClr>
            </a:pPr>
            <a:r>
              <a:rPr lang="en-US" dirty="0">
                <a:latin typeface="Times New Roman" panose="02020603050405020304" pitchFamily="18" charset="0"/>
                <a:ea typeface="Times New Roman" charset="0"/>
                <a:cs typeface="Times New Roman" panose="02020603050405020304" pitchFamily="18" charset="0"/>
              </a:rPr>
              <a:t>Math placement is being considered for two separate groups: Statistics and Liberal Arts Math (SLAM) and Business, Sciences, Technology, Engineering, and Mathematics (B-STEM).</a:t>
            </a:r>
          </a:p>
          <a:p>
            <a:pPr>
              <a:lnSpc>
                <a:spcPct val="110000"/>
              </a:lnSpc>
              <a:spcBef>
                <a:spcPts val="600"/>
              </a:spcBef>
              <a:buClr>
                <a:srgbClr val="0070C0"/>
              </a:buClr>
            </a:pPr>
            <a:r>
              <a:rPr lang="en-US" dirty="0">
                <a:latin typeface="Times New Roman" panose="02020603050405020304" pitchFamily="18" charset="0"/>
                <a:ea typeface="Times New Roman" charset="0"/>
                <a:cs typeface="Times New Roman" panose="02020603050405020304" pitchFamily="18" charset="0"/>
              </a:rPr>
              <a:t>Guidance for default placement has not been determined, but direct placement into transfer level is possible for SLAM students.</a:t>
            </a: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p:txBody>
      </p:sp>
      <p:pic>
        <p:nvPicPr>
          <p:cNvPr id="4" name="Picture 3">
            <a:extLst>
              <a:ext uri="{FF2B5EF4-FFF2-40B4-BE49-F238E27FC236}">
                <a16:creationId xmlns:a16="http://schemas.microsoft.com/office/drawing/2014/main" id="{2A7F1641-416C-C54A-A452-C1C75C57249B}"/>
              </a:ext>
            </a:extLst>
          </p:cNvPr>
          <p:cNvPicPr>
            <a:picLocks noChangeAspect="1"/>
          </p:cNvPicPr>
          <p:nvPr/>
        </p:nvPicPr>
        <p:blipFill>
          <a:blip r:embed="rId2"/>
          <a:stretch>
            <a:fillRect/>
          </a:stretch>
        </p:blipFill>
        <p:spPr>
          <a:xfrm rot="1060048">
            <a:off x="1192736" y="4754215"/>
            <a:ext cx="2141415" cy="1422400"/>
          </a:xfrm>
          <a:prstGeom prst="rect">
            <a:avLst/>
          </a:prstGeom>
        </p:spPr>
      </p:pic>
      <p:pic>
        <p:nvPicPr>
          <p:cNvPr id="5" name="Picture 4">
            <a:extLst>
              <a:ext uri="{FF2B5EF4-FFF2-40B4-BE49-F238E27FC236}">
                <a16:creationId xmlns:a16="http://schemas.microsoft.com/office/drawing/2014/main" id="{FD6A2416-7638-AC41-8C00-9632A7D2FFCE}"/>
              </a:ext>
            </a:extLst>
          </p:cNvPr>
          <p:cNvPicPr>
            <a:picLocks noChangeAspect="1"/>
          </p:cNvPicPr>
          <p:nvPr/>
        </p:nvPicPr>
        <p:blipFill>
          <a:blip r:embed="rId3"/>
          <a:stretch>
            <a:fillRect/>
          </a:stretch>
        </p:blipFill>
        <p:spPr>
          <a:xfrm rot="20117802">
            <a:off x="5059389" y="4979441"/>
            <a:ext cx="2730500" cy="736600"/>
          </a:xfrm>
          <a:prstGeom prst="rect">
            <a:avLst/>
          </a:prstGeom>
        </p:spPr>
      </p:pic>
      <p:pic>
        <p:nvPicPr>
          <p:cNvPr id="6" name="Picture 5">
            <a:extLst>
              <a:ext uri="{FF2B5EF4-FFF2-40B4-BE49-F238E27FC236}">
                <a16:creationId xmlns:a16="http://schemas.microsoft.com/office/drawing/2014/main" id="{D99716FB-6210-9E42-A5AF-6043A162DF37}"/>
              </a:ext>
            </a:extLst>
          </p:cNvPr>
          <p:cNvPicPr>
            <a:picLocks noChangeAspect="1"/>
          </p:cNvPicPr>
          <p:nvPr/>
        </p:nvPicPr>
        <p:blipFill>
          <a:blip r:embed="rId4"/>
          <a:stretch>
            <a:fillRect/>
          </a:stretch>
        </p:blipFill>
        <p:spPr>
          <a:xfrm rot="20397533">
            <a:off x="9716958" y="4830501"/>
            <a:ext cx="1422400" cy="1422400"/>
          </a:xfrm>
          <a:prstGeom prst="rect">
            <a:avLst/>
          </a:prstGeom>
        </p:spPr>
      </p:pic>
    </p:spTree>
    <p:extLst>
      <p:ext uri="{BB962C8B-B14F-4D97-AF65-F5344CB8AC3E}">
        <p14:creationId xmlns:p14="http://schemas.microsoft.com/office/powerpoint/2010/main" val="3194368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Math (and Quantitative Reasoning)</a:t>
            </a:r>
          </a:p>
        </p:txBody>
      </p:sp>
      <p:sp>
        <p:nvSpPr>
          <p:cNvPr id="3" name="Content Placeholder 2"/>
          <p:cNvSpPr>
            <a:spLocks noGrp="1"/>
          </p:cNvSpPr>
          <p:nvPr>
            <p:ph idx="1"/>
          </p:nvPr>
        </p:nvSpPr>
        <p:spPr>
          <a:xfrm>
            <a:off x="408214" y="1845129"/>
            <a:ext cx="11413672" cy="4588328"/>
          </a:xfrm>
        </p:spPr>
        <p:txBody>
          <a:bodyPr>
            <a:normAutofit/>
          </a:bodyPr>
          <a:lstStyle/>
          <a:p>
            <a:pPr marL="0" indent="0" algn="ctr">
              <a:lnSpc>
                <a:spcPct val="110000"/>
              </a:lnSpc>
              <a:spcBef>
                <a:spcPts val="600"/>
              </a:spcBef>
              <a:buClr>
                <a:srgbClr val="0070C0"/>
              </a:buClr>
              <a:buNone/>
            </a:pPr>
            <a:r>
              <a:rPr lang="en-US" b="1" dirty="0">
                <a:solidFill>
                  <a:srgbClr val="0070C0"/>
                </a:solidFill>
                <a:latin typeface="Times New Roman" panose="02020603050405020304" pitchFamily="18" charset="0"/>
                <a:ea typeface="Times New Roman" charset="0"/>
                <a:cs typeface="Times New Roman" panose="02020603050405020304" pitchFamily="18" charset="0"/>
              </a:rPr>
              <a:t>Math and Quantitative Reasoning Task Force (MQRTF) </a:t>
            </a:r>
          </a:p>
          <a:p>
            <a:pPr>
              <a:lnSpc>
                <a:spcPct val="110000"/>
              </a:lnSpc>
              <a:spcBef>
                <a:spcPts val="600"/>
              </a:spcBef>
              <a:buClr>
                <a:srgbClr val="0070C0"/>
              </a:buClr>
            </a:pPr>
            <a:r>
              <a:rPr lang="en-US" dirty="0">
                <a:latin typeface="Times New Roman" panose="02020603050405020304" pitchFamily="18" charset="0"/>
                <a:ea typeface="Times New Roman" charset="0"/>
                <a:cs typeface="Times New Roman" panose="02020603050405020304" pitchFamily="18" charset="0"/>
              </a:rPr>
              <a:t>Proactive effort to address math and quantitative reasoning in the CCCs</a:t>
            </a:r>
          </a:p>
          <a:p>
            <a:pPr>
              <a:lnSpc>
                <a:spcPct val="110000"/>
              </a:lnSpc>
              <a:spcBef>
                <a:spcPts val="600"/>
              </a:spcBef>
              <a:buClr>
                <a:srgbClr val="0070C0"/>
              </a:buClr>
            </a:pPr>
            <a:r>
              <a:rPr lang="en-US" dirty="0">
                <a:latin typeface="Times New Roman" panose="02020603050405020304" pitchFamily="18" charset="0"/>
                <a:ea typeface="Times New Roman" charset="0"/>
                <a:cs typeface="Times New Roman" panose="02020603050405020304" pitchFamily="18" charset="0"/>
              </a:rPr>
              <a:t>Partnership with representatives from ASCCC, CMC</a:t>
            </a:r>
            <a:r>
              <a:rPr lang="en-US" baseline="30000" dirty="0">
                <a:latin typeface="Times New Roman" panose="02020603050405020304" pitchFamily="18" charset="0"/>
                <a:ea typeface="Times New Roman" charset="0"/>
                <a:cs typeface="Times New Roman" panose="02020603050405020304" pitchFamily="18" charset="0"/>
              </a:rPr>
              <a:t>3</a:t>
            </a:r>
            <a:r>
              <a:rPr lang="en-US" dirty="0">
                <a:latin typeface="Times New Roman" panose="02020603050405020304" pitchFamily="18" charset="0"/>
                <a:ea typeface="Times New Roman" charset="0"/>
                <a:cs typeface="Times New Roman" panose="02020603050405020304" pitchFamily="18" charset="0"/>
              </a:rPr>
              <a:t>, and CMC</a:t>
            </a:r>
            <a:r>
              <a:rPr lang="en-US" baseline="30000" dirty="0">
                <a:latin typeface="Times New Roman" panose="02020603050405020304" pitchFamily="18" charset="0"/>
                <a:ea typeface="Times New Roman" charset="0"/>
                <a:cs typeface="Times New Roman" panose="02020603050405020304" pitchFamily="18" charset="0"/>
              </a:rPr>
              <a:t>3</a:t>
            </a:r>
            <a:r>
              <a:rPr lang="en-US" dirty="0">
                <a:latin typeface="Times New Roman" panose="02020603050405020304" pitchFamily="18" charset="0"/>
                <a:ea typeface="Times New Roman" charset="0"/>
                <a:cs typeface="Times New Roman" panose="02020603050405020304" pitchFamily="18" charset="0"/>
              </a:rPr>
              <a:t>-South</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Membership includes diverse perspectives on math and quantitative reasoning</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Guided by commitment to equity…empowering students to be successful in a technologically evolving society </a:t>
            </a:r>
            <a:endParaRPr lang="en-US"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Considerations for both STEM and non-STEM curriculum</a:t>
            </a: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1936357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Math (and Quantitative Reasoning)</a:t>
            </a:r>
          </a:p>
        </p:txBody>
      </p:sp>
      <p:sp>
        <p:nvSpPr>
          <p:cNvPr id="3" name="Content Placeholder 2"/>
          <p:cNvSpPr>
            <a:spLocks noGrp="1"/>
          </p:cNvSpPr>
          <p:nvPr>
            <p:ph idx="1"/>
          </p:nvPr>
        </p:nvSpPr>
        <p:spPr>
          <a:xfrm>
            <a:off x="408214" y="1845129"/>
            <a:ext cx="11413672" cy="4588328"/>
          </a:xfrm>
        </p:spPr>
        <p:txBody>
          <a:bodyPr>
            <a:normAutofit lnSpcReduction="10000"/>
          </a:bodyPr>
          <a:lstStyle/>
          <a:p>
            <a:pPr marL="0" indent="0" algn="ctr">
              <a:lnSpc>
                <a:spcPct val="110000"/>
              </a:lnSpc>
              <a:spcBef>
                <a:spcPts val="600"/>
              </a:spcBef>
              <a:buClr>
                <a:srgbClr val="0070C0"/>
              </a:buClr>
              <a:buNone/>
            </a:pPr>
            <a:r>
              <a:rPr lang="en-US" b="1" dirty="0">
                <a:solidFill>
                  <a:srgbClr val="0070C0"/>
                </a:solidFill>
                <a:latin typeface="Times New Roman" panose="02020603050405020304" pitchFamily="18" charset="0"/>
                <a:ea typeface="Times New Roman" charset="0"/>
                <a:cs typeface="Times New Roman" panose="02020603050405020304" pitchFamily="18" charset="0"/>
              </a:rPr>
              <a:t>C-ID Descriptor pre-transfer level – draft </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Courses may be offered as </a:t>
            </a:r>
            <a:r>
              <a:rPr lang="en-US" dirty="0" err="1">
                <a:latin typeface="Times New Roman" panose="02020603050405020304" pitchFamily="18" charset="0"/>
                <a:ea typeface="Times New Roman" charset="0"/>
                <a:cs typeface="Times New Roman" panose="02020603050405020304" pitchFamily="18" charset="0"/>
              </a:rPr>
              <a:t>corequisite</a:t>
            </a:r>
            <a:r>
              <a:rPr lang="en-US" dirty="0">
                <a:latin typeface="Times New Roman" panose="02020603050405020304" pitchFamily="18" charset="0"/>
                <a:ea typeface="Times New Roman" charset="0"/>
                <a:cs typeface="Times New Roman" panose="02020603050405020304" pitchFamily="18" charset="0"/>
              </a:rPr>
              <a:t> or prerequisite student support based on local placement policies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Structured so that students can complete transfer level within a one-year time frame (or less)</a:t>
            </a:r>
          </a:p>
          <a:p>
            <a:pPr>
              <a:lnSpc>
                <a:spcPct val="110000"/>
              </a:lnSpc>
              <a:spcBef>
                <a:spcPts val="600"/>
              </a:spcBef>
              <a:buClr>
                <a:srgbClr val="0070C0"/>
              </a:buClr>
              <a:buFont typeface="Arial" panose="020B0604020202020204" pitchFamily="34" charset="0"/>
              <a:buChar char="•"/>
            </a:pPr>
            <a:r>
              <a:rPr lang="en-US" b="1" dirty="0">
                <a:latin typeface="Times New Roman" panose="02020603050405020304" pitchFamily="18" charset="0"/>
                <a:ea typeface="Times New Roman" charset="0"/>
                <a:cs typeface="Times New Roman" panose="02020603050405020304" pitchFamily="18" charset="0"/>
              </a:rPr>
              <a:t>Optional curriculum </a:t>
            </a:r>
            <a:r>
              <a:rPr lang="en-US" dirty="0">
                <a:latin typeface="Times New Roman" panose="02020603050405020304" pitchFamily="18" charset="0"/>
                <a:ea typeface="Times New Roman" charset="0"/>
                <a:cs typeface="Times New Roman" panose="02020603050405020304" pitchFamily="18" charset="0"/>
              </a:rPr>
              <a:t>for colleges to consider – Not a requirement!</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Descriptors less prescriptive, more flexible – colleges tailor courses for their student populations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Can be offered in modules, further tailoring to local student needs</a:t>
            </a:r>
          </a:p>
        </p:txBody>
      </p:sp>
    </p:spTree>
    <p:extLst>
      <p:ext uri="{BB962C8B-B14F-4D97-AF65-F5344CB8AC3E}">
        <p14:creationId xmlns:p14="http://schemas.microsoft.com/office/powerpoint/2010/main" val="401449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What now?</a:t>
            </a:r>
          </a:p>
        </p:txBody>
      </p:sp>
      <p:sp>
        <p:nvSpPr>
          <p:cNvPr id="3" name="Content Placeholder 2"/>
          <p:cNvSpPr>
            <a:spLocks noGrp="1"/>
          </p:cNvSpPr>
          <p:nvPr>
            <p:ph idx="1"/>
          </p:nvPr>
        </p:nvSpPr>
        <p:spPr>
          <a:xfrm>
            <a:off x="408214" y="1845129"/>
            <a:ext cx="11413672" cy="4588328"/>
          </a:xfrm>
        </p:spPr>
        <p:txBody>
          <a:bodyPr>
            <a:normAutofit fontScale="92500" lnSpcReduction="10000"/>
          </a:bodyPr>
          <a:lstStyle/>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Chancellor’s Office is providing initial guidance; Board of Governors will determine Regulations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AB 705 affects all disciplines and student support services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Faculty must work together and with other constituency groups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Data should be collected and analyzed annually in order to make adjustments to advising, placement, and curricular pathways as needed</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Agree on common goals:</a:t>
            </a:r>
          </a:p>
          <a:p>
            <a:pPr lvl="1">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Student Equity</a:t>
            </a:r>
          </a:p>
          <a:p>
            <a:pPr lvl="1">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Closing Achievement Gaps</a:t>
            </a:r>
          </a:p>
          <a:p>
            <a:pPr lvl="1">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High Quality Education to empower students for success as they move beyond our institutions</a:t>
            </a: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222600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Questions and Comments</a:t>
            </a:r>
          </a:p>
        </p:txBody>
      </p:sp>
      <p:pic>
        <p:nvPicPr>
          <p:cNvPr id="4" name="Content Placeholder 3">
            <a:extLst>
              <a:ext uri="{FF2B5EF4-FFF2-40B4-BE49-F238E27FC236}">
                <a16:creationId xmlns:a16="http://schemas.microsoft.com/office/drawing/2014/main" id="{E0208C04-5A47-A346-BCB8-F44A8E921E87}"/>
              </a:ext>
            </a:extLst>
          </p:cNvPr>
          <p:cNvPicPr>
            <a:picLocks noGrp="1" noChangeAspect="1"/>
          </p:cNvPicPr>
          <p:nvPr>
            <p:ph idx="1"/>
          </p:nvPr>
        </p:nvPicPr>
        <p:blipFill>
          <a:blip r:embed="rId2"/>
          <a:stretch>
            <a:fillRect/>
          </a:stretch>
        </p:blipFill>
        <p:spPr>
          <a:xfrm>
            <a:off x="4407109" y="1690688"/>
            <a:ext cx="3642608" cy="4844293"/>
          </a:xfrm>
        </p:spPr>
      </p:pic>
    </p:spTree>
    <p:extLst>
      <p:ext uri="{BB962C8B-B14F-4D97-AF65-F5344CB8AC3E}">
        <p14:creationId xmlns:p14="http://schemas.microsoft.com/office/powerpoint/2010/main" val="1388064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466165" y="1864659"/>
            <a:ext cx="11313459" cy="4697506"/>
          </a:xfrm>
        </p:spPr>
        <p:txBody>
          <a:bodyPr>
            <a:noAutofit/>
          </a:bodyPr>
          <a:lstStyle/>
          <a:p>
            <a:pPr lvl="0">
              <a:buClr>
                <a:srgbClr val="0070C0"/>
              </a:buClr>
            </a:pPr>
            <a:r>
              <a:rPr lang="en-US" dirty="0">
                <a:latin typeface="Times New Roman" panose="02020603050405020304" pitchFamily="18" charset="0"/>
                <a:cs typeface="Times New Roman" panose="02020603050405020304" pitchFamily="18" charset="0"/>
              </a:rPr>
              <a:t>AB 705 (Irwin, 2017) </a:t>
            </a:r>
            <a:r>
              <a:rPr lang="en-US" dirty="0">
                <a:latin typeface="Times New Roman" panose="02020603050405020304" pitchFamily="18" charset="0"/>
                <a:cs typeface="Times New Roman" panose="02020603050405020304" pitchFamily="18" charset="0"/>
                <a:hlinkClick r:id="rId3"/>
              </a:rPr>
              <a:t>https://leginfo.legislature.ca.gov/faces/billTextClient.xhtml?bill_id=201720180AB705</a:t>
            </a:r>
            <a:endParaRPr lang="en-US" dirty="0">
              <a:latin typeface="Times New Roman" panose="02020603050405020304" pitchFamily="18" charset="0"/>
              <a:cs typeface="Times New Roman" panose="02020603050405020304" pitchFamily="18" charset="0"/>
            </a:endParaRPr>
          </a:p>
          <a:p>
            <a:pPr lvl="0">
              <a:buClr>
                <a:srgbClr val="0070C0"/>
              </a:buClr>
            </a:pPr>
            <a:r>
              <a:rPr lang="en-US" dirty="0">
                <a:latin typeface="Times New Roman" panose="02020603050405020304" pitchFamily="18" charset="0"/>
                <a:cs typeface="Times New Roman" panose="02020603050405020304" pitchFamily="18" charset="0"/>
              </a:rPr>
              <a:t>Chancellor’s Office AB 705 Website </a:t>
            </a:r>
            <a:r>
              <a:rPr lang="en-US" dirty="0">
                <a:latin typeface="Times New Roman" panose="02020603050405020304" pitchFamily="18" charset="0"/>
                <a:cs typeface="Times New Roman" panose="02020603050405020304" pitchFamily="18" charset="0"/>
                <a:hlinkClick r:id="rId4"/>
              </a:rPr>
              <a:t>https://assessmentplacement.squarespace.com</a:t>
            </a:r>
            <a:endParaRPr lang="en-US">
              <a:latin typeface="Times New Roman" panose="02020603050405020304" pitchFamily="18" charset="0"/>
              <a:cs typeface="Times New Roman" panose="02020603050405020304" pitchFamily="18" charset="0"/>
            </a:endParaRPr>
          </a:p>
          <a:p>
            <a:pPr lvl="0">
              <a:buClr>
                <a:srgbClr val="0070C0"/>
              </a:buClr>
            </a:pPr>
            <a:endParaRPr lang="en-US" dirty="0">
              <a:latin typeface="Times New Roman" panose="02020603050405020304" pitchFamily="18" charset="0"/>
              <a:cs typeface="Times New Roman" panose="02020603050405020304" pitchFamily="18" charset="0"/>
            </a:endParaRPr>
          </a:p>
          <a:p>
            <a:pPr lvl="0">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65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Overview</a:t>
            </a:r>
          </a:p>
        </p:txBody>
      </p:sp>
      <p:sp>
        <p:nvSpPr>
          <p:cNvPr id="3" name="Content Placeholder 2"/>
          <p:cNvSpPr>
            <a:spLocks noGrp="1"/>
          </p:cNvSpPr>
          <p:nvPr>
            <p:ph idx="1"/>
          </p:nvPr>
        </p:nvSpPr>
        <p:spPr>
          <a:xfrm>
            <a:off x="838200" y="1825624"/>
            <a:ext cx="6836764" cy="4800027"/>
          </a:xfrm>
        </p:spPr>
        <p:txBody>
          <a:bodyPr>
            <a:normAutofit fontScale="92500" lnSpcReduction="20000"/>
          </a:bodyPr>
          <a:lstStyle/>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Role of the Academic Senates</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AB 705</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English</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ESL</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Math (and Quantitative Reasoning)</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What now?</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Questions and Comments</a:t>
            </a:r>
          </a:p>
        </p:txBody>
      </p:sp>
      <p:pic>
        <p:nvPicPr>
          <p:cNvPr id="4" name="Picture 3">
            <a:extLst>
              <a:ext uri="{FF2B5EF4-FFF2-40B4-BE49-F238E27FC236}">
                <a16:creationId xmlns:a16="http://schemas.microsoft.com/office/drawing/2014/main" id="{58633F90-AA20-644D-8B75-8F5988B0D198}"/>
              </a:ext>
            </a:extLst>
          </p:cNvPr>
          <p:cNvPicPr>
            <a:picLocks noChangeAspect="1"/>
          </p:cNvPicPr>
          <p:nvPr/>
        </p:nvPicPr>
        <p:blipFill>
          <a:blip r:embed="rId2"/>
          <a:stretch>
            <a:fillRect/>
          </a:stretch>
        </p:blipFill>
        <p:spPr>
          <a:xfrm>
            <a:off x="6993119" y="3011225"/>
            <a:ext cx="3919237" cy="2428823"/>
          </a:xfrm>
          <a:prstGeom prst="rect">
            <a:avLst/>
          </a:prstGeom>
        </p:spPr>
      </p:pic>
    </p:spTree>
    <p:extLst>
      <p:ext uri="{BB962C8B-B14F-4D97-AF65-F5344CB8AC3E}">
        <p14:creationId xmlns:p14="http://schemas.microsoft.com/office/powerpoint/2010/main" val="165434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Role of the Academic Senates</a:t>
            </a:r>
          </a:p>
        </p:txBody>
      </p:sp>
      <p:sp>
        <p:nvSpPr>
          <p:cNvPr id="3" name="Content Placeholder 2"/>
          <p:cNvSpPr>
            <a:spLocks noGrp="1"/>
          </p:cNvSpPr>
          <p:nvPr>
            <p:ph idx="1"/>
          </p:nvPr>
        </p:nvSpPr>
        <p:spPr>
          <a:xfrm>
            <a:off x="408214" y="1845129"/>
            <a:ext cx="11413672" cy="4588328"/>
          </a:xfrm>
        </p:spPr>
        <p:txBody>
          <a:bodyPr>
            <a:normAutofit fontScale="62500" lnSpcReduction="20000"/>
          </a:bodyPr>
          <a:lstStyle/>
          <a:p>
            <a:pPr marL="0" indent="0">
              <a:lnSpc>
                <a:spcPct val="110000"/>
              </a:lnSpc>
              <a:spcBef>
                <a:spcPts val="600"/>
              </a:spcBef>
              <a:buClr>
                <a:srgbClr val="0070C0"/>
              </a:buClr>
              <a:buNone/>
            </a:pPr>
            <a:r>
              <a:rPr lang="en-US" sz="3800" dirty="0">
                <a:latin typeface="Times New Roman" panose="02020603050405020304" pitchFamily="18" charset="0"/>
                <a:ea typeface="Times New Roman" charset="0"/>
                <a:cs typeface="Times New Roman" panose="02020603050405020304" pitchFamily="18" charset="0"/>
              </a:rPr>
              <a:t>Within the confines of the law…</a:t>
            </a:r>
          </a:p>
          <a:p>
            <a:pPr marL="0" indent="0" algn="ctr">
              <a:lnSpc>
                <a:spcPct val="110000"/>
              </a:lnSpc>
              <a:spcBef>
                <a:spcPts val="600"/>
              </a:spcBef>
              <a:buClr>
                <a:srgbClr val="0070C0"/>
              </a:buClr>
              <a:buNone/>
            </a:pPr>
            <a:r>
              <a:rPr lang="en-US" sz="3800" b="1" dirty="0">
                <a:latin typeface="Times New Roman" panose="02020603050405020304" pitchFamily="18" charset="0"/>
                <a:ea typeface="Times New Roman" charset="0"/>
                <a:cs typeface="Times New Roman" panose="02020603050405020304" pitchFamily="18" charset="0"/>
              </a:rPr>
              <a:t>Title 5 §53200 – The “1+10”</a:t>
            </a:r>
          </a:p>
          <a:p>
            <a:pPr marL="0" indent="0">
              <a:buNone/>
            </a:pPr>
            <a:r>
              <a:rPr lang="en-US" dirty="0">
                <a:latin typeface="Times New Roman" panose="02020603050405020304" pitchFamily="18" charset="0"/>
                <a:cs typeface="Times New Roman" panose="02020603050405020304" pitchFamily="18" charset="0"/>
              </a:rPr>
              <a:t>(c) “Academic and professional matters” means the following policy development and implementation matters:</a:t>
            </a:r>
          </a:p>
          <a:p>
            <a:pPr marL="0" lvl="0" indent="0">
              <a:buNone/>
            </a:pPr>
            <a:r>
              <a:rPr lang="en-US" dirty="0">
                <a:latin typeface="Times New Roman" panose="02020603050405020304" pitchFamily="18" charset="0"/>
                <a:cs typeface="Times New Roman" panose="02020603050405020304" pitchFamily="18" charset="0"/>
              </a:rPr>
              <a:t> (1) curriculum, including establishing prerequisites…;</a:t>
            </a:r>
          </a:p>
          <a:p>
            <a:pPr marL="0" lvl="0" indent="0">
              <a:buNone/>
            </a:pPr>
            <a:r>
              <a:rPr lang="en-US" dirty="0">
                <a:latin typeface="Times New Roman" panose="02020603050405020304" pitchFamily="18" charset="0"/>
                <a:cs typeface="Times New Roman" panose="02020603050405020304" pitchFamily="18" charset="0"/>
              </a:rPr>
              <a:t> (2) degree and certificate requirements;</a:t>
            </a:r>
          </a:p>
          <a:p>
            <a:pPr marL="0" lvl="0" indent="0">
              <a:buNone/>
            </a:pPr>
            <a:r>
              <a:rPr lang="en-US" dirty="0">
                <a:latin typeface="Times New Roman" panose="02020603050405020304" pitchFamily="18" charset="0"/>
                <a:cs typeface="Times New Roman" panose="02020603050405020304" pitchFamily="18" charset="0"/>
              </a:rPr>
              <a:t> (4) educational program development;</a:t>
            </a:r>
          </a:p>
          <a:p>
            <a:pPr marL="0" lvl="0" indent="0">
              <a:buNone/>
            </a:pPr>
            <a:r>
              <a:rPr lang="en-US" dirty="0">
                <a:latin typeface="Times New Roman" panose="02020603050405020304" pitchFamily="18" charset="0"/>
                <a:cs typeface="Times New Roman" panose="02020603050405020304" pitchFamily="18" charset="0"/>
              </a:rPr>
              <a:t> (5) standards or policies regarding student preparation and success;</a:t>
            </a:r>
          </a:p>
          <a:p>
            <a:pPr marL="0" lvl="0" indent="0">
              <a:buNone/>
            </a:pPr>
            <a:r>
              <a:rPr lang="en-US" dirty="0">
                <a:latin typeface="Times New Roman" panose="02020603050405020304" pitchFamily="18" charset="0"/>
                <a:cs typeface="Times New Roman" panose="02020603050405020304" pitchFamily="18" charset="0"/>
              </a:rPr>
              <a:t> (11) other academic and professional matters as are mutually agreed upon between the governing board and the academic senate.</a:t>
            </a:r>
          </a:p>
          <a:p>
            <a:pPr marL="0" indent="0">
              <a:buNone/>
            </a:pPr>
            <a:r>
              <a:rPr lang="en-US" dirty="0">
                <a:latin typeface="Times New Roman" panose="02020603050405020304" pitchFamily="18" charset="0"/>
                <a:cs typeface="Times New Roman" panose="02020603050405020304" pitchFamily="18" charset="0"/>
              </a:rPr>
              <a:t>(d) “Consult collegially”… district governing board shall develop policies on academic and professional matters through either or both of the following methods, according to its own discretion:</a:t>
            </a:r>
          </a:p>
          <a:p>
            <a:pPr marL="0" lvl="0" indent="0">
              <a:buNone/>
            </a:pPr>
            <a:r>
              <a:rPr lang="en-US" dirty="0">
                <a:latin typeface="Times New Roman" panose="02020603050405020304" pitchFamily="18" charset="0"/>
                <a:cs typeface="Times New Roman" panose="02020603050405020304" pitchFamily="18" charset="0"/>
              </a:rPr>
              <a:t> (1) </a:t>
            </a:r>
            <a:r>
              <a:rPr lang="en-US" b="1" dirty="0">
                <a:latin typeface="Times New Roman" panose="02020603050405020304" pitchFamily="18" charset="0"/>
                <a:cs typeface="Times New Roman" panose="02020603050405020304" pitchFamily="18" charset="0"/>
              </a:rPr>
              <a:t>relying primarily upon </a:t>
            </a:r>
            <a:r>
              <a:rPr lang="en-US" dirty="0">
                <a:latin typeface="Times New Roman" panose="02020603050405020304" pitchFamily="18" charset="0"/>
                <a:cs typeface="Times New Roman" panose="02020603050405020304" pitchFamily="18" charset="0"/>
              </a:rPr>
              <a:t>the advice and judgment of the academic senate; or</a:t>
            </a:r>
          </a:p>
          <a:p>
            <a:pPr marL="0" lvl="0" indent="0">
              <a:buNone/>
            </a:pPr>
            <a:r>
              <a:rPr lang="en-US" dirty="0">
                <a:latin typeface="Times New Roman" panose="02020603050405020304" pitchFamily="18" charset="0"/>
                <a:cs typeface="Times New Roman" panose="02020603050405020304" pitchFamily="18" charset="0"/>
              </a:rPr>
              <a:t> (2) …</a:t>
            </a:r>
            <a:r>
              <a:rPr lang="en-US" b="1" dirty="0">
                <a:latin typeface="Times New Roman" panose="02020603050405020304" pitchFamily="18" charset="0"/>
                <a:cs typeface="Times New Roman" panose="02020603050405020304" pitchFamily="18" charset="0"/>
              </a:rPr>
              <a:t>reach mutual agreement </a:t>
            </a:r>
            <a:r>
              <a:rPr lang="en-US" dirty="0">
                <a:latin typeface="Times New Roman" panose="02020603050405020304" pitchFamily="18" charset="0"/>
                <a:cs typeface="Times New Roman" panose="02020603050405020304" pitchFamily="18" charset="0"/>
              </a:rPr>
              <a:t>by written resolution, regulation, or policy of the governing board effectuating such recommendations.</a:t>
            </a:r>
          </a:p>
          <a:p>
            <a:pPr marL="0" indent="0">
              <a:lnSpc>
                <a:spcPct val="110000"/>
              </a:lnSpc>
              <a:spcBef>
                <a:spcPts val="600"/>
              </a:spcBef>
              <a:buClr>
                <a:srgbClr val="0070C0"/>
              </a:buClr>
              <a:buNone/>
            </a:pP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512542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AB 705</a:t>
            </a:r>
          </a:p>
        </p:txBody>
      </p:sp>
      <p:sp>
        <p:nvSpPr>
          <p:cNvPr id="3" name="Content Placeholder 2"/>
          <p:cNvSpPr>
            <a:spLocks noGrp="1"/>
          </p:cNvSpPr>
          <p:nvPr>
            <p:ph idx="1"/>
          </p:nvPr>
        </p:nvSpPr>
        <p:spPr>
          <a:xfrm>
            <a:off x="424543" y="1436914"/>
            <a:ext cx="11381014" cy="5127172"/>
          </a:xfrm>
        </p:spPr>
        <p:txBody>
          <a:bodyPr>
            <a:noAutofit/>
          </a:bodyPr>
          <a:lstStyle/>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AB 705 (signed October 13, 2017) requires colleges to use one or more of the following when placing students into courses in math and English:</a:t>
            </a:r>
          </a:p>
          <a:p>
            <a:pPr lvl="1">
              <a:lnSpc>
                <a:spcPct val="110000"/>
              </a:lnSpc>
              <a:spcBef>
                <a:spcPts val="600"/>
              </a:spcBef>
              <a:buClr>
                <a:srgbClr val="0070C0"/>
              </a:buClr>
              <a:buFont typeface="Arial" panose="020B0604020202020204" pitchFamily="34" charset="0"/>
              <a:buChar char="•"/>
            </a:pPr>
            <a:r>
              <a:rPr lang="en-US" sz="2800" dirty="0">
                <a:latin typeface="Times New Roman" panose="02020603050405020304" pitchFamily="18" charset="0"/>
                <a:ea typeface="Times New Roman" charset="0"/>
                <a:cs typeface="Times New Roman" panose="02020603050405020304" pitchFamily="18" charset="0"/>
              </a:rPr>
              <a:t>High School Coursework</a:t>
            </a:r>
          </a:p>
          <a:p>
            <a:pPr lvl="1">
              <a:lnSpc>
                <a:spcPct val="110000"/>
              </a:lnSpc>
              <a:spcBef>
                <a:spcPts val="600"/>
              </a:spcBef>
              <a:buClr>
                <a:srgbClr val="0070C0"/>
              </a:buClr>
              <a:buFont typeface="Arial" panose="020B0604020202020204" pitchFamily="34" charset="0"/>
              <a:buChar char="•"/>
            </a:pPr>
            <a:r>
              <a:rPr lang="en-US" sz="2800" dirty="0">
                <a:latin typeface="Times New Roman" panose="02020603050405020304" pitchFamily="18" charset="0"/>
                <a:ea typeface="Times New Roman" charset="0"/>
                <a:cs typeface="Times New Roman" panose="02020603050405020304" pitchFamily="18" charset="0"/>
              </a:rPr>
              <a:t>High School GPA</a:t>
            </a:r>
          </a:p>
          <a:p>
            <a:pPr lvl="1">
              <a:lnSpc>
                <a:spcPct val="110000"/>
              </a:lnSpc>
              <a:spcBef>
                <a:spcPts val="600"/>
              </a:spcBef>
              <a:buClr>
                <a:srgbClr val="0070C0"/>
              </a:buClr>
              <a:buFont typeface="Arial" panose="020B0604020202020204" pitchFamily="34" charset="0"/>
              <a:buChar char="•"/>
            </a:pPr>
            <a:r>
              <a:rPr lang="en-US" sz="2800" dirty="0">
                <a:latin typeface="Times New Roman" panose="02020603050405020304" pitchFamily="18" charset="0"/>
                <a:ea typeface="Times New Roman" charset="0"/>
                <a:cs typeface="Times New Roman" panose="02020603050405020304" pitchFamily="18" charset="0"/>
              </a:rPr>
              <a:t>High School Grades </a:t>
            </a: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If colleges are not able to obtain official transcript data, they can use self reported data or guided placement.</a:t>
            </a:r>
          </a:p>
          <a:p>
            <a:pPr>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349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AB 705: What is a Year?</a:t>
            </a:r>
          </a:p>
        </p:txBody>
      </p:sp>
      <p:sp>
        <p:nvSpPr>
          <p:cNvPr id="3" name="Content Placeholder 2"/>
          <p:cNvSpPr>
            <a:spLocks noGrp="1"/>
          </p:cNvSpPr>
          <p:nvPr>
            <p:ph idx="1"/>
          </p:nvPr>
        </p:nvSpPr>
        <p:spPr>
          <a:xfrm>
            <a:off x="424543" y="1436914"/>
            <a:ext cx="11381014" cy="5127172"/>
          </a:xfrm>
        </p:spPr>
        <p:txBody>
          <a:bodyPr>
            <a:noAutofit/>
          </a:bodyPr>
          <a:lstStyle/>
          <a:p>
            <a:pPr>
              <a:lnSpc>
                <a:spcPct val="110000"/>
              </a:lnSpc>
              <a:spcBef>
                <a:spcPts val="600"/>
              </a:spcBef>
              <a:buClr>
                <a:srgbClr val="0070C0"/>
              </a:buClr>
            </a:pPr>
            <a:r>
              <a:rPr lang="en-US" dirty="0">
                <a:latin typeface="Times New Roman" panose="02020603050405020304" pitchFamily="18" charset="0"/>
                <a:ea typeface="Times New Roman" charset="0"/>
                <a:cs typeface="Times New Roman" panose="02020603050405020304" pitchFamily="18" charset="0"/>
              </a:rPr>
              <a:t>Per the memo from the Chancellor’s Office (March 22, 2018), one year will be two semesters (or three quarters).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Summer and intersession would count as a term (semester or quarter) if a student chooses to take a math or English courses during those sessions.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If a student were placed more than one level below transfer, it would be impossible for them to complete transfer level course work in one year at a semester college.</a:t>
            </a:r>
          </a:p>
        </p:txBody>
      </p:sp>
      <p:pic>
        <p:nvPicPr>
          <p:cNvPr id="5" name="Picture 4">
            <a:extLst>
              <a:ext uri="{FF2B5EF4-FFF2-40B4-BE49-F238E27FC236}">
                <a16:creationId xmlns:a16="http://schemas.microsoft.com/office/drawing/2014/main" id="{8B375216-5389-A049-B7E6-E7F8AB431F46}"/>
              </a:ext>
            </a:extLst>
          </p:cNvPr>
          <p:cNvPicPr>
            <a:picLocks noChangeAspect="1"/>
          </p:cNvPicPr>
          <p:nvPr/>
        </p:nvPicPr>
        <p:blipFill>
          <a:blip r:embed="rId2"/>
          <a:stretch>
            <a:fillRect/>
          </a:stretch>
        </p:blipFill>
        <p:spPr>
          <a:xfrm>
            <a:off x="4678805" y="4790250"/>
            <a:ext cx="3167565" cy="1773836"/>
          </a:xfrm>
          <a:prstGeom prst="rect">
            <a:avLst/>
          </a:prstGeom>
        </p:spPr>
      </p:pic>
    </p:spTree>
    <p:extLst>
      <p:ext uri="{BB962C8B-B14F-4D97-AF65-F5344CB8AC3E}">
        <p14:creationId xmlns:p14="http://schemas.microsoft.com/office/powerpoint/2010/main" val="358496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AB 705 – When Does the Clock Start?</a:t>
            </a:r>
          </a:p>
        </p:txBody>
      </p:sp>
      <p:sp>
        <p:nvSpPr>
          <p:cNvPr id="3" name="Content Placeholder 2"/>
          <p:cNvSpPr>
            <a:spLocks noGrp="1"/>
          </p:cNvSpPr>
          <p:nvPr>
            <p:ph idx="1"/>
          </p:nvPr>
        </p:nvSpPr>
        <p:spPr>
          <a:xfrm>
            <a:off x="424543" y="1436914"/>
            <a:ext cx="11381014" cy="5127172"/>
          </a:xfrm>
        </p:spPr>
        <p:txBody>
          <a:bodyPr>
            <a:noAutofit/>
          </a:bodyPr>
          <a:lstStyle/>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The one-year clock begins when a student enrolls in a math or English course that is part of a sequence leading to transfer level coursework.</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 noncredit course will start the clock if is part of a sequence leading to transfer level coursework and the student has a goal of transfer.</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Colleges may offer programs to help the students refresh their skills. Those programs will not start the clock if they are not courses.</a:t>
            </a:r>
          </a:p>
        </p:txBody>
      </p:sp>
      <p:pic>
        <p:nvPicPr>
          <p:cNvPr id="4" name="Picture 3">
            <a:extLst>
              <a:ext uri="{FF2B5EF4-FFF2-40B4-BE49-F238E27FC236}">
                <a16:creationId xmlns:a16="http://schemas.microsoft.com/office/drawing/2014/main" id="{59AB1874-D0BC-7140-9E9A-F03733C057CE}"/>
              </a:ext>
            </a:extLst>
          </p:cNvPr>
          <p:cNvPicPr>
            <a:picLocks noChangeAspect="1"/>
          </p:cNvPicPr>
          <p:nvPr/>
        </p:nvPicPr>
        <p:blipFill>
          <a:blip r:embed="rId2"/>
          <a:stretch>
            <a:fillRect/>
          </a:stretch>
        </p:blipFill>
        <p:spPr>
          <a:xfrm>
            <a:off x="4815642" y="4709036"/>
            <a:ext cx="2598815" cy="1726220"/>
          </a:xfrm>
          <a:prstGeom prst="rect">
            <a:avLst/>
          </a:prstGeom>
        </p:spPr>
      </p:pic>
    </p:spTree>
    <p:extLst>
      <p:ext uri="{BB962C8B-B14F-4D97-AF65-F5344CB8AC3E}">
        <p14:creationId xmlns:p14="http://schemas.microsoft.com/office/powerpoint/2010/main" val="294331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0070C0"/>
                </a:solidFill>
                <a:latin typeface="Times New Roman" charset="0"/>
                <a:ea typeface="Times New Roman" charset="0"/>
                <a:cs typeface="Times New Roman" charset="0"/>
              </a:rPr>
              <a:t>AB 705 – Highly Unlikely and Maximize Likelihood</a:t>
            </a:r>
          </a:p>
        </p:txBody>
      </p:sp>
      <p:sp>
        <p:nvSpPr>
          <p:cNvPr id="3" name="Content Placeholder 2"/>
          <p:cNvSpPr>
            <a:spLocks noGrp="1"/>
          </p:cNvSpPr>
          <p:nvPr>
            <p:ph idx="1"/>
          </p:nvPr>
        </p:nvSpPr>
        <p:spPr>
          <a:xfrm>
            <a:off x="424543" y="1818290"/>
            <a:ext cx="11381014" cy="4745796"/>
          </a:xfrm>
        </p:spPr>
        <p:txBody>
          <a:bodyPr>
            <a:noAutofit/>
          </a:bodyPr>
          <a:lstStyle/>
          <a:p>
            <a:pPr>
              <a:lnSpc>
                <a:spcPct val="110000"/>
              </a:lnSpc>
              <a:spcBef>
                <a:spcPts val="600"/>
              </a:spcBef>
              <a:buClr>
                <a:srgbClr val="0070C0"/>
              </a:buCl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t>
            </a:r>
            <a:r>
              <a:rPr lang="en-US" sz="2400" dirty="0"/>
              <a:t>a community college district or college cannot require a student to enroll in remedial English or mathematics coursework that lengthens their time to complete a degree unless placement research that includes consideration of high school grade point average and coursework shows that those students are highly unlikely to succeed in transfer-level coursework in English and mathematics”</a:t>
            </a:r>
          </a:p>
          <a:p>
            <a:pPr>
              <a:lnSpc>
                <a:spcPct val="110000"/>
              </a:lnSpc>
              <a:spcBef>
                <a:spcPts val="600"/>
              </a:spcBef>
              <a:buClr>
                <a:srgbClr val="0070C0"/>
              </a:buClr>
              <a:buFont typeface="Arial" panose="020B0604020202020204" pitchFamily="34" charset="0"/>
              <a:buChar char="•"/>
            </a:pPr>
            <a:r>
              <a:rPr lang="en-US" sz="2400" dirty="0"/>
              <a:t>“placement models selected by a community college demonstrate that they guide English and mathematics placements to achieve the goal of maximizing the probability that a student will enter and complete transfer-level coursework in English and mathematics within a one-year timeframe”</a:t>
            </a:r>
          </a:p>
          <a:p>
            <a:pPr>
              <a:lnSpc>
                <a:spcPct val="110000"/>
              </a:lnSpc>
              <a:spcBef>
                <a:spcPts val="600"/>
              </a:spcBef>
              <a:buClr>
                <a:srgbClr val="0070C0"/>
              </a:buClr>
              <a:buFont typeface="Arial" panose="020B0604020202020204" pitchFamily="34" charset="0"/>
              <a:buChar char="•"/>
            </a:pPr>
            <a:endParaRPr lang="en-US" sz="2400" dirty="0"/>
          </a:p>
          <a:p>
            <a:pPr>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4067276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E325-7F4F-B441-958F-71EEDAA85666}"/>
              </a:ext>
            </a:extLst>
          </p:cNvPr>
          <p:cNvSpPr>
            <a:spLocks noGrp="1"/>
          </p:cNvSpPr>
          <p:nvPr>
            <p:ph type="title"/>
          </p:nvPr>
        </p:nvSpPr>
        <p:spPr/>
        <p:txBody>
          <a:bodyPr/>
          <a:lstStyle/>
          <a:p>
            <a:pPr algn="ctr"/>
            <a:r>
              <a:rPr lang="en-US" b="1" dirty="0">
                <a:solidFill>
                  <a:srgbClr val="0070C0"/>
                </a:solidFill>
                <a:latin typeface="Times New Roman" charset="0"/>
                <a:ea typeface="Times New Roman" charset="0"/>
                <a:cs typeface="Times New Roman" charset="0"/>
              </a:rPr>
              <a:t>AB 705 – What Does That Mean for Colleges?</a:t>
            </a:r>
            <a:endParaRPr lang="en-US" b="1" dirty="0"/>
          </a:p>
        </p:txBody>
      </p:sp>
      <p:sp>
        <p:nvSpPr>
          <p:cNvPr id="3" name="Content Placeholder 2">
            <a:extLst>
              <a:ext uri="{FF2B5EF4-FFF2-40B4-BE49-F238E27FC236}">
                <a16:creationId xmlns:a16="http://schemas.microsoft.com/office/drawing/2014/main" id="{1D2D6D35-6B27-AA46-BD44-643BFB881521}"/>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Chancellor’s Office has interpreted those portions of AB 705 to mean that colleges may only place students into basic skills courses if they are highly unlikely to succeed at the transfer level AND taking the basic skills course will improve the likelihood that a student will complete transfer level coursework in one year.</a:t>
            </a:r>
          </a:p>
          <a:p>
            <a:r>
              <a:rPr lang="en-US" dirty="0">
                <a:latin typeface="Times New Roman" panose="02020603050405020304" pitchFamily="18" charset="0"/>
                <a:cs typeface="Times New Roman" panose="02020603050405020304" pitchFamily="18" charset="0"/>
              </a:rPr>
              <a:t>This does not mean that colleges must get rid of their basic skills courses.</a:t>
            </a:r>
          </a:p>
          <a:p>
            <a:r>
              <a:rPr lang="en-US" dirty="0">
                <a:latin typeface="Times New Roman" panose="02020603050405020304" pitchFamily="18" charset="0"/>
                <a:cs typeface="Times New Roman" panose="02020603050405020304" pitchFamily="18" charset="0"/>
              </a:rPr>
              <a:t>Students can still choose to take a basic skills course if that is what they want.</a:t>
            </a:r>
          </a:p>
        </p:txBody>
      </p:sp>
    </p:spTree>
    <p:extLst>
      <p:ext uri="{BB962C8B-B14F-4D97-AF65-F5344CB8AC3E}">
        <p14:creationId xmlns:p14="http://schemas.microsoft.com/office/powerpoint/2010/main" val="307193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34403" cy="964433"/>
          </a:xfrm>
        </p:spPr>
        <p:txBody>
          <a:bodyPr>
            <a:normAutofit/>
          </a:bodyPr>
          <a:lstStyle/>
          <a:p>
            <a:pPr algn="ctr"/>
            <a:r>
              <a:rPr lang="en-US" sz="4800" b="1" dirty="0">
                <a:solidFill>
                  <a:srgbClr val="0070C0"/>
                </a:solidFill>
                <a:latin typeface="Times New Roman" charset="0"/>
                <a:ea typeface="Times New Roman" charset="0"/>
                <a:cs typeface="Times New Roman" charset="0"/>
              </a:rPr>
              <a:t>English</a:t>
            </a:r>
          </a:p>
        </p:txBody>
      </p:sp>
      <p:graphicFrame>
        <p:nvGraphicFramePr>
          <p:cNvPr id="5" name="Content Placeholder 4">
            <a:extLst>
              <a:ext uri="{FF2B5EF4-FFF2-40B4-BE49-F238E27FC236}">
                <a16:creationId xmlns:a16="http://schemas.microsoft.com/office/drawing/2014/main" id="{F4ADBA93-BF22-2B48-823D-85D329CEC471}"/>
              </a:ext>
            </a:extLst>
          </p:cNvPr>
          <p:cNvGraphicFramePr>
            <a:graphicFrameLocks noGrp="1"/>
          </p:cNvGraphicFramePr>
          <p:nvPr>
            <p:ph idx="1"/>
            <p:extLst>
              <p:ext uri="{D42A27DB-BD31-4B8C-83A1-F6EECF244321}">
                <p14:modId xmlns:p14="http://schemas.microsoft.com/office/powerpoint/2010/main" val="1756567260"/>
              </p:ext>
            </p:extLst>
          </p:nvPr>
        </p:nvGraphicFramePr>
        <p:xfrm>
          <a:off x="1418896" y="1329558"/>
          <a:ext cx="9354207" cy="5528442"/>
        </p:xfrm>
        <a:graphic>
          <a:graphicData uri="http://schemas.openxmlformats.org/drawingml/2006/table">
            <a:tbl>
              <a:tblPr firstRow="1" firstCol="1" bandRow="1">
                <a:tableStyleId>{5C22544A-7EE6-4342-B048-85BDC9FD1C3A}</a:tableStyleId>
              </a:tblPr>
              <a:tblGrid>
                <a:gridCol w="1672884">
                  <a:extLst>
                    <a:ext uri="{9D8B030D-6E8A-4147-A177-3AD203B41FA5}">
                      <a16:colId xmlns:a16="http://schemas.microsoft.com/office/drawing/2014/main" val="3644467786"/>
                    </a:ext>
                  </a:extLst>
                </a:gridCol>
                <a:gridCol w="1658943">
                  <a:extLst>
                    <a:ext uri="{9D8B030D-6E8A-4147-A177-3AD203B41FA5}">
                      <a16:colId xmlns:a16="http://schemas.microsoft.com/office/drawing/2014/main" val="1154918824"/>
                    </a:ext>
                  </a:extLst>
                </a:gridCol>
                <a:gridCol w="1840172">
                  <a:extLst>
                    <a:ext uri="{9D8B030D-6E8A-4147-A177-3AD203B41FA5}">
                      <a16:colId xmlns:a16="http://schemas.microsoft.com/office/drawing/2014/main" val="3893175700"/>
                    </a:ext>
                  </a:extLst>
                </a:gridCol>
                <a:gridCol w="4182208">
                  <a:extLst>
                    <a:ext uri="{9D8B030D-6E8A-4147-A177-3AD203B41FA5}">
                      <a16:colId xmlns:a16="http://schemas.microsoft.com/office/drawing/2014/main" val="194163017"/>
                    </a:ext>
                  </a:extLst>
                </a:gridCol>
              </a:tblGrid>
              <a:tr h="1968903">
                <a:tc>
                  <a:txBody>
                    <a:bodyPr/>
                    <a:lstStyle/>
                    <a:p>
                      <a:pPr marL="0" marR="0" algn="ctr">
                        <a:lnSpc>
                          <a:spcPct val="115000"/>
                        </a:lnSpc>
                        <a:spcBef>
                          <a:spcPts val="0"/>
                        </a:spcBef>
                        <a:spcAft>
                          <a:spcPts val="1000"/>
                        </a:spcAft>
                      </a:pPr>
                      <a:r>
                        <a:rPr lang="en-US" sz="1150">
                          <a:effectLst/>
                        </a:rPr>
                        <a:t>High School Performance</a:t>
                      </a:r>
                      <a:endParaRPr lang="en-US" sz="1100">
                        <a:effectLst/>
                      </a:endParaRPr>
                    </a:p>
                    <a:p>
                      <a:pPr marL="0" marR="0" algn="ctr">
                        <a:lnSpc>
                          <a:spcPct val="115000"/>
                        </a:lnSpc>
                        <a:spcBef>
                          <a:spcPts val="0"/>
                        </a:spcBef>
                        <a:spcAft>
                          <a:spcPts val="1000"/>
                        </a:spcAft>
                      </a:pPr>
                      <a:r>
                        <a:rPr lang="en-US" sz="115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50">
                          <a:effectLst/>
                        </a:rPr>
                        <a:t>Average Success Rate</a:t>
                      </a:r>
                      <a:endParaRPr lang="en-US" sz="1100">
                        <a:effectLst/>
                      </a:endParaRPr>
                    </a:p>
                    <a:p>
                      <a:pPr marL="0" marR="0" algn="ctr">
                        <a:lnSpc>
                          <a:spcPct val="115000"/>
                        </a:lnSpc>
                        <a:spcBef>
                          <a:spcPts val="0"/>
                        </a:spcBef>
                        <a:spcAft>
                          <a:spcPts val="1000"/>
                        </a:spcAft>
                      </a:pPr>
                      <a:r>
                        <a:rPr lang="en-US" sz="1150">
                          <a:effectLst/>
                        </a:rPr>
                        <a:t>Students Enrolling Directly in Transfer-Level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50">
                          <a:effectLst/>
                        </a:rPr>
                        <a:t>One-Year Completion of Transfer-Level</a:t>
                      </a:r>
                      <a:endParaRPr lang="en-US" sz="1100">
                        <a:effectLst/>
                      </a:endParaRPr>
                    </a:p>
                    <a:p>
                      <a:pPr marL="0" marR="0" algn="ctr">
                        <a:lnSpc>
                          <a:spcPct val="115000"/>
                        </a:lnSpc>
                        <a:spcBef>
                          <a:spcPts val="0"/>
                        </a:spcBef>
                        <a:spcAft>
                          <a:spcPts val="1000"/>
                        </a:spcAft>
                      </a:pPr>
                      <a:r>
                        <a:rPr lang="en-US" sz="1150">
                          <a:effectLst/>
                        </a:rPr>
                        <a:t>Students Enrolling One Level Below Transfer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50">
                          <a:effectLst/>
                        </a:rPr>
                        <a:t>AB 705-Compliant Placement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1482284"/>
                  </a:ext>
                </a:extLst>
              </a:tr>
              <a:tr h="1183015">
                <a:tc>
                  <a:txBody>
                    <a:bodyPr/>
                    <a:lstStyle/>
                    <a:p>
                      <a:pPr marL="0" marR="0" algn="ctr">
                        <a:lnSpc>
                          <a:spcPct val="115000"/>
                        </a:lnSpc>
                        <a:spcBef>
                          <a:spcPts val="0"/>
                        </a:spcBef>
                        <a:spcAft>
                          <a:spcPts val="1000"/>
                        </a:spcAft>
                      </a:pPr>
                      <a:r>
                        <a:rPr lang="en-US" sz="1150">
                          <a:effectLst/>
                        </a:rPr>
                        <a:t> </a:t>
                      </a:r>
                      <a:endParaRPr lang="en-US" sz="1100">
                        <a:effectLst/>
                      </a:endParaRPr>
                    </a:p>
                    <a:p>
                      <a:pPr marL="0" marR="0" algn="ctr">
                        <a:lnSpc>
                          <a:spcPct val="115000"/>
                        </a:lnSpc>
                        <a:spcBef>
                          <a:spcPts val="0"/>
                        </a:spcBef>
                        <a:spcAft>
                          <a:spcPts val="1000"/>
                        </a:spcAft>
                      </a:pPr>
                      <a:r>
                        <a:rPr lang="en-US" sz="1150">
                          <a:effectLst/>
                        </a:rPr>
                        <a:t>High School GPA ≥ 2.6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50">
                          <a:effectLst/>
                        </a:rPr>
                        <a:t> </a:t>
                      </a:r>
                      <a:endParaRPr lang="en-US" sz="1100">
                        <a:effectLst/>
                      </a:endParaRPr>
                    </a:p>
                    <a:p>
                      <a:pPr marL="0" marR="0" algn="ctr">
                        <a:lnSpc>
                          <a:spcPct val="115000"/>
                        </a:lnSpc>
                        <a:spcBef>
                          <a:spcPts val="0"/>
                        </a:spcBef>
                        <a:spcAft>
                          <a:spcPts val="1000"/>
                        </a:spcAft>
                      </a:pPr>
                      <a:r>
                        <a:rPr lang="en-US" sz="1150">
                          <a:effectLst/>
                        </a:rPr>
                        <a:t>80%</a:t>
                      </a:r>
                      <a:endParaRPr lang="en-US" sz="1100">
                        <a:effectLst/>
                      </a:endParaRPr>
                    </a:p>
                    <a:p>
                      <a:pPr marL="0" marR="0" algn="ctr">
                        <a:lnSpc>
                          <a:spcPct val="115000"/>
                        </a:lnSpc>
                        <a:spcBef>
                          <a:spcPts val="0"/>
                        </a:spcBef>
                        <a:spcAft>
                          <a:spcPts val="1000"/>
                        </a:spcAft>
                      </a:pPr>
                      <a:r>
                        <a:rPr lang="en-US" sz="115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50">
                          <a:effectLst/>
                        </a:rPr>
                        <a:t> </a:t>
                      </a:r>
                      <a:endParaRPr lang="en-US" sz="1100">
                        <a:effectLst/>
                      </a:endParaRPr>
                    </a:p>
                    <a:p>
                      <a:pPr marL="0" marR="0" algn="ctr">
                        <a:lnSpc>
                          <a:spcPct val="115000"/>
                        </a:lnSpc>
                        <a:spcBef>
                          <a:spcPts val="0"/>
                        </a:spcBef>
                        <a:spcAft>
                          <a:spcPts val="1000"/>
                        </a:spcAft>
                      </a:pPr>
                      <a:r>
                        <a:rPr lang="en-US" sz="1150">
                          <a:effectLst/>
                        </a:rPr>
                        <a:t>40%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50" dirty="0">
                          <a:effectLst/>
                        </a:rPr>
                        <a:t>Transfer-Level English Composition</a:t>
                      </a:r>
                      <a:endParaRPr lang="en-US" sz="1100" dirty="0">
                        <a:effectLst/>
                      </a:endParaRPr>
                    </a:p>
                    <a:p>
                      <a:pPr marL="0" marR="0">
                        <a:lnSpc>
                          <a:spcPct val="115000"/>
                        </a:lnSpc>
                        <a:spcBef>
                          <a:spcPts val="0"/>
                        </a:spcBef>
                        <a:spcAft>
                          <a:spcPts val="1000"/>
                        </a:spcAft>
                      </a:pPr>
                      <a:r>
                        <a:rPr lang="en-US" sz="1150" dirty="0">
                          <a:effectLst/>
                        </a:rPr>
                        <a:t>No change in level of support required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7541102"/>
                  </a:ext>
                </a:extLst>
              </a:tr>
              <a:tr h="1188262">
                <a:tc>
                  <a:txBody>
                    <a:bodyPr/>
                    <a:lstStyle/>
                    <a:p>
                      <a:pPr marL="0" marR="0" algn="ctr">
                        <a:lnSpc>
                          <a:spcPct val="115000"/>
                        </a:lnSpc>
                        <a:spcBef>
                          <a:spcPts val="0"/>
                        </a:spcBef>
                        <a:spcAft>
                          <a:spcPts val="1000"/>
                        </a:spcAft>
                      </a:pPr>
                      <a:r>
                        <a:rPr lang="en-US" sz="1150" u="none" strike="noStrike">
                          <a:effectLst/>
                        </a:rPr>
                        <a:t> </a:t>
                      </a:r>
                      <a:endParaRPr lang="en-US" sz="1100">
                        <a:effectLst/>
                      </a:endParaRPr>
                    </a:p>
                    <a:p>
                      <a:pPr marL="0" marR="0" algn="ctr">
                        <a:lnSpc>
                          <a:spcPct val="115000"/>
                        </a:lnSpc>
                        <a:spcBef>
                          <a:spcPts val="0"/>
                        </a:spcBef>
                        <a:spcAft>
                          <a:spcPts val="1000"/>
                        </a:spcAft>
                      </a:pPr>
                      <a:r>
                        <a:rPr lang="en-US" sz="1150">
                          <a:effectLst/>
                        </a:rPr>
                        <a:t>High School GPA 1.9-2.6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50">
                          <a:effectLst/>
                        </a:rPr>
                        <a:t> </a:t>
                      </a:r>
                      <a:endParaRPr lang="en-US" sz="1100">
                        <a:effectLst/>
                      </a:endParaRPr>
                    </a:p>
                    <a:p>
                      <a:pPr marL="0" marR="0" algn="ctr">
                        <a:lnSpc>
                          <a:spcPct val="115000"/>
                        </a:lnSpc>
                        <a:spcBef>
                          <a:spcPts val="0"/>
                        </a:spcBef>
                        <a:spcAft>
                          <a:spcPts val="1000"/>
                        </a:spcAft>
                      </a:pPr>
                      <a:r>
                        <a:rPr lang="en-US" sz="1150">
                          <a:effectLst/>
                        </a:rPr>
                        <a:t>59%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50">
                          <a:effectLst/>
                        </a:rPr>
                        <a:t> </a:t>
                      </a:r>
                      <a:endParaRPr lang="en-US" sz="1100">
                        <a:effectLst/>
                      </a:endParaRPr>
                    </a:p>
                    <a:p>
                      <a:pPr marL="0" marR="0" algn="ctr">
                        <a:lnSpc>
                          <a:spcPct val="115000"/>
                        </a:lnSpc>
                        <a:spcBef>
                          <a:spcPts val="0"/>
                        </a:spcBef>
                        <a:spcAft>
                          <a:spcPts val="1000"/>
                        </a:spcAft>
                      </a:pPr>
                      <a:r>
                        <a:rPr lang="en-US" sz="1150">
                          <a:effectLst/>
                        </a:rPr>
                        <a:t>22%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50">
                          <a:effectLst/>
                        </a:rPr>
                        <a:t>Transfer-Level English Composition</a:t>
                      </a:r>
                      <a:endParaRPr lang="en-US" sz="1100">
                        <a:effectLst/>
                      </a:endParaRPr>
                    </a:p>
                    <a:p>
                      <a:pPr marL="0" marR="0">
                        <a:lnSpc>
                          <a:spcPct val="115000"/>
                        </a:lnSpc>
                        <a:spcBef>
                          <a:spcPts val="0"/>
                        </a:spcBef>
                        <a:spcAft>
                          <a:spcPts val="1000"/>
                        </a:spcAft>
                      </a:pPr>
                      <a:r>
                        <a:rPr lang="en-US" sz="1150">
                          <a:effectLst/>
                        </a:rPr>
                        <a:t>Additional academic and co-requisite support should be considered to improve success rates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217098"/>
                  </a:ext>
                </a:extLst>
              </a:tr>
              <a:tr h="1188262">
                <a:tc>
                  <a:txBody>
                    <a:bodyPr/>
                    <a:lstStyle/>
                    <a:p>
                      <a:pPr marL="0" marR="0" algn="ctr">
                        <a:lnSpc>
                          <a:spcPct val="115000"/>
                        </a:lnSpc>
                        <a:spcBef>
                          <a:spcPts val="0"/>
                        </a:spcBef>
                        <a:spcAft>
                          <a:spcPts val="1000"/>
                        </a:spcAft>
                      </a:pPr>
                      <a:r>
                        <a:rPr lang="en-US" sz="1150" u="none" strike="noStrike">
                          <a:effectLst/>
                        </a:rPr>
                        <a:t> </a:t>
                      </a:r>
                      <a:endParaRPr lang="en-US" sz="1100">
                        <a:effectLst/>
                      </a:endParaRPr>
                    </a:p>
                    <a:p>
                      <a:pPr marL="0" marR="0" algn="ctr">
                        <a:lnSpc>
                          <a:spcPct val="115000"/>
                        </a:lnSpc>
                        <a:spcBef>
                          <a:spcPts val="0"/>
                        </a:spcBef>
                        <a:spcAft>
                          <a:spcPts val="1000"/>
                        </a:spcAft>
                      </a:pPr>
                      <a:r>
                        <a:rPr lang="en-US" sz="1150">
                          <a:effectLst/>
                        </a:rPr>
                        <a:t>High School GPA &lt; 1.9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50">
                          <a:effectLst/>
                        </a:rPr>
                        <a:t> </a:t>
                      </a:r>
                      <a:endParaRPr lang="en-US" sz="1100">
                        <a:effectLst/>
                      </a:endParaRPr>
                    </a:p>
                    <a:p>
                      <a:pPr marL="0" marR="0" algn="ctr">
                        <a:lnSpc>
                          <a:spcPct val="115000"/>
                        </a:lnSpc>
                        <a:spcBef>
                          <a:spcPts val="0"/>
                        </a:spcBef>
                        <a:spcAft>
                          <a:spcPts val="1000"/>
                        </a:spcAft>
                      </a:pPr>
                      <a:r>
                        <a:rPr lang="en-US" sz="1150">
                          <a:effectLst/>
                        </a:rPr>
                        <a:t>43%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50">
                          <a:effectLst/>
                        </a:rPr>
                        <a:t> </a:t>
                      </a:r>
                      <a:endParaRPr lang="en-US" sz="1100">
                        <a:effectLst/>
                      </a:endParaRPr>
                    </a:p>
                    <a:p>
                      <a:pPr marL="0" marR="0" algn="ctr">
                        <a:lnSpc>
                          <a:spcPct val="115000"/>
                        </a:lnSpc>
                        <a:spcBef>
                          <a:spcPts val="0"/>
                        </a:spcBef>
                        <a:spcAft>
                          <a:spcPts val="1000"/>
                        </a:spcAft>
                      </a:pPr>
                      <a:r>
                        <a:rPr lang="en-US" sz="1150">
                          <a:effectLst/>
                        </a:rPr>
                        <a:t>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50" dirty="0">
                          <a:effectLst/>
                        </a:rPr>
                        <a:t>Transfer-Level English Composition</a:t>
                      </a:r>
                      <a:endParaRPr lang="en-US" sz="1100" dirty="0">
                        <a:effectLst/>
                      </a:endParaRPr>
                    </a:p>
                    <a:p>
                      <a:pPr marL="0" marR="0">
                        <a:lnSpc>
                          <a:spcPct val="115000"/>
                        </a:lnSpc>
                        <a:spcBef>
                          <a:spcPts val="0"/>
                        </a:spcBef>
                        <a:spcAft>
                          <a:spcPts val="1000"/>
                        </a:spcAft>
                      </a:pPr>
                      <a:r>
                        <a:rPr lang="en-US" sz="1150" dirty="0">
                          <a:effectLst/>
                        </a:rPr>
                        <a:t>Additional academic and co-requisite support should be provided to improve success rates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4626328"/>
                  </a:ext>
                </a:extLst>
              </a:tr>
            </a:tbl>
          </a:graphicData>
        </a:graphic>
      </p:graphicFrame>
      <p:sp>
        <p:nvSpPr>
          <p:cNvPr id="6" name="Rectangle 1">
            <a:extLst>
              <a:ext uri="{FF2B5EF4-FFF2-40B4-BE49-F238E27FC236}">
                <a16:creationId xmlns:a16="http://schemas.microsoft.com/office/drawing/2014/main" id="{68BC92C4-A641-FB4F-8D8A-9824FBBF2773}"/>
              </a:ext>
            </a:extLst>
          </p:cNvPr>
          <p:cNvSpPr>
            <a:spLocks noChangeArrowheads="1"/>
          </p:cNvSpPr>
          <p:nvPr/>
        </p:nvSpPr>
        <p:spPr bwMode="auto">
          <a:xfrm>
            <a:off x="-3524021" y="-55151"/>
            <a:ext cx="1784409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Segoe UI Light"/>
                <a:ea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1367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1706</TotalTime>
  <Words>1320</Words>
  <Application>Microsoft Macintosh PowerPoint</Application>
  <PresentationFormat>Widescreen</PresentationFormat>
  <Paragraphs>127</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Segoe UI Light</vt:lpstr>
      <vt:lpstr>Times New Roman</vt:lpstr>
      <vt:lpstr>Office Theme</vt:lpstr>
      <vt:lpstr>AB 705 – Where are we now and how do we do it?</vt:lpstr>
      <vt:lpstr>Overview</vt:lpstr>
      <vt:lpstr>Role of the Academic Senates</vt:lpstr>
      <vt:lpstr>AB 705</vt:lpstr>
      <vt:lpstr>AB 705: What is a Year?</vt:lpstr>
      <vt:lpstr>AB 705 – When Does the Clock Start?</vt:lpstr>
      <vt:lpstr>AB 705 – Highly Unlikely and Maximize Likelihood</vt:lpstr>
      <vt:lpstr>AB 705 – What Does That Mean for Colleges?</vt:lpstr>
      <vt:lpstr>English</vt:lpstr>
      <vt:lpstr>English</vt:lpstr>
      <vt:lpstr>English</vt:lpstr>
      <vt:lpstr>ESL</vt:lpstr>
      <vt:lpstr>Math (and Quantitative Reasoning)</vt:lpstr>
      <vt:lpstr>Math (and Quantitative Reasoning)</vt:lpstr>
      <vt:lpstr>Math (and Quantitative Reasoning)</vt:lpstr>
      <vt:lpstr>What now?</vt:lpstr>
      <vt:lpstr>Questions and Comments</vt:lpstr>
      <vt:lpstr>References</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Virginia May</cp:lastModifiedBy>
  <cp:revision>191</cp:revision>
  <cp:lastPrinted>2017-10-22T17:16:51Z</cp:lastPrinted>
  <dcterms:created xsi:type="dcterms:W3CDTF">2017-10-02T12:56:57Z</dcterms:created>
  <dcterms:modified xsi:type="dcterms:W3CDTF">2018-04-07T23:24:58Z</dcterms:modified>
</cp:coreProperties>
</file>