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75" r:id="rId3"/>
    <p:sldId id="366" r:id="rId4"/>
    <p:sldId id="377" r:id="rId5"/>
    <p:sldId id="376" r:id="rId6"/>
    <p:sldId id="378" r:id="rId7"/>
    <p:sldId id="363" r:id="rId8"/>
    <p:sldId id="380" r:id="rId9"/>
    <p:sldId id="379" r:id="rId10"/>
    <p:sldId id="368" r:id="rId11"/>
    <p:sldId id="381" r:id="rId12"/>
    <p:sldId id="372" r:id="rId13"/>
    <p:sldId id="383" r:id="rId14"/>
    <p:sldId id="374" r:id="rId15"/>
    <p:sldId id="382" r:id="rId16"/>
    <p:sldId id="371" r:id="rId17"/>
    <p:sldId id="3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5"/>
    <p:restoredTop sz="94610"/>
  </p:normalViewPr>
  <p:slideViewPr>
    <p:cSldViewPr snapToGrid="0" snapToObjects="1">
      <p:cViewPr varScale="1">
        <p:scale>
          <a:sx n="79" d="100"/>
          <a:sy n="79" d="100"/>
        </p:scale>
        <p:origin x="224" y="3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17</a:t>
            </a:fld>
            <a:endParaRPr lang="en-US"/>
          </a:p>
        </p:txBody>
      </p:sp>
    </p:spTree>
    <p:extLst>
      <p:ext uri="{BB962C8B-B14F-4D97-AF65-F5344CB8AC3E}">
        <p14:creationId xmlns:p14="http://schemas.microsoft.com/office/powerpoint/2010/main" val="8987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asccc.org/directory/math-and-quantitative-reasoning-task-force" TargetMode="External"/><Relationship Id="rId5" Type="http://schemas.openxmlformats.org/officeDocument/2006/relationships/hyperlink" Target="https://www.calstate.edu/eo/EO-1110.html" TargetMode="External"/><Relationship Id="rId4" Type="http://schemas.openxmlformats.org/officeDocument/2006/relationships/hyperlink" Target="https://www.calstate.edu/eo/EO-1100-rev-8-23-17.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HarbisM@scc.losrios.edu" TargetMode="External"/><Relationship Id="rId3" Type="http://schemas.openxmlformats.org/officeDocument/2006/relationships/hyperlink" Target="mailto:mayv@scc.losrios.edu" TargetMode="External"/><Relationship Id="rId7" Type="http://schemas.openxmlformats.org/officeDocument/2006/relationships/hyperlink" Target="mailto:dgreene@collegeofthedesert.edu" TargetMode="External"/><Relationship Id="rId12" Type="http://schemas.openxmlformats.org/officeDocument/2006/relationships/hyperlink" Target="mailto:pstanska@sbccd.cc.ca.us" TargetMode="External"/><Relationship Id="rId2" Type="http://schemas.openxmlformats.org/officeDocument/2006/relationships/hyperlink" Target="mailto:lbanta@mendocino.edu" TargetMode="External"/><Relationship Id="rId1" Type="http://schemas.openxmlformats.org/officeDocument/2006/relationships/slideLayout" Target="../slideLayouts/slideLayout2.xml"/><Relationship Id="rId6" Type="http://schemas.openxmlformats.org/officeDocument/2006/relationships/hyperlink" Target="mailto:wade25@sbcglobal.net" TargetMode="External"/><Relationship Id="rId11" Type="http://schemas.openxmlformats.org/officeDocument/2006/relationships/hyperlink" Target="mailto:tphanyamada@yahoo.com" TargetMode="External"/><Relationship Id="rId5" Type="http://schemas.openxmlformats.org/officeDocument/2006/relationships/hyperlink" Target="mailto:mclark@yccd.edu" TargetMode="External"/><Relationship Id="rId10" Type="http://schemas.openxmlformats.org/officeDocument/2006/relationships/hyperlink" Target="mailto:lperez@saddleback.edu" TargetMode="External"/><Relationship Id="rId4" Type="http://schemas.openxmlformats.org/officeDocument/2006/relationships/hyperlink" Target="mailto:jappleman@ivc.edu" TargetMode="External"/><Relationship Id="rId9" Type="http://schemas.openxmlformats.org/officeDocument/2006/relationships/hyperlink" Target="mailto:mparsons@sdcc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sccc.org/sites/default/files/V.%20G.%20QRTF%20Final%20Report%2008-01-201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3795" cy="2228511"/>
          </a:xfrm>
        </p:spPr>
        <p:txBody>
          <a:bodyPr anchor="ctr">
            <a:normAutofit fontScale="90000"/>
          </a:bodyPr>
          <a:lstStyle/>
          <a:p>
            <a:r>
              <a:rPr lang="en-US" dirty="0">
                <a:latin typeface="Times New Roman" charset="0"/>
                <a:ea typeface="Times New Roman" charset="0"/>
                <a:cs typeface="Times New Roman" charset="0"/>
              </a:rPr>
              <a:t>Math and Quantitative Reasoning Task Force Recommendations</a:t>
            </a:r>
          </a:p>
        </p:txBody>
      </p:sp>
      <p:sp>
        <p:nvSpPr>
          <p:cNvPr id="3" name="Subtitle 2"/>
          <p:cNvSpPr>
            <a:spLocks noGrp="1"/>
          </p:cNvSpPr>
          <p:nvPr>
            <p:ph type="subTitle" idx="1"/>
          </p:nvPr>
        </p:nvSpPr>
        <p:spPr>
          <a:xfrm>
            <a:off x="528638" y="3735046"/>
            <a:ext cx="8011205" cy="3122954"/>
          </a:xfrm>
        </p:spPr>
        <p:txBody>
          <a:bodyPr>
            <a:normAutofit fontScale="92500" lnSpcReduction="10000"/>
          </a:bodyPr>
          <a:lstStyle/>
          <a:p>
            <a:pPr algn="l"/>
            <a:r>
              <a:rPr lang="en-US" sz="2800" dirty="0">
                <a:latin typeface="Times New Roman" charset="0"/>
                <a:ea typeface="Times New Roman" charset="0"/>
                <a:cs typeface="Times New Roman" charset="0"/>
              </a:rPr>
              <a:t>Matt Clark, Woodland Community College, Math and Quantitative Reasoning Task Force</a:t>
            </a:r>
          </a:p>
          <a:p>
            <a:pPr algn="l"/>
            <a:r>
              <a:rPr lang="en-US" sz="2800" dirty="0" err="1">
                <a:latin typeface="Times New Roman" charset="0"/>
                <a:ea typeface="Times New Roman" charset="0"/>
                <a:cs typeface="Times New Roman" charset="0"/>
              </a:rPr>
              <a:t>Ginni</a:t>
            </a:r>
            <a:r>
              <a:rPr lang="en-US" sz="2800" dirty="0">
                <a:latin typeface="Times New Roman" charset="0"/>
                <a:ea typeface="Times New Roman" charset="0"/>
                <a:cs typeface="Times New Roman" charset="0"/>
              </a:rPr>
              <a:t> May, Area A Representative, Math and Quantitative Reasoning Task Force Chair</a:t>
            </a:r>
          </a:p>
          <a:p>
            <a:pPr algn="l"/>
            <a:r>
              <a:rPr lang="en-US" sz="2800" dirty="0">
                <a:latin typeface="Times New Roman" charset="0"/>
                <a:ea typeface="Times New Roman" charset="0"/>
                <a:cs typeface="Times New Roman" charset="0"/>
              </a:rPr>
              <a:t>Craig </a:t>
            </a:r>
            <a:r>
              <a:rPr lang="en-US" sz="2800" dirty="0" err="1">
                <a:latin typeface="Times New Roman" charset="0"/>
                <a:ea typeface="Times New Roman" charset="0"/>
                <a:cs typeface="Times New Roman" charset="0"/>
              </a:rPr>
              <a:t>Rutan</a:t>
            </a:r>
            <a:r>
              <a:rPr lang="en-US" sz="2800" dirty="0">
                <a:latin typeface="Times New Roman" charset="0"/>
                <a:ea typeface="Times New Roman" charset="0"/>
                <a:cs typeface="Times New Roman" charset="0"/>
              </a:rPr>
              <a:t>, Area D Representative, Curriculum Committee Chair</a:t>
            </a:r>
          </a:p>
          <a:p>
            <a:endParaRPr lang="en-US" dirty="0">
              <a:latin typeface="Times New Roman" charset="0"/>
              <a:ea typeface="Times New Roman" charset="0"/>
              <a:cs typeface="Times New Roman" charset="0"/>
            </a:endParaRPr>
          </a:p>
          <a:p>
            <a:pPr algn="r"/>
            <a:r>
              <a:rPr lang="en-US" sz="2000" dirty="0">
                <a:solidFill>
                  <a:srgbClr val="FF0000"/>
                </a:solidFill>
                <a:latin typeface="Times New Roman" charset="0"/>
                <a:ea typeface="Times New Roman" charset="0"/>
                <a:cs typeface="Times New Roman" charset="0"/>
              </a:rPr>
              <a:t>Spring 2017 Plenary Session, San Mateo Marriott</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6" name="Picture 5">
            <a:extLst>
              <a:ext uri="{FF2B5EF4-FFF2-40B4-BE49-F238E27FC236}">
                <a16:creationId xmlns:a16="http://schemas.microsoft.com/office/drawing/2014/main" id="{80FC7EA7-8215-384E-B430-44E123AAEB6F}"/>
              </a:ext>
            </a:extLst>
          </p:cNvPr>
          <p:cNvPicPr>
            <a:picLocks noChangeAspect="1"/>
          </p:cNvPicPr>
          <p:nvPr/>
        </p:nvPicPr>
        <p:blipFill>
          <a:blip r:embed="rId3"/>
          <a:stretch>
            <a:fillRect/>
          </a:stretch>
        </p:blipFill>
        <p:spPr>
          <a:xfrm>
            <a:off x="9006114" y="3575957"/>
            <a:ext cx="2456544" cy="2568206"/>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CSU EOs 1100/1110</a:t>
            </a:r>
          </a:p>
        </p:txBody>
      </p:sp>
      <p:sp>
        <p:nvSpPr>
          <p:cNvPr id="3" name="Content Placeholder 2"/>
          <p:cNvSpPr>
            <a:spLocks noGrp="1"/>
          </p:cNvSpPr>
          <p:nvPr>
            <p:ph idx="1"/>
          </p:nvPr>
        </p:nvSpPr>
        <p:spPr>
          <a:xfrm>
            <a:off x="473529" y="1690688"/>
            <a:ext cx="11332028" cy="4873398"/>
          </a:xfrm>
        </p:spPr>
        <p:txBody>
          <a:bodyPr>
            <a:noAutofit/>
          </a:bodyPr>
          <a:lstStyle/>
          <a:p>
            <a:pPr marL="0" indent="0" algn="ctr">
              <a:lnSpc>
                <a:spcPct val="110000"/>
              </a:lnSpc>
              <a:spcBef>
                <a:spcPts val="600"/>
              </a:spcBef>
              <a:buClr>
                <a:srgbClr val="0070C0"/>
              </a:buClr>
              <a:buNone/>
            </a:pPr>
            <a:r>
              <a:rPr lang="en-US" b="1" dirty="0">
                <a:latin typeface="Times New Roman" panose="02020603050405020304" pitchFamily="18" charset="0"/>
                <a:ea typeface="Times New Roman" charset="0"/>
                <a:cs typeface="Times New Roman" panose="02020603050405020304" pitchFamily="18" charset="0"/>
              </a:rPr>
              <a:t>California State University Executive Order 1100</a:t>
            </a:r>
          </a:p>
          <a:p>
            <a:pPr marL="0" indent="0" algn="ctr">
              <a:lnSpc>
                <a:spcPct val="110000"/>
              </a:lnSpc>
              <a:spcBef>
                <a:spcPts val="600"/>
              </a:spcBef>
              <a:buClr>
                <a:srgbClr val="0070C0"/>
              </a:buClr>
              <a:buNone/>
            </a:pPr>
            <a:endParaRPr lang="en-US" b="1"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Eliminates explicit requirement of intermediate algebra for CSU GE Breadth B4 Quantitative Reasoning Courses—it </a:t>
            </a:r>
            <a:r>
              <a:rPr lang="en-US" sz="2800" dirty="0">
                <a:latin typeface="Times New Roman" charset="0"/>
                <a:ea typeface="Times New Roman" charset="0"/>
                <a:cs typeface="Times New Roman" charset="0"/>
              </a:rPr>
              <a:t>was not required consistently in CSU, resulting in inequitable standards for transfer students</a:t>
            </a:r>
          </a:p>
          <a:p>
            <a:pPr lvl="1">
              <a:lnSpc>
                <a:spcPct val="110000"/>
              </a:lnSpc>
              <a:spcBef>
                <a:spcPts val="600"/>
              </a:spcBef>
              <a:buClr>
                <a:srgbClr val="0070C0"/>
              </a:buClr>
              <a:buFont typeface="Arial" panose="020B0604020202020204" pitchFamily="34" charset="0"/>
              <a:buChar char="•"/>
            </a:pPr>
            <a:r>
              <a:rPr lang="en-US" sz="2800" dirty="0">
                <a:latin typeface="Times New Roman" charset="0"/>
                <a:ea typeface="Times New Roman" charset="0"/>
                <a:cs typeface="Times New Roman" charset="0"/>
              </a:rPr>
              <a:t>Intermediate algebra still required for majors courses</a:t>
            </a:r>
            <a:endParaRPr lang="en-US" sz="2800"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CSU trusts the CCCs to teach B4 courses at appropriate level</a:t>
            </a:r>
          </a:p>
          <a:p>
            <a:pPr marL="0" indent="0">
              <a:lnSpc>
                <a:spcPct val="110000"/>
              </a:lnSpc>
              <a:spcBef>
                <a:spcPts val="600"/>
              </a:spcBef>
              <a:buClr>
                <a:srgbClr val="0070C0"/>
              </a:buClr>
              <a:buNone/>
            </a:pPr>
            <a:endParaRPr lang="en-US" sz="24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58496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CSU EOs 1100/1110</a:t>
            </a:r>
          </a:p>
        </p:txBody>
      </p:sp>
      <p:sp>
        <p:nvSpPr>
          <p:cNvPr id="3" name="Content Placeholder 2"/>
          <p:cNvSpPr>
            <a:spLocks noGrp="1"/>
          </p:cNvSpPr>
          <p:nvPr>
            <p:ph idx="1"/>
          </p:nvPr>
        </p:nvSpPr>
        <p:spPr>
          <a:xfrm>
            <a:off x="473529" y="1690688"/>
            <a:ext cx="11332028" cy="5461226"/>
          </a:xfrm>
        </p:spPr>
        <p:txBody>
          <a:bodyPr>
            <a:noAutofit/>
          </a:bodyPr>
          <a:lstStyle/>
          <a:p>
            <a:pPr marL="0" indent="0" algn="ctr">
              <a:lnSpc>
                <a:spcPct val="110000"/>
              </a:lnSpc>
              <a:spcBef>
                <a:spcPts val="600"/>
              </a:spcBef>
              <a:buClr>
                <a:srgbClr val="0070C0"/>
              </a:buClr>
              <a:buNone/>
            </a:pPr>
            <a:r>
              <a:rPr lang="en-US" b="1" dirty="0">
                <a:latin typeface="Times New Roman" panose="02020603050405020304" pitchFamily="18" charset="0"/>
                <a:ea typeface="Times New Roman" charset="0"/>
                <a:cs typeface="Times New Roman" panose="02020603050405020304" pitchFamily="18" charset="0"/>
              </a:rPr>
              <a:t>California State University Executive Order 1110</a:t>
            </a:r>
          </a:p>
          <a:p>
            <a:pPr marL="0" indent="0" algn="ctr">
              <a:lnSpc>
                <a:spcPct val="110000"/>
              </a:lnSpc>
              <a:spcBef>
                <a:spcPts val="600"/>
              </a:spcBef>
              <a:buClr>
                <a:srgbClr val="0070C0"/>
              </a:buClr>
              <a:buNone/>
            </a:pPr>
            <a:endParaRPr lang="en-US" b="1"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Requires multiple measures for placement: courses taken, GPA, ACT, SAT, IB, AP, Smarter Balance/EAP  </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Eliminates prerequisite developmental education courses—pre-baccalaureate level limited to a 1-unit </a:t>
            </a:r>
            <a:r>
              <a:rPr lang="en-US" sz="2800" dirty="0" err="1">
                <a:latin typeface="Times New Roman" panose="02020603050405020304" pitchFamily="18" charset="0"/>
                <a:ea typeface="Times New Roman" charset="0"/>
                <a:cs typeface="Times New Roman" panose="02020603050405020304" pitchFamily="18" charset="0"/>
              </a:rPr>
              <a:t>corequisite</a:t>
            </a:r>
            <a:endParaRPr lang="en-US" sz="2800"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Includes support such as </a:t>
            </a:r>
            <a:r>
              <a:rPr lang="en-US" sz="2800" dirty="0" err="1">
                <a:latin typeface="Times New Roman" panose="02020603050405020304" pitchFamily="18" charset="0"/>
                <a:ea typeface="Times New Roman" charset="0"/>
                <a:cs typeface="Times New Roman" panose="02020603050405020304" pitchFamily="18" charset="0"/>
              </a:rPr>
              <a:t>corequisite</a:t>
            </a:r>
            <a:r>
              <a:rPr lang="en-US" sz="2800" dirty="0">
                <a:latin typeface="Times New Roman" panose="02020603050405020304" pitchFamily="18" charset="0"/>
                <a:ea typeface="Times New Roman" charset="0"/>
                <a:cs typeface="Times New Roman" panose="02020603050405020304" pitchFamily="18" charset="0"/>
              </a:rPr>
              <a:t> models or stretch courses that could extend a course beyond one academic term</a:t>
            </a:r>
          </a:p>
          <a:p>
            <a:pPr lvl="1">
              <a:lnSpc>
                <a:spcPct val="110000"/>
              </a:lnSpc>
              <a:spcBef>
                <a:spcPts val="600"/>
              </a:spcBef>
              <a:buClr>
                <a:srgbClr val="0070C0"/>
              </a:buClr>
              <a:buFont typeface="Arial" panose="020B0604020202020204" pitchFamily="34" charset="0"/>
              <a:buChar char="•"/>
            </a:pPr>
            <a:r>
              <a:rPr lang="en-US" sz="2800" dirty="0">
                <a:latin typeface="Times New Roman" panose="02020603050405020304" pitchFamily="18" charset="0"/>
                <a:ea typeface="Times New Roman" charset="0"/>
                <a:cs typeface="Times New Roman" panose="02020603050405020304" pitchFamily="18" charset="0"/>
              </a:rPr>
              <a:t>Requires Early Start program for those not fully prepared for college level writing or math</a:t>
            </a:r>
          </a:p>
          <a:p>
            <a:pPr marL="0" indent="0">
              <a:lnSpc>
                <a:spcPct val="110000"/>
              </a:lnSpc>
              <a:spcBef>
                <a:spcPts val="600"/>
              </a:spcBef>
              <a:buClr>
                <a:srgbClr val="0070C0"/>
              </a:buClr>
              <a:buNone/>
            </a:pPr>
            <a:endParaRPr lang="en-US" sz="24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421283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 Recommendations – Part I</a:t>
            </a:r>
          </a:p>
        </p:txBody>
      </p:sp>
      <p:sp>
        <p:nvSpPr>
          <p:cNvPr id="3" name="Content Placeholder 2"/>
          <p:cNvSpPr>
            <a:spLocks noGrp="1"/>
          </p:cNvSpPr>
          <p:nvPr>
            <p:ph idx="1"/>
          </p:nvPr>
        </p:nvSpPr>
        <p:spPr>
          <a:xfrm>
            <a:off x="3037115" y="1821316"/>
            <a:ext cx="8458200" cy="4793116"/>
          </a:xfrm>
        </p:spPr>
        <p:txBody>
          <a:bodyPr>
            <a:normAutofit lnSpcReduction="10000"/>
          </a:bodyPr>
          <a:lstStyle/>
          <a:p>
            <a:pPr lvl="0">
              <a:buClr>
                <a:srgbClr val="0070C0"/>
              </a:buClr>
            </a:pPr>
            <a:r>
              <a:rPr lang="en-US" dirty="0">
                <a:latin typeface="Times New Roman" panose="02020603050405020304" pitchFamily="18" charset="0"/>
                <a:cs typeface="Times New Roman" panose="02020603050405020304" pitchFamily="18" charset="0"/>
              </a:rPr>
              <a:t>C-ID: Overview</a:t>
            </a:r>
          </a:p>
          <a:p>
            <a:pPr lvl="1">
              <a:buClr>
                <a:srgbClr val="0070C0"/>
              </a:buClr>
            </a:pPr>
            <a:r>
              <a:rPr lang="en-US" dirty="0">
                <a:latin typeface="Times New Roman" panose="02020603050405020304" pitchFamily="18" charset="0"/>
                <a:cs typeface="Times New Roman" panose="02020603050405020304" pitchFamily="18" charset="0"/>
              </a:rPr>
              <a:t>Process</a:t>
            </a:r>
          </a:p>
          <a:p>
            <a:pPr lvl="1">
              <a:buClr>
                <a:srgbClr val="0070C0"/>
              </a:buClr>
            </a:pPr>
            <a:r>
              <a:rPr lang="en-US" dirty="0">
                <a:latin typeface="Times New Roman" panose="02020603050405020304" pitchFamily="18" charset="0"/>
                <a:cs typeface="Times New Roman" panose="02020603050405020304" pitchFamily="18" charset="0"/>
              </a:rPr>
              <a:t>MQR Pathways – Flow Chart</a:t>
            </a:r>
          </a:p>
          <a:p>
            <a:pPr lvl="1">
              <a:buClr>
                <a:srgbClr val="0070C0"/>
              </a:buClr>
            </a:pPr>
            <a:r>
              <a:rPr lang="en-US" dirty="0">
                <a:latin typeface="Times New Roman" panose="02020603050405020304" pitchFamily="18" charset="0"/>
                <a:cs typeface="Times New Roman" panose="02020603050405020304" pitchFamily="18" charset="0"/>
              </a:rPr>
              <a:t>Descriptors</a:t>
            </a:r>
          </a:p>
          <a:p>
            <a:pPr lvl="2">
              <a:buClr>
                <a:srgbClr val="0070C0"/>
              </a:buClr>
            </a:pPr>
            <a:r>
              <a:rPr lang="en-US" dirty="0">
                <a:latin typeface="Times New Roman" panose="02020603050405020304" pitchFamily="18" charset="0"/>
                <a:cs typeface="Times New Roman" panose="02020603050405020304" pitchFamily="18" charset="0"/>
              </a:rPr>
              <a:t>Foundations of Algebra for Math-Intensive Fields (draft)</a:t>
            </a:r>
          </a:p>
          <a:p>
            <a:pPr lvl="2">
              <a:buClr>
                <a:srgbClr val="0070C0"/>
              </a:buClr>
            </a:pPr>
            <a:r>
              <a:rPr lang="en-US" dirty="0">
                <a:latin typeface="Times New Roman" panose="02020603050405020304" pitchFamily="18" charset="0"/>
                <a:cs typeface="Times New Roman" panose="02020603050405020304" pitchFamily="18" charset="0"/>
              </a:rPr>
              <a:t>Fundamentals of Algebra for Statistics or Liberal Arts (draft)</a:t>
            </a:r>
          </a:p>
          <a:p>
            <a:pPr lvl="2">
              <a:buClr>
                <a:srgbClr val="0070C0"/>
              </a:buClr>
            </a:pPr>
            <a:r>
              <a:rPr lang="en-US" dirty="0">
                <a:latin typeface="Times New Roman" panose="02020603050405020304" pitchFamily="18" charset="0"/>
                <a:cs typeface="Times New Roman" panose="02020603050405020304" pitchFamily="18" charset="0"/>
              </a:rPr>
              <a:t>Elementary Mathematics (draft)</a:t>
            </a:r>
          </a:p>
          <a:p>
            <a:pPr lvl="2">
              <a:buClr>
                <a:srgbClr val="0070C0"/>
              </a:buClr>
            </a:pPr>
            <a:r>
              <a:rPr lang="en-US" dirty="0">
                <a:latin typeface="Times New Roman" panose="02020603050405020304" pitchFamily="18" charset="0"/>
                <a:cs typeface="Times New Roman" panose="02020603050405020304" pitchFamily="18" charset="0"/>
              </a:rPr>
              <a:t>Bridge course from non-STEM to STEM (forthcoming)</a:t>
            </a:r>
          </a:p>
          <a:p>
            <a:pPr lvl="0">
              <a:buClr>
                <a:srgbClr val="0070C0"/>
              </a:buClr>
            </a:pPr>
            <a:r>
              <a:rPr lang="en-US" dirty="0">
                <a:latin typeface="Times New Roman" panose="02020603050405020304" pitchFamily="18" charset="0"/>
                <a:cs typeface="Times New Roman" panose="02020603050405020304" pitchFamily="18" charset="0"/>
              </a:rPr>
              <a:t>“Drop back” Policy considerations</a:t>
            </a:r>
          </a:p>
          <a:p>
            <a:pPr lvl="0">
              <a:buClr>
                <a:srgbClr val="0070C0"/>
              </a:buClr>
            </a:pPr>
            <a:r>
              <a:rPr lang="en-US" dirty="0">
                <a:latin typeface="Times New Roman" panose="02020603050405020304" pitchFamily="18" charset="0"/>
                <a:cs typeface="Times New Roman" panose="02020603050405020304" pitchFamily="18" charset="0"/>
              </a:rPr>
              <a:t>Professional Development</a:t>
            </a:r>
          </a:p>
          <a:p>
            <a:pPr lvl="0">
              <a:buClr>
                <a:srgbClr val="0070C0"/>
              </a:buClr>
            </a:pPr>
            <a:r>
              <a:rPr lang="en-US" dirty="0">
                <a:latin typeface="Times New Roman" panose="02020603050405020304" pitchFamily="18" charset="0"/>
                <a:cs typeface="Times New Roman" panose="02020603050405020304" pitchFamily="18" charset="0"/>
              </a:rPr>
              <a:t>Data and Research</a:t>
            </a:r>
          </a:p>
          <a:p>
            <a:pPr lvl="0">
              <a:buClr>
                <a:srgbClr val="0070C0"/>
              </a:buClr>
            </a:pPr>
            <a:r>
              <a:rPr lang="en-US" dirty="0">
                <a:latin typeface="Times New Roman" panose="02020603050405020304" pitchFamily="18" charset="0"/>
                <a:cs typeface="Times New Roman" panose="02020603050405020304" pitchFamily="18" charset="0"/>
              </a:rPr>
              <a:t>Title 5 Stipulation</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C2EC274D-49D8-E347-B857-A1FE56E77799}"/>
              </a:ext>
            </a:extLst>
          </p:cNvPr>
          <p:cNvPicPr>
            <a:picLocks noChangeAspect="1"/>
          </p:cNvPicPr>
          <p:nvPr/>
        </p:nvPicPr>
        <p:blipFill>
          <a:blip r:embed="rId2"/>
          <a:stretch>
            <a:fillRect/>
          </a:stretch>
        </p:blipFill>
        <p:spPr>
          <a:xfrm rot="2723996">
            <a:off x="660960" y="2563584"/>
            <a:ext cx="1968499" cy="1968499"/>
          </a:xfrm>
          <a:prstGeom prst="rect">
            <a:avLst/>
          </a:prstGeom>
        </p:spPr>
      </p:pic>
    </p:spTree>
    <p:extLst>
      <p:ext uri="{BB962C8B-B14F-4D97-AF65-F5344CB8AC3E}">
        <p14:creationId xmlns:p14="http://schemas.microsoft.com/office/powerpoint/2010/main" val="401449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 Recommendations – Part I</a:t>
            </a:r>
          </a:p>
        </p:txBody>
      </p:sp>
      <p:sp>
        <p:nvSpPr>
          <p:cNvPr id="3" name="Content Placeholder 2"/>
          <p:cNvSpPr>
            <a:spLocks noGrp="1"/>
          </p:cNvSpPr>
          <p:nvPr>
            <p:ph idx="1"/>
          </p:nvPr>
        </p:nvSpPr>
        <p:spPr>
          <a:xfrm>
            <a:off x="408214" y="1845129"/>
            <a:ext cx="11413672" cy="4588328"/>
          </a:xfrm>
        </p:spPr>
        <p:txBody>
          <a:bodyPr>
            <a:normAutofit/>
          </a:bodyPr>
          <a:lstStyle/>
          <a:p>
            <a:pPr marL="0" indent="0" algn="ctr">
              <a:lnSpc>
                <a:spcPct val="110000"/>
              </a:lnSpc>
              <a:spcBef>
                <a:spcPts val="600"/>
              </a:spcBef>
              <a:buClr>
                <a:srgbClr val="0070C0"/>
              </a:buClr>
              <a:buNone/>
            </a:pPr>
            <a:r>
              <a:rPr lang="en-US" b="1" dirty="0">
                <a:solidFill>
                  <a:srgbClr val="0070C0"/>
                </a:solidFill>
                <a:latin typeface="Times New Roman" panose="02020603050405020304" pitchFamily="18" charset="0"/>
                <a:ea typeface="Times New Roman" charset="0"/>
                <a:cs typeface="Times New Roman" panose="02020603050405020304" pitchFamily="18" charset="0"/>
              </a:rPr>
              <a:t>C-ID Descriptors </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Less prescriptive, more flexibility than many existing descriptors – option colleges may consider – not a requirement!</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May be broken into modules, tailoring to local needs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Courses may be offered as </a:t>
            </a:r>
            <a:r>
              <a:rPr lang="en-US" dirty="0" err="1">
                <a:latin typeface="Times New Roman" panose="02020603050405020304" pitchFamily="18" charset="0"/>
                <a:ea typeface="Times New Roman" charset="0"/>
                <a:cs typeface="Times New Roman" panose="02020603050405020304" pitchFamily="18" charset="0"/>
              </a:rPr>
              <a:t>corequisite</a:t>
            </a:r>
            <a:r>
              <a:rPr lang="en-US" dirty="0">
                <a:latin typeface="Times New Roman" panose="02020603050405020304" pitchFamily="18" charset="0"/>
                <a:ea typeface="Times New Roman" charset="0"/>
                <a:cs typeface="Times New Roman" panose="02020603050405020304" pitchFamily="18" charset="0"/>
              </a:rPr>
              <a:t> or prerequisite student support based on local placement policies</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B3EBD564-F628-5E47-B406-767C9A1C78E1}"/>
              </a:ext>
            </a:extLst>
          </p:cNvPr>
          <p:cNvPicPr>
            <a:picLocks noChangeAspect="1"/>
          </p:cNvPicPr>
          <p:nvPr/>
        </p:nvPicPr>
        <p:blipFill>
          <a:blip r:embed="rId2"/>
          <a:stretch>
            <a:fillRect/>
          </a:stretch>
        </p:blipFill>
        <p:spPr>
          <a:xfrm>
            <a:off x="1591842" y="5125357"/>
            <a:ext cx="1422400" cy="1422400"/>
          </a:xfrm>
          <a:prstGeom prst="rect">
            <a:avLst/>
          </a:prstGeom>
        </p:spPr>
      </p:pic>
      <p:pic>
        <p:nvPicPr>
          <p:cNvPr id="5" name="Picture 4">
            <a:extLst>
              <a:ext uri="{FF2B5EF4-FFF2-40B4-BE49-F238E27FC236}">
                <a16:creationId xmlns:a16="http://schemas.microsoft.com/office/drawing/2014/main" id="{C926ED19-EDD9-7C4D-80D8-D4C557BA72B2}"/>
              </a:ext>
            </a:extLst>
          </p:cNvPr>
          <p:cNvPicPr>
            <a:picLocks noChangeAspect="1"/>
          </p:cNvPicPr>
          <p:nvPr/>
        </p:nvPicPr>
        <p:blipFill>
          <a:blip r:embed="rId3"/>
          <a:stretch>
            <a:fillRect/>
          </a:stretch>
        </p:blipFill>
        <p:spPr>
          <a:xfrm>
            <a:off x="4943020" y="5125357"/>
            <a:ext cx="2576095" cy="1193800"/>
          </a:xfrm>
          <a:prstGeom prst="rect">
            <a:avLst/>
          </a:prstGeom>
        </p:spPr>
      </p:pic>
      <p:pic>
        <p:nvPicPr>
          <p:cNvPr id="6" name="Picture 5">
            <a:extLst>
              <a:ext uri="{FF2B5EF4-FFF2-40B4-BE49-F238E27FC236}">
                <a16:creationId xmlns:a16="http://schemas.microsoft.com/office/drawing/2014/main" id="{6D3B4DE5-CD39-4B48-96A1-3EBC09E14EEC}"/>
              </a:ext>
            </a:extLst>
          </p:cNvPr>
          <p:cNvPicPr>
            <a:picLocks noChangeAspect="1"/>
          </p:cNvPicPr>
          <p:nvPr/>
        </p:nvPicPr>
        <p:blipFill>
          <a:blip r:embed="rId4"/>
          <a:stretch>
            <a:fillRect/>
          </a:stretch>
        </p:blipFill>
        <p:spPr>
          <a:xfrm>
            <a:off x="9447893" y="4903107"/>
            <a:ext cx="1231900" cy="1638300"/>
          </a:xfrm>
          <a:prstGeom prst="rect">
            <a:avLst/>
          </a:prstGeom>
        </p:spPr>
      </p:pic>
    </p:spTree>
    <p:extLst>
      <p:ext uri="{BB962C8B-B14F-4D97-AF65-F5344CB8AC3E}">
        <p14:creationId xmlns:p14="http://schemas.microsoft.com/office/powerpoint/2010/main" val="357864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26486" cy="1211263"/>
          </a:xfrm>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a:t>
            </a:r>
            <a:br>
              <a:rPr lang="en-US" sz="4800" b="1" dirty="0">
                <a:solidFill>
                  <a:srgbClr val="0070C0"/>
                </a:solidFill>
                <a:latin typeface="Times New Roman" charset="0"/>
                <a:ea typeface="Times New Roman" charset="0"/>
                <a:cs typeface="Times New Roman" charset="0"/>
              </a:rPr>
            </a:br>
            <a:r>
              <a:rPr lang="en-US" sz="4800" b="1" dirty="0">
                <a:solidFill>
                  <a:srgbClr val="0070C0"/>
                </a:solidFill>
                <a:latin typeface="Times New Roman" charset="0"/>
                <a:ea typeface="Times New Roman" charset="0"/>
                <a:cs typeface="Times New Roman" charset="0"/>
              </a:rPr>
              <a:t>A Sample of a Possible Sequencing</a:t>
            </a:r>
          </a:p>
        </p:txBody>
      </p:sp>
      <p:pic>
        <p:nvPicPr>
          <p:cNvPr id="12" name="Picture 11">
            <a:extLst>
              <a:ext uri="{FF2B5EF4-FFF2-40B4-BE49-F238E27FC236}">
                <a16:creationId xmlns:a16="http://schemas.microsoft.com/office/drawing/2014/main" id="{9DC19B3E-10DA-EB43-AA44-B5166BB94D66}"/>
              </a:ext>
            </a:extLst>
          </p:cNvPr>
          <p:cNvPicPr>
            <a:picLocks noChangeAspect="1"/>
          </p:cNvPicPr>
          <p:nvPr/>
        </p:nvPicPr>
        <p:blipFill>
          <a:blip r:embed="rId2"/>
          <a:stretch>
            <a:fillRect/>
          </a:stretch>
        </p:blipFill>
        <p:spPr>
          <a:xfrm>
            <a:off x="940092" y="1931377"/>
            <a:ext cx="3061669" cy="4956336"/>
          </a:xfrm>
          <a:prstGeom prst="rect">
            <a:avLst/>
          </a:prstGeom>
        </p:spPr>
      </p:pic>
      <p:pic>
        <p:nvPicPr>
          <p:cNvPr id="14" name="Picture 13">
            <a:extLst>
              <a:ext uri="{FF2B5EF4-FFF2-40B4-BE49-F238E27FC236}">
                <a16:creationId xmlns:a16="http://schemas.microsoft.com/office/drawing/2014/main" id="{7C76D107-8971-2148-84C2-9C902CC5F9D5}"/>
              </a:ext>
            </a:extLst>
          </p:cNvPr>
          <p:cNvPicPr>
            <a:picLocks noChangeAspect="1"/>
          </p:cNvPicPr>
          <p:nvPr/>
        </p:nvPicPr>
        <p:blipFill>
          <a:blip r:embed="rId3"/>
          <a:stretch>
            <a:fillRect/>
          </a:stretch>
        </p:blipFill>
        <p:spPr>
          <a:xfrm>
            <a:off x="6861597" y="1961090"/>
            <a:ext cx="4262875" cy="4896910"/>
          </a:xfrm>
          <a:prstGeom prst="rect">
            <a:avLst/>
          </a:prstGeom>
        </p:spPr>
      </p:pic>
      <p:pic>
        <p:nvPicPr>
          <p:cNvPr id="16" name="Picture 15">
            <a:extLst>
              <a:ext uri="{FF2B5EF4-FFF2-40B4-BE49-F238E27FC236}">
                <a16:creationId xmlns:a16="http://schemas.microsoft.com/office/drawing/2014/main" id="{9F2E63CB-347E-6542-BE01-5322BCEE50F0}"/>
              </a:ext>
            </a:extLst>
          </p:cNvPr>
          <p:cNvPicPr>
            <a:picLocks noChangeAspect="1"/>
          </p:cNvPicPr>
          <p:nvPr/>
        </p:nvPicPr>
        <p:blipFill>
          <a:blip r:embed="rId4"/>
          <a:stretch>
            <a:fillRect/>
          </a:stretch>
        </p:blipFill>
        <p:spPr>
          <a:xfrm>
            <a:off x="4330225" y="3527734"/>
            <a:ext cx="1016000" cy="2273300"/>
          </a:xfrm>
          <a:prstGeom prst="rect">
            <a:avLst/>
          </a:prstGeom>
        </p:spPr>
      </p:pic>
      <p:pic>
        <p:nvPicPr>
          <p:cNvPr id="20" name="Picture 19">
            <a:extLst>
              <a:ext uri="{FF2B5EF4-FFF2-40B4-BE49-F238E27FC236}">
                <a16:creationId xmlns:a16="http://schemas.microsoft.com/office/drawing/2014/main" id="{7FC839B9-06D0-044F-BC7D-C939701A9CD3}"/>
              </a:ext>
            </a:extLst>
          </p:cNvPr>
          <p:cNvPicPr>
            <a:picLocks noChangeAspect="1"/>
          </p:cNvPicPr>
          <p:nvPr/>
        </p:nvPicPr>
        <p:blipFill>
          <a:blip r:embed="rId5"/>
          <a:stretch>
            <a:fillRect/>
          </a:stretch>
        </p:blipFill>
        <p:spPr>
          <a:xfrm>
            <a:off x="5450462" y="1576388"/>
            <a:ext cx="1202660" cy="2441764"/>
          </a:xfrm>
          <a:prstGeom prst="rect">
            <a:avLst/>
          </a:prstGeom>
        </p:spPr>
      </p:pic>
    </p:spTree>
    <p:extLst>
      <p:ext uri="{BB962C8B-B14F-4D97-AF65-F5344CB8AC3E}">
        <p14:creationId xmlns:p14="http://schemas.microsoft.com/office/powerpoint/2010/main" val="39771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Future Work of the MQRTF</a:t>
            </a:r>
          </a:p>
        </p:txBody>
      </p:sp>
      <p:sp>
        <p:nvSpPr>
          <p:cNvPr id="3" name="Content Placeholder 2"/>
          <p:cNvSpPr>
            <a:spLocks noGrp="1"/>
          </p:cNvSpPr>
          <p:nvPr>
            <p:ph idx="1"/>
          </p:nvPr>
        </p:nvSpPr>
        <p:spPr>
          <a:xfrm>
            <a:off x="408214" y="1845128"/>
            <a:ext cx="7511143" cy="4898571"/>
          </a:xfrm>
        </p:spPr>
        <p:txBody>
          <a:bodyPr>
            <a:normAutofit/>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Finish C-ID Descriptors</a:t>
            </a:r>
          </a:p>
          <a:p>
            <a:pPr>
              <a:lnSpc>
                <a:spcPct val="110000"/>
              </a:lnSpc>
              <a:spcBef>
                <a:spcPts val="600"/>
              </a:spcBef>
              <a:buClr>
                <a:srgbClr val="0070C0"/>
              </a:buCl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Develop a plan for how to provide opportunities for more students to consider STEM fields… and address the achievement gap by underrepresented groups;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Create Recommendations – Part II</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F8104902-32CA-B945-8302-DCB9D97CB4E8}"/>
              </a:ext>
            </a:extLst>
          </p:cNvPr>
          <p:cNvPicPr>
            <a:picLocks noChangeAspect="1"/>
          </p:cNvPicPr>
          <p:nvPr/>
        </p:nvPicPr>
        <p:blipFill>
          <a:blip r:embed="rId2"/>
          <a:stretch>
            <a:fillRect/>
          </a:stretch>
        </p:blipFill>
        <p:spPr>
          <a:xfrm>
            <a:off x="8213269" y="2166254"/>
            <a:ext cx="3254831" cy="3254831"/>
          </a:xfrm>
          <a:prstGeom prst="rect">
            <a:avLst/>
          </a:prstGeom>
        </p:spPr>
      </p:pic>
    </p:spTree>
    <p:extLst>
      <p:ext uri="{BB962C8B-B14F-4D97-AF65-F5344CB8AC3E}">
        <p14:creationId xmlns:p14="http://schemas.microsoft.com/office/powerpoint/2010/main" val="131459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Questions and Comments</a:t>
            </a:r>
          </a:p>
        </p:txBody>
      </p:sp>
      <p:pic>
        <p:nvPicPr>
          <p:cNvPr id="4" name="Content Placeholder 3">
            <a:extLst>
              <a:ext uri="{FF2B5EF4-FFF2-40B4-BE49-F238E27FC236}">
                <a16:creationId xmlns:a16="http://schemas.microsoft.com/office/drawing/2014/main" id="{C005E891-212A-D748-981E-780062D4D838}"/>
              </a:ext>
            </a:extLst>
          </p:cNvPr>
          <p:cNvPicPr>
            <a:picLocks noGrp="1" noChangeAspect="1"/>
          </p:cNvPicPr>
          <p:nvPr>
            <p:ph idx="1"/>
          </p:nvPr>
        </p:nvPicPr>
        <p:blipFill>
          <a:blip r:embed="rId2"/>
          <a:stretch>
            <a:fillRect/>
          </a:stretch>
        </p:blipFill>
        <p:spPr>
          <a:xfrm>
            <a:off x="4657270" y="2127362"/>
            <a:ext cx="3311071" cy="4065077"/>
          </a:xfrm>
        </p:spPr>
      </p:pic>
    </p:spTree>
    <p:extLst>
      <p:ext uri="{BB962C8B-B14F-4D97-AF65-F5344CB8AC3E}">
        <p14:creationId xmlns:p14="http://schemas.microsoft.com/office/powerpoint/2010/main" val="138806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466165" y="1864659"/>
            <a:ext cx="11313459" cy="4697506"/>
          </a:xfrm>
        </p:spPr>
        <p:txBody>
          <a:bodyPr>
            <a:noAutofit/>
          </a:bodyPr>
          <a:lstStyle/>
          <a:p>
            <a:pPr lvl="0">
              <a:buClr>
                <a:srgbClr val="0070C0"/>
              </a:buClr>
            </a:pPr>
            <a:r>
              <a:rPr lang="en-US" dirty="0">
                <a:latin typeface="Times New Roman" panose="02020603050405020304" pitchFamily="18" charset="0"/>
                <a:cs typeface="Times New Roman" panose="02020603050405020304" pitchFamily="18" charset="0"/>
              </a:rPr>
              <a:t>AB 705 (Irwin, 2017) </a:t>
            </a:r>
            <a:r>
              <a:rPr lang="en-US" dirty="0">
                <a:latin typeface="Times New Roman" panose="02020603050405020304" pitchFamily="18" charset="0"/>
                <a:cs typeface="Times New Roman" panose="02020603050405020304" pitchFamily="18" charset="0"/>
                <a:hlinkClick r:id="rId3"/>
              </a:rPr>
              <a:t>https://leginfo.legislature.ca.gov/faces/billTextClient.xhtml?bill_id=201720180AB705</a:t>
            </a:r>
            <a:endParaRPr lang="en-US" dirty="0">
              <a:latin typeface="Times New Roman" panose="02020603050405020304" pitchFamily="18" charset="0"/>
              <a:cs typeface="Times New Roman" panose="02020603050405020304" pitchFamily="18" charset="0"/>
            </a:endParaRPr>
          </a:p>
          <a:p>
            <a:pPr lvl="0">
              <a:buClr>
                <a:srgbClr val="0070C0"/>
              </a:buClr>
            </a:pPr>
            <a:r>
              <a:rPr lang="en-US" dirty="0">
                <a:latin typeface="Times New Roman" panose="02020603050405020304" pitchFamily="18" charset="0"/>
                <a:cs typeface="Times New Roman" panose="02020603050405020304" pitchFamily="18" charset="0"/>
              </a:rPr>
              <a:t>CSU EO 1100: </a:t>
            </a:r>
            <a:r>
              <a:rPr lang="en-US" dirty="0">
                <a:latin typeface="Times New Roman" panose="02020603050405020304" pitchFamily="18" charset="0"/>
                <a:cs typeface="Times New Roman" panose="02020603050405020304" pitchFamily="18" charset="0"/>
                <a:hlinkClick r:id="rId4"/>
              </a:rPr>
              <a:t>https://www.calstate.edu/eo/EO-1100-rev-8-23-17.html</a:t>
            </a:r>
            <a:r>
              <a:rPr lang="en-US" dirty="0">
                <a:latin typeface="Times New Roman" panose="02020603050405020304" pitchFamily="18" charset="0"/>
                <a:cs typeface="Times New Roman" panose="02020603050405020304" pitchFamily="18" charset="0"/>
              </a:rPr>
              <a:t> </a:t>
            </a:r>
          </a:p>
          <a:p>
            <a:pPr lvl="0">
              <a:buClr>
                <a:srgbClr val="0070C0"/>
              </a:buClr>
            </a:pPr>
            <a:r>
              <a:rPr lang="en-US" dirty="0">
                <a:latin typeface="Times New Roman" panose="02020603050405020304" pitchFamily="18" charset="0"/>
                <a:cs typeface="Times New Roman" panose="02020603050405020304" pitchFamily="18" charset="0"/>
              </a:rPr>
              <a:t>CSU EO 1110: </a:t>
            </a:r>
            <a:r>
              <a:rPr lang="en-US" dirty="0">
                <a:latin typeface="Times New Roman" panose="02020603050405020304" pitchFamily="18" charset="0"/>
                <a:cs typeface="Times New Roman" panose="02020603050405020304" pitchFamily="18" charset="0"/>
                <a:hlinkClick r:id="rId5"/>
              </a:rPr>
              <a:t>https://www.calstate.edu/eo/EO-1110.html</a:t>
            </a:r>
            <a:r>
              <a:rPr lang="en-US" dirty="0">
                <a:latin typeface="Times New Roman" panose="02020603050405020304" pitchFamily="18" charset="0"/>
                <a:cs typeface="Times New Roman" panose="02020603050405020304" pitchFamily="18" charset="0"/>
              </a:rPr>
              <a:t> </a:t>
            </a:r>
          </a:p>
          <a:p>
            <a:pPr lvl="0">
              <a:buClr>
                <a:srgbClr val="0070C0"/>
              </a:buClr>
            </a:pPr>
            <a:r>
              <a:rPr lang="en-US" dirty="0">
                <a:latin typeface="Times New Roman" panose="02020603050405020304" pitchFamily="18" charset="0"/>
                <a:cs typeface="Times New Roman" panose="02020603050405020304" pitchFamily="18" charset="0"/>
              </a:rPr>
              <a:t>MQRTF: </a:t>
            </a:r>
            <a:r>
              <a:rPr lang="en-US" dirty="0">
                <a:latin typeface="Times New Roman" panose="02020603050405020304" pitchFamily="18" charset="0"/>
                <a:cs typeface="Times New Roman" panose="02020603050405020304" pitchFamily="18" charset="0"/>
                <a:hlinkClick r:id="rId6"/>
              </a:rPr>
              <a:t>https://asccc.org/directory/math-and-quantitative-reasoning-task-force</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6065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838200" y="1453244"/>
            <a:ext cx="6117771" cy="4163785"/>
          </a:xfrm>
        </p:spPr>
        <p:txBody>
          <a:bodyPr>
            <a:normAutofit fontScale="85000" lnSpcReduction="10000"/>
          </a:bodyPr>
          <a:lstStyle/>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The MQRTF</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What is Quantitative Reasoning?</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AB 705</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EO 1100/1110</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The MQRTF Recommendations – Part I</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Future Work of the MQRTF</a:t>
            </a:r>
          </a:p>
        </p:txBody>
      </p:sp>
      <p:pic>
        <p:nvPicPr>
          <p:cNvPr id="5" name="Picture 4">
            <a:extLst>
              <a:ext uri="{FF2B5EF4-FFF2-40B4-BE49-F238E27FC236}">
                <a16:creationId xmlns:a16="http://schemas.microsoft.com/office/drawing/2014/main" id="{632F7A5D-E67F-9549-B565-C13B2FB314E6}"/>
              </a:ext>
            </a:extLst>
          </p:cNvPr>
          <p:cNvPicPr>
            <a:picLocks noChangeAspect="1"/>
          </p:cNvPicPr>
          <p:nvPr/>
        </p:nvPicPr>
        <p:blipFill>
          <a:blip r:embed="rId2"/>
          <a:stretch>
            <a:fillRect/>
          </a:stretch>
        </p:blipFill>
        <p:spPr>
          <a:xfrm>
            <a:off x="7196365" y="3535136"/>
            <a:ext cx="4423229" cy="2741156"/>
          </a:xfrm>
          <a:prstGeom prst="rect">
            <a:avLst/>
          </a:prstGeom>
        </p:spPr>
      </p:pic>
    </p:spTree>
    <p:extLst>
      <p:ext uri="{BB962C8B-B14F-4D97-AF65-F5344CB8AC3E}">
        <p14:creationId xmlns:p14="http://schemas.microsoft.com/office/powerpoint/2010/main" val="186354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 </a:t>
            </a:r>
            <a:br>
              <a:rPr lang="en-US" sz="4800" b="1" dirty="0">
                <a:solidFill>
                  <a:srgbClr val="0070C0"/>
                </a:solidFill>
                <a:latin typeface="Times New Roman" charset="0"/>
                <a:ea typeface="Times New Roman" charset="0"/>
                <a:cs typeface="Times New Roman" charset="0"/>
              </a:rPr>
            </a:br>
            <a:r>
              <a:rPr lang="en-US" sz="4800" b="1" dirty="0">
                <a:solidFill>
                  <a:srgbClr val="0070C0"/>
                </a:solidFill>
                <a:latin typeface="Times New Roman" charset="0"/>
                <a:ea typeface="Times New Roman" charset="0"/>
                <a:cs typeface="Times New Roman" charset="0"/>
              </a:rPr>
              <a:t>Task Force</a:t>
            </a:r>
          </a:p>
        </p:txBody>
      </p:sp>
      <p:sp>
        <p:nvSpPr>
          <p:cNvPr id="3" name="Content Placeholder 2"/>
          <p:cNvSpPr>
            <a:spLocks noGrp="1"/>
          </p:cNvSpPr>
          <p:nvPr>
            <p:ph idx="1"/>
          </p:nvPr>
        </p:nvSpPr>
        <p:spPr>
          <a:xfrm>
            <a:off x="408214" y="1845129"/>
            <a:ext cx="8621486" cy="4751614"/>
          </a:xfrm>
        </p:spPr>
        <p:txBody>
          <a:bodyPr>
            <a:normAutofit/>
          </a:bodyPr>
          <a:lstStyle/>
          <a:p>
            <a:pPr marL="0" indent="0">
              <a:lnSpc>
                <a:spcPct val="110000"/>
              </a:lnSpc>
              <a:spcBef>
                <a:spcPts val="600"/>
              </a:spcBef>
              <a:buClr>
                <a:srgbClr val="0070C0"/>
              </a:buClr>
              <a:buNone/>
            </a:pPr>
            <a:r>
              <a:rPr lang="en-US" dirty="0">
                <a:latin typeface="Times New Roman" panose="02020603050405020304" pitchFamily="18" charset="0"/>
                <a:ea typeface="Times New Roman" charset="0"/>
                <a:cs typeface="Times New Roman" panose="02020603050405020304" pitchFamily="18" charset="0"/>
              </a:rPr>
              <a:t>Why form the MQRTF?</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Math Competency Requirement in Title 5</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Quantitative Reasoning Requirement for CSU GE Breadth and IGETC patterns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General Education requirements are academic and professional matters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AB 705 and CSU EOs 1100/1110 are requiring some major curricular changes</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Purview of both ASCCC and Discipline Faculty</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2823B85F-778E-5942-B365-450E30E21918}"/>
              </a:ext>
            </a:extLst>
          </p:cNvPr>
          <p:cNvPicPr>
            <a:picLocks noChangeAspect="1"/>
          </p:cNvPicPr>
          <p:nvPr/>
        </p:nvPicPr>
        <p:blipFill>
          <a:blip r:embed="rId2"/>
          <a:stretch>
            <a:fillRect/>
          </a:stretch>
        </p:blipFill>
        <p:spPr>
          <a:xfrm>
            <a:off x="9023677" y="2268655"/>
            <a:ext cx="2330123" cy="3444531"/>
          </a:xfrm>
          <a:prstGeom prst="rect">
            <a:avLst/>
          </a:prstGeom>
        </p:spPr>
      </p:pic>
    </p:spTree>
    <p:extLst>
      <p:ext uri="{BB962C8B-B14F-4D97-AF65-F5344CB8AC3E}">
        <p14:creationId xmlns:p14="http://schemas.microsoft.com/office/powerpoint/2010/main" val="319436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 </a:t>
            </a:r>
            <a:br>
              <a:rPr lang="en-US" sz="4800" b="1" dirty="0">
                <a:solidFill>
                  <a:srgbClr val="0070C0"/>
                </a:solidFill>
                <a:latin typeface="Times New Roman" charset="0"/>
                <a:ea typeface="Times New Roman" charset="0"/>
                <a:cs typeface="Times New Roman" charset="0"/>
              </a:rPr>
            </a:br>
            <a:r>
              <a:rPr lang="en-US" sz="4800" b="1" dirty="0">
                <a:solidFill>
                  <a:srgbClr val="0070C0"/>
                </a:solidFill>
                <a:latin typeface="Times New Roman" charset="0"/>
                <a:ea typeface="Times New Roman" charset="0"/>
                <a:cs typeface="Times New Roman" charset="0"/>
              </a:rPr>
              <a:t>Task Force</a:t>
            </a:r>
          </a:p>
        </p:txBody>
      </p:sp>
      <p:sp>
        <p:nvSpPr>
          <p:cNvPr id="3" name="Content Placeholder 2"/>
          <p:cNvSpPr>
            <a:spLocks noGrp="1"/>
          </p:cNvSpPr>
          <p:nvPr>
            <p:ph idx="1"/>
          </p:nvPr>
        </p:nvSpPr>
        <p:spPr>
          <a:xfrm>
            <a:off x="408213" y="1845129"/>
            <a:ext cx="11462657" cy="4767942"/>
          </a:xfrm>
        </p:spPr>
        <p:txBody>
          <a:bodyPr>
            <a:normAutofit fontScale="92500" lnSpcReduction="20000"/>
          </a:bodyPr>
          <a:lstStyle/>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Academic Senate for California Community Colleges (ASCCC)</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Title 5 §53206 – The ASCCC role in formation of policies in regard to academic and professional matters, recognized as the voice of the community college academic senates before the Board of Governor’s and the Chancellor’s Office</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California Mathematics Council Community Colleges (CMC</a:t>
            </a:r>
            <a:r>
              <a:rPr lang="en-US" baseline="30000" dirty="0">
                <a:latin typeface="Times New Roman" panose="02020603050405020304" pitchFamily="18" charset="0"/>
                <a:ea typeface="Times New Roman" charset="0"/>
                <a:cs typeface="Times New Roman" panose="02020603050405020304" pitchFamily="18" charset="0"/>
              </a:rPr>
              <a:t>3</a:t>
            </a:r>
            <a:r>
              <a:rPr lang="en-US" dirty="0">
                <a:latin typeface="Times New Roman" panose="02020603050405020304" pitchFamily="18" charset="0"/>
                <a:ea typeface="Times New Roman" charset="0"/>
                <a:cs typeface="Times New Roman" panose="02020603050405020304" pitchFamily="18" charset="0"/>
              </a:rPr>
              <a:t>)</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Affiliate of the American Mathematics Association of Two-Year Colleges (AMATYC)</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Founded in 1972 to provide a forum through which community college mathematics faculty in Northern and Central California can express themselves professionally at a local, state and national level…</a:t>
            </a:r>
          </a:p>
          <a:p>
            <a:pPr>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California Mathematics Council Community Colleges – South (CMC</a:t>
            </a:r>
            <a:r>
              <a:rPr lang="en-US" baseline="30000" dirty="0">
                <a:latin typeface="Times New Roman" panose="02020603050405020304" pitchFamily="18" charset="0"/>
                <a:ea typeface="Times New Roman" charset="0"/>
                <a:cs typeface="Times New Roman" panose="02020603050405020304" pitchFamily="18" charset="0"/>
              </a:rPr>
              <a:t>3</a:t>
            </a:r>
            <a:r>
              <a:rPr lang="en-US" dirty="0">
                <a:latin typeface="Times New Roman" panose="02020603050405020304" pitchFamily="18" charset="0"/>
                <a:ea typeface="Times New Roman" charset="0"/>
                <a:cs typeface="Times New Roman" panose="02020603050405020304" pitchFamily="18" charset="0"/>
              </a:rPr>
              <a:t>-South)</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Affiliate of the American Mathematics Association of Two-Year Colleges (AMATYC) and the California Mathematics Council (CMC)</a:t>
            </a:r>
          </a:p>
          <a:p>
            <a:pPr lvl="1">
              <a:lnSpc>
                <a:spcPct val="110000"/>
              </a:lnSpc>
              <a:spcBef>
                <a:spcPts val="600"/>
              </a:spcBef>
              <a:buClr>
                <a:srgbClr val="0070C0"/>
              </a:buClr>
              <a:buFont typeface="Arial" panose="020B0604020202020204" pitchFamily="34" charset="0"/>
              <a:buChar char="•"/>
            </a:pPr>
            <a:r>
              <a:rPr lang="en-US" dirty="0">
                <a:latin typeface="Times New Roman" panose="02020603050405020304" pitchFamily="18" charset="0"/>
                <a:ea typeface="Times New Roman" charset="0"/>
                <a:cs typeface="Times New Roman" panose="02020603050405020304" pitchFamily="18" charset="0"/>
              </a:rPr>
              <a:t>Dedicated to the professional growth of mathematics educators in Southern California</a:t>
            </a:r>
          </a:p>
        </p:txBody>
      </p:sp>
    </p:spTree>
    <p:extLst>
      <p:ext uri="{BB962C8B-B14F-4D97-AF65-F5344CB8AC3E}">
        <p14:creationId xmlns:p14="http://schemas.microsoft.com/office/powerpoint/2010/main" val="332011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 </a:t>
            </a:r>
            <a:br>
              <a:rPr lang="en-US" sz="4800" b="1" dirty="0">
                <a:solidFill>
                  <a:srgbClr val="0070C0"/>
                </a:solidFill>
                <a:latin typeface="Times New Roman" charset="0"/>
                <a:ea typeface="Times New Roman" charset="0"/>
                <a:cs typeface="Times New Roman" charset="0"/>
              </a:rPr>
            </a:br>
            <a:r>
              <a:rPr lang="en-US" sz="4800" b="1" dirty="0">
                <a:solidFill>
                  <a:srgbClr val="0070C0"/>
                </a:solidFill>
                <a:latin typeface="Times New Roman" charset="0"/>
                <a:ea typeface="Times New Roman" charset="0"/>
                <a:cs typeface="Times New Roman" charset="0"/>
              </a:rPr>
              <a:t>Task Force</a:t>
            </a:r>
          </a:p>
        </p:txBody>
      </p:sp>
      <p:sp>
        <p:nvSpPr>
          <p:cNvPr id="3" name="Content Placeholder 2"/>
          <p:cNvSpPr>
            <a:spLocks noGrp="1"/>
          </p:cNvSpPr>
          <p:nvPr>
            <p:ph idx="1"/>
          </p:nvPr>
        </p:nvSpPr>
        <p:spPr>
          <a:xfrm>
            <a:off x="408214" y="1845129"/>
            <a:ext cx="11413672" cy="4588328"/>
          </a:xfrm>
        </p:spPr>
        <p:txBody>
          <a:bodyPr>
            <a:normAutofit/>
          </a:bodyPr>
          <a:lstStyle/>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Partnership with representatives from ASCCC, CMC</a:t>
            </a:r>
            <a:r>
              <a:rPr lang="en-US" sz="2400" baseline="30000" dirty="0">
                <a:latin typeface="Times New Roman" panose="02020603050405020304" pitchFamily="18" charset="0"/>
                <a:ea typeface="Times New Roman" charset="0"/>
                <a:cs typeface="Times New Roman" panose="02020603050405020304" pitchFamily="18" charset="0"/>
              </a:rPr>
              <a:t>3</a:t>
            </a:r>
            <a:r>
              <a:rPr lang="en-US" sz="2400" dirty="0">
                <a:latin typeface="Times New Roman" panose="02020603050405020304" pitchFamily="18" charset="0"/>
                <a:ea typeface="Times New Roman" charset="0"/>
                <a:cs typeface="Times New Roman" panose="02020603050405020304" pitchFamily="18" charset="0"/>
              </a:rPr>
              <a:t>, and CMC</a:t>
            </a:r>
            <a:r>
              <a:rPr lang="en-US" sz="2400" baseline="30000" dirty="0">
                <a:latin typeface="Times New Roman" panose="02020603050405020304" pitchFamily="18" charset="0"/>
                <a:ea typeface="Times New Roman" charset="0"/>
                <a:cs typeface="Times New Roman" panose="02020603050405020304" pitchFamily="18" charset="0"/>
              </a:rPr>
              <a:t>3</a:t>
            </a:r>
            <a:r>
              <a:rPr lang="en-US" sz="2400" dirty="0">
                <a:latin typeface="Times New Roman" panose="02020603050405020304" pitchFamily="18" charset="0"/>
                <a:ea typeface="Times New Roman" charset="0"/>
                <a:cs typeface="Times New Roman" panose="02020603050405020304" pitchFamily="18" charset="0"/>
              </a:rPr>
              <a:t>-South</a:t>
            </a:r>
          </a:p>
          <a:p>
            <a:pPr>
              <a:lnSpc>
                <a:spcPct val="110000"/>
              </a:lnSpc>
              <a:spcBef>
                <a:spcPts val="600"/>
              </a:spcBef>
              <a:buClr>
                <a:srgbClr val="0070C0"/>
              </a:buClr>
              <a:buFont typeface="Arial" panose="020B0604020202020204" pitchFamily="34" charset="0"/>
              <a:buChar char="•"/>
            </a:pPr>
            <a:r>
              <a:rPr lang="en-US" sz="2400" dirty="0">
                <a:latin typeface="Times New Roman" panose="02020603050405020304" pitchFamily="18" charset="0"/>
                <a:ea typeface="Times New Roman" charset="0"/>
                <a:cs typeface="Times New Roman" panose="02020603050405020304" pitchFamily="18" charset="0"/>
              </a:rPr>
              <a:t>Membership includes diverse perspectives on math and quantitative reasoning</a:t>
            </a:r>
          </a:p>
          <a:p>
            <a:pPr marL="0" indent="0">
              <a:lnSpc>
                <a:spcPct val="110000"/>
              </a:lnSpc>
              <a:spcBef>
                <a:spcPts val="600"/>
              </a:spcBef>
              <a:buClr>
                <a:srgbClr val="0070C0"/>
              </a:buClr>
              <a:buNone/>
            </a:pPr>
            <a:endParaRPr lang="en-US" sz="24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sz="2400" dirty="0">
              <a:latin typeface="Times New Roman" panose="02020603050405020304" pitchFamily="18" charset="0"/>
              <a:ea typeface="Times New Roman"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C6B41C8-7D22-D045-98B3-005A8F73D497}"/>
              </a:ext>
            </a:extLst>
          </p:cNvPr>
          <p:cNvGraphicFramePr>
            <a:graphicFrameLocks noGrp="1"/>
          </p:cNvGraphicFramePr>
          <p:nvPr>
            <p:extLst>
              <p:ext uri="{D42A27DB-BD31-4B8C-83A1-F6EECF244321}">
                <p14:modId xmlns:p14="http://schemas.microsoft.com/office/powerpoint/2010/main" val="3064300443"/>
              </p:ext>
            </p:extLst>
          </p:nvPr>
        </p:nvGraphicFramePr>
        <p:xfrm>
          <a:off x="1045028" y="2972654"/>
          <a:ext cx="10025511" cy="3615244"/>
        </p:xfrm>
        <a:graphic>
          <a:graphicData uri="http://schemas.openxmlformats.org/drawingml/2006/table">
            <a:tbl>
              <a:tblPr firstRow="1" firstCol="1" bandRow="1">
                <a:tableStyleId>{5C22544A-7EE6-4342-B048-85BDC9FD1C3A}</a:tableStyleId>
              </a:tblPr>
              <a:tblGrid>
                <a:gridCol w="1877364">
                  <a:extLst>
                    <a:ext uri="{9D8B030D-6E8A-4147-A177-3AD203B41FA5}">
                      <a16:colId xmlns:a16="http://schemas.microsoft.com/office/drawing/2014/main" val="1942018464"/>
                    </a:ext>
                  </a:extLst>
                </a:gridCol>
                <a:gridCol w="1131064">
                  <a:extLst>
                    <a:ext uri="{9D8B030D-6E8A-4147-A177-3AD203B41FA5}">
                      <a16:colId xmlns:a16="http://schemas.microsoft.com/office/drawing/2014/main" val="2326174073"/>
                    </a:ext>
                  </a:extLst>
                </a:gridCol>
                <a:gridCol w="1453893">
                  <a:extLst>
                    <a:ext uri="{9D8B030D-6E8A-4147-A177-3AD203B41FA5}">
                      <a16:colId xmlns:a16="http://schemas.microsoft.com/office/drawing/2014/main" val="3777180099"/>
                    </a:ext>
                  </a:extLst>
                </a:gridCol>
                <a:gridCol w="2959653">
                  <a:extLst>
                    <a:ext uri="{9D8B030D-6E8A-4147-A177-3AD203B41FA5}">
                      <a16:colId xmlns:a16="http://schemas.microsoft.com/office/drawing/2014/main" val="1732843580"/>
                    </a:ext>
                  </a:extLst>
                </a:gridCol>
                <a:gridCol w="2603537">
                  <a:extLst>
                    <a:ext uri="{9D8B030D-6E8A-4147-A177-3AD203B41FA5}">
                      <a16:colId xmlns:a16="http://schemas.microsoft.com/office/drawing/2014/main" val="629981587"/>
                    </a:ext>
                  </a:extLst>
                </a:gridCol>
              </a:tblGrid>
              <a:tr h="143361">
                <a:tc>
                  <a:txBody>
                    <a:bodyPr/>
                    <a:lstStyle/>
                    <a:p>
                      <a:pPr marL="0" marR="0">
                        <a:spcBef>
                          <a:spcPts val="0"/>
                        </a:spcBef>
                        <a:spcAft>
                          <a:spcPts val="0"/>
                        </a:spcAft>
                      </a:pPr>
                      <a:r>
                        <a:rPr lang="en-US" sz="1100">
                          <a:effectLst/>
                        </a:rPr>
                        <a:t>Name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Affiliation</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Role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College/Discipline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Email</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1017663603"/>
                  </a:ext>
                </a:extLst>
              </a:tr>
              <a:tr h="215042">
                <a:tc>
                  <a:txBody>
                    <a:bodyPr/>
                    <a:lstStyle/>
                    <a:p>
                      <a:pPr marL="0" marR="0">
                        <a:spcBef>
                          <a:spcPts val="0"/>
                        </a:spcBef>
                        <a:spcAft>
                          <a:spcPts val="0"/>
                        </a:spcAft>
                      </a:pPr>
                      <a:r>
                        <a:rPr lang="en-US" sz="1100">
                          <a:effectLst/>
                        </a:rPr>
                        <a:t>Leslie Banta (co-chair)</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Treasurer</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Mendocino College/Math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2"/>
                        </a:rPr>
                        <a:t>lbanta@mendocino.edu</a:t>
                      </a: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4152508262"/>
                  </a:ext>
                </a:extLst>
              </a:tr>
              <a:tr h="218265">
                <a:tc>
                  <a:txBody>
                    <a:bodyPr/>
                    <a:lstStyle/>
                    <a:p>
                      <a:pPr marL="0" marR="0">
                        <a:spcBef>
                          <a:spcPts val="0"/>
                        </a:spcBef>
                        <a:spcAft>
                          <a:spcPts val="0"/>
                        </a:spcAft>
                      </a:pPr>
                      <a:r>
                        <a:rPr lang="en-US" sz="1100" dirty="0" err="1">
                          <a:effectLst/>
                        </a:rPr>
                        <a:t>Ginni</a:t>
                      </a:r>
                      <a:r>
                        <a:rPr lang="en-US" sz="1100" dirty="0">
                          <a:effectLst/>
                        </a:rPr>
                        <a:t> May (co-chair)</a:t>
                      </a:r>
                      <a:endParaRPr lang="en-US" sz="1100" dirty="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ASCCC</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Area A Representative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Sacramento City College/Math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3"/>
                        </a:rPr>
                        <a:t>mayv@scc.losrios.edu</a:t>
                      </a: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1664523905"/>
                  </a:ext>
                </a:extLst>
              </a:tr>
              <a:tr h="286723">
                <a:tc>
                  <a:txBody>
                    <a:bodyPr/>
                    <a:lstStyle/>
                    <a:p>
                      <a:pPr marL="0" marR="0">
                        <a:spcBef>
                          <a:spcPts val="0"/>
                        </a:spcBef>
                        <a:spcAft>
                          <a:spcPts val="0"/>
                        </a:spcAft>
                      </a:pPr>
                      <a:r>
                        <a:rPr lang="en-US" sz="1100">
                          <a:effectLst/>
                        </a:rPr>
                        <a:t>Jack Appleman</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r>
                        <a:rPr lang="en-US" sz="1100">
                          <a:effectLst/>
                        </a:rPr>
                        <a:t>-South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Vice-Chair Activities Planning</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Irvine Valley College/Math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4"/>
                        </a:rPr>
                        <a:t>jappleman@ivc.edu</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3690199897"/>
                  </a:ext>
                </a:extLst>
              </a:tr>
              <a:tr h="218265">
                <a:tc>
                  <a:txBody>
                    <a:bodyPr/>
                    <a:lstStyle/>
                    <a:p>
                      <a:pPr marL="0" marR="0">
                        <a:spcBef>
                          <a:spcPts val="0"/>
                        </a:spcBef>
                        <a:spcAft>
                          <a:spcPts val="0"/>
                        </a:spcAft>
                      </a:pPr>
                      <a:r>
                        <a:rPr lang="en-US" sz="1100">
                          <a:effectLst/>
                        </a:rPr>
                        <a:t>Matt Clark</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ASCCC</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dirty="0">
                          <a:effectLst/>
                        </a:rPr>
                        <a:t>Delegate</a:t>
                      </a:r>
                      <a:endParaRPr lang="en-US" sz="1100" dirty="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Woodland Community College/Statistics</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5"/>
                        </a:rPr>
                        <a:t>mclark@yccd.edu</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1976256258"/>
                  </a:ext>
                </a:extLst>
              </a:tr>
              <a:tr h="286723">
                <a:tc>
                  <a:txBody>
                    <a:bodyPr/>
                    <a:lstStyle/>
                    <a:p>
                      <a:pPr marL="0" marR="0">
                        <a:spcBef>
                          <a:spcPts val="0"/>
                        </a:spcBef>
                        <a:spcAft>
                          <a:spcPts val="0"/>
                        </a:spcAft>
                      </a:pPr>
                      <a:r>
                        <a:rPr lang="en-US" sz="1100">
                          <a:effectLst/>
                        </a:rPr>
                        <a:t>Wade Ellis, Jr.</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MAA Liaison, Speaker Chair</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West Valley College/(Retired) 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6"/>
                        </a:rPr>
                        <a:t>wade25@sbcglobal.net</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3278839471"/>
                  </a:ext>
                </a:extLst>
              </a:tr>
              <a:tr h="143361">
                <a:tc>
                  <a:txBody>
                    <a:bodyPr/>
                    <a:lstStyle/>
                    <a:p>
                      <a:pPr marL="0" marR="0">
                        <a:spcBef>
                          <a:spcPts val="0"/>
                        </a:spcBef>
                        <a:spcAft>
                          <a:spcPts val="0"/>
                        </a:spcAft>
                      </a:pPr>
                      <a:r>
                        <a:rPr lang="en-US" sz="1100">
                          <a:effectLst/>
                        </a:rPr>
                        <a:t>Katia Fuchs</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President</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City College of San Francisco/Math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2507389514"/>
                  </a:ext>
                </a:extLst>
              </a:tr>
              <a:tr h="218265">
                <a:tc>
                  <a:txBody>
                    <a:bodyPr/>
                    <a:lstStyle/>
                    <a:p>
                      <a:pPr marL="0" marR="0">
                        <a:spcBef>
                          <a:spcPts val="0"/>
                        </a:spcBef>
                        <a:spcAft>
                          <a:spcPts val="0"/>
                        </a:spcAft>
                      </a:pPr>
                      <a:r>
                        <a:rPr lang="en-US" sz="1100">
                          <a:effectLst/>
                        </a:rPr>
                        <a:t>Donna Greene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ASCCC</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Past Delegate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College of the Desert/Early Childhood Ed</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7"/>
                        </a:rPr>
                        <a:t>dgreene@collegeofthedesert.edu</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1802139728"/>
                  </a:ext>
                </a:extLst>
              </a:tr>
              <a:tr h="218265">
                <a:tc>
                  <a:txBody>
                    <a:bodyPr/>
                    <a:lstStyle/>
                    <a:p>
                      <a:pPr marL="0" marR="0">
                        <a:spcBef>
                          <a:spcPts val="0"/>
                        </a:spcBef>
                        <a:spcAft>
                          <a:spcPts val="0"/>
                        </a:spcAft>
                      </a:pPr>
                      <a:r>
                        <a:rPr lang="en-US" sz="1100">
                          <a:effectLst/>
                        </a:rPr>
                        <a:t>Mark Harbison</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Past-President</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Sacramento City College/Math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8"/>
                        </a:rPr>
                        <a:t>HarbisM@scc.losrios.edu</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1432738035"/>
                  </a:ext>
                </a:extLst>
              </a:tr>
              <a:tr h="143361">
                <a:tc>
                  <a:txBody>
                    <a:bodyPr/>
                    <a:lstStyle/>
                    <a:p>
                      <a:pPr marL="0" marR="0">
                        <a:spcBef>
                          <a:spcPts val="0"/>
                        </a:spcBef>
                        <a:spcAft>
                          <a:spcPts val="0"/>
                        </a:spcAft>
                      </a:pPr>
                      <a:r>
                        <a:rPr lang="en-US" sz="1100">
                          <a:effectLst/>
                        </a:rPr>
                        <a:t>Toni Parsons</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ASCCC</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Past-Delegate</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San Diego Mesa College/Math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9"/>
                        </a:rPr>
                        <a:t>mparsons@sdccd.edu</a:t>
                      </a: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1411554671"/>
                  </a:ext>
                </a:extLst>
              </a:tr>
              <a:tr h="218265">
                <a:tc>
                  <a:txBody>
                    <a:bodyPr/>
                    <a:lstStyle/>
                    <a:p>
                      <a:pPr marL="0" marR="0">
                        <a:spcBef>
                          <a:spcPts val="0"/>
                        </a:spcBef>
                        <a:spcAft>
                          <a:spcPts val="0"/>
                        </a:spcAft>
                      </a:pPr>
                      <a:r>
                        <a:rPr lang="en-US" sz="1100">
                          <a:effectLst/>
                        </a:rPr>
                        <a:t>Larry Perez</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r>
                        <a:rPr lang="en-US" sz="1100">
                          <a:effectLst/>
                        </a:rPr>
                        <a:t>-South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President</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Saddleback College/Math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10"/>
                        </a:rPr>
                        <a:t>lperez@saddleback.edu</a:t>
                      </a:r>
                      <a:endParaRPr lang="en-US" sz="1100">
                        <a:effectLst/>
                      </a:endParaRPr>
                    </a:p>
                    <a:p>
                      <a:pPr marL="0" marR="0">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4189790580"/>
                  </a:ext>
                </a:extLst>
              </a:tr>
              <a:tr h="215042">
                <a:tc>
                  <a:txBody>
                    <a:bodyPr/>
                    <a:lstStyle/>
                    <a:p>
                      <a:pPr marL="0" marR="0">
                        <a:spcBef>
                          <a:spcPts val="0"/>
                        </a:spcBef>
                        <a:spcAft>
                          <a:spcPts val="0"/>
                        </a:spcAft>
                      </a:pPr>
                      <a:r>
                        <a:rPr lang="en-US" sz="1100">
                          <a:effectLst/>
                        </a:rPr>
                        <a:t>Dong Phan-Yamada</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CMC</a:t>
                      </a:r>
                      <a:r>
                        <a:rPr lang="en-US" sz="1100" baseline="30000">
                          <a:effectLst/>
                        </a:rPr>
                        <a:t>3</a:t>
                      </a:r>
                      <a:r>
                        <a:rPr lang="en-US" sz="1100">
                          <a:effectLst/>
                        </a:rPr>
                        <a:t>-South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Board Member</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CSU Los Angeles/Math</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a:effectLst/>
                          <a:hlinkClick r:id="rId11"/>
                        </a:rPr>
                        <a:t>tphanyamada@yahoo.com</a:t>
                      </a:r>
                      <a:r>
                        <a:rPr lang="en-US" sz="1100">
                          <a:effectLst/>
                        </a:rPr>
                        <a:t> </a:t>
                      </a:r>
                      <a:endParaRPr lang="en-US" sz="110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2262504457"/>
                  </a:ext>
                </a:extLst>
              </a:tr>
              <a:tr h="218265">
                <a:tc>
                  <a:txBody>
                    <a:bodyPr/>
                    <a:lstStyle/>
                    <a:p>
                      <a:pPr marL="0" marR="0">
                        <a:spcBef>
                          <a:spcPts val="0"/>
                        </a:spcBef>
                        <a:spcAft>
                          <a:spcPts val="0"/>
                        </a:spcAft>
                      </a:pPr>
                      <a:r>
                        <a:rPr lang="en-US" sz="1100" dirty="0">
                          <a:effectLst/>
                        </a:rPr>
                        <a:t>John </a:t>
                      </a:r>
                      <a:r>
                        <a:rPr lang="en-US" sz="1100" dirty="0" err="1">
                          <a:effectLst/>
                        </a:rPr>
                        <a:t>Stanskas</a:t>
                      </a:r>
                      <a:endParaRPr lang="en-US" sz="1100" dirty="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ASCCC</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Vice-President</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a:effectLst/>
                        </a:rPr>
                        <a:t>San Bernardino Valley College/Chemistry</a:t>
                      </a:r>
                      <a:endParaRPr lang="en-US" sz="1100">
                        <a:effectLst/>
                        <a:latin typeface="Times New Roman" panose="02020603050405020304" pitchFamily="18" charset="0"/>
                        <a:ea typeface="Calibri" panose="020F0502020204030204" pitchFamily="34" charset="0"/>
                      </a:endParaRPr>
                    </a:p>
                  </a:txBody>
                  <a:tcPr marL="65270" marR="65270" marT="0" marB="0"/>
                </a:tc>
                <a:tc>
                  <a:txBody>
                    <a:bodyPr/>
                    <a:lstStyle/>
                    <a:p>
                      <a:pPr marL="0" marR="0">
                        <a:spcBef>
                          <a:spcPts val="0"/>
                        </a:spcBef>
                        <a:spcAft>
                          <a:spcPts val="0"/>
                        </a:spcAft>
                      </a:pPr>
                      <a:r>
                        <a:rPr lang="en-US" sz="1100" u="sng" dirty="0">
                          <a:effectLst/>
                          <a:hlinkClick r:id="rId12"/>
                        </a:rPr>
                        <a:t>pstanska@sbccd.cc.ca.us</a:t>
                      </a:r>
                      <a:endParaRPr lang="en-US" sz="1100" dirty="0">
                        <a:effectLst/>
                      </a:endParaRPr>
                    </a:p>
                    <a:p>
                      <a:pPr marL="0" marR="0">
                        <a:spcBef>
                          <a:spcPts val="0"/>
                        </a:spcBef>
                        <a:spcAft>
                          <a:spcPts val="0"/>
                        </a:spcAft>
                      </a:pPr>
                      <a:r>
                        <a:rPr lang="en-US" sz="1100" dirty="0">
                          <a:effectLst/>
                        </a:rPr>
                        <a:t> </a:t>
                      </a:r>
                      <a:endParaRPr lang="en-US" sz="1100" dirty="0">
                        <a:effectLst/>
                        <a:latin typeface="Times New Roman" panose="02020603050405020304" pitchFamily="18" charset="0"/>
                        <a:ea typeface="Calibri" panose="020F0502020204030204" pitchFamily="34" charset="0"/>
                      </a:endParaRPr>
                    </a:p>
                  </a:txBody>
                  <a:tcPr marL="65270" marR="65270" marT="0" marB="0"/>
                </a:tc>
                <a:extLst>
                  <a:ext uri="{0D108BD9-81ED-4DB2-BD59-A6C34878D82A}">
                    <a16:rowId xmlns:a16="http://schemas.microsoft.com/office/drawing/2014/main" val="3411262113"/>
                  </a:ext>
                </a:extLst>
              </a:tr>
            </a:tbl>
          </a:graphicData>
        </a:graphic>
      </p:graphicFrame>
    </p:spTree>
    <p:extLst>
      <p:ext uri="{BB962C8B-B14F-4D97-AF65-F5344CB8AC3E}">
        <p14:creationId xmlns:p14="http://schemas.microsoft.com/office/powerpoint/2010/main" val="64966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0070C0"/>
                </a:solidFill>
                <a:latin typeface="Times New Roman" charset="0"/>
                <a:ea typeface="Times New Roman" charset="0"/>
                <a:cs typeface="Times New Roman" charset="0"/>
              </a:rPr>
              <a:t>Math and Quantitative Reasoning </a:t>
            </a:r>
            <a:br>
              <a:rPr lang="en-US" sz="4800" b="1" dirty="0">
                <a:solidFill>
                  <a:srgbClr val="0070C0"/>
                </a:solidFill>
                <a:latin typeface="Times New Roman" charset="0"/>
                <a:ea typeface="Times New Roman" charset="0"/>
                <a:cs typeface="Times New Roman" charset="0"/>
              </a:rPr>
            </a:br>
            <a:r>
              <a:rPr lang="en-US" sz="4800" b="1" dirty="0">
                <a:solidFill>
                  <a:srgbClr val="0070C0"/>
                </a:solidFill>
                <a:latin typeface="Times New Roman" charset="0"/>
                <a:ea typeface="Times New Roman" charset="0"/>
                <a:cs typeface="Times New Roman" charset="0"/>
              </a:rPr>
              <a:t>Task Force</a:t>
            </a:r>
          </a:p>
        </p:txBody>
      </p:sp>
      <p:sp>
        <p:nvSpPr>
          <p:cNvPr id="3" name="Content Placeholder 2"/>
          <p:cNvSpPr>
            <a:spLocks noGrp="1"/>
          </p:cNvSpPr>
          <p:nvPr>
            <p:ph idx="1"/>
          </p:nvPr>
        </p:nvSpPr>
        <p:spPr>
          <a:xfrm>
            <a:off x="408214" y="1845129"/>
            <a:ext cx="11413672" cy="4588328"/>
          </a:xfrm>
        </p:spPr>
        <p:txBody>
          <a:bodyPr>
            <a:normAutofit lnSpcReduction="10000"/>
          </a:bodyPr>
          <a:lstStyle/>
          <a:p>
            <a:pPr marL="0" indent="0">
              <a:lnSpc>
                <a:spcPct val="110000"/>
              </a:lnSpc>
              <a:spcBef>
                <a:spcPts val="600"/>
              </a:spcBef>
              <a:buClr>
                <a:srgbClr val="0070C0"/>
              </a:buClr>
              <a:buNone/>
            </a:pPr>
            <a:r>
              <a:rPr lang="en-US" dirty="0">
                <a:latin typeface="Times New Roman" panose="02020603050405020304" pitchFamily="18" charset="0"/>
                <a:cs typeface="Times New Roman" panose="02020603050405020304" pitchFamily="18" charset="0"/>
              </a:rPr>
              <a:t>Guided by commitment to equity…empowering students to be successful in a technologically evolving society </a:t>
            </a:r>
          </a:p>
          <a:p>
            <a:pPr marL="971550" lvl="1" indent="-514350">
              <a:buFont typeface="+mj-lt"/>
              <a:buAutoNum type="arabicPeriod"/>
            </a:pPr>
            <a:r>
              <a:rPr lang="en-US" i="1" dirty="0">
                <a:latin typeface="Times New Roman" panose="02020603050405020304" pitchFamily="18" charset="0"/>
                <a:cs typeface="Times New Roman" panose="02020603050405020304" pitchFamily="18" charset="0"/>
              </a:rPr>
              <a:t>Research the various and diverse perspectives on appropriate content for math/quantitative reasoning education for non-STEM majors; </a:t>
            </a:r>
          </a:p>
          <a:p>
            <a:pPr marL="971550" lvl="1" indent="-514350">
              <a:buFont typeface="+mj-lt"/>
              <a:buAutoNum type="arabicPeriod"/>
            </a:pPr>
            <a:r>
              <a:rPr lang="en-US" i="1" dirty="0">
                <a:latin typeface="Times New Roman" panose="02020603050405020304" pitchFamily="18" charset="0"/>
                <a:cs typeface="Times New Roman" panose="02020603050405020304" pitchFamily="18" charset="0"/>
              </a:rPr>
              <a:t>Develop recommendations on math and quantitative reasoning standards for non-STEM majors;</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i="1" dirty="0">
                <a:latin typeface="Times New Roman" panose="02020603050405020304" pitchFamily="18" charset="0"/>
                <a:cs typeface="Times New Roman" panose="02020603050405020304" pitchFamily="18" charset="0"/>
              </a:rPr>
              <a:t>Develop a plan for how to provide opportunities for more students to consider STEM fields… and address the achievement gap by underrepresented groups;</a:t>
            </a:r>
          </a:p>
          <a:p>
            <a:pPr marL="971550" lvl="1" indent="-514350">
              <a:buFont typeface="+mj-lt"/>
              <a:buAutoNum type="arabicPeriod"/>
            </a:pPr>
            <a:r>
              <a:rPr lang="en-US" i="1" dirty="0">
                <a:latin typeface="Times New Roman" panose="02020603050405020304" pitchFamily="18" charset="0"/>
                <a:cs typeface="Times New Roman" panose="02020603050405020304" pitchFamily="18" charset="0"/>
              </a:rPr>
              <a:t>Provide a report that includes the research results and recommendations to the ASCCC, CMC</a:t>
            </a:r>
            <a:r>
              <a:rPr lang="en-US" i="1" baseline="30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 and others, such as the California Community Colleges Chancellor’s Office and Board of Governors; and</a:t>
            </a:r>
          </a:p>
          <a:p>
            <a:pPr marL="971550" lvl="1" indent="-514350">
              <a:buFont typeface="+mj-lt"/>
              <a:buAutoNum type="arabicPeriod"/>
            </a:pPr>
            <a:r>
              <a:rPr lang="en-US" i="1" dirty="0">
                <a:latin typeface="Times New Roman" panose="02020603050405020304" pitchFamily="18" charset="0"/>
                <a:cs typeface="Times New Roman" panose="02020603050405020304" pitchFamily="18" charset="0"/>
              </a:rPr>
              <a:t>Request a response from ASCCC, CMC</a:t>
            </a:r>
            <a:r>
              <a:rPr lang="en-US" i="1" baseline="30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 and other stakeholders. </a:t>
            </a:r>
            <a:endParaRPr lang="en-US" dirty="0">
              <a:latin typeface="Times New Roman" panose="02020603050405020304" pitchFamily="18"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411804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What is Quantitative Reasoning?</a:t>
            </a:r>
          </a:p>
        </p:txBody>
      </p:sp>
      <p:sp>
        <p:nvSpPr>
          <p:cNvPr id="3" name="Content Placeholder 2"/>
          <p:cNvSpPr>
            <a:spLocks noGrp="1"/>
          </p:cNvSpPr>
          <p:nvPr>
            <p:ph idx="1"/>
          </p:nvPr>
        </p:nvSpPr>
        <p:spPr>
          <a:xfrm>
            <a:off x="440871" y="1534886"/>
            <a:ext cx="11364685" cy="5029199"/>
          </a:xfrm>
        </p:spPr>
        <p:txBody>
          <a:bodyPr>
            <a:noAutofit/>
          </a:bodyPr>
          <a:lstStyle/>
          <a:p>
            <a:pPr marL="0" indent="0">
              <a:lnSpc>
                <a:spcPct val="110000"/>
              </a:lnSpc>
              <a:spcBef>
                <a:spcPts val="600"/>
              </a:spcBef>
              <a:buClr>
                <a:srgbClr val="0070C0"/>
              </a:buClr>
              <a:buNone/>
            </a:pPr>
            <a:r>
              <a:rPr lang="en-US" dirty="0"/>
              <a:t>It is the ability to solve and interpret problems using both computation and logic. It may include, but is not limited to: </a:t>
            </a:r>
          </a:p>
          <a:p>
            <a:pPr>
              <a:lnSpc>
                <a:spcPct val="110000"/>
              </a:lnSpc>
              <a:spcBef>
                <a:spcPts val="600"/>
              </a:spcBef>
              <a:buClr>
                <a:srgbClr val="0070C0"/>
              </a:buClr>
            </a:pPr>
            <a:r>
              <a:rPr lang="en-US" dirty="0"/>
              <a:t>understanding the power of compound interest in finance, or exponential growth in populations and climate change; </a:t>
            </a:r>
          </a:p>
          <a:p>
            <a:pPr>
              <a:lnSpc>
                <a:spcPct val="110000"/>
              </a:lnSpc>
              <a:spcBef>
                <a:spcPts val="600"/>
              </a:spcBef>
              <a:buClr>
                <a:srgbClr val="0070C0"/>
              </a:buClr>
            </a:pPr>
            <a:r>
              <a:rPr lang="en-US" dirty="0"/>
              <a:t>uses and misuses of statistics, especially in understanding a statistical analysis in order gauge the accuracy or validity of statistical results and ultimately a statistical study; </a:t>
            </a:r>
          </a:p>
          <a:p>
            <a:pPr>
              <a:lnSpc>
                <a:spcPct val="110000"/>
              </a:lnSpc>
              <a:spcBef>
                <a:spcPts val="600"/>
              </a:spcBef>
              <a:buClr>
                <a:srgbClr val="0070C0"/>
              </a:buClr>
            </a:pPr>
            <a:r>
              <a:rPr lang="en-US" dirty="0"/>
              <a:t>or how to use the principles of logic and rhetoric to make sound and valid arguments.</a:t>
            </a:r>
          </a:p>
          <a:p>
            <a:pPr marL="0" indent="0">
              <a:lnSpc>
                <a:spcPct val="110000"/>
              </a:lnSpc>
              <a:spcBef>
                <a:spcPts val="600"/>
              </a:spcBef>
              <a:buClr>
                <a:srgbClr val="0070C0"/>
              </a:buClr>
              <a:buNone/>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49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What is Quantitative Reasoning?</a:t>
            </a:r>
          </a:p>
        </p:txBody>
      </p:sp>
      <p:sp>
        <p:nvSpPr>
          <p:cNvPr id="3" name="Content Placeholder 2"/>
          <p:cNvSpPr>
            <a:spLocks noGrp="1"/>
          </p:cNvSpPr>
          <p:nvPr>
            <p:ph idx="1"/>
          </p:nvPr>
        </p:nvSpPr>
        <p:spPr>
          <a:xfrm>
            <a:off x="342900" y="1690688"/>
            <a:ext cx="11462657" cy="4873397"/>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ability to reason quantitatively is a stable combination of skills and practices involving: </a:t>
            </a:r>
          </a:p>
          <a:p>
            <a:pPr marL="571500" indent="-571500">
              <a:buAutoNum type="romanLcParenBoth"/>
            </a:pPr>
            <a:r>
              <a:rPr lang="en-US" sz="2400" dirty="0">
                <a:latin typeface="Times New Roman" panose="02020603050405020304" pitchFamily="18" charset="0"/>
                <a:cs typeface="Times New Roman" panose="02020603050405020304" pitchFamily="18" charset="0"/>
              </a:rPr>
              <a:t>the ability to read, comprehend, interpret, and communicate quantitative information in various contexts in a variety of formats, </a:t>
            </a:r>
          </a:p>
          <a:p>
            <a:pPr marL="571500" indent="-571500">
              <a:buAutoNum type="romanLcParenBoth"/>
            </a:pPr>
            <a:r>
              <a:rPr lang="en-US" sz="2400" dirty="0">
                <a:latin typeface="Times New Roman" panose="02020603050405020304" pitchFamily="18" charset="0"/>
                <a:cs typeface="Times New Roman" panose="02020603050405020304" pitchFamily="18" charset="0"/>
              </a:rPr>
              <a:t>the ability to reason with and make inferences from quantitative information in order to solve problems arising in personal, civic, and professional contexts, </a:t>
            </a:r>
          </a:p>
          <a:p>
            <a:pPr marL="571500" indent="-571500">
              <a:buAutoNum type="romanLcParenBoth"/>
            </a:pPr>
            <a:r>
              <a:rPr lang="en-US" sz="2400" dirty="0">
                <a:latin typeface="Times New Roman" panose="02020603050405020304" pitchFamily="18" charset="0"/>
                <a:cs typeface="Times New Roman" panose="02020603050405020304" pitchFamily="18" charset="0"/>
              </a:rPr>
              <a:t>the ability to use quantitative methods to assess the reasonableness of proposed solutions to quantitative problems,</a:t>
            </a:r>
          </a:p>
          <a:p>
            <a:pPr marL="571500" indent="-571500">
              <a:buAutoNum type="romanLcParenBoth"/>
            </a:pPr>
            <a:r>
              <a:rPr lang="en-US" sz="2400" dirty="0">
                <a:latin typeface="Times New Roman" panose="02020603050405020304" pitchFamily="18" charset="0"/>
                <a:cs typeface="Times New Roman" panose="02020603050405020304" pitchFamily="18" charset="0"/>
              </a:rPr>
              <a:t>the ability to recognize the limits of quantitative methods. Quantitative methods include the methods of computation, logic, mathematics, and statistics. Quantitative information is traditionally found in subject areas like mathematics, statistics, computer science, and logic. </a:t>
            </a:r>
          </a:p>
          <a:p>
            <a:pPr marL="0" indent="0">
              <a:buNone/>
            </a:pPr>
            <a:r>
              <a:rPr lang="en-US" sz="2000" i="1" dirty="0">
                <a:latin typeface="Times New Roman" panose="02020603050405020304" pitchFamily="18" charset="0"/>
                <a:cs typeface="Times New Roman" panose="02020603050405020304" pitchFamily="18" charset="0"/>
              </a:rPr>
              <a:t>From CSU QRTF Recommendations: </a:t>
            </a:r>
            <a:r>
              <a:rPr lang="en-US" sz="2000" i="1" dirty="0">
                <a:latin typeface="Times New Roman" panose="02020603050405020304" pitchFamily="18" charset="0"/>
                <a:cs typeface="Times New Roman" panose="02020603050405020304" pitchFamily="18" charset="0"/>
                <a:hlinkClick r:id="rId2"/>
              </a:rPr>
              <a:t>https://www.asccc.org/sites/default/files/V.%20G.%20QRTF%20Final%20Report%2008-01-2016.pdf</a:t>
            </a:r>
            <a:r>
              <a:rPr lang="en-US" sz="2000" i="1" dirty="0">
                <a:latin typeface="Times New Roman" panose="02020603050405020304" pitchFamily="18" charset="0"/>
                <a:cs typeface="Times New Roman" panose="02020603050405020304" pitchFamily="18" charset="0"/>
              </a:rPr>
              <a:t> </a:t>
            </a:r>
          </a:p>
          <a:p>
            <a:pPr marL="0" indent="0">
              <a:lnSpc>
                <a:spcPct val="110000"/>
              </a:lnSpc>
              <a:spcBef>
                <a:spcPts val="600"/>
              </a:spcBef>
              <a:buClr>
                <a:srgbClr val="0070C0"/>
              </a:buClr>
              <a:buNone/>
            </a:pPr>
            <a:endParaRPr lang="en-US" sz="24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52906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AB 705</a:t>
            </a:r>
          </a:p>
        </p:txBody>
      </p:sp>
      <p:sp>
        <p:nvSpPr>
          <p:cNvPr id="3" name="Content Placeholder 2"/>
          <p:cNvSpPr>
            <a:spLocks noGrp="1"/>
          </p:cNvSpPr>
          <p:nvPr>
            <p:ph idx="1"/>
          </p:nvPr>
        </p:nvSpPr>
        <p:spPr>
          <a:xfrm>
            <a:off x="424543" y="1436914"/>
            <a:ext cx="11381014" cy="5127172"/>
          </a:xfrm>
        </p:spPr>
        <p:txBody>
          <a:bodyPr>
            <a:noAutofit/>
          </a:bodyPr>
          <a:lstStyle/>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Colleges must maximize the likelihood that students enter and complete transfer level coursework in math in two semesters (three quarters).</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Colleges can only place students into basic skills courses if they are highly unlikely to succeed at the transfer level.</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Math placement is being considered for two separate groups: Statistics and Liberal Arts Math (SLAM) and Business, Sciences, Technology, Engineering, and Mathematics (B-STEM).</a:t>
            </a:r>
          </a:p>
          <a:p>
            <a:pPr>
              <a:lnSpc>
                <a:spcPct val="110000"/>
              </a:lnSpc>
              <a:spcBef>
                <a:spcPts val="600"/>
              </a:spcBef>
              <a:buClr>
                <a:srgbClr val="0070C0"/>
              </a:buClr>
            </a:pPr>
            <a:r>
              <a:rPr lang="en-US" dirty="0">
                <a:latin typeface="Times New Roman" panose="02020603050405020304" pitchFamily="18" charset="0"/>
                <a:ea typeface="Times New Roman" charset="0"/>
                <a:cs typeface="Times New Roman" panose="02020603050405020304" pitchFamily="18" charset="0"/>
              </a:rPr>
              <a:t>Guidance for default placement has not been determined, but direct placement into transfer level is possible for SLAM students.</a:t>
            </a:r>
          </a:p>
        </p:txBody>
      </p:sp>
    </p:spTree>
    <p:extLst>
      <p:ext uri="{BB962C8B-B14F-4D97-AF65-F5344CB8AC3E}">
        <p14:creationId xmlns:p14="http://schemas.microsoft.com/office/powerpoint/2010/main" val="2861954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1593</TotalTime>
  <Words>1346</Words>
  <Application>Microsoft Macintosh PowerPoint</Application>
  <PresentationFormat>Widescreen</PresentationFormat>
  <Paragraphs>172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Times New Roman</vt:lpstr>
      <vt:lpstr>Office Theme</vt:lpstr>
      <vt:lpstr>Math and Quantitative Reasoning Task Force Recommendations</vt:lpstr>
      <vt:lpstr>Overview</vt:lpstr>
      <vt:lpstr>Math and Quantitative Reasoning  Task Force</vt:lpstr>
      <vt:lpstr>Math and Quantitative Reasoning  Task Force</vt:lpstr>
      <vt:lpstr>Math and Quantitative Reasoning  Task Force</vt:lpstr>
      <vt:lpstr>Math and Quantitative Reasoning  Task Force</vt:lpstr>
      <vt:lpstr>What is Quantitative Reasoning?</vt:lpstr>
      <vt:lpstr>What is Quantitative Reasoning?</vt:lpstr>
      <vt:lpstr>AB 705</vt:lpstr>
      <vt:lpstr>CSU EOs 1100/1110</vt:lpstr>
      <vt:lpstr>CSU EOs 1100/1110</vt:lpstr>
      <vt:lpstr>Math and Quantitative Reasoning Recommendations – Part I</vt:lpstr>
      <vt:lpstr>Math and Quantitative Reasoning Recommendations – Part I</vt:lpstr>
      <vt:lpstr>Math and Quantitative Reasoning A Sample of a Possible Sequencing</vt:lpstr>
      <vt:lpstr>Future Work of the MQRTF</vt:lpstr>
      <vt:lpstr>Questions and Comments</vt:lpstr>
      <vt:lpstr>References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209</cp:revision>
  <cp:lastPrinted>2017-10-22T17:16:51Z</cp:lastPrinted>
  <dcterms:created xsi:type="dcterms:W3CDTF">2017-10-02T12:56:57Z</dcterms:created>
  <dcterms:modified xsi:type="dcterms:W3CDTF">2018-04-07T23:19:57Z</dcterms:modified>
</cp:coreProperties>
</file>