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0" r:id="rId3"/>
    <p:sldId id="363" r:id="rId4"/>
    <p:sldId id="371" r:id="rId5"/>
    <p:sldId id="378" r:id="rId6"/>
    <p:sldId id="380" r:id="rId7"/>
    <p:sldId id="381" r:id="rId8"/>
    <p:sldId id="382" r:id="rId9"/>
    <p:sldId id="383" r:id="rId10"/>
    <p:sldId id="384" r:id="rId11"/>
    <p:sldId id="385" r:id="rId12"/>
    <p:sldId id="375" r:id="rId13"/>
    <p:sldId id="373" r:id="rId14"/>
    <p:sldId id="386" r:id="rId15"/>
    <p:sldId id="387" r:id="rId16"/>
    <p:sldId id="374" r:id="rId17"/>
    <p:sldId id="376" r:id="rId18"/>
    <p:sldId id="365" r:id="rId19"/>
    <p:sldId id="356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5BB"/>
    <a:srgbClr val="0088EE"/>
    <a:srgbClr val="D69410"/>
    <a:srgbClr val="1D2DA3"/>
    <a:srgbClr val="BE830E"/>
    <a:srgbClr val="000099"/>
    <a:srgbClr val="008E40"/>
    <a:srgbClr val="007E39"/>
    <a:srgbClr val="009E47"/>
    <a:srgbClr val="EFA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220" autoAdjust="0"/>
  </p:normalViewPr>
  <p:slideViewPr>
    <p:cSldViewPr snapToGrid="0">
      <p:cViewPr>
        <p:scale>
          <a:sx n="100" d="100"/>
          <a:sy n="100" d="100"/>
        </p:scale>
        <p:origin x="-192" y="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82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84F77-80D6-4F9C-9D18-2FED9A87E98A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95005-42BA-44F5-B577-1B74B6F30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43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FEB7C-E809-4188-81EB-E04533E93EAC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574B1-9468-4233-848C-D57F409374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4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97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1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6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6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6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6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6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6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CBB8-5BA5-4EDC-B0D5-8EFD78685E76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5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CBB8-5BA5-4EDC-B0D5-8EFD78685E76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4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CBB8-5BA5-4EDC-B0D5-8EFD78685E76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6200" y="-57859"/>
            <a:ext cx="9296399" cy="6973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7CBB8-5BA5-4EDC-B0D5-8EFD78685E76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07D8-6DC6-4D2C-8233-08C18F3EF4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5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tonline.org/" TargetMode="External"/><Relationship Id="rId2" Type="http://schemas.openxmlformats.org/officeDocument/2006/relationships/hyperlink" Target="http://nces.ed.gov/ipeds/cipcode/Default.aspx?y=5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bls.gov/soc/2010/soc_alph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extranet.cccco.edu/Portals/1/TRIS/MIS/Left_Nav/DED/Data_Elements/CB/cb10.pdf" TargetMode="External"/><Relationship Id="rId13" Type="http://schemas.openxmlformats.org/officeDocument/2006/relationships/image" Target="../media/image14.gif"/><Relationship Id="rId3" Type="http://schemas.openxmlformats.org/officeDocument/2006/relationships/hyperlink" Target="http://extranet.cccco.edu/Portals/1/TRIS/MIS/Left_Nav/DED/Data_Elements/CB/cb03.pdf" TargetMode="External"/><Relationship Id="rId7" Type="http://schemas.openxmlformats.org/officeDocument/2006/relationships/hyperlink" Target="http://extranet.cccco.edu/Portals/1/TRIS/MIS/Left_Nav/DED/Data_Elements/CB/cb09.pdf" TargetMode="External"/><Relationship Id="rId12" Type="http://schemas.openxmlformats.org/officeDocument/2006/relationships/hyperlink" Target="http://extranet.cccco.edu/Portals/1/TRIS/MIS/Left_Nav/DED/Data_Elements/CB/cb24.pdf" TargetMode="External"/><Relationship Id="rId2" Type="http://schemas.openxmlformats.org/officeDocument/2006/relationships/hyperlink" Target="http://extranet.cccco.edu/Divisions/TechResearchInfoSys/MIS/DED/Course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tranet.cccco.edu/Portals/1/TRIS/MIS/Left_Nav/DED/Data_Elements/CB/cb08.pdf" TargetMode="External"/><Relationship Id="rId11" Type="http://schemas.openxmlformats.org/officeDocument/2006/relationships/hyperlink" Target="http://extranet.cccco.edu/Portals/1/TRIS/MIS/Left_Nav/DED/Data_Elements/CB/cb22.pdf" TargetMode="External"/><Relationship Id="rId5" Type="http://schemas.openxmlformats.org/officeDocument/2006/relationships/hyperlink" Target="http://extranet.cccco.edu/Portals/1/TRIS/MIS/Left_Nav/DED/Data_Elements/CB/cb05.pdf" TargetMode="External"/><Relationship Id="rId10" Type="http://schemas.openxmlformats.org/officeDocument/2006/relationships/hyperlink" Target="http://extranet.cccco.edu/Portals/1/TRIS/MIS/Left_Nav/DED/Data_Elements/CB/cb21.pdf" TargetMode="External"/><Relationship Id="rId4" Type="http://schemas.openxmlformats.org/officeDocument/2006/relationships/hyperlink" Target="http://extranet.cccco.edu/Portals/1/TRIS/MIS/Left_Nav/DED/Data_Elements/CB/cb04.pdf" TargetMode="External"/><Relationship Id="rId9" Type="http://schemas.openxmlformats.org/officeDocument/2006/relationships/hyperlink" Target="http://extranet.cccco.edu/Portals/1/TRIS/MIS/Left_Nav/DED/Data_Elements/CB/cb11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xtranet.cccco.edu/Portals/1/TRIS/MIS/Left_Nav/DED/Data_Elements/SP/sp01.pdf" TargetMode="External"/><Relationship Id="rId2" Type="http://schemas.openxmlformats.org/officeDocument/2006/relationships/hyperlink" Target="http://extranet.cccco.edu/Divisions/TechResearchInfoSys/MIS/DED/StudentProgramAward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hyperlink" Target="http://extranet.cccco.edu/Portals/1/TRIS/MIS/Left_Nav/DED/Data_Elements/SP/sp02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corecard.cccco.edu/scorecard.aspx" TargetMode="External"/><Relationship Id="rId2" Type="http://schemas.openxmlformats.org/officeDocument/2006/relationships/hyperlink" Target="http://salarysurfer.cccco.edu/Salarie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hyperlink" Target="http://datamart.cccco.edu/Outcomes/Program_Awards.aspx" TargetMode="External"/><Relationship Id="rId4" Type="http://schemas.openxmlformats.org/officeDocument/2006/relationships/hyperlink" Target="http://doingwhatmatters.cccco.edu/LaunchBoard.asp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xtranet.cccco.edu/Portals/1/AA/Credit/2013Files/TOPmanual6_2009_09corrected_12.5.13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curriculum.cccco.ed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497" y="409575"/>
            <a:ext cx="8382000" cy="28479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535BB"/>
                </a:solidFill>
              </a:rPr>
              <a:t>TOP SAM CIP SOC MIS </a:t>
            </a:r>
            <a:r>
              <a:rPr lang="en-US" b="1" dirty="0" smtClean="0">
                <a:solidFill>
                  <a:srgbClr val="0535BB"/>
                </a:solidFill>
              </a:rPr>
              <a:t>Codes</a:t>
            </a:r>
            <a:r>
              <a:rPr lang="en-US" sz="4000" b="1" dirty="0">
                <a:solidFill>
                  <a:srgbClr val="000099"/>
                </a:solidFill>
              </a:rPr>
              <a:t/>
            </a:r>
            <a:br>
              <a:rPr lang="en-US" sz="4000" b="1" dirty="0">
                <a:solidFill>
                  <a:srgbClr val="000099"/>
                </a:solidFill>
              </a:rPr>
            </a:br>
            <a:endParaRPr lang="en-US" sz="4000" dirty="0">
              <a:solidFill>
                <a:srgbClr val="BE830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5" y="2486024"/>
            <a:ext cx="8496300" cy="3057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Cris McCullough - Academic Affairs, CCCCO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Dean</a:t>
            </a:r>
            <a:r>
              <a:rPr lang="en-US" sz="2000" dirty="0" smtClean="0">
                <a:solidFill>
                  <a:schemeClr val="tx1"/>
                </a:solidFill>
              </a:rPr>
              <a:t>, Curriculum &amp; Instruction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Jolena</a:t>
            </a:r>
            <a:r>
              <a:rPr lang="en-US" sz="2000" dirty="0" smtClean="0">
                <a:solidFill>
                  <a:schemeClr val="tx1"/>
                </a:solidFill>
              </a:rPr>
              <a:t> Grande, Cypress College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Curriculum Institute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Anaheim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July 10, </a:t>
            </a:r>
            <a:r>
              <a:rPr lang="en-US" sz="1400" dirty="0" smtClean="0">
                <a:solidFill>
                  <a:schemeClr val="tx1"/>
                </a:solidFill>
              </a:rPr>
              <a:t>2015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931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Where does it live?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9062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0835		Physical </a:t>
            </a:r>
            <a:r>
              <a:rPr lang="en-US" dirty="0"/>
              <a:t>Education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0835.50 	Intercollegiate Athletics</a:t>
            </a:r>
          </a:p>
          <a:p>
            <a:pPr marL="0" indent="0">
              <a:buNone/>
            </a:pPr>
            <a:r>
              <a:rPr lang="en-US" dirty="0" smtClean="0"/>
              <a:t>1270		Kinesiology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*1306 	Nutrition</a:t>
            </a:r>
            <a:r>
              <a:rPr lang="en-US" dirty="0"/>
              <a:t>, Foods, and </a:t>
            </a:r>
            <a:r>
              <a:rPr lang="en-US" dirty="0" smtClean="0"/>
              <a:t>Culinary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1307 </a:t>
            </a:r>
            <a:r>
              <a:rPr lang="en-US" dirty="0" smtClean="0"/>
              <a:t>	Hospitality</a:t>
            </a:r>
          </a:p>
          <a:p>
            <a:pPr marL="0" indent="0">
              <a:buNone/>
            </a:pPr>
            <a:r>
              <a:rPr lang="en-US" dirty="0" smtClean="0"/>
              <a:t>*1307.10	Restaurant </a:t>
            </a:r>
            <a:r>
              <a:rPr lang="en-US" dirty="0"/>
              <a:t>and Food </a:t>
            </a:r>
            <a:r>
              <a:rPr lang="en-US" dirty="0" smtClean="0"/>
              <a:t>Services  </a:t>
            </a:r>
            <a:endParaRPr lang="en-US" dirty="0" smtClean="0"/>
          </a:p>
        </p:txBody>
      </p:sp>
      <p:pic>
        <p:nvPicPr>
          <p:cNvPr id="6146" name="Picture 2" descr="C:\Users\HayesGuest\AppData\Local\Microsoft\Windows\Temporary Internet Files\Content.IE5\EI0S4KZF\MC9002871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47" y="1782778"/>
            <a:ext cx="2430855" cy="164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14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What Do We Do With These?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90625"/>
            <a:ext cx="8229600" cy="4525963"/>
          </a:xfrm>
        </p:spPr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4901.20</a:t>
            </a:r>
            <a:r>
              <a:rPr lang="en-US" sz="3600" dirty="0" smtClean="0"/>
              <a:t>	</a:t>
            </a:r>
            <a:r>
              <a:rPr lang="en-US" sz="3600" dirty="0" smtClean="0"/>
              <a:t>Liberal </a:t>
            </a:r>
            <a:r>
              <a:rPr lang="en-US" sz="3600" dirty="0" smtClean="0"/>
              <a:t>Studies	</a:t>
            </a:r>
          </a:p>
          <a:p>
            <a:r>
              <a:rPr lang="en-US" sz="3600" dirty="0" smtClean="0"/>
              <a:t>4901.10 	Transfer Studies</a:t>
            </a:r>
          </a:p>
          <a:p>
            <a:r>
              <a:rPr lang="en-US" sz="3600" dirty="0" smtClean="0"/>
              <a:t>4930		General Studies</a:t>
            </a:r>
          </a:p>
          <a:p>
            <a:r>
              <a:rPr lang="en-US" sz="3600" dirty="0" smtClean="0"/>
              <a:t>49XX 		Basic </a:t>
            </a:r>
            <a:r>
              <a:rPr lang="en-US" sz="3600" dirty="0"/>
              <a:t>Skills and </a:t>
            </a:r>
            <a:r>
              <a:rPr lang="en-US" sz="3600" dirty="0" smtClean="0"/>
              <a:t>ESL</a:t>
            </a:r>
            <a:endParaRPr lang="en-US" sz="3600" dirty="0"/>
          </a:p>
        </p:txBody>
      </p:sp>
      <p:pic>
        <p:nvPicPr>
          <p:cNvPr id="7172" name="Picture 4" descr="C:\Users\HayesGuest\AppData\Local\Microsoft\Windows\Temporary Internet Files\Content.IE5\Y335SN0N\MC9003840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092" y="1653843"/>
            <a:ext cx="1559966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03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313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535BB"/>
                </a:solidFill>
              </a:rPr>
              <a:t/>
            </a:r>
            <a:br>
              <a:rPr lang="en-US" dirty="0" smtClean="0">
                <a:solidFill>
                  <a:srgbClr val="0535BB"/>
                </a:solidFill>
              </a:rPr>
            </a:br>
            <a:r>
              <a:rPr lang="en-US" b="1" dirty="0" smtClean="0">
                <a:solidFill>
                  <a:srgbClr val="0535BB"/>
                </a:solidFill>
              </a:rPr>
              <a:t>SAM Code (CB09)</a:t>
            </a:r>
            <a:r>
              <a:rPr lang="en-US" dirty="0" smtClean="0">
                <a:solidFill>
                  <a:srgbClr val="0535BB"/>
                </a:solidFill>
              </a:rPr>
              <a:t/>
            </a:r>
            <a:br>
              <a:rPr lang="en-US" dirty="0" smtClean="0">
                <a:solidFill>
                  <a:srgbClr val="0535BB"/>
                </a:solidFill>
              </a:rPr>
            </a:br>
            <a:endParaRPr lang="en-US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09676"/>
            <a:ext cx="8229600" cy="464978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.</a:t>
            </a:r>
            <a:endParaRPr lang="en-US" sz="3600" dirty="0"/>
          </a:p>
          <a:p>
            <a:pPr marL="0" indent="0">
              <a:buNone/>
            </a:pPr>
            <a:r>
              <a:rPr lang="en-US" sz="6200" b="1" dirty="0" smtClean="0"/>
              <a:t>*(A)  Apprenticeship </a:t>
            </a:r>
            <a:r>
              <a:rPr lang="en-US" sz="4900" dirty="0"/>
              <a:t>(offered to apprentices only</a:t>
            </a:r>
            <a:r>
              <a:rPr lang="en-US" sz="4900" dirty="0" smtClean="0"/>
              <a:t>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6200" b="1" dirty="0" smtClean="0"/>
              <a:t>*(B)  Advanced Occupational </a:t>
            </a:r>
            <a:endParaRPr lang="en-US" sz="6200" dirty="0"/>
          </a:p>
          <a:p>
            <a:pPr marL="571500" lvl="1" indent="0">
              <a:buNone/>
            </a:pPr>
            <a:r>
              <a:rPr lang="en-US" sz="4900" dirty="0" smtClean="0"/>
              <a:t>A “B” course is offered in one specific occupational area only and clearly labels its taker as a major in this area. The course may be a “capstone course” that is taken as the last requirement for a career technical education program.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6200" b="1" dirty="0" smtClean="0"/>
              <a:t>*(C)  Clearly </a:t>
            </a:r>
            <a:r>
              <a:rPr lang="en-US" sz="6200" b="1" dirty="0"/>
              <a:t>Occupationa</a:t>
            </a:r>
            <a:r>
              <a:rPr lang="en-US" sz="5000" b="1" dirty="0"/>
              <a:t>l </a:t>
            </a:r>
            <a:r>
              <a:rPr lang="en-US" sz="4900" dirty="0"/>
              <a:t>(but not advanced)</a:t>
            </a:r>
          </a:p>
          <a:p>
            <a:pPr marL="571500" lvl="1" indent="0">
              <a:buNone/>
            </a:pPr>
            <a:r>
              <a:rPr lang="en-US" sz="4900" dirty="0"/>
              <a:t>Courses will generally be taken by students in the middle stages of their </a:t>
            </a:r>
            <a:r>
              <a:rPr lang="en-US" sz="4900" dirty="0" smtClean="0"/>
              <a:t>programs and should </a:t>
            </a:r>
            <a:r>
              <a:rPr lang="en-US" sz="4900" dirty="0"/>
              <a:t>be of difficulty level sufficient to detract “</a:t>
            </a:r>
            <a:r>
              <a:rPr lang="en-US" sz="4900" dirty="0" smtClean="0"/>
              <a:t>drop-ins.”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6200" b="1" dirty="0" smtClean="0"/>
              <a:t>*(D)  Possibly </a:t>
            </a:r>
            <a:r>
              <a:rPr lang="en-US" sz="6200" b="1" dirty="0"/>
              <a:t>Occupational</a:t>
            </a:r>
          </a:p>
          <a:p>
            <a:pPr marL="571500" lvl="1" indent="0">
              <a:buNone/>
            </a:pPr>
            <a:r>
              <a:rPr lang="en-US" sz="4900" dirty="0"/>
              <a:t>“D” courses are those taken by students in the beginning stages of their </a:t>
            </a:r>
            <a:r>
              <a:rPr lang="en-US" sz="4900" dirty="0" smtClean="0"/>
              <a:t>occupational programs</a:t>
            </a:r>
            <a:r>
              <a:rPr lang="en-US" sz="4900" dirty="0"/>
              <a:t>. The “D” priority can also be used for service (or survey) courses for </a:t>
            </a:r>
            <a:r>
              <a:rPr lang="en-US" sz="4900" dirty="0" smtClean="0"/>
              <a:t>other occupational </a:t>
            </a:r>
            <a:r>
              <a:rPr lang="en-US" sz="4900" dirty="0"/>
              <a:t>Programs. </a:t>
            </a:r>
            <a:endParaRPr lang="en-US" sz="49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6200" b="1" dirty="0" smtClean="0"/>
              <a:t>  (E)  Non-Occupational</a:t>
            </a:r>
            <a:endParaRPr lang="en-US" sz="6200" b="1" dirty="0"/>
          </a:p>
          <a:p>
            <a:pPr marL="571500" lvl="1" indent="0">
              <a:buNone/>
            </a:pPr>
            <a:r>
              <a:rPr lang="en-US" sz="4900" dirty="0"/>
              <a:t>These courses are non-occupational.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234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CIP Codes and </a:t>
            </a:r>
            <a:r>
              <a:rPr lang="en-US" b="1" dirty="0" smtClean="0">
                <a:solidFill>
                  <a:srgbClr val="0535BB"/>
                </a:solidFill>
              </a:rPr>
              <a:t>Crosswalks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75456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11200" dirty="0" smtClean="0">
                <a:hlinkClick r:id="rId2"/>
              </a:rPr>
              <a:t>Classification of Instructional </a:t>
            </a:r>
            <a:r>
              <a:rPr lang="en-US" sz="11200" dirty="0" smtClean="0">
                <a:hlinkClick r:id="rId2"/>
              </a:rPr>
              <a:t>Programs</a:t>
            </a:r>
            <a:endParaRPr lang="en-US" sz="11200" dirty="0" smtClean="0"/>
          </a:p>
          <a:p>
            <a:pPr>
              <a:lnSpc>
                <a:spcPct val="150000"/>
              </a:lnSpc>
            </a:pPr>
            <a:r>
              <a:rPr lang="en-US" sz="11200" dirty="0">
                <a:hlinkClick r:id="rId3"/>
              </a:rPr>
              <a:t>O*Net Crosswalk</a:t>
            </a:r>
            <a:r>
              <a:rPr lang="en-US" sz="11200" dirty="0"/>
              <a:t> </a:t>
            </a:r>
            <a:r>
              <a:rPr lang="en-US" sz="11200" dirty="0" smtClean="0"/>
              <a:t>CIP/SOC</a:t>
            </a:r>
            <a:endParaRPr lang="en-US" sz="11200" dirty="0" smtClean="0"/>
          </a:p>
          <a:p>
            <a:pPr>
              <a:lnSpc>
                <a:spcPct val="150000"/>
              </a:lnSpc>
            </a:pPr>
            <a:r>
              <a:rPr lang="en-US" sz="11200" dirty="0" smtClean="0"/>
              <a:t>CIP Code Identification</a:t>
            </a:r>
          </a:p>
          <a:p>
            <a:pPr lvl="1">
              <a:lnSpc>
                <a:spcPct val="150000"/>
              </a:lnSpc>
            </a:pPr>
            <a:r>
              <a:rPr lang="en-US" sz="11200" dirty="0" smtClean="0"/>
              <a:t>Accountant</a:t>
            </a:r>
          </a:p>
          <a:p>
            <a:pPr lvl="1">
              <a:lnSpc>
                <a:spcPct val="150000"/>
              </a:lnSpc>
            </a:pPr>
            <a:r>
              <a:rPr lang="en-US" sz="11200" dirty="0" smtClean="0"/>
              <a:t>Account Clerk</a:t>
            </a:r>
            <a:endParaRPr lang="en-US" sz="11200" dirty="0" smtClean="0"/>
          </a:p>
          <a:p>
            <a:pPr>
              <a:lnSpc>
                <a:spcPct val="150000"/>
              </a:lnSpc>
            </a:pPr>
            <a:r>
              <a:rPr lang="en-US" sz="11200" dirty="0" smtClean="0"/>
              <a:t>CCCCO TOP/CIP Crosswalk</a:t>
            </a:r>
          </a:p>
          <a:p>
            <a:pPr>
              <a:lnSpc>
                <a:spcPct val="150000"/>
              </a:lnSpc>
            </a:pPr>
            <a:endParaRPr lang="en-US" sz="36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  <p:pic>
        <p:nvPicPr>
          <p:cNvPr id="4099" name="Picture 3" descr="C:\Users\cmccullough\AppData\Local\Microsoft\Windows\Temporary Internet Files\Content.IE5\0X6UTEE1\MC9000562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888" y="3129949"/>
            <a:ext cx="3312262" cy="29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8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CIP </a:t>
            </a:r>
            <a:r>
              <a:rPr lang="en-US" b="1" dirty="0" smtClean="0">
                <a:solidFill>
                  <a:srgbClr val="0535BB"/>
                </a:solidFill>
              </a:rPr>
              <a:t>Code Usage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975"/>
            <a:ext cx="8229600" cy="4764089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7400" dirty="0" smtClean="0"/>
              <a:t>Federal Reporting (IPEDS)</a:t>
            </a:r>
            <a:endParaRPr lang="en-US" sz="7400" dirty="0"/>
          </a:p>
          <a:p>
            <a:pPr>
              <a:lnSpc>
                <a:spcPct val="150000"/>
              </a:lnSpc>
            </a:pPr>
            <a:r>
              <a:rPr lang="en-US" sz="7400" dirty="0" smtClean="0"/>
              <a:t>Gainful Employment</a:t>
            </a:r>
            <a:endParaRPr lang="en-US" sz="7400" dirty="0" smtClean="0"/>
          </a:p>
          <a:p>
            <a:pPr>
              <a:lnSpc>
                <a:spcPct val="150000"/>
              </a:lnSpc>
            </a:pPr>
            <a:r>
              <a:rPr lang="en-US" sz="7400" dirty="0" smtClean="0"/>
              <a:t>Financial Aid</a:t>
            </a:r>
          </a:p>
          <a:p>
            <a:pPr>
              <a:lnSpc>
                <a:spcPct val="150000"/>
              </a:lnSpc>
            </a:pPr>
            <a:r>
              <a:rPr lang="en-US" sz="7400" dirty="0" smtClean="0"/>
              <a:t>Baccalaureate Degrees</a:t>
            </a:r>
          </a:p>
          <a:p>
            <a:pPr>
              <a:lnSpc>
                <a:spcPct val="150000"/>
              </a:lnSpc>
            </a:pPr>
            <a:r>
              <a:rPr lang="en-US" sz="7400" dirty="0" smtClean="0"/>
              <a:t>Veterans</a:t>
            </a:r>
          </a:p>
          <a:p>
            <a:pPr>
              <a:lnSpc>
                <a:spcPct val="150000"/>
              </a:lnSpc>
            </a:pPr>
            <a:r>
              <a:rPr lang="en-US" sz="7400" dirty="0" smtClean="0"/>
              <a:t>Accreditation</a:t>
            </a:r>
          </a:p>
          <a:p>
            <a:pPr>
              <a:lnSpc>
                <a:spcPct val="150000"/>
              </a:lnSpc>
            </a:pPr>
            <a:r>
              <a:rPr lang="en-US" sz="7400" dirty="0" smtClean="0"/>
              <a:t>Curriculum Inventory (</a:t>
            </a:r>
            <a:r>
              <a:rPr lang="en-US" sz="7400" i="1" dirty="0" smtClean="0"/>
              <a:t>Coming Soon</a:t>
            </a:r>
            <a:r>
              <a:rPr lang="en-US" sz="7400" dirty="0" smtClean="0"/>
              <a:t>)</a:t>
            </a:r>
            <a:endParaRPr lang="en-US" sz="7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  <p:pic>
        <p:nvPicPr>
          <p:cNvPr id="1030" name="Picture 6" descr="C:\Users\cmccullough\AppData\Local\Microsoft\Windows\Temporary Internet Files\Content.IE5\0X6UTEE1\26236-clip-art-graphic-of-a-desktop-computer-cartoon-character-crashing-by-toons4bi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44">
            <a:off x="4838701" y="1343025"/>
            <a:ext cx="2695573" cy="269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49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SOC Codes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975"/>
            <a:ext cx="8229600" cy="4764089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7400" dirty="0" smtClean="0">
                <a:hlinkClick r:id="rId2"/>
              </a:rPr>
              <a:t>Standard Occupational Classifications</a:t>
            </a:r>
            <a:endParaRPr lang="en-US" sz="7400" dirty="0" smtClean="0"/>
          </a:p>
          <a:p>
            <a:pPr>
              <a:lnSpc>
                <a:spcPct val="150000"/>
              </a:lnSpc>
            </a:pPr>
            <a:r>
              <a:rPr lang="en-US" sz="7400" dirty="0" smtClean="0"/>
              <a:t>Gainful Employment</a:t>
            </a:r>
            <a:endParaRPr lang="en-US" sz="7400" dirty="0" smtClean="0"/>
          </a:p>
          <a:p>
            <a:pPr>
              <a:lnSpc>
                <a:spcPct val="150000"/>
              </a:lnSpc>
            </a:pPr>
            <a:r>
              <a:rPr lang="en-US" sz="7400" dirty="0" smtClean="0"/>
              <a:t>Financial Aid</a:t>
            </a:r>
          </a:p>
          <a:p>
            <a:pPr>
              <a:lnSpc>
                <a:spcPct val="150000"/>
              </a:lnSpc>
            </a:pPr>
            <a:r>
              <a:rPr lang="en-US" sz="7400" dirty="0" smtClean="0"/>
              <a:t>Baccalaureate Degrees</a:t>
            </a:r>
          </a:p>
          <a:p>
            <a:pPr>
              <a:lnSpc>
                <a:spcPct val="150000"/>
              </a:lnSpc>
            </a:pPr>
            <a:r>
              <a:rPr lang="en-US" sz="7400" dirty="0" smtClean="0"/>
              <a:t>Veterans</a:t>
            </a:r>
          </a:p>
          <a:p>
            <a:pPr>
              <a:lnSpc>
                <a:spcPct val="150000"/>
              </a:lnSpc>
            </a:pPr>
            <a:r>
              <a:rPr lang="en-US" sz="7400" dirty="0" smtClean="0"/>
              <a:t>WIOA</a:t>
            </a:r>
          </a:p>
          <a:p>
            <a:pPr>
              <a:lnSpc>
                <a:spcPct val="150000"/>
              </a:lnSpc>
            </a:pPr>
            <a:r>
              <a:rPr lang="en-US" sz="7400" dirty="0" smtClean="0"/>
              <a:t>Salary Surfer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  <p:pic>
        <p:nvPicPr>
          <p:cNvPr id="2050" name="Picture 2" descr="C:\Users\cmccullough\AppData\Local\Microsoft\Windows\Temporary Internet Files\Content.IE5\5RWVYQVC\large-Rainbow-Socks-66.6-4871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216">
            <a:off x="4473719" y="3123055"/>
            <a:ext cx="2150621" cy="160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44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313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535BB"/>
                </a:solidFill>
              </a:rPr>
              <a:t>MIS Course Codes for Curriculum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09676"/>
            <a:ext cx="8229600" cy="464978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9600" dirty="0" smtClean="0">
                <a:hlinkClick r:id="rId2"/>
              </a:rPr>
              <a:t>MIS Course Codes</a:t>
            </a:r>
            <a:endParaRPr lang="en-US" sz="9600" dirty="0" smtClean="0"/>
          </a:p>
          <a:p>
            <a:r>
              <a:rPr lang="en-US" sz="9600" dirty="0">
                <a:hlinkClick r:id="rId3"/>
              </a:rPr>
              <a:t>CB03 Course-Top-Code</a:t>
            </a:r>
            <a:r>
              <a:rPr lang="en-US" sz="9600" dirty="0"/>
              <a:t> </a:t>
            </a:r>
          </a:p>
          <a:p>
            <a:r>
              <a:rPr lang="en-US" sz="9600" dirty="0">
                <a:hlinkClick r:id="rId4"/>
              </a:rPr>
              <a:t>CB04 Course-Credit-Status</a:t>
            </a:r>
            <a:r>
              <a:rPr lang="en-US" sz="9600" dirty="0"/>
              <a:t> </a:t>
            </a:r>
          </a:p>
          <a:p>
            <a:r>
              <a:rPr lang="en-US" sz="9600" dirty="0">
                <a:hlinkClick r:id="rId5"/>
              </a:rPr>
              <a:t>CB05 Course-Transfer-Status</a:t>
            </a:r>
            <a:r>
              <a:rPr lang="en-US" sz="9600" dirty="0"/>
              <a:t> </a:t>
            </a:r>
          </a:p>
          <a:p>
            <a:r>
              <a:rPr lang="en-US" sz="9600" dirty="0" smtClean="0">
                <a:hlinkClick r:id="rId6"/>
              </a:rPr>
              <a:t>CB08 </a:t>
            </a:r>
            <a:r>
              <a:rPr lang="en-US" sz="9600" dirty="0">
                <a:hlinkClick r:id="rId6"/>
              </a:rPr>
              <a:t>Course-Basic-Skills-Status</a:t>
            </a:r>
            <a:r>
              <a:rPr lang="en-US" sz="9600" dirty="0"/>
              <a:t> </a:t>
            </a:r>
          </a:p>
          <a:p>
            <a:r>
              <a:rPr lang="en-US" sz="9600" dirty="0">
                <a:hlinkClick r:id="rId7"/>
              </a:rPr>
              <a:t>CB09 Course-SAM-Priority-Code</a:t>
            </a:r>
            <a:r>
              <a:rPr lang="en-US" sz="9600" dirty="0"/>
              <a:t> </a:t>
            </a:r>
          </a:p>
          <a:p>
            <a:r>
              <a:rPr lang="en-US" sz="9600" dirty="0">
                <a:hlinkClick r:id="rId8"/>
              </a:rPr>
              <a:t>CB10 Course-Coop-Work-Exp-Ed-Status</a:t>
            </a:r>
            <a:r>
              <a:rPr lang="en-US" sz="9600" dirty="0"/>
              <a:t> </a:t>
            </a:r>
          </a:p>
          <a:p>
            <a:r>
              <a:rPr lang="en-US" sz="9600" dirty="0">
                <a:hlinkClick r:id="rId9"/>
              </a:rPr>
              <a:t>CB11 Course-Classification-Code</a:t>
            </a:r>
            <a:r>
              <a:rPr lang="en-US" sz="9600" dirty="0"/>
              <a:t> </a:t>
            </a:r>
          </a:p>
          <a:p>
            <a:r>
              <a:rPr lang="en-US" sz="9600" dirty="0" smtClean="0">
                <a:hlinkClick r:id="rId10"/>
              </a:rPr>
              <a:t>CB21 </a:t>
            </a:r>
            <a:r>
              <a:rPr lang="en-US" sz="9600" dirty="0">
                <a:hlinkClick r:id="rId10"/>
              </a:rPr>
              <a:t>Course-Prior-to-College-Level</a:t>
            </a:r>
            <a:r>
              <a:rPr lang="en-US" sz="9600" dirty="0"/>
              <a:t> </a:t>
            </a:r>
          </a:p>
          <a:p>
            <a:r>
              <a:rPr lang="en-US" sz="9600" dirty="0">
                <a:hlinkClick r:id="rId11"/>
              </a:rPr>
              <a:t>CB22 Course-Noncredit-Category</a:t>
            </a:r>
            <a:r>
              <a:rPr lang="en-US" sz="9600" dirty="0"/>
              <a:t> </a:t>
            </a:r>
          </a:p>
          <a:p>
            <a:r>
              <a:rPr lang="en-US" sz="9600" dirty="0" smtClean="0">
                <a:hlinkClick r:id="rId12"/>
              </a:rPr>
              <a:t>CB24 </a:t>
            </a:r>
            <a:r>
              <a:rPr lang="en-US" sz="9600" dirty="0">
                <a:hlinkClick r:id="rId12"/>
              </a:rPr>
              <a:t>Course-Program-Status</a:t>
            </a:r>
            <a:r>
              <a:rPr lang="en-US" sz="9600" dirty="0"/>
              <a:t> </a:t>
            </a:r>
            <a:endParaRPr lang="en-US" sz="3600" dirty="0"/>
          </a:p>
          <a:p>
            <a:r>
              <a:rPr lang="en-US" sz="9600" dirty="0" smtClean="0"/>
              <a:t>CB25 – Course CID Discipline ID Code*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  <p:pic>
        <p:nvPicPr>
          <p:cNvPr id="3074" name="Picture 2" descr="C:\Users\cmccullough\AppData\Local\Microsoft\Windows\Temporary Internet Files\Content.IE5\WZK3EIVG\MM900323811[1].gif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2" y="2050761"/>
            <a:ext cx="2071688" cy="209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31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31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535BB"/>
                </a:solidFill>
              </a:rPr>
              <a:t>MIS Program Codes for Curriculum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09676"/>
            <a:ext cx="8229600" cy="46497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 smtClean="0">
                <a:hlinkClick r:id="rId2"/>
              </a:rPr>
              <a:t>MIS Program Codes</a:t>
            </a:r>
            <a:endParaRPr lang="en-US" sz="3600" dirty="0" smtClean="0"/>
          </a:p>
          <a:p>
            <a:r>
              <a:rPr lang="en-US" sz="3600" dirty="0">
                <a:hlinkClick r:id="rId3"/>
              </a:rPr>
              <a:t>SP01 Student-Program-Identifier</a:t>
            </a:r>
            <a:r>
              <a:rPr lang="en-US" sz="3600" dirty="0"/>
              <a:t> </a:t>
            </a:r>
          </a:p>
          <a:p>
            <a:r>
              <a:rPr lang="en-US" sz="3600" dirty="0">
                <a:hlinkClick r:id="rId4"/>
              </a:rPr>
              <a:t>SP02 Student-Program-Award</a:t>
            </a:r>
            <a:r>
              <a:rPr lang="en-US" sz="3600" dirty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  <p:pic>
        <p:nvPicPr>
          <p:cNvPr id="2050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1" y="3429000"/>
            <a:ext cx="3132616" cy="269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9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837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535BB"/>
                </a:solidFill>
              </a:rPr>
              <a:t/>
            </a:r>
            <a:br>
              <a:rPr lang="en-US" sz="4000" dirty="0" smtClean="0">
                <a:solidFill>
                  <a:srgbClr val="0535BB"/>
                </a:solidFill>
              </a:rPr>
            </a:br>
            <a:r>
              <a:rPr lang="en-US" sz="4900" b="1" dirty="0" smtClean="0">
                <a:solidFill>
                  <a:srgbClr val="0535BB"/>
                </a:solidFill>
              </a:rPr>
              <a:t>Use of TOP and MIS Coding</a:t>
            </a:r>
            <a:r>
              <a:rPr lang="en-US" sz="4000" b="1" dirty="0" smtClean="0">
                <a:solidFill>
                  <a:srgbClr val="0535BB"/>
                </a:solidFill>
              </a:rPr>
              <a:t/>
            </a:r>
            <a:br>
              <a:rPr lang="en-US" sz="4000" b="1" dirty="0" smtClean="0">
                <a:solidFill>
                  <a:srgbClr val="0535BB"/>
                </a:solidFill>
              </a:rPr>
            </a:br>
            <a:endParaRPr lang="en-US" sz="4000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57301"/>
            <a:ext cx="8229600" cy="4649788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Apportionment and grant funding (</a:t>
            </a:r>
            <a:r>
              <a:rPr lang="en-US" sz="3200" dirty="0"/>
              <a:t>P</a:t>
            </a:r>
            <a:r>
              <a:rPr lang="en-US" sz="3200" dirty="0" smtClean="0"/>
              <a:t>erkins)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2"/>
              </a:rPr>
              <a:t>SalarySurfer</a:t>
            </a:r>
            <a:endParaRPr lang="en-US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3"/>
              </a:rPr>
              <a:t>Student Success Scorecard</a:t>
            </a:r>
            <a:endParaRPr lang="en-US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4"/>
              </a:rPr>
              <a:t>LaunchBoard</a:t>
            </a:r>
            <a:endParaRPr lang="en-US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5"/>
              </a:rPr>
              <a:t>Data Mart (Program Awards)</a:t>
            </a:r>
            <a:endParaRPr lang="en-US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Report </a:t>
            </a:r>
            <a:r>
              <a:rPr lang="en-US" sz="3200" dirty="0"/>
              <a:t>to </a:t>
            </a:r>
            <a:r>
              <a:rPr lang="en-US" sz="3200" dirty="0" smtClean="0"/>
              <a:t>IPEDS/ Gainful Employment</a:t>
            </a:r>
            <a:endParaRPr lang="en-US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Report </a:t>
            </a:r>
            <a:r>
              <a:rPr lang="en-US" sz="3200" dirty="0"/>
              <a:t>to the state legislature </a:t>
            </a:r>
            <a:r>
              <a:rPr lang="en-US" sz="3200" dirty="0" smtClean="0"/>
              <a:t>(ARCC )</a:t>
            </a:r>
            <a:endParaRPr lang="en-US" sz="3200" dirty="0"/>
          </a:p>
        </p:txBody>
      </p:sp>
      <p:pic>
        <p:nvPicPr>
          <p:cNvPr id="1026" name="Picture 2" descr="C:\Users\cmccullough\AppData\Local\Microsoft\Windows\Temporary Internet Files\Content.IE5\0X6UTEE1\MC90036540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3695">
            <a:off x="6431585" y="1975713"/>
            <a:ext cx="1843430" cy="149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73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3125"/>
            <a:ext cx="6543675" cy="276225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0099"/>
                </a:solidFill>
              </a:rPr>
              <a:t/>
            </a:r>
            <a:br>
              <a:rPr lang="en-US" b="1" i="1" dirty="0" smtClean="0">
                <a:solidFill>
                  <a:srgbClr val="000099"/>
                </a:solidFill>
              </a:rPr>
            </a:br>
            <a:r>
              <a:rPr lang="en-US" b="1" i="1" dirty="0" smtClean="0">
                <a:solidFill>
                  <a:srgbClr val="000099"/>
                </a:solidFill>
              </a:rPr>
              <a:t/>
            </a:r>
            <a:br>
              <a:rPr lang="en-US" b="1" i="1" dirty="0" smtClean="0">
                <a:solidFill>
                  <a:srgbClr val="000099"/>
                </a:solidFill>
              </a:rPr>
            </a:b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  <a:defRPr/>
            </a:pPr>
            <a:endParaRPr lang="en-US" sz="3600" dirty="0" smtClean="0"/>
          </a:p>
          <a:p>
            <a:pPr marL="114300" indent="0">
              <a:buNone/>
              <a:defRPr/>
            </a:pPr>
            <a:endParaRPr lang="en-US" sz="3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9200" y="1143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i="1" dirty="0" smtClean="0">
              <a:latin typeface="Cambria" pitchFamily="18" charset="0"/>
            </a:endParaRPr>
          </a:p>
        </p:txBody>
      </p:sp>
      <p:pic>
        <p:nvPicPr>
          <p:cNvPr id="5" name="Picture 6" descr="MCBD1051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416443"/>
            <a:ext cx="5048250" cy="399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5325" y="708557"/>
            <a:ext cx="3933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Thank you!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037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535BB"/>
                </a:solidFill>
              </a:rPr>
              <a:t>Overview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205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2">
              <a:lnSpc>
                <a:spcPct val="150000"/>
              </a:lnSpc>
            </a:pPr>
            <a:r>
              <a:rPr lang="en-US" sz="3900" dirty="0" smtClean="0"/>
              <a:t>History and Purpose</a:t>
            </a:r>
          </a:p>
          <a:p>
            <a:pPr lvl="2">
              <a:lnSpc>
                <a:spcPct val="150000"/>
              </a:lnSpc>
            </a:pPr>
            <a:r>
              <a:rPr lang="en-US" sz="3900" dirty="0" smtClean="0"/>
              <a:t>TOP Codes</a:t>
            </a:r>
          </a:p>
          <a:p>
            <a:pPr lvl="2">
              <a:lnSpc>
                <a:spcPct val="150000"/>
              </a:lnSpc>
            </a:pPr>
            <a:r>
              <a:rPr lang="en-US" sz="3900" dirty="0"/>
              <a:t>SAM </a:t>
            </a:r>
            <a:r>
              <a:rPr lang="en-US" sz="3900" dirty="0" smtClean="0"/>
              <a:t>Codes</a:t>
            </a:r>
          </a:p>
          <a:p>
            <a:pPr lvl="2">
              <a:lnSpc>
                <a:spcPct val="150000"/>
              </a:lnSpc>
            </a:pPr>
            <a:r>
              <a:rPr lang="en-US" sz="3900" dirty="0" smtClean="0"/>
              <a:t>CIP </a:t>
            </a:r>
            <a:r>
              <a:rPr lang="en-US" sz="3900" dirty="0" smtClean="0"/>
              <a:t>and SOC Codes </a:t>
            </a:r>
            <a:r>
              <a:rPr lang="en-US" sz="3900" dirty="0" smtClean="0"/>
              <a:t>and </a:t>
            </a:r>
            <a:r>
              <a:rPr lang="en-US" sz="3900" dirty="0" smtClean="0"/>
              <a:t>Crosswalks</a:t>
            </a:r>
            <a:endParaRPr lang="en-US" sz="3900" dirty="0" smtClean="0"/>
          </a:p>
          <a:p>
            <a:pPr lvl="2">
              <a:lnSpc>
                <a:spcPct val="150000"/>
              </a:lnSpc>
            </a:pPr>
            <a:r>
              <a:rPr lang="en-US" sz="3900" dirty="0" smtClean="0"/>
              <a:t>MIS Course and Program Codes</a:t>
            </a:r>
          </a:p>
          <a:p>
            <a:pPr lvl="2">
              <a:lnSpc>
                <a:spcPct val="150000"/>
              </a:lnSpc>
            </a:pPr>
            <a:r>
              <a:rPr lang="en-US" sz="3900" dirty="0" smtClean="0"/>
              <a:t>Use </a:t>
            </a:r>
            <a:r>
              <a:rPr lang="en-US" sz="3900" dirty="0" smtClean="0"/>
              <a:t>of </a:t>
            </a:r>
            <a:r>
              <a:rPr lang="en-US" sz="3900" dirty="0" smtClean="0"/>
              <a:t>Coding</a:t>
            </a:r>
            <a:endParaRPr lang="en-US" sz="3900" dirty="0" smtClean="0"/>
          </a:p>
          <a:p>
            <a:pPr lvl="2">
              <a:lnSpc>
                <a:spcPct val="150000"/>
              </a:lnSpc>
            </a:pP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Purpose and History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238250"/>
            <a:ext cx="71247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Taxonomy of Programs was first published in 1979 by the Chancellor’s Office.</a:t>
            </a:r>
          </a:p>
          <a:p>
            <a:r>
              <a:rPr lang="en-US" sz="2800" dirty="0" smtClean="0"/>
              <a:t>TOP Code Manual collects and reports information about approved programs and courses</a:t>
            </a:r>
          </a:p>
          <a:p>
            <a:r>
              <a:rPr lang="en-US" sz="2800" dirty="0" smtClean="0"/>
              <a:t>1983 * </a:t>
            </a:r>
            <a:r>
              <a:rPr lang="en-US" sz="2800" dirty="0" smtClean="0"/>
              <a:t>added </a:t>
            </a:r>
            <a:r>
              <a:rPr lang="en-US" sz="2800" dirty="0" smtClean="0"/>
              <a:t>to identify vocational </a:t>
            </a:r>
            <a:r>
              <a:rPr lang="en-US" sz="2800" dirty="0" smtClean="0"/>
              <a:t>(CTE) programs</a:t>
            </a:r>
            <a:endParaRPr lang="en-US" sz="2800" dirty="0" smtClean="0"/>
          </a:p>
          <a:p>
            <a:r>
              <a:rPr lang="en-US" sz="2800" dirty="0" smtClean="0"/>
              <a:t>The CIP Code is the federal standard for instructional program </a:t>
            </a:r>
            <a:r>
              <a:rPr lang="en-US" sz="2800" dirty="0" smtClean="0"/>
              <a:t>classification</a:t>
            </a:r>
            <a:endParaRPr lang="en-US" sz="2800" dirty="0" smtClean="0"/>
          </a:p>
          <a:p>
            <a:endParaRPr lang="en-US" dirty="0" smtClean="0"/>
          </a:p>
          <a:p>
            <a:pPr>
              <a:lnSpc>
                <a:spcPct val="150000"/>
              </a:lnSpc>
            </a:pPr>
            <a:endParaRPr lang="en-US" sz="36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3600" dirty="0" smtClean="0"/>
          </a:p>
          <a:p>
            <a:pPr marL="914400" lvl="2" indent="0">
              <a:lnSpc>
                <a:spcPct val="150000"/>
              </a:lnSpc>
              <a:buNone/>
            </a:pPr>
            <a:endParaRPr lang="en-US" sz="3600" dirty="0" smtClean="0"/>
          </a:p>
          <a:p>
            <a:pPr marL="914400" lvl="2" indent="0">
              <a:lnSpc>
                <a:spcPct val="150000"/>
              </a:lnSpc>
              <a:buNone/>
            </a:pPr>
            <a:endParaRPr lang="en-US" sz="1600" dirty="0" smtClean="0"/>
          </a:p>
        </p:txBody>
      </p:sp>
      <p:pic>
        <p:nvPicPr>
          <p:cNvPr id="5122" name="Picture 2" descr="C:\Users\cmccullough\AppData\Local\Microsoft\Windows\Temporary Internet Files\Content.IE5\5RWVYQVC\MC9000947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145" y="3638549"/>
            <a:ext cx="2143179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7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TOP Codes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3825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Taxonomy of Program (TOP) codes categorize programs and </a:t>
            </a:r>
            <a:r>
              <a:rPr lang="en-US" dirty="0" smtClean="0"/>
              <a:t>courses.</a:t>
            </a:r>
          </a:p>
          <a:p>
            <a:pPr lvl="1"/>
            <a:r>
              <a:rPr lang="en-US" sz="3200" dirty="0" smtClean="0"/>
              <a:t>0401.00 = General Biology </a:t>
            </a:r>
          </a:p>
          <a:p>
            <a:pPr lvl="1"/>
            <a:r>
              <a:rPr lang="en-US" sz="3200" b="1" dirty="0" smtClean="0"/>
              <a:t>*</a:t>
            </a:r>
            <a:r>
              <a:rPr lang="en-US" sz="3200" dirty="0" smtClean="0"/>
              <a:t>0948.00 </a:t>
            </a:r>
            <a:r>
              <a:rPr lang="en-US" sz="3200" dirty="0"/>
              <a:t>= </a:t>
            </a:r>
            <a:r>
              <a:rPr lang="en-US" sz="3200" dirty="0" smtClean="0"/>
              <a:t>Automotive Technology</a:t>
            </a:r>
            <a:endParaRPr lang="en-US" sz="3200" dirty="0"/>
          </a:p>
          <a:p>
            <a:pPr lvl="1"/>
            <a:r>
              <a:rPr lang="en-US" sz="3200" dirty="0"/>
              <a:t>1501.00 = English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hlinkClick r:id="rId3"/>
              </a:rPr>
              <a:t>Taxonomy of Programs Manual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hlinkClick r:id="rId4"/>
              </a:rPr>
              <a:t>Curriculum Inventory</a:t>
            </a:r>
            <a:endParaRPr lang="en-US" dirty="0"/>
          </a:p>
        </p:txBody>
      </p:sp>
      <p:pic>
        <p:nvPicPr>
          <p:cNvPr id="6146" name="Picture 2" descr="C:\Users\cmccullough\AppData\Local\Microsoft\Windows\Temporary Internet Files\Content.IE5\2VSPSPQC\MM900283680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3498016"/>
            <a:ext cx="1990725" cy="219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51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TOP Code Usage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3825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Course Identification</a:t>
            </a:r>
          </a:p>
          <a:p>
            <a:r>
              <a:rPr lang="en-US" dirty="0" smtClean="0"/>
              <a:t>Program Identification</a:t>
            </a:r>
          </a:p>
          <a:p>
            <a:r>
              <a:rPr lang="en-US" dirty="0" smtClean="0"/>
              <a:t>Facilities</a:t>
            </a:r>
            <a:r>
              <a:rPr lang="en-US" dirty="0"/>
              <a:t>, Budgets, </a:t>
            </a:r>
            <a:r>
              <a:rPr lang="en-US" dirty="0" smtClean="0"/>
              <a:t>Faculty, Outcome Reports</a:t>
            </a:r>
            <a:endParaRPr lang="en-US" dirty="0"/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Apportionment</a:t>
            </a:r>
          </a:p>
          <a:p>
            <a:pPr lvl="1"/>
            <a:r>
              <a:rPr lang="en-US" dirty="0" smtClean="0"/>
              <a:t>Financial </a:t>
            </a:r>
            <a:r>
              <a:rPr lang="en-US" dirty="0" smtClean="0"/>
              <a:t>Aid*</a:t>
            </a:r>
            <a:endParaRPr lang="en-US" dirty="0" smtClean="0"/>
          </a:p>
          <a:p>
            <a:pPr lvl="1"/>
            <a:r>
              <a:rPr lang="en-US" dirty="0" smtClean="0"/>
              <a:t>Veterans*</a:t>
            </a:r>
            <a:endParaRPr lang="en-US" dirty="0" smtClean="0"/>
          </a:p>
          <a:p>
            <a:pPr lvl="1"/>
            <a:r>
              <a:rPr lang="en-US" dirty="0" smtClean="0"/>
              <a:t>Grants (Perkins</a:t>
            </a:r>
            <a:r>
              <a:rPr lang="en-US" dirty="0" smtClean="0"/>
              <a:t>)*</a:t>
            </a:r>
            <a:endParaRPr lang="en-US" dirty="0" smtClean="0"/>
          </a:p>
        </p:txBody>
      </p:sp>
      <p:pic>
        <p:nvPicPr>
          <p:cNvPr id="8194" name="Picture 2" descr="C:\Users\HayesGuest\AppData\Local\Microsoft\Windows\Temporary Internet Files\Content.IE5\T3E8F2Q6\MC9003570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665" y="3390900"/>
            <a:ext cx="2418823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49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5037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TOP Code Structure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3825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Two, Four, and Six 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dirty="0" smtClean="0"/>
              <a:t>*01		Agriculture</a:t>
            </a:r>
          </a:p>
          <a:p>
            <a:r>
              <a:rPr lang="en-US" dirty="0" smtClean="0"/>
              <a:t>*0109 		Horticulture</a:t>
            </a:r>
          </a:p>
          <a:p>
            <a:r>
              <a:rPr lang="en-US" dirty="0" smtClean="0"/>
              <a:t>*0109.10 	Landscape</a:t>
            </a:r>
          </a:p>
          <a:p>
            <a:r>
              <a:rPr lang="en-US" dirty="0" smtClean="0"/>
              <a:t>*0109.20 	Floriculture</a:t>
            </a:r>
          </a:p>
          <a:p>
            <a:r>
              <a:rPr lang="en-US" dirty="0" smtClean="0"/>
              <a:t>*0109.30	Nursery</a:t>
            </a:r>
            <a:endParaRPr lang="en-US" dirty="0"/>
          </a:p>
        </p:txBody>
      </p:sp>
      <p:pic>
        <p:nvPicPr>
          <p:cNvPr id="2050" name="Picture 2" descr="C:\Users\HayesGuest\AppData\Local\Microsoft\Windows\Temporary Internet Files\Content.IE5\9O1JJBJH\MC9000568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88" y="3124200"/>
            <a:ext cx="2264515" cy="241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13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837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TOP Code Assignment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3825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Program Disciplines</a:t>
            </a:r>
          </a:p>
          <a:p>
            <a:pPr marL="0" indent="0">
              <a:buNone/>
            </a:pPr>
            <a:r>
              <a:rPr lang="en-US" dirty="0" smtClean="0"/>
              <a:t>*0501 	Business </a:t>
            </a:r>
            <a:r>
              <a:rPr lang="en-US" dirty="0"/>
              <a:t>General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0502 </a:t>
            </a:r>
            <a:r>
              <a:rPr lang="en-US" dirty="0" smtClean="0"/>
              <a:t>	Accounting</a:t>
            </a:r>
          </a:p>
          <a:p>
            <a:pPr marL="0" indent="0">
              <a:buNone/>
            </a:pPr>
            <a:r>
              <a:rPr lang="en-US" dirty="0" smtClean="0"/>
              <a:t>*0505 	Business Administration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0506 </a:t>
            </a:r>
            <a:r>
              <a:rPr lang="en-US" dirty="0" smtClean="0"/>
              <a:t>	Business Management</a:t>
            </a:r>
          </a:p>
          <a:p>
            <a:pPr marL="0" indent="0">
              <a:buNone/>
            </a:pPr>
            <a:r>
              <a:rPr lang="en-US" dirty="0" smtClean="0"/>
              <a:t>*0506.40 	Small Business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 smtClean="0"/>
              <a:t>*0505	</a:t>
            </a:r>
            <a:r>
              <a:rPr lang="en-US" i="1" dirty="0"/>
              <a:t> ADT in Business Administration</a:t>
            </a:r>
          </a:p>
        </p:txBody>
      </p:sp>
      <p:pic>
        <p:nvPicPr>
          <p:cNvPr id="3074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805" y="1952625"/>
            <a:ext cx="1914936" cy="195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62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837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Common Curriculum Issues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9062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CTE </a:t>
            </a:r>
            <a:r>
              <a:rPr lang="en-US" sz="3600" b="1" dirty="0"/>
              <a:t>and </a:t>
            </a:r>
            <a:r>
              <a:rPr lang="en-US" sz="3600" b="1" dirty="0" smtClean="0"/>
              <a:t>Non CTE Programs </a:t>
            </a:r>
          </a:p>
          <a:p>
            <a:r>
              <a:rPr lang="en-US" dirty="0" smtClean="0"/>
              <a:t>Biology/*Biotechnology </a:t>
            </a:r>
          </a:p>
          <a:p>
            <a:r>
              <a:rPr lang="en-US" dirty="0" smtClean="0"/>
              <a:t>Geography/*</a:t>
            </a:r>
            <a:r>
              <a:rPr lang="en-US" dirty="0"/>
              <a:t>GIS </a:t>
            </a:r>
          </a:p>
          <a:p>
            <a:r>
              <a:rPr lang="en-US" dirty="0" smtClean="0"/>
              <a:t>Dramatic Arts/*</a:t>
            </a:r>
            <a:r>
              <a:rPr lang="en-US" dirty="0"/>
              <a:t>Technical </a:t>
            </a:r>
            <a:r>
              <a:rPr lang="en-US" dirty="0" smtClean="0"/>
              <a:t>Theatre</a:t>
            </a:r>
          </a:p>
          <a:p>
            <a:endParaRPr lang="en-US" dirty="0" smtClean="0"/>
          </a:p>
          <a:p>
            <a:r>
              <a:rPr lang="en-US" dirty="0" smtClean="0"/>
              <a:t>*0115 	Natural Resources</a:t>
            </a:r>
          </a:p>
          <a:p>
            <a:r>
              <a:rPr lang="en-US" dirty="0" smtClean="0"/>
              <a:t>  0301	Environmental </a:t>
            </a:r>
            <a:r>
              <a:rPr lang="en-US" dirty="0"/>
              <a:t>Sciences</a:t>
            </a: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  <p:pic>
        <p:nvPicPr>
          <p:cNvPr id="4099" name="Picture 3" descr="C:\Users\HayesGuest\AppData\Local\Microsoft\Windows\Temporary Internet Files\Content.IE5\T3E8F2Q6\MC9002932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1389">
            <a:off x="6526213" y="2816226"/>
            <a:ext cx="1789112" cy="17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6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937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535BB"/>
                </a:solidFill>
              </a:rPr>
              <a:t>Dueling TOP Codes</a:t>
            </a:r>
            <a:endParaRPr lang="en-US" b="1" dirty="0">
              <a:solidFill>
                <a:srgbClr val="0535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9062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*0514		Office </a:t>
            </a:r>
            <a:r>
              <a:rPr lang="en-US" sz="2800" dirty="0"/>
              <a:t>Technology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*0702.10 	Software Application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dirty="0"/>
              <a:t>*</a:t>
            </a:r>
            <a:r>
              <a:rPr lang="en-US" sz="2800" dirty="0" smtClean="0"/>
              <a:t>0614</a:t>
            </a:r>
            <a:r>
              <a:rPr lang="en-US" sz="2800" dirty="0" smtClean="0"/>
              <a:t>		Digital </a:t>
            </a:r>
            <a:r>
              <a:rPr lang="en-US" sz="2800" dirty="0"/>
              <a:t>Media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*07XX </a:t>
            </a:r>
            <a:r>
              <a:rPr lang="en-US" sz="2800" dirty="0" smtClean="0"/>
              <a:t>	</a:t>
            </a:r>
            <a:r>
              <a:rPr lang="en-US" sz="2800" dirty="0" smtClean="0"/>
              <a:t>Computer </a:t>
            </a:r>
            <a:r>
              <a:rPr lang="en-US" sz="2800" dirty="0"/>
              <a:t>Technology </a:t>
            </a:r>
            <a:endParaRPr lang="en-US" sz="2800" dirty="0" smtClean="0"/>
          </a:p>
          <a:p>
            <a:pPr marL="0" indent="0">
              <a:spcBef>
                <a:spcPts val="2400"/>
              </a:spcBef>
              <a:buNone/>
            </a:pPr>
            <a:r>
              <a:rPr lang="en-US" sz="2800" dirty="0" smtClean="0"/>
              <a:t>0801 		Education</a:t>
            </a:r>
          </a:p>
          <a:p>
            <a:pPr marL="0" indent="0">
              <a:buNone/>
            </a:pPr>
            <a:r>
              <a:rPr lang="en-US" sz="2800" dirty="0" smtClean="0"/>
              <a:t>*1305.50 	The School Age Child</a:t>
            </a:r>
          </a:p>
          <a:p>
            <a:pPr marL="0" indent="0">
              <a:buNone/>
            </a:pPr>
            <a:r>
              <a:rPr lang="en-US" sz="2800" dirty="0" smtClean="0"/>
              <a:t>4901.20</a:t>
            </a:r>
            <a:r>
              <a:rPr lang="en-US" sz="2800" dirty="0" smtClean="0"/>
              <a:t>	</a:t>
            </a:r>
            <a:r>
              <a:rPr lang="en-US" sz="2800" dirty="0" smtClean="0"/>
              <a:t>Liberal Studies (</a:t>
            </a:r>
            <a:r>
              <a:rPr lang="en-US" sz="2800" i="1" dirty="0" smtClean="0"/>
              <a:t>Elementary Teacher ADT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4930.60/.62 Elementary and Secondary Education</a:t>
            </a:r>
          </a:p>
        </p:txBody>
      </p:sp>
      <p:pic>
        <p:nvPicPr>
          <p:cNvPr id="5122" name="Picture 2" descr="C:\Users\HayesGuest\AppData\Local\Microsoft\Windows\Temporary Internet Files\Content.IE5\2YYPRMVU\MC9000569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062" y="2562225"/>
            <a:ext cx="2206780" cy="187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37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13647</TotalTime>
  <Words>523</Words>
  <Application>Microsoft Office PowerPoint</Application>
  <PresentationFormat>On-screen Show (4:3)</PresentationFormat>
  <Paragraphs>178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TOP SAM CIP SOC MIS Codes </vt:lpstr>
      <vt:lpstr>Overview</vt:lpstr>
      <vt:lpstr>Purpose and History</vt:lpstr>
      <vt:lpstr>TOP Codes</vt:lpstr>
      <vt:lpstr>TOP Code Usage</vt:lpstr>
      <vt:lpstr>TOP Code Structure</vt:lpstr>
      <vt:lpstr>TOP Code Assignment</vt:lpstr>
      <vt:lpstr>Common Curriculum Issues</vt:lpstr>
      <vt:lpstr>Dueling TOP Codes</vt:lpstr>
      <vt:lpstr>Where does it live?</vt:lpstr>
      <vt:lpstr>What Do We Do With These?</vt:lpstr>
      <vt:lpstr> SAM Code (CB09) </vt:lpstr>
      <vt:lpstr>CIP Codes and Crosswalks</vt:lpstr>
      <vt:lpstr>CIP Code Usage</vt:lpstr>
      <vt:lpstr>SOC Codes</vt:lpstr>
      <vt:lpstr>MIS Course Codes for Curriculum</vt:lpstr>
      <vt:lpstr>MIS Program Codes for Curriculum</vt:lpstr>
      <vt:lpstr> Use of TOP and MIS Coding </vt:lpstr>
      <vt:lpstr>    </vt:lpstr>
    </vt:vector>
  </TitlesOfParts>
  <Company>Chancellor's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2012</dc:title>
  <dc:creator>Paul Feist</dc:creator>
  <cp:lastModifiedBy>McCullough, Cris</cp:lastModifiedBy>
  <cp:revision>341</cp:revision>
  <cp:lastPrinted>2013-07-08T19:07:05Z</cp:lastPrinted>
  <dcterms:created xsi:type="dcterms:W3CDTF">2012-08-17T21:54:29Z</dcterms:created>
  <dcterms:modified xsi:type="dcterms:W3CDTF">2015-07-10T11:11:01Z</dcterms:modified>
</cp:coreProperties>
</file>