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19"/>
  </p:notesMasterIdLst>
  <p:handoutMasterIdLst>
    <p:handoutMasterId r:id="rId20"/>
  </p:handoutMasterIdLst>
  <p:sldIdLst>
    <p:sldId id="256" r:id="rId2"/>
    <p:sldId id="274" r:id="rId3"/>
    <p:sldId id="275" r:id="rId4"/>
    <p:sldId id="267" r:id="rId5"/>
    <p:sldId id="257" r:id="rId6"/>
    <p:sldId id="259" r:id="rId7"/>
    <p:sldId id="262" r:id="rId8"/>
    <p:sldId id="263" r:id="rId9"/>
    <p:sldId id="268" r:id="rId10"/>
    <p:sldId id="264" r:id="rId11"/>
    <p:sldId id="269" r:id="rId12"/>
    <p:sldId id="273" r:id="rId13"/>
    <p:sldId id="266" r:id="rId14"/>
    <p:sldId id="261" r:id="rId15"/>
    <p:sldId id="270" r:id="rId16"/>
    <p:sldId id="271" r:id="rId17"/>
    <p:sldId id="26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4D0159B-C08F-DF43-95B3-EB05C3663289}" type="datetimeFigureOut">
              <a:rPr lang="en-US" smtClean="0"/>
              <a:t>10/30/2016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ECAD5C9-3A53-F946-9694-9291B1C4355A}" type="slidenum">
              <a:rPr lang="en-US" smtClean="0"/>
              <a:t>‹#›</a:t>
            </a:fld>
            <a:endParaRPr lang="en-US"/>
          </a:p>
        </p:txBody>
      </p:sp>
    </p:spTree>
    <p:extLst>
      <p:ext uri="{BB962C8B-B14F-4D97-AF65-F5344CB8AC3E}">
        <p14:creationId xmlns:p14="http://schemas.microsoft.com/office/powerpoint/2010/main" val="41864146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B07846-213A-4372-90BC-66B7C8531D61}" type="datetimeFigureOut">
              <a:rPr lang="en-US" smtClean="0"/>
              <a:t>10/30/2016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E6FF9A-727F-472F-8D50-2E2ACB1DDF8A}" type="slidenum">
              <a:rPr lang="en-US" smtClean="0"/>
              <a:t>‹#›</a:t>
            </a:fld>
            <a:endParaRPr lang="en-US"/>
          </a:p>
        </p:txBody>
      </p:sp>
    </p:spTree>
    <p:extLst>
      <p:ext uri="{BB962C8B-B14F-4D97-AF65-F5344CB8AC3E}">
        <p14:creationId xmlns:p14="http://schemas.microsoft.com/office/powerpoint/2010/main" val="2236006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8FE6FF9A-727F-472F-8D50-2E2ACB1DDF8A}" type="slidenum">
              <a:rPr lang="en-US" smtClean="0"/>
              <a:t>2</a:t>
            </a:fld>
            <a:endParaRPr lang="en-US"/>
          </a:p>
        </p:txBody>
      </p:sp>
    </p:spTree>
    <p:extLst>
      <p:ext uri="{BB962C8B-B14F-4D97-AF65-F5344CB8AC3E}">
        <p14:creationId xmlns:p14="http://schemas.microsoft.com/office/powerpoint/2010/main" val="15037577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legislature to correct the shortcomings of the original section 508; the original Section 508 had turned out to be mostly ineffective, in part due to the lack of enforcement mechanisms. In the end, this Federal Electronic and Information Technology Accessibility and Compliance Act, with revisions, was enacted as the </a:t>
            </a:r>
            <a:r>
              <a:rPr lang="en-US" i="1" dirty="0" smtClean="0"/>
              <a:t>new</a:t>
            </a:r>
            <a:r>
              <a:rPr lang="en-US" dirty="0" smtClean="0"/>
              <a:t> Section 508 of the Rehabilitation Act of 1973, in 1998.</a:t>
            </a:r>
          </a:p>
          <a:p>
            <a:endParaRPr lang="en-US" dirty="0"/>
          </a:p>
        </p:txBody>
      </p:sp>
      <p:sp>
        <p:nvSpPr>
          <p:cNvPr id="4" name="Slide Number Placeholder 3"/>
          <p:cNvSpPr>
            <a:spLocks noGrp="1"/>
          </p:cNvSpPr>
          <p:nvPr>
            <p:ph type="sldNum" sz="quarter" idx="10"/>
          </p:nvPr>
        </p:nvSpPr>
        <p:spPr/>
        <p:txBody>
          <a:bodyPr/>
          <a:lstStyle/>
          <a:p>
            <a:fld id="{8FE6FF9A-727F-472F-8D50-2E2ACB1DDF8A}" type="slidenum">
              <a:rPr lang="en-US" smtClean="0"/>
              <a:t>4</a:t>
            </a:fld>
            <a:endParaRPr lang="en-US"/>
          </a:p>
        </p:txBody>
      </p:sp>
    </p:spTree>
    <p:extLst>
      <p:ext uri="{BB962C8B-B14F-4D97-AF65-F5344CB8AC3E}">
        <p14:creationId xmlns:p14="http://schemas.microsoft.com/office/powerpoint/2010/main" val="23475995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One of the primary concepts of distance education (DE) is to offer students learning anytime and where.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Ensuring that distance education courses, materials and resources are accessible to students with disabilities is a shared institutional responsibility. Faculty need to receive appropriate training in order to ensure that they understand what constitutes accessibility, and institutions must provide faculty with both the necessary training and resources to ensure accessibility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Therefore, all DE resources must be designed to afford students with disabilities maximum opportunity to access distance education resources anytime, anywhere without the need for outside assistance (</a:t>
            </a:r>
            <a:r>
              <a:rPr lang="en-US" sz="1200" kern="1200" dirty="0" err="1" smtClean="0">
                <a:solidFill>
                  <a:schemeClr val="tx1"/>
                </a:solidFill>
                <a:effectLst/>
                <a:latin typeface="+mn-lt"/>
                <a:ea typeface="+mn-ea"/>
                <a:cs typeface="+mn-cs"/>
              </a:rPr>
              <a:t>e.g.sign</a:t>
            </a:r>
            <a:r>
              <a:rPr lang="en-US" sz="1200" kern="1200" dirty="0" smtClean="0">
                <a:solidFill>
                  <a:schemeClr val="tx1"/>
                </a:solidFill>
                <a:effectLst/>
                <a:latin typeface="+mn-lt"/>
                <a:ea typeface="+mn-ea"/>
                <a:cs typeface="+mn-cs"/>
              </a:rPr>
              <a:t> language interpreters, aides, etc.). </a:t>
            </a:r>
          </a:p>
          <a:p>
            <a:pPr marL="171450" indent="-171450">
              <a:buFont typeface="Arial" panose="020B0604020202020204" pitchFamily="34" charset="0"/>
              <a:buChar char="•"/>
            </a:pP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FE6FF9A-727F-472F-8D50-2E2ACB1DDF8A}" type="slidenum">
              <a:rPr lang="en-US" smtClean="0"/>
              <a:t>5</a:t>
            </a:fld>
            <a:endParaRPr lang="en-US"/>
          </a:p>
        </p:txBody>
      </p:sp>
    </p:spTree>
    <p:extLst>
      <p:ext uri="{BB962C8B-B14F-4D97-AF65-F5344CB8AC3E}">
        <p14:creationId xmlns:p14="http://schemas.microsoft.com/office/powerpoint/2010/main" val="7972594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with the growth of online education, it is now largely the obligation of the instructors themselves to proactively design courses that are equally accessible to all students.</a:t>
            </a:r>
            <a:endParaRPr lang="en-US" dirty="0"/>
          </a:p>
        </p:txBody>
      </p:sp>
      <p:sp>
        <p:nvSpPr>
          <p:cNvPr id="4" name="Slide Number Placeholder 3"/>
          <p:cNvSpPr>
            <a:spLocks noGrp="1"/>
          </p:cNvSpPr>
          <p:nvPr>
            <p:ph type="sldNum" sz="quarter" idx="10"/>
          </p:nvPr>
        </p:nvSpPr>
        <p:spPr/>
        <p:txBody>
          <a:bodyPr/>
          <a:lstStyle/>
          <a:p>
            <a:fld id="{8FE6FF9A-727F-472F-8D50-2E2ACB1DDF8A}" type="slidenum">
              <a:rPr lang="en-US" smtClean="0"/>
              <a:t>6</a:t>
            </a:fld>
            <a:endParaRPr lang="en-US"/>
          </a:p>
        </p:txBody>
      </p:sp>
    </p:spTree>
    <p:extLst>
      <p:ext uri="{BB962C8B-B14F-4D97-AF65-F5344CB8AC3E}">
        <p14:creationId xmlns:p14="http://schemas.microsoft.com/office/powerpoint/2010/main" val="436139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How does your college train</a:t>
            </a:r>
            <a:r>
              <a:rPr lang="en-US" baseline="0" dirty="0" smtClean="0"/>
              <a:t> their faculty to ensure all DE courses are accessible?</a:t>
            </a:r>
          </a:p>
          <a:p>
            <a:pPr marL="171450" indent="-171450">
              <a:buFont typeface="Arial" panose="020B0604020202020204" pitchFamily="34" charset="0"/>
              <a:buChar char="•"/>
            </a:pPr>
            <a:r>
              <a:rPr lang="en-US" baseline="0" dirty="0" smtClean="0"/>
              <a:t>Who ensure all DE courses are accessible?</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8FE6FF9A-727F-472F-8D50-2E2ACB1DDF8A}" type="slidenum">
              <a:rPr lang="en-US" smtClean="0"/>
              <a:t>8</a:t>
            </a:fld>
            <a:endParaRPr lang="en-US"/>
          </a:p>
        </p:txBody>
      </p:sp>
    </p:spTree>
    <p:extLst>
      <p:ext uri="{BB962C8B-B14F-4D97-AF65-F5344CB8AC3E}">
        <p14:creationId xmlns:p14="http://schemas.microsoft.com/office/powerpoint/2010/main" val="40988199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FA1C381-4BF2-4ADE-9745-801F8A9CE285}"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0512DD-A09D-4B50-A699-202FCE48266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A1C381-4BF2-4ADE-9745-801F8A9CE285}"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0512DD-A09D-4B50-A699-202FCE48266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A1C381-4BF2-4ADE-9745-801F8A9CE285}"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0512DD-A09D-4B50-A699-202FCE48266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A1C381-4BF2-4ADE-9745-801F8A9CE285}"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0512DD-A09D-4B50-A699-202FCE48266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A1C381-4BF2-4ADE-9745-801F8A9CE285}"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0512DD-A09D-4B50-A699-202FCE48266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FA1C381-4BF2-4ADE-9745-801F8A9CE285}" type="datetimeFigureOut">
              <a:rPr lang="en-US" smtClean="0"/>
              <a:t>10/30/2016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0512DD-A09D-4B50-A699-202FCE48266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FA1C381-4BF2-4ADE-9745-801F8A9CE285}" type="datetimeFigureOut">
              <a:rPr lang="en-US" smtClean="0"/>
              <a:t>10/30/2016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0512DD-A09D-4B50-A699-202FCE48266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FA1C381-4BF2-4ADE-9745-801F8A9CE285}" type="datetimeFigureOut">
              <a:rPr lang="en-US" smtClean="0"/>
              <a:t>10/30/2016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0512DD-A09D-4B50-A699-202FCE48266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A1C381-4BF2-4ADE-9745-801F8A9CE285}" type="datetimeFigureOut">
              <a:rPr lang="en-US" smtClean="0"/>
              <a:t>10/30/2016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0512DD-A09D-4B50-A699-202FCE48266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A1C381-4BF2-4ADE-9745-801F8A9CE285}" type="datetimeFigureOut">
              <a:rPr lang="en-US" smtClean="0"/>
              <a:t>10/30/2016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0512DD-A09D-4B50-A699-202FCE48266B}"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AFA1C381-4BF2-4ADE-9745-801F8A9CE285}" type="datetimeFigureOut">
              <a:rPr lang="en-US" smtClean="0"/>
              <a:t>10/30/2016</a:t>
            </a:fld>
            <a:endParaRPr lang="en-US"/>
          </a:p>
        </p:txBody>
      </p:sp>
      <p:sp>
        <p:nvSpPr>
          <p:cNvPr id="9" name="Slide Number Placeholder 8"/>
          <p:cNvSpPr>
            <a:spLocks noGrp="1"/>
          </p:cNvSpPr>
          <p:nvPr>
            <p:ph type="sldNum" sz="quarter" idx="11"/>
          </p:nvPr>
        </p:nvSpPr>
        <p:spPr/>
        <p:txBody>
          <a:bodyPr/>
          <a:lstStyle/>
          <a:p>
            <a:fld id="{4C0512DD-A09D-4B50-A699-202FCE48266B}"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4C0512DD-A09D-4B50-A699-202FCE48266B}"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AFA1C381-4BF2-4ADE-9745-801F8A9CE285}" type="datetimeFigureOut">
              <a:rPr lang="en-US" smtClean="0"/>
              <a:t>10/30/2016</a:t>
            </a:fld>
            <a:endParaRPr lang="en-US"/>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asccc.org/events/2016-04-21-150000-2016-04-23-230000/2016-spring-plenary-session" TargetMode="External"/><Relationship Id="rId3" Type="http://schemas.openxmlformats.org/officeDocument/2006/relationships/hyperlink" Target="http://extranet.cccco.edu/Portals/1/AA/DE/2011DistanceEducationAccessibilityGuidelines%20FINAL.pdf" TargetMode="External"/><Relationship Id="rId7" Type="http://schemas.openxmlformats.org/officeDocument/2006/relationships/hyperlink" Target="http://onlineteachingconference.org/" TargetMode="External"/><Relationship Id="rId2" Type="http://schemas.openxmlformats.org/officeDocument/2006/relationships/hyperlink" Target="http://campaign.r20.constantcontact.com/render?ca=825fc6d5-be3c-410a-8c73-dcbad62821a5&amp;c=1435faa0-023d-11e4-9e32-d4ae5292c38a&amp;ch=143ab590-023d-11e4-9e32-d4ae5292c38a" TargetMode="External"/><Relationship Id="rId1" Type="http://schemas.openxmlformats.org/officeDocument/2006/relationships/slideLayout" Target="../slideLayouts/slideLayout2.xml"/><Relationship Id="rId6" Type="http://schemas.openxmlformats.org/officeDocument/2006/relationships/hyperlink" Target="http://www.asccc.org/content/faculty-primacy-online-education" TargetMode="External"/><Relationship Id="rId11" Type="http://schemas.openxmlformats.org/officeDocument/2006/relationships/hyperlink" Target="http://www.asccc.org/content/accessibility-online-education" TargetMode="External"/><Relationship Id="rId5" Type="http://schemas.openxmlformats.org/officeDocument/2006/relationships/hyperlink" Target="https://www.canyons.edu/Offices/DistanceLearning/Captioning/Pages/default.aspx" TargetMode="External"/><Relationship Id="rId10" Type="http://schemas.openxmlformats.org/officeDocument/2006/relationships/hyperlink" Target="http://ccctechedge.org/news/miscellaneous/567-addressing-accessibility-in-online-education" TargetMode="External"/><Relationship Id="rId4" Type="http://schemas.openxmlformats.org/officeDocument/2006/relationships/hyperlink" Target="https://ccconlineed.instructure.com/courses/98" TargetMode="External"/><Relationship Id="rId9" Type="http://schemas.openxmlformats.org/officeDocument/2006/relationships/hyperlink" Target="http://www.onefortraining.org/node/827"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52400"/>
            <a:ext cx="8305800" cy="2819400"/>
          </a:xfrm>
        </p:spPr>
        <p:txBody>
          <a:bodyPr>
            <a:normAutofit fontScale="90000"/>
          </a:bodyPr>
          <a:lstStyle/>
          <a:p>
            <a:r>
              <a:rPr lang="en-US" sz="4800" b="1" dirty="0"/>
              <a:t>Online </a:t>
            </a:r>
            <a:r>
              <a:rPr lang="en-US" sz="4800" b="1" dirty="0" smtClean="0"/>
              <a:t>Education</a:t>
            </a:r>
            <a:br>
              <a:rPr lang="en-US" sz="4800" b="1" dirty="0" smtClean="0"/>
            </a:br>
            <a:r>
              <a:rPr lang="en-US" sz="4800" b="1" dirty="0" smtClean="0"/>
              <a:t> </a:t>
            </a:r>
            <a:r>
              <a:rPr lang="en-US" sz="4800" b="1" dirty="0"/>
              <a:t>and Accessibility </a:t>
            </a:r>
            <a:r>
              <a:rPr lang="en-US" sz="4800" b="1" dirty="0" smtClean="0"/>
              <a:t/>
            </a:r>
            <a:br>
              <a:rPr lang="en-US" sz="4800" b="1" dirty="0" smtClean="0"/>
            </a:br>
            <a:r>
              <a:rPr lang="en-US" sz="4800" b="1" dirty="0" smtClean="0"/>
              <a:t>for </a:t>
            </a:r>
            <a:r>
              <a:rPr lang="en-US" sz="4800" b="1" dirty="0"/>
              <a:t>Students </a:t>
            </a:r>
            <a:r>
              <a:rPr lang="en-US" sz="4800" b="1" dirty="0" smtClean="0"/>
              <a:t/>
            </a:r>
            <a:br>
              <a:rPr lang="en-US" sz="4800" b="1" dirty="0" smtClean="0"/>
            </a:br>
            <a:r>
              <a:rPr lang="en-US" sz="4800" b="1" dirty="0" smtClean="0"/>
              <a:t>with Disabilities</a:t>
            </a:r>
            <a:endParaRPr lang="en-US" sz="4800" dirty="0"/>
          </a:p>
        </p:txBody>
      </p:sp>
      <p:sp>
        <p:nvSpPr>
          <p:cNvPr id="3" name="Subtitle 2"/>
          <p:cNvSpPr>
            <a:spLocks noGrp="1"/>
          </p:cNvSpPr>
          <p:nvPr>
            <p:ph type="subTitle" idx="1"/>
          </p:nvPr>
        </p:nvSpPr>
        <p:spPr>
          <a:xfrm>
            <a:off x="990600" y="4114800"/>
            <a:ext cx="7162800" cy="2667000"/>
          </a:xfrm>
        </p:spPr>
        <p:txBody>
          <a:bodyPr numCol="1">
            <a:normAutofit fontScale="85000" lnSpcReduction="20000"/>
          </a:bodyPr>
          <a:lstStyle/>
          <a:p>
            <a:r>
              <a:rPr lang="en-US" dirty="0" smtClean="0"/>
              <a:t>Laurie Vasquez </a:t>
            </a:r>
          </a:p>
          <a:p>
            <a:r>
              <a:rPr lang="en-US" dirty="0" smtClean="0"/>
              <a:t>Assistive Technology Specialist in DSPS and the Faculty Resource Center, VP of Academic Senate, </a:t>
            </a:r>
            <a:r>
              <a:rPr lang="en-US" dirty="0" smtClean="0"/>
              <a:t>SBCC</a:t>
            </a:r>
          </a:p>
          <a:p>
            <a:r>
              <a:rPr lang="en-US" dirty="0" smtClean="0"/>
              <a:t>Pat James</a:t>
            </a:r>
          </a:p>
          <a:p>
            <a:r>
              <a:rPr lang="en-US" smtClean="0"/>
              <a:t>Director</a:t>
            </a:r>
            <a:endParaRPr lang="en-US" dirty="0"/>
          </a:p>
          <a:p>
            <a:r>
              <a:rPr lang="en-US" dirty="0" smtClean="0"/>
              <a:t>Conan McKay</a:t>
            </a:r>
            <a:endParaRPr lang="en-US" dirty="0"/>
          </a:p>
          <a:p>
            <a:r>
              <a:rPr lang="en-US" dirty="0" smtClean="0"/>
              <a:t>Chair, Online Education Committee At Large Representative  ASCCC </a:t>
            </a:r>
          </a:p>
          <a:p>
            <a:r>
              <a:rPr lang="en-US" dirty="0" smtClean="0"/>
              <a:t>Lorraine Slattery-Farrell </a:t>
            </a:r>
          </a:p>
          <a:p>
            <a:r>
              <a:rPr lang="en-US" dirty="0" smtClean="0"/>
              <a:t>Online Education Committee Member At Large Representative </a:t>
            </a:r>
            <a:endParaRPr lang="en-US" dirty="0" smtClean="0"/>
          </a:p>
          <a:p>
            <a:r>
              <a:rPr lang="en-US" dirty="0" smtClean="0"/>
              <a:t>ASCCC</a:t>
            </a:r>
            <a:endParaRPr lang="en-US" dirty="0" smtClean="0"/>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Must Remember</a:t>
            </a:r>
            <a:endParaRPr lang="en-US" dirty="0"/>
          </a:p>
        </p:txBody>
      </p:sp>
      <p:sp>
        <p:nvSpPr>
          <p:cNvPr id="3" name="Content Placeholder 2"/>
          <p:cNvSpPr>
            <a:spLocks noGrp="1"/>
          </p:cNvSpPr>
          <p:nvPr>
            <p:ph idx="1"/>
          </p:nvPr>
        </p:nvSpPr>
        <p:spPr/>
        <p:txBody>
          <a:bodyPr>
            <a:normAutofit/>
          </a:bodyPr>
          <a:lstStyle/>
          <a:p>
            <a:r>
              <a:rPr lang="en-US" sz="2800" dirty="0"/>
              <a:t>The Plan needs to emphasize student outcomes above all else</a:t>
            </a:r>
            <a:r>
              <a:rPr lang="en-US" sz="2800" dirty="0" smtClean="0"/>
              <a:t>.</a:t>
            </a:r>
          </a:p>
          <a:p>
            <a:r>
              <a:rPr lang="en-US" sz="2800" dirty="0"/>
              <a:t>DSPS and student services staff also need to be </a:t>
            </a:r>
            <a:r>
              <a:rPr lang="en-US" sz="2800" dirty="0" smtClean="0"/>
              <a:t>trained. </a:t>
            </a:r>
          </a:p>
          <a:p>
            <a:r>
              <a:rPr lang="en-US" sz="2800" dirty="0"/>
              <a:t>Curriculum design and review processes need to reinforce accessibility and emphasize constant refinement and improvement</a:t>
            </a:r>
            <a:r>
              <a:rPr lang="en-US" sz="2800" dirty="0" smtClean="0"/>
              <a:t>.</a:t>
            </a:r>
          </a:p>
          <a:p>
            <a:r>
              <a:rPr lang="en-US" sz="2800" dirty="0" err="1" smtClean="0"/>
              <a:t>Curricunet</a:t>
            </a:r>
            <a:r>
              <a:rPr lang="en-US" sz="2800" dirty="0" smtClean="0"/>
              <a:t> “meta” version – facilitates the conversation between faculty and access. </a:t>
            </a:r>
          </a:p>
          <a:p>
            <a:r>
              <a:rPr lang="en-US" sz="2800" dirty="0"/>
              <a:t>If it's not accessible, it's not effective</a:t>
            </a:r>
            <a:r>
              <a:rPr lang="en-US" sz="2800" dirty="0" smtClean="0"/>
              <a:t>.</a:t>
            </a:r>
          </a:p>
          <a:p>
            <a:endParaRPr lang="en-US" sz="2800" dirty="0"/>
          </a:p>
        </p:txBody>
      </p:sp>
    </p:spTree>
    <p:extLst>
      <p:ext uri="{BB962C8B-B14F-4D97-AF65-F5344CB8AC3E}">
        <p14:creationId xmlns:p14="http://schemas.microsoft.com/office/powerpoint/2010/main" val="280371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Just-in-time?</a:t>
            </a:r>
            <a:endParaRPr lang="en-US" dirty="0"/>
          </a:p>
        </p:txBody>
      </p:sp>
      <p:sp>
        <p:nvSpPr>
          <p:cNvPr id="3" name="Content Placeholder 2"/>
          <p:cNvSpPr>
            <a:spLocks noGrp="1"/>
          </p:cNvSpPr>
          <p:nvPr>
            <p:ph idx="1"/>
          </p:nvPr>
        </p:nvSpPr>
        <p:spPr/>
        <p:txBody>
          <a:bodyPr>
            <a:normAutofit lnSpcReduction="10000"/>
          </a:bodyPr>
          <a:lstStyle/>
          <a:p>
            <a:pPr marL="0" indent="0">
              <a:buNone/>
            </a:pPr>
            <a:endParaRPr lang="en-US" dirty="0" smtClean="0"/>
          </a:p>
          <a:p>
            <a:pPr marL="0" indent="0">
              <a:buNone/>
            </a:pPr>
            <a:r>
              <a:rPr lang="en-US" sz="4000" dirty="0" smtClean="0"/>
              <a:t>“…you </a:t>
            </a:r>
            <a:r>
              <a:rPr lang="en-US" sz="4000" dirty="0"/>
              <a:t>don’t have to just caption those videos for the heck of it. Because you know who’s in the class, you can do it on a just-in-time basis</a:t>
            </a:r>
            <a:r>
              <a:rPr lang="en-US" sz="4000" dirty="0" smtClean="0"/>
              <a:t>.”</a:t>
            </a:r>
          </a:p>
          <a:p>
            <a:pPr marL="0" indent="0">
              <a:buNone/>
            </a:pPr>
            <a:endParaRPr lang="en-US" dirty="0"/>
          </a:p>
          <a:p>
            <a:pPr marL="0" indent="0">
              <a:buNone/>
            </a:pPr>
            <a:endParaRPr lang="en-US" dirty="0" smtClean="0"/>
          </a:p>
          <a:p>
            <a:pPr marL="0" indent="0">
              <a:buNone/>
            </a:pPr>
            <a:r>
              <a:rPr lang="en-US" sz="2400" dirty="0" smtClean="0"/>
              <a:t>~ Paul Grossman, retired Chief Regional Attorney for the Department of Education Office for Civil Rights</a:t>
            </a:r>
            <a:endParaRPr lang="en-US" sz="2400" dirty="0"/>
          </a:p>
        </p:txBody>
      </p:sp>
    </p:spTree>
    <p:extLst>
      <p:ext uri="{BB962C8B-B14F-4D97-AF65-F5344CB8AC3E}">
        <p14:creationId xmlns:p14="http://schemas.microsoft.com/office/powerpoint/2010/main" val="9735805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IEPI</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Institutional Effectiveness Partnership Initiative</a:t>
            </a:r>
          </a:p>
          <a:p>
            <a:r>
              <a:rPr lang="en-US" sz="2800" dirty="0" smtClean="0"/>
              <a:t>The IEPI Scorecard is an effort that </a:t>
            </a:r>
            <a:r>
              <a:rPr lang="en-US" sz="2800" dirty="0"/>
              <a:t>aims to close achievement gaps, improve outcomes for our system’s 2.1 million students and present an unprecedented level of transparency and accountability on student progress and success metrics in public higher education in the United States.</a:t>
            </a:r>
          </a:p>
          <a:p>
            <a:pPr marL="0" indent="0">
              <a:buNone/>
            </a:pPr>
            <a:r>
              <a:rPr lang="en-US" sz="2800" dirty="0" smtClean="0"/>
              <a:t> </a:t>
            </a:r>
            <a:endParaRPr lang="en-US" sz="2800" dirty="0"/>
          </a:p>
        </p:txBody>
      </p:sp>
    </p:spTree>
    <p:extLst>
      <p:ext uri="{BB962C8B-B14F-4D97-AF65-F5344CB8AC3E}">
        <p14:creationId xmlns:p14="http://schemas.microsoft.com/office/powerpoint/2010/main" val="31327216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FAQ on Captioning</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20106371"/>
              </p:ext>
            </p:extLst>
          </p:nvPr>
        </p:nvGraphicFramePr>
        <p:xfrm>
          <a:off x="457200" y="1600200"/>
          <a:ext cx="7620000" cy="5003073"/>
        </p:xfrm>
        <a:graphic>
          <a:graphicData uri="http://schemas.openxmlformats.org/drawingml/2006/table">
            <a:tbl>
              <a:tblPr firstRow="1" bandRow="1">
                <a:tableStyleId>{5C22544A-7EE6-4342-B048-85BDC9FD1C3A}</a:tableStyleId>
              </a:tblPr>
              <a:tblGrid>
                <a:gridCol w="4868333"/>
                <a:gridCol w="2751667"/>
              </a:tblGrid>
              <a:tr h="631371">
                <a:tc>
                  <a:txBody>
                    <a:bodyPr/>
                    <a:lstStyle/>
                    <a:p>
                      <a:r>
                        <a:rPr lang="en-US" dirty="0" smtClean="0"/>
                        <a:t>Question</a:t>
                      </a:r>
                      <a:endParaRPr lang="en-US" dirty="0"/>
                    </a:p>
                  </a:txBody>
                  <a:tcPr marL="84667" marR="84667"/>
                </a:tc>
                <a:tc>
                  <a:txBody>
                    <a:bodyPr/>
                    <a:lstStyle/>
                    <a:p>
                      <a:r>
                        <a:rPr lang="en-US" dirty="0" smtClean="0"/>
                        <a:t>Answer</a:t>
                      </a:r>
                      <a:endParaRPr lang="en-US" dirty="0"/>
                    </a:p>
                  </a:txBody>
                  <a:tcPr marL="84667" marR="84667"/>
                </a:tc>
              </a:tr>
              <a:tr h="6313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Is a transcript good enough?</a:t>
                      </a:r>
                    </a:p>
                  </a:txBody>
                  <a:tcPr marL="84667" marR="84667"/>
                </a:tc>
                <a:tc>
                  <a:txBody>
                    <a:bodyPr/>
                    <a:lstStyle/>
                    <a:p>
                      <a:r>
                        <a:rPr lang="en-US" dirty="0" smtClean="0"/>
                        <a:t>No</a:t>
                      </a:r>
                      <a:endParaRPr lang="en-US" dirty="0"/>
                    </a:p>
                  </a:txBody>
                  <a:tcPr marL="84667" marR="84667"/>
                </a:tc>
              </a:tr>
              <a:tr h="6313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Are YouTube auto captions sufficient?</a:t>
                      </a:r>
                    </a:p>
                  </a:txBody>
                  <a:tcPr marL="84667" marR="84667"/>
                </a:tc>
                <a:tc>
                  <a:txBody>
                    <a:bodyPr/>
                    <a:lstStyle/>
                    <a:p>
                      <a:r>
                        <a:rPr lang="en-US" dirty="0" smtClean="0"/>
                        <a:t>No</a:t>
                      </a:r>
                      <a:endParaRPr lang="en-US" dirty="0"/>
                    </a:p>
                  </a:txBody>
                  <a:tcPr marL="84667" marR="84667"/>
                </a:tc>
              </a:tr>
              <a:tr h="6313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Can I caption 3</a:t>
                      </a:r>
                      <a:r>
                        <a:rPr lang="en-US" baseline="30000" dirty="0" smtClean="0"/>
                        <a:t>rd</a:t>
                      </a:r>
                      <a:r>
                        <a:rPr lang="en-US" dirty="0" smtClean="0"/>
                        <a:t> party videos with DECT?</a:t>
                      </a:r>
                    </a:p>
                  </a:txBody>
                  <a:tcPr marL="84667" marR="84667"/>
                </a:tc>
                <a:tc>
                  <a:txBody>
                    <a:bodyPr/>
                    <a:lstStyle/>
                    <a:p>
                      <a:r>
                        <a:rPr lang="en-US" dirty="0" smtClean="0"/>
                        <a:t>Yes, if you have copyright clearance.</a:t>
                      </a:r>
                      <a:endParaRPr lang="en-US" dirty="0"/>
                    </a:p>
                  </a:txBody>
                  <a:tcPr marL="84667" marR="84667"/>
                </a:tc>
              </a:tr>
              <a:tr h="6313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Do I have to caption peer review student videos?</a:t>
                      </a:r>
                    </a:p>
                  </a:txBody>
                  <a:tcPr marL="84667" marR="84667"/>
                </a:tc>
                <a:tc>
                  <a:txBody>
                    <a:bodyPr/>
                    <a:lstStyle/>
                    <a:p>
                      <a:r>
                        <a:rPr lang="en-US" dirty="0" smtClean="0"/>
                        <a:t>Only in the presence of a student who</a:t>
                      </a:r>
                      <a:r>
                        <a:rPr lang="en-US" baseline="0" dirty="0" smtClean="0"/>
                        <a:t> requires captions.</a:t>
                      </a:r>
                      <a:endParaRPr lang="en-US" dirty="0"/>
                    </a:p>
                  </a:txBody>
                  <a:tcPr marL="84667" marR="84667"/>
                </a:tc>
              </a:tr>
              <a:tr h="6313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Can speech recognition do captioning?</a:t>
                      </a:r>
                    </a:p>
                  </a:txBody>
                  <a:tcPr marL="84667" marR="84667"/>
                </a:tc>
                <a:tc>
                  <a:txBody>
                    <a:bodyPr/>
                    <a:lstStyle/>
                    <a:p>
                      <a:r>
                        <a:rPr lang="en-US" dirty="0" smtClean="0"/>
                        <a:t>In</a:t>
                      </a:r>
                      <a:r>
                        <a:rPr lang="en-US" baseline="0" dirty="0" smtClean="0"/>
                        <a:t> very rare situations yes, but generally NO.</a:t>
                      </a:r>
                      <a:endParaRPr lang="en-US" dirty="0"/>
                    </a:p>
                  </a:txBody>
                  <a:tcPr marL="84667" marR="84667"/>
                </a:tc>
              </a:tr>
              <a:tr h="6313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Is the OEI going to pay for my captioning?</a:t>
                      </a:r>
                    </a:p>
                  </a:txBody>
                  <a:tcPr marL="84667" marR="84667"/>
                </a:tc>
                <a:tc>
                  <a:txBody>
                    <a:bodyPr/>
                    <a:lstStyle/>
                    <a:p>
                      <a:r>
                        <a:rPr lang="en-US" dirty="0" smtClean="0"/>
                        <a:t>Not likely… Responsibility is at local campus</a:t>
                      </a:r>
                      <a:r>
                        <a:rPr lang="en-US" baseline="0" dirty="0" smtClean="0"/>
                        <a:t>. Remember 3C Media and DECT.</a:t>
                      </a:r>
                      <a:endParaRPr lang="en-US" dirty="0"/>
                    </a:p>
                  </a:txBody>
                  <a:tcPr marL="84667" marR="84667"/>
                </a:tc>
              </a:tr>
            </a:tbl>
          </a:graphicData>
        </a:graphic>
      </p:graphicFrame>
    </p:spTree>
    <p:extLst>
      <p:ext uri="{BB962C8B-B14F-4D97-AF65-F5344CB8AC3E}">
        <p14:creationId xmlns:p14="http://schemas.microsoft.com/office/powerpoint/2010/main" val="8789397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Risk Management</a:t>
            </a:r>
            <a:endParaRPr lang="en-US" dirty="0"/>
          </a:p>
        </p:txBody>
      </p:sp>
      <p:sp>
        <p:nvSpPr>
          <p:cNvPr id="3" name="Content Placeholder 2"/>
          <p:cNvSpPr>
            <a:spLocks noGrp="1"/>
          </p:cNvSpPr>
          <p:nvPr>
            <p:ph idx="1"/>
          </p:nvPr>
        </p:nvSpPr>
        <p:spPr>
          <a:xfrm>
            <a:off x="457200" y="1371600"/>
            <a:ext cx="7620000" cy="5029200"/>
          </a:xfrm>
        </p:spPr>
        <p:txBody>
          <a:bodyPr>
            <a:noAutofit/>
          </a:bodyPr>
          <a:lstStyle/>
          <a:p>
            <a:r>
              <a:rPr lang="en-US" sz="2400" dirty="0" smtClean="0"/>
              <a:t>T or F – All online materials must be made accessible before being posted online.</a:t>
            </a:r>
          </a:p>
          <a:p>
            <a:pPr marL="0" indent="0">
              <a:buNone/>
            </a:pPr>
            <a:r>
              <a:rPr lang="en-US" sz="2400" dirty="0" smtClean="0"/>
              <a:t>False – “Just in Time” accommodations can be used to balance the load, but it requires planning and communication.</a:t>
            </a:r>
          </a:p>
          <a:p>
            <a:pPr marL="0" indent="0">
              <a:buNone/>
            </a:pPr>
            <a:endParaRPr lang="en-US" sz="2400" dirty="0" smtClean="0"/>
          </a:p>
          <a:p>
            <a:r>
              <a:rPr lang="en-US" sz="2400" dirty="0" smtClean="0"/>
              <a:t>T or F – In the absence of a student with a disability, I don’t need to make my course accessible.</a:t>
            </a:r>
          </a:p>
          <a:p>
            <a:pPr marL="0" indent="0">
              <a:buNone/>
            </a:pPr>
            <a:r>
              <a:rPr lang="en-US" sz="2400" dirty="0" smtClean="0"/>
              <a:t>False – emphasis is on advance preparation.</a:t>
            </a:r>
          </a:p>
          <a:p>
            <a:pPr marL="0" indent="0">
              <a:buNone/>
            </a:pPr>
            <a:endParaRPr lang="en-US" sz="2400" dirty="0" smtClean="0"/>
          </a:p>
          <a:p>
            <a:r>
              <a:rPr lang="en-US" sz="2400" dirty="0" smtClean="0"/>
              <a:t>T or F – Accessibility in Online Education is primarily a faculty issue…</a:t>
            </a:r>
            <a:endParaRPr lang="en-US" sz="2400" dirty="0"/>
          </a:p>
        </p:txBody>
      </p:sp>
    </p:spTree>
    <p:extLst>
      <p:ext uri="{BB962C8B-B14F-4D97-AF65-F5344CB8AC3E}">
        <p14:creationId xmlns:p14="http://schemas.microsoft.com/office/powerpoint/2010/main" val="6003367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Continuing Support</a:t>
            </a:r>
            <a:endParaRPr lang="en-US" dirty="0"/>
          </a:p>
        </p:txBody>
      </p:sp>
      <p:sp>
        <p:nvSpPr>
          <p:cNvPr id="3" name="Content Placeholder 2"/>
          <p:cNvSpPr>
            <a:spLocks noGrp="1"/>
          </p:cNvSpPr>
          <p:nvPr>
            <p:ph idx="1"/>
          </p:nvPr>
        </p:nvSpPr>
        <p:spPr>
          <a:xfrm>
            <a:off x="457200" y="1371600"/>
            <a:ext cx="7620000" cy="5029200"/>
          </a:xfrm>
        </p:spPr>
        <p:txBody>
          <a:bodyPr>
            <a:noAutofit/>
          </a:bodyPr>
          <a:lstStyle/>
          <a:p>
            <a:pPr marL="0" indent="0">
              <a:buNone/>
            </a:pPr>
            <a:r>
              <a:rPr lang="en-US" sz="2800" dirty="0" smtClean="0"/>
              <a:t>Conversation about accessibility are ongoing:</a:t>
            </a:r>
          </a:p>
          <a:p>
            <a:r>
              <a:rPr lang="en-US" sz="2800" dirty="0" smtClean="0"/>
              <a:t>CCCCO – Debra </a:t>
            </a:r>
            <a:r>
              <a:rPr lang="en-US" sz="2800" dirty="0" err="1" smtClean="0"/>
              <a:t>Connick</a:t>
            </a:r>
            <a:endParaRPr lang="en-US" sz="2800" dirty="0" smtClean="0"/>
          </a:p>
          <a:p>
            <a:r>
              <a:rPr lang="en-US" sz="2800" dirty="0" smtClean="0"/>
              <a:t>CCC Technology Center</a:t>
            </a:r>
          </a:p>
          <a:p>
            <a:r>
              <a:rPr lang="en-US" sz="2800" dirty="0" smtClean="0"/>
              <a:t>OEI</a:t>
            </a:r>
          </a:p>
          <a:p>
            <a:r>
              <a:rPr lang="en-US" sz="2800" dirty="0" smtClean="0"/>
              <a:t>HTCTU</a:t>
            </a:r>
          </a:p>
          <a:p>
            <a:r>
              <a:rPr lang="en-US" sz="2800" dirty="0" smtClean="0"/>
              <a:t>ATPC</a:t>
            </a:r>
          </a:p>
          <a:p>
            <a:r>
              <a:rPr lang="en-US" sz="2800" dirty="0" smtClean="0"/>
              <a:t>DECT</a:t>
            </a:r>
          </a:p>
          <a:p>
            <a:r>
              <a:rPr lang="en-US" sz="2800" dirty="0" smtClean="0"/>
              <a:t>@ONE</a:t>
            </a:r>
            <a:endParaRPr lang="en-US" sz="2800" dirty="0"/>
          </a:p>
          <a:p>
            <a:r>
              <a:rPr lang="en-US" sz="2800" dirty="0" smtClean="0"/>
              <a:t> Support is ongoing, and collaborative across the system.</a:t>
            </a:r>
          </a:p>
        </p:txBody>
      </p:sp>
    </p:spTree>
    <p:extLst>
      <p:ext uri="{BB962C8B-B14F-4D97-AF65-F5344CB8AC3E}">
        <p14:creationId xmlns:p14="http://schemas.microsoft.com/office/powerpoint/2010/main" val="9696318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Effective Communication</a:t>
            </a:r>
            <a:br>
              <a:rPr lang="en-US" dirty="0" smtClean="0"/>
            </a:br>
            <a:r>
              <a:rPr lang="en-US" dirty="0" smtClean="0"/>
              <a:t> (Closing the Loop)</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Consider the following contexts in regard to Student Success and accessibility connections:</a:t>
            </a:r>
          </a:p>
          <a:p>
            <a:r>
              <a:rPr lang="en-US" sz="2800" dirty="0" smtClean="0"/>
              <a:t>Board Policies</a:t>
            </a:r>
          </a:p>
          <a:p>
            <a:r>
              <a:rPr lang="en-US" sz="2800" dirty="0" smtClean="0"/>
              <a:t>Governance Committees</a:t>
            </a:r>
          </a:p>
          <a:p>
            <a:r>
              <a:rPr lang="en-US" sz="2800" dirty="0" smtClean="0"/>
              <a:t>Supporting Equity</a:t>
            </a:r>
          </a:p>
          <a:p>
            <a:r>
              <a:rPr lang="en-US" sz="2800" dirty="0" smtClean="0"/>
              <a:t>Communication loops – Student Services, IT</a:t>
            </a:r>
          </a:p>
          <a:p>
            <a:r>
              <a:rPr lang="en-US" sz="2800" dirty="0" smtClean="0"/>
              <a:t>Collaboration and Partnerships – local and statewide</a:t>
            </a:r>
          </a:p>
          <a:p>
            <a:endParaRPr lang="en-US" sz="2800" dirty="0"/>
          </a:p>
        </p:txBody>
      </p:sp>
    </p:spTree>
    <p:extLst>
      <p:ext uri="{BB962C8B-B14F-4D97-AF65-F5344CB8AC3E}">
        <p14:creationId xmlns:p14="http://schemas.microsoft.com/office/powerpoint/2010/main" val="38830839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Tools and Resources</a:t>
            </a:r>
            <a:endParaRPr lang="en-US" dirty="0"/>
          </a:p>
        </p:txBody>
      </p:sp>
      <p:sp>
        <p:nvSpPr>
          <p:cNvPr id="3" name="Content Placeholder 2"/>
          <p:cNvSpPr>
            <a:spLocks noGrp="1"/>
          </p:cNvSpPr>
          <p:nvPr>
            <p:ph idx="1"/>
          </p:nvPr>
        </p:nvSpPr>
        <p:spPr>
          <a:xfrm>
            <a:off x="457200" y="1600200"/>
            <a:ext cx="8229600" cy="4648200"/>
          </a:xfrm>
        </p:spPr>
        <p:txBody>
          <a:bodyPr>
            <a:normAutofit lnSpcReduction="10000"/>
          </a:bodyPr>
          <a:lstStyle/>
          <a:p>
            <a:r>
              <a:rPr lang="en-US" sz="2400" dirty="0" smtClean="0">
                <a:hlinkClick r:id="rId2"/>
              </a:rPr>
              <a:t>CCC Technology for Student Success</a:t>
            </a:r>
            <a:endParaRPr lang="en-US" sz="2400" dirty="0" smtClean="0"/>
          </a:p>
          <a:p>
            <a:r>
              <a:rPr lang="en-US" sz="2400" dirty="0" smtClean="0">
                <a:hlinkClick r:id="rId3"/>
              </a:rPr>
              <a:t>DE </a:t>
            </a:r>
            <a:r>
              <a:rPr lang="en-US" sz="2400" dirty="0">
                <a:hlinkClick r:id="rId3"/>
              </a:rPr>
              <a:t>Access </a:t>
            </a:r>
            <a:r>
              <a:rPr lang="en-US" sz="2400" dirty="0" smtClean="0">
                <a:hlinkClick r:id="rId3"/>
              </a:rPr>
              <a:t>Guidelines</a:t>
            </a:r>
            <a:endParaRPr lang="en-US" sz="2400" dirty="0" smtClean="0"/>
          </a:p>
          <a:p>
            <a:r>
              <a:rPr lang="en-US" sz="2400" dirty="0" smtClean="0">
                <a:hlinkClick r:id="rId4"/>
              </a:rPr>
              <a:t>Online Accessibility Resources </a:t>
            </a:r>
            <a:r>
              <a:rPr lang="en-US" sz="2400" dirty="0">
                <a:hlinkClick r:id="rId4"/>
              </a:rPr>
              <a:t>from the </a:t>
            </a:r>
            <a:r>
              <a:rPr lang="en-US" sz="2400" dirty="0" smtClean="0">
                <a:hlinkClick r:id="rId4"/>
              </a:rPr>
              <a:t>OEI</a:t>
            </a:r>
            <a:endParaRPr lang="en-US" sz="2400" dirty="0" smtClean="0"/>
          </a:p>
          <a:p>
            <a:r>
              <a:rPr lang="en-US" sz="2400" dirty="0" smtClean="0">
                <a:hlinkClick r:id="rId5"/>
              </a:rPr>
              <a:t>DECT Captioning Grant</a:t>
            </a:r>
            <a:r>
              <a:rPr lang="en-US" sz="2400" dirty="0" smtClean="0"/>
              <a:t>  </a:t>
            </a:r>
          </a:p>
          <a:p>
            <a:r>
              <a:rPr lang="en-US" sz="2400" dirty="0" smtClean="0">
                <a:hlinkClick r:id="rId6"/>
              </a:rPr>
              <a:t>Faculty primacy in online education</a:t>
            </a:r>
            <a:endParaRPr lang="en-US" sz="2400" dirty="0" smtClean="0"/>
          </a:p>
          <a:p>
            <a:r>
              <a:rPr lang="en-US" sz="2400" dirty="0">
                <a:hlinkClick r:id="rId7"/>
              </a:rPr>
              <a:t>Online Teaching </a:t>
            </a:r>
            <a:r>
              <a:rPr lang="en-US" sz="2400" dirty="0" smtClean="0">
                <a:hlinkClick r:id="rId7"/>
              </a:rPr>
              <a:t>Conference</a:t>
            </a:r>
            <a:endParaRPr lang="en-US" sz="2400" dirty="0" smtClean="0"/>
          </a:p>
          <a:p>
            <a:r>
              <a:rPr lang="en-US" sz="2400" dirty="0">
                <a:hlinkClick r:id="rId8"/>
              </a:rPr>
              <a:t>Plenary with CEOS and Chief Student Service </a:t>
            </a:r>
            <a:r>
              <a:rPr lang="en-US" sz="2400" dirty="0" smtClean="0">
                <a:hlinkClick r:id="rId8"/>
              </a:rPr>
              <a:t>Officers</a:t>
            </a:r>
            <a:endParaRPr lang="en-US" sz="2400" dirty="0" smtClean="0"/>
          </a:p>
          <a:p>
            <a:r>
              <a:rPr lang="en-US" sz="2400" dirty="0">
                <a:hlinkClick r:id="rId9"/>
              </a:rPr>
              <a:t>@ONE Creating Accessible Online </a:t>
            </a:r>
            <a:r>
              <a:rPr lang="en-US" sz="2400" dirty="0" smtClean="0">
                <a:hlinkClick r:id="rId9"/>
              </a:rPr>
              <a:t>Courses</a:t>
            </a:r>
            <a:endParaRPr lang="en-US" sz="2400" dirty="0" smtClean="0"/>
          </a:p>
          <a:p>
            <a:r>
              <a:rPr lang="en-US" sz="2400" dirty="0">
                <a:hlinkClick r:id="rId10"/>
              </a:rPr>
              <a:t>Addressing Accessibility in Online </a:t>
            </a:r>
            <a:r>
              <a:rPr lang="en-US" sz="2400" dirty="0" smtClean="0">
                <a:hlinkClick r:id="rId10"/>
              </a:rPr>
              <a:t>Education</a:t>
            </a:r>
            <a:endParaRPr lang="en-US" sz="2400" dirty="0" smtClean="0"/>
          </a:p>
          <a:p>
            <a:r>
              <a:rPr lang="en-US" sz="2400" dirty="0">
                <a:hlinkClick r:id="rId11"/>
              </a:rPr>
              <a:t>State Academic Senate Rostrum Accessibility in Online Education</a:t>
            </a:r>
            <a:endParaRPr lang="en-US" sz="2400" dirty="0" smtClean="0"/>
          </a:p>
          <a:p>
            <a:endParaRPr lang="en-US" sz="2800" dirty="0" smtClean="0"/>
          </a:p>
          <a:p>
            <a:endParaRPr lang="en-US" dirty="0" smtClean="0"/>
          </a:p>
        </p:txBody>
      </p:sp>
    </p:spTree>
    <p:extLst>
      <p:ext uri="{BB962C8B-B14F-4D97-AF65-F5344CB8AC3E}">
        <p14:creationId xmlns:p14="http://schemas.microsoft.com/office/powerpoint/2010/main" val="24552783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 of “Distance Education”</a:t>
            </a:r>
          </a:p>
        </p:txBody>
      </p:sp>
      <p:sp>
        <p:nvSpPr>
          <p:cNvPr id="3" name="Content Placeholder 2"/>
          <p:cNvSpPr>
            <a:spLocks noGrp="1"/>
          </p:cNvSpPr>
          <p:nvPr>
            <p:ph idx="1"/>
          </p:nvPr>
        </p:nvSpPr>
        <p:spPr/>
        <p:txBody>
          <a:bodyPr/>
          <a:lstStyle/>
          <a:p>
            <a:r>
              <a:rPr lang="en-US" altLang="en-US" dirty="0"/>
              <a:t>From US Department of Education</a:t>
            </a:r>
          </a:p>
          <a:p>
            <a:pPr marL="400050" lvl="1" indent="0">
              <a:buNone/>
            </a:pPr>
            <a:r>
              <a:rPr lang="en-US" altLang="en-US" dirty="0"/>
              <a:t>“Distance education is defined, for the purpose</a:t>
            </a:r>
          </a:p>
          <a:p>
            <a:pPr marL="400050" lvl="1" indent="0">
              <a:buNone/>
            </a:pPr>
            <a:r>
              <a:rPr lang="en-US" altLang="en-US" dirty="0"/>
              <a:t>of accreditation review as a formal interaction</a:t>
            </a:r>
          </a:p>
          <a:p>
            <a:pPr marL="400050" lvl="1" indent="0">
              <a:buNone/>
            </a:pPr>
            <a:r>
              <a:rPr lang="en-US" altLang="en-US" dirty="0"/>
              <a:t>which uses one or more technologies to deliver</a:t>
            </a:r>
          </a:p>
          <a:p>
            <a:pPr marL="400050" lvl="1" indent="0">
              <a:buNone/>
            </a:pPr>
            <a:r>
              <a:rPr lang="en-US" altLang="en-US" dirty="0"/>
              <a:t>instruction to students who are separated from</a:t>
            </a:r>
          </a:p>
          <a:p>
            <a:pPr marL="400050" lvl="1" indent="0">
              <a:buNone/>
            </a:pPr>
            <a:r>
              <a:rPr lang="en-US" altLang="en-US" dirty="0"/>
              <a:t>the instructor and which supports regular and</a:t>
            </a:r>
          </a:p>
          <a:p>
            <a:pPr marL="400050" lvl="1" indent="0">
              <a:buNone/>
            </a:pPr>
            <a:r>
              <a:rPr lang="en-US" altLang="en-US" dirty="0"/>
              <a:t>substantive interaction between the</a:t>
            </a:r>
          </a:p>
          <a:p>
            <a:pPr marL="400050" lvl="1" indent="0">
              <a:buNone/>
            </a:pPr>
            <a:r>
              <a:rPr lang="en-US" altLang="en-US" dirty="0"/>
              <a:t>students and instructor, either synchronously or</a:t>
            </a:r>
          </a:p>
          <a:p>
            <a:pPr marL="400050" lvl="1" indent="0">
              <a:buNone/>
            </a:pPr>
            <a:r>
              <a:rPr lang="en-US" altLang="en-US" dirty="0"/>
              <a:t>asynchronously.”</a:t>
            </a:r>
          </a:p>
          <a:p>
            <a:endParaRPr lang="en-US" dirty="0"/>
          </a:p>
        </p:txBody>
      </p:sp>
    </p:spTree>
    <p:extLst>
      <p:ext uri="{BB962C8B-B14F-4D97-AF65-F5344CB8AC3E}">
        <p14:creationId xmlns:p14="http://schemas.microsoft.com/office/powerpoint/2010/main" val="883215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California Regulations for DE</a:t>
            </a:r>
          </a:p>
        </p:txBody>
      </p:sp>
      <p:sp>
        <p:nvSpPr>
          <p:cNvPr id="3" name="Content Placeholder 2"/>
          <p:cNvSpPr>
            <a:spLocks noGrp="1"/>
          </p:cNvSpPr>
          <p:nvPr>
            <p:ph idx="1"/>
          </p:nvPr>
        </p:nvSpPr>
        <p:spPr/>
        <p:txBody>
          <a:bodyPr/>
          <a:lstStyle/>
          <a:p>
            <a:pPr marL="0" indent="0">
              <a:buNone/>
            </a:pPr>
            <a:r>
              <a:rPr lang="en-US" altLang="en-US" dirty="0"/>
              <a:t>Title 5 section 55200 Definition:</a:t>
            </a:r>
          </a:p>
          <a:p>
            <a:pPr marL="400050" lvl="1" indent="0">
              <a:buNone/>
            </a:pPr>
            <a:r>
              <a:rPr lang="en-US" altLang="en-US" dirty="0"/>
              <a:t>“Distance education means instruction in</a:t>
            </a:r>
          </a:p>
          <a:p>
            <a:pPr marL="400050" lvl="1" indent="0">
              <a:buNone/>
            </a:pPr>
            <a:r>
              <a:rPr lang="en-US" altLang="en-US" dirty="0"/>
              <a:t>which the instructor and student are</a:t>
            </a:r>
          </a:p>
          <a:p>
            <a:pPr marL="400050" lvl="1" indent="0">
              <a:buNone/>
            </a:pPr>
            <a:r>
              <a:rPr lang="en-US" altLang="en-US" dirty="0"/>
              <a:t>separated by distance and interact</a:t>
            </a:r>
          </a:p>
          <a:p>
            <a:pPr marL="400050" lvl="1" indent="0">
              <a:buNone/>
            </a:pPr>
            <a:r>
              <a:rPr lang="en-US" altLang="en-US" dirty="0"/>
              <a:t>through the assistance of communication</a:t>
            </a:r>
          </a:p>
          <a:p>
            <a:pPr marL="400050" lvl="1" indent="0">
              <a:buNone/>
            </a:pPr>
            <a:r>
              <a:rPr lang="en-US" altLang="en-US" dirty="0"/>
              <a:t>technology.”</a:t>
            </a:r>
          </a:p>
          <a:p>
            <a:endParaRPr lang="en-US" dirty="0"/>
          </a:p>
        </p:txBody>
      </p:sp>
    </p:spTree>
    <p:extLst>
      <p:ext uri="{BB962C8B-B14F-4D97-AF65-F5344CB8AC3E}">
        <p14:creationId xmlns:p14="http://schemas.microsoft.com/office/powerpoint/2010/main" val="42503089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little background…</a:t>
            </a:r>
            <a:endParaRPr lang="en-US" dirty="0"/>
          </a:p>
        </p:txBody>
      </p:sp>
      <p:sp>
        <p:nvSpPr>
          <p:cNvPr id="3" name="Content Placeholder 2"/>
          <p:cNvSpPr>
            <a:spLocks noGrp="1"/>
          </p:cNvSpPr>
          <p:nvPr>
            <p:ph idx="1"/>
          </p:nvPr>
        </p:nvSpPr>
        <p:spPr/>
        <p:txBody>
          <a:bodyPr>
            <a:noAutofit/>
          </a:bodyPr>
          <a:lstStyle/>
          <a:p>
            <a:r>
              <a:rPr lang="en-US" sz="2800" b="1" dirty="0" smtClean="0"/>
              <a:t>1996</a:t>
            </a:r>
            <a:r>
              <a:rPr lang="en-US" sz="2800" dirty="0" smtClean="0"/>
              <a:t> DE Courses became eligible for apportionment; OCR launches system-wide compliance review for accessibility</a:t>
            </a:r>
          </a:p>
          <a:p>
            <a:r>
              <a:rPr lang="en-US" sz="2800" b="1" dirty="0"/>
              <a:t>1997</a:t>
            </a:r>
            <a:r>
              <a:rPr lang="en-US" sz="2800" dirty="0"/>
              <a:t> Federal Electronic and Information Technology Accessibility and Compliance </a:t>
            </a:r>
            <a:r>
              <a:rPr lang="en-US" sz="2800" dirty="0" smtClean="0"/>
              <a:t>Act</a:t>
            </a:r>
          </a:p>
          <a:p>
            <a:r>
              <a:rPr lang="en-US" sz="2800" b="1" dirty="0" smtClean="0"/>
              <a:t>1999</a:t>
            </a:r>
            <a:r>
              <a:rPr lang="en-US" sz="2800" dirty="0" smtClean="0"/>
              <a:t> CVC’s begin</a:t>
            </a:r>
          </a:p>
          <a:p>
            <a:r>
              <a:rPr lang="en-US" sz="2800" b="1" dirty="0" smtClean="0"/>
              <a:t>1999</a:t>
            </a:r>
            <a:r>
              <a:rPr lang="en-US" sz="2800" dirty="0" smtClean="0"/>
              <a:t> Conversation on Accessibility begins with HTCTU; DE Access Guidelines created</a:t>
            </a:r>
          </a:p>
          <a:p>
            <a:r>
              <a:rPr lang="en-US" sz="2800" b="1" dirty="0" smtClean="0"/>
              <a:t>2011</a:t>
            </a:r>
            <a:r>
              <a:rPr lang="en-US" sz="2800" dirty="0" smtClean="0"/>
              <a:t> Latest DE Access Guidelines released</a:t>
            </a:r>
          </a:p>
          <a:p>
            <a:r>
              <a:rPr lang="en-US" sz="2800" b="1" dirty="0" smtClean="0"/>
              <a:t>2013/14 </a:t>
            </a:r>
            <a:r>
              <a:rPr lang="en-US" sz="2800" dirty="0" smtClean="0"/>
              <a:t>Online Education Initiative begins…</a:t>
            </a:r>
            <a:endParaRPr lang="en-US" sz="2800" dirty="0"/>
          </a:p>
        </p:txBody>
      </p:sp>
    </p:spTree>
    <p:extLst>
      <p:ext uri="{BB962C8B-B14F-4D97-AF65-F5344CB8AC3E}">
        <p14:creationId xmlns:p14="http://schemas.microsoft.com/office/powerpoint/2010/main" val="27707839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Plan</a:t>
            </a:r>
            <a:endParaRPr lang="en-US" dirty="0"/>
          </a:p>
        </p:txBody>
      </p:sp>
      <p:sp>
        <p:nvSpPr>
          <p:cNvPr id="3" name="Content Placeholder 2"/>
          <p:cNvSpPr>
            <a:spLocks noGrp="1"/>
          </p:cNvSpPr>
          <p:nvPr>
            <p:ph idx="1"/>
          </p:nvPr>
        </p:nvSpPr>
        <p:spPr/>
        <p:txBody>
          <a:bodyPr>
            <a:normAutofit/>
          </a:bodyPr>
          <a:lstStyle/>
          <a:p>
            <a:r>
              <a:rPr lang="en-US" sz="2800" dirty="0" smtClean="0"/>
              <a:t>Accessibility and the Online Context</a:t>
            </a:r>
          </a:p>
          <a:p>
            <a:r>
              <a:rPr lang="en-US" sz="2800" dirty="0" smtClean="0"/>
              <a:t>Practical Guidance</a:t>
            </a:r>
          </a:p>
          <a:p>
            <a:r>
              <a:rPr lang="en-US" sz="2800" dirty="0" smtClean="0"/>
              <a:t>Considerations for Faculty and Institutions</a:t>
            </a:r>
          </a:p>
          <a:p>
            <a:r>
              <a:rPr lang="en-US" sz="2800" dirty="0" smtClean="0"/>
              <a:t>What We Know</a:t>
            </a:r>
          </a:p>
          <a:p>
            <a:r>
              <a:rPr lang="en-US" sz="2800" dirty="0" smtClean="0"/>
              <a:t>What We Must Remember</a:t>
            </a:r>
          </a:p>
          <a:p>
            <a:r>
              <a:rPr lang="en-US" sz="2800" dirty="0" smtClean="0"/>
              <a:t>Captioning &amp; Risk Management</a:t>
            </a:r>
          </a:p>
          <a:p>
            <a:r>
              <a:rPr lang="en-US" sz="2800" dirty="0" smtClean="0"/>
              <a:t>Tools &amp; Resources</a:t>
            </a:r>
          </a:p>
          <a:p>
            <a:r>
              <a:rPr lang="en-US" sz="2800" dirty="0" smtClean="0"/>
              <a:t>Publisher Generated Materials.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Practical Guidance</a:t>
            </a:r>
            <a:endParaRPr lang="en-US" dirty="0"/>
          </a:p>
        </p:txBody>
      </p:sp>
      <p:sp>
        <p:nvSpPr>
          <p:cNvPr id="3" name="Content Placeholder 2"/>
          <p:cNvSpPr>
            <a:spLocks noGrp="1"/>
          </p:cNvSpPr>
          <p:nvPr>
            <p:ph idx="1"/>
          </p:nvPr>
        </p:nvSpPr>
        <p:spPr/>
        <p:txBody>
          <a:bodyPr>
            <a:normAutofit/>
          </a:bodyPr>
          <a:lstStyle/>
          <a:p>
            <a:r>
              <a:rPr lang="en-US" sz="2800" dirty="0" smtClean="0"/>
              <a:t>Online Accessibility is bigger than course design.</a:t>
            </a:r>
          </a:p>
          <a:p>
            <a:r>
              <a:rPr lang="en-US" sz="2800" dirty="0" smtClean="0"/>
              <a:t>Have institutional plans that are connected and work towards legal compliance</a:t>
            </a:r>
          </a:p>
          <a:p>
            <a:r>
              <a:rPr lang="en-US" sz="2800" dirty="0" smtClean="0"/>
              <a:t>Training must be systematic and ever-present</a:t>
            </a:r>
          </a:p>
          <a:p>
            <a:r>
              <a:rPr lang="en-US" sz="2800" dirty="0" smtClean="0"/>
              <a:t>Collaboration and cooperation is the key for establishing effective and sustainable solutions.</a:t>
            </a:r>
            <a:endParaRPr lang="en-US" sz="2800" dirty="0"/>
          </a:p>
        </p:txBody>
      </p:sp>
    </p:spTree>
    <p:extLst>
      <p:ext uri="{BB962C8B-B14F-4D97-AF65-F5344CB8AC3E}">
        <p14:creationId xmlns:p14="http://schemas.microsoft.com/office/powerpoint/2010/main" val="28359646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Considerations</a:t>
            </a:r>
            <a:endParaRPr lang="en-US" dirty="0"/>
          </a:p>
        </p:txBody>
      </p:sp>
      <p:sp>
        <p:nvSpPr>
          <p:cNvPr id="3" name="Content Placeholder 2"/>
          <p:cNvSpPr>
            <a:spLocks noGrp="1"/>
          </p:cNvSpPr>
          <p:nvPr>
            <p:ph idx="1"/>
          </p:nvPr>
        </p:nvSpPr>
        <p:spPr/>
        <p:txBody>
          <a:bodyPr>
            <a:normAutofit/>
          </a:bodyPr>
          <a:lstStyle/>
          <a:p>
            <a:r>
              <a:rPr lang="en-US" sz="2800" dirty="0" smtClean="0"/>
              <a:t>Regular &amp; Effective Contact (Communication)</a:t>
            </a:r>
          </a:p>
          <a:p>
            <a:r>
              <a:rPr lang="en-US" sz="2800" dirty="0" smtClean="0"/>
              <a:t>Academic integrity</a:t>
            </a:r>
          </a:p>
          <a:p>
            <a:r>
              <a:rPr lang="en-US" sz="2800" dirty="0" smtClean="0"/>
              <a:t>Realistic sustainability</a:t>
            </a:r>
          </a:p>
          <a:p>
            <a:r>
              <a:rPr lang="en-US" sz="2800" dirty="0" smtClean="0"/>
              <a:t>Effective relationships and communication </a:t>
            </a:r>
            <a:endParaRPr lang="en-US" sz="2800" dirty="0"/>
          </a:p>
        </p:txBody>
      </p:sp>
    </p:spTree>
    <p:extLst>
      <p:ext uri="{BB962C8B-B14F-4D97-AF65-F5344CB8AC3E}">
        <p14:creationId xmlns:p14="http://schemas.microsoft.com/office/powerpoint/2010/main" val="31540879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Know</a:t>
            </a:r>
            <a:endParaRPr lang="en-US" dirty="0"/>
          </a:p>
        </p:txBody>
      </p:sp>
      <p:sp>
        <p:nvSpPr>
          <p:cNvPr id="3" name="Content Placeholder 2"/>
          <p:cNvSpPr>
            <a:spLocks noGrp="1"/>
          </p:cNvSpPr>
          <p:nvPr>
            <p:ph idx="1"/>
          </p:nvPr>
        </p:nvSpPr>
        <p:spPr/>
        <p:txBody>
          <a:bodyPr>
            <a:normAutofit/>
          </a:bodyPr>
          <a:lstStyle/>
          <a:p>
            <a:r>
              <a:rPr lang="en-US" sz="2800" dirty="0" smtClean="0"/>
              <a:t>We need to have a plan of action</a:t>
            </a:r>
          </a:p>
          <a:p>
            <a:r>
              <a:rPr lang="en-US" sz="2800" dirty="0" smtClean="0"/>
              <a:t>Faculty need to be systematically trained</a:t>
            </a:r>
          </a:p>
          <a:p>
            <a:r>
              <a:rPr lang="en-US" sz="2800" dirty="0" smtClean="0"/>
              <a:t>Collaboration and cooperation is key to success</a:t>
            </a:r>
          </a:p>
          <a:p>
            <a:r>
              <a:rPr lang="en-US" sz="2800" dirty="0" smtClean="0"/>
              <a:t>Regular effective contact and methods of instruction are key areas for review</a:t>
            </a:r>
          </a:p>
          <a:p>
            <a:r>
              <a:rPr lang="en-US" sz="2800" dirty="0" smtClean="0"/>
              <a:t>Accessibility field is realigning with @ONE and OEI, but there are still more heads to the hydra than there are resources.</a:t>
            </a:r>
            <a:endParaRPr lang="en-US" sz="2800" dirty="0"/>
          </a:p>
        </p:txBody>
      </p:sp>
    </p:spTree>
    <p:extLst>
      <p:ext uri="{BB962C8B-B14F-4D97-AF65-F5344CB8AC3E}">
        <p14:creationId xmlns:p14="http://schemas.microsoft.com/office/powerpoint/2010/main" val="6020373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Accessibility?</a:t>
            </a:r>
            <a:endParaRPr lang="en-US" dirty="0"/>
          </a:p>
        </p:txBody>
      </p:sp>
      <p:sp>
        <p:nvSpPr>
          <p:cNvPr id="3" name="Content Placeholder 2"/>
          <p:cNvSpPr>
            <a:spLocks noGrp="1"/>
          </p:cNvSpPr>
          <p:nvPr>
            <p:ph idx="1"/>
          </p:nvPr>
        </p:nvSpPr>
        <p:spPr/>
        <p:txBody>
          <a:bodyPr>
            <a:noAutofit/>
          </a:bodyPr>
          <a:lstStyle/>
          <a:p>
            <a:pPr marL="0" indent="0">
              <a:buNone/>
            </a:pPr>
            <a:r>
              <a:rPr lang="en-US" sz="2800" dirty="0" smtClean="0"/>
              <a:t>“</a:t>
            </a:r>
            <a:r>
              <a:rPr lang="en-US" sz="2800" b="1" dirty="0" smtClean="0"/>
              <a:t>Accessible</a:t>
            </a:r>
            <a:r>
              <a:rPr lang="en-US" sz="2800" dirty="0" smtClean="0"/>
              <a:t> means that individuals with disabilities are able to:</a:t>
            </a:r>
          </a:p>
          <a:p>
            <a:r>
              <a:rPr lang="en-US" sz="2800" b="1" dirty="0" smtClean="0"/>
              <a:t>Independently</a:t>
            </a:r>
            <a:r>
              <a:rPr lang="en-US" sz="2800" dirty="0" smtClean="0"/>
              <a:t> acquire the same information</a:t>
            </a:r>
          </a:p>
          <a:p>
            <a:r>
              <a:rPr lang="en-US" sz="2800" dirty="0" smtClean="0"/>
              <a:t>Engage in the same </a:t>
            </a:r>
            <a:r>
              <a:rPr lang="en-US" sz="2800" b="1" dirty="0" smtClean="0"/>
              <a:t>interactions</a:t>
            </a:r>
          </a:p>
          <a:p>
            <a:r>
              <a:rPr lang="en-US" sz="2800" dirty="0" smtClean="0"/>
              <a:t>And enjoy the </a:t>
            </a:r>
            <a:r>
              <a:rPr lang="en-US" sz="2800" b="1" dirty="0" smtClean="0"/>
              <a:t>same services </a:t>
            </a:r>
            <a:r>
              <a:rPr lang="en-US" sz="2800" dirty="0" smtClean="0"/>
              <a:t>within the </a:t>
            </a:r>
            <a:r>
              <a:rPr lang="en-US" sz="2800" b="1" dirty="0" smtClean="0"/>
              <a:t>same timeframe</a:t>
            </a:r>
            <a:r>
              <a:rPr lang="en-US" sz="2800" dirty="0" smtClean="0"/>
              <a:t> as individuals without disabilities with substantially </a:t>
            </a:r>
            <a:r>
              <a:rPr lang="en-US" sz="2800" b="1" dirty="0" smtClean="0"/>
              <a:t>equivalent ease of use</a:t>
            </a:r>
            <a:r>
              <a:rPr lang="en-US" sz="2800" dirty="0" smtClean="0"/>
              <a:t>.”</a:t>
            </a:r>
          </a:p>
          <a:p>
            <a:endParaRPr lang="en-US" sz="2800" dirty="0" smtClean="0"/>
          </a:p>
          <a:p>
            <a:pPr marL="400050" lvl="1" indent="0">
              <a:buNone/>
            </a:pPr>
            <a:r>
              <a:rPr lang="en-US" dirty="0"/>
              <a:t>~ Paul Grossman, retired Chief Regional Attorney for the Department of Education Office for Civil Rights</a:t>
            </a:r>
          </a:p>
          <a:p>
            <a:endParaRPr lang="en-US" sz="2800" dirty="0"/>
          </a:p>
        </p:txBody>
      </p:sp>
    </p:spTree>
    <p:extLst>
      <p:ext uri="{BB962C8B-B14F-4D97-AF65-F5344CB8AC3E}">
        <p14:creationId xmlns:p14="http://schemas.microsoft.com/office/powerpoint/2010/main" val="263658438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2652</TotalTime>
  <Words>1117</Words>
  <Application>Microsoft Office PowerPoint</Application>
  <PresentationFormat>On-screen Show (4:3)</PresentationFormat>
  <Paragraphs>146</Paragraphs>
  <Slides>17</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Cambria</vt:lpstr>
      <vt:lpstr>Adjacency</vt:lpstr>
      <vt:lpstr>Online Education  and Accessibility  for Students  with Disabilities</vt:lpstr>
      <vt:lpstr>Definition of “Distance Education”</vt:lpstr>
      <vt:lpstr>California Regulations for DE</vt:lpstr>
      <vt:lpstr>A little background…</vt:lpstr>
      <vt:lpstr>The Plan</vt:lpstr>
      <vt:lpstr>Practical Guidance</vt:lpstr>
      <vt:lpstr>Essential Considerations</vt:lpstr>
      <vt:lpstr>What We Know</vt:lpstr>
      <vt:lpstr>What is Accessibility?</vt:lpstr>
      <vt:lpstr>What We Must Remember</vt:lpstr>
      <vt:lpstr>Just-in-time?</vt:lpstr>
      <vt:lpstr>IEPI</vt:lpstr>
      <vt:lpstr>FAQ on Captioning</vt:lpstr>
      <vt:lpstr>Risk Management</vt:lpstr>
      <vt:lpstr>Continuing Support</vt:lpstr>
      <vt:lpstr>Effective Communication  (Closing the Loop)</vt:lpstr>
      <vt:lpstr>Tools and Resources</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Online Education and Accessibility for Students with Disabilities</dc:title>
  <dc:subject/>
  <dc:creator>Jayme</dc:creator>
  <cp:keywords/>
  <dc:description/>
  <cp:lastModifiedBy>Conan McKay</cp:lastModifiedBy>
  <cp:revision>153</cp:revision>
  <cp:lastPrinted>2016-04-08T17:38:08Z</cp:lastPrinted>
  <dcterms:created xsi:type="dcterms:W3CDTF">2016-04-06T00:08:32Z</dcterms:created>
  <dcterms:modified xsi:type="dcterms:W3CDTF">2016-10-30T16:11:56Z</dcterms:modified>
  <cp:category/>
</cp:coreProperties>
</file>