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Lst>
  <p:notesMasterIdLst>
    <p:notesMasterId r:id="rId24"/>
  </p:notesMasterIdLst>
  <p:handoutMasterIdLst>
    <p:handoutMasterId r:id="rId25"/>
  </p:handoutMasterIdLst>
  <p:sldIdLst>
    <p:sldId id="256" r:id="rId2"/>
    <p:sldId id="263" r:id="rId3"/>
    <p:sldId id="534" r:id="rId4"/>
    <p:sldId id="554" r:id="rId5"/>
    <p:sldId id="536" r:id="rId6"/>
    <p:sldId id="439" r:id="rId7"/>
    <p:sldId id="553" r:id="rId8"/>
    <p:sldId id="529" r:id="rId9"/>
    <p:sldId id="525" r:id="rId10"/>
    <p:sldId id="539" r:id="rId11"/>
    <p:sldId id="545" r:id="rId12"/>
    <p:sldId id="540" r:id="rId13"/>
    <p:sldId id="541" r:id="rId14"/>
    <p:sldId id="544" r:id="rId15"/>
    <p:sldId id="542" r:id="rId16"/>
    <p:sldId id="271" r:id="rId17"/>
    <p:sldId id="549" r:id="rId18"/>
    <p:sldId id="551" r:id="rId19"/>
    <p:sldId id="556" r:id="rId20"/>
    <p:sldId id="557" r:id="rId21"/>
    <p:sldId id="548" r:id="rId22"/>
    <p:sldId id="558" r:id="rId23"/>
  </p:sldIdLst>
  <p:sldSz cx="13004800" cy="9753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53"/>
    <a:srgbClr val="F6B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autoAdjust="0"/>
    <p:restoredTop sz="90812" autoAdjust="0"/>
  </p:normalViewPr>
  <p:slideViewPr>
    <p:cSldViewPr showGuides="1">
      <p:cViewPr varScale="1">
        <p:scale>
          <a:sx n="48" d="100"/>
          <a:sy n="48" d="100"/>
        </p:scale>
        <p:origin x="-1448" y="-120"/>
      </p:cViewPr>
      <p:guideLst>
        <p:guide orient="horz" pos="3072"/>
        <p:guide pos="4096"/>
      </p:guideLst>
    </p:cSldViewPr>
  </p:slideViewPr>
  <p:notesTextViewPr>
    <p:cViewPr>
      <p:scale>
        <a:sx n="3" d="2"/>
        <a:sy n="3" d="2"/>
      </p:scale>
      <p:origin x="0" y="0"/>
    </p:cViewPr>
  </p:notesTextViewPr>
  <p:sorterViewPr>
    <p:cViewPr>
      <p:scale>
        <a:sx n="50" d="100"/>
        <a:sy n="50" d="100"/>
      </p:scale>
      <p:origin x="0" y="0"/>
    </p:cViewPr>
  </p:sorterViewPr>
  <p:notesViewPr>
    <p:cSldViewPr>
      <p:cViewPr varScale="1">
        <p:scale>
          <a:sx n="86" d="100"/>
          <a:sy n="86" d="100"/>
        </p:scale>
        <p:origin x="3797"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B7CCF776-F421-447A-B522-4D71BDAD9007}" type="datetimeFigureOut">
              <a:rPr lang="en-US" smtClean="0"/>
              <a:t>7/12/19</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1C105EB5-F818-4AFA-B69F-F69654B34F71}" type="slidenum">
              <a:rPr lang="en-US" smtClean="0"/>
              <a:t>‹#›</a:t>
            </a:fld>
            <a:endParaRPr lang="en-US"/>
          </a:p>
        </p:txBody>
      </p:sp>
    </p:spTree>
    <p:extLst>
      <p:ext uri="{BB962C8B-B14F-4D97-AF65-F5344CB8AC3E}">
        <p14:creationId xmlns:p14="http://schemas.microsoft.com/office/powerpoint/2010/main" val="3548673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smtClean="0"/>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smtClean="0"/>
            </a:lvl1pPr>
          </a:lstStyle>
          <a:p>
            <a:pPr>
              <a:defRPr/>
            </a:pPr>
            <a:fld id="{F484261B-B871-B548-8DA1-1BB4AA4EAE4F}" type="datetime1">
              <a:rPr lang="en-US"/>
              <a:pPr>
                <a:defRPr/>
              </a:pPr>
              <a:t>7/12/19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smtClean="0"/>
            </a:lvl1pPr>
          </a:lstStyle>
          <a:p>
            <a:pPr>
              <a:defRPr/>
            </a:pPr>
            <a:fld id="{D5F0377A-A42B-6744-800A-A6021C5F47B1}" type="slidenum">
              <a:rPr lang="en-US"/>
              <a:pPr>
                <a:defRPr/>
              </a:pPr>
              <a:t>‹#›</a:t>
            </a:fld>
            <a:endParaRPr lang="en-US" dirty="0"/>
          </a:p>
        </p:txBody>
      </p:sp>
    </p:spTree>
    <p:extLst>
      <p:ext uri="{BB962C8B-B14F-4D97-AF65-F5344CB8AC3E}">
        <p14:creationId xmlns:p14="http://schemas.microsoft.com/office/powerpoint/2010/main" val="1553723244"/>
      </p:ext>
    </p:extLst>
  </p:cSld>
  <p:clrMap bg1="lt1" tx1="dk1" bg2="lt2" tx2="dk2" accent1="accent1" accent2="accent2" accent3="accent3" accent4="accent4" accent5="accent5" accent6="accent6" hlink="hlink" folHlink="folHlink"/>
  <p:notesStyle>
    <a:lvl1pPr algn="l" defTabSz="457129" rtl="0" fontAlgn="base">
      <a:spcBef>
        <a:spcPct val="30000"/>
      </a:spcBef>
      <a:spcAft>
        <a:spcPct val="0"/>
      </a:spcAft>
      <a:defRPr sz="1100" kern="1200">
        <a:solidFill>
          <a:schemeClr val="tx1"/>
        </a:solidFill>
        <a:latin typeface="+mn-lt"/>
        <a:ea typeface="ヒラギノ角ゴ Pro W3" charset="-128"/>
        <a:cs typeface="ヒラギノ角ゴ Pro W3" charset="-128"/>
      </a:defRPr>
    </a:lvl1pPr>
    <a:lvl2pPr marL="457129" algn="l" defTabSz="457129" rtl="0" fontAlgn="base">
      <a:spcBef>
        <a:spcPct val="30000"/>
      </a:spcBef>
      <a:spcAft>
        <a:spcPct val="0"/>
      </a:spcAft>
      <a:defRPr sz="1100" kern="1200">
        <a:solidFill>
          <a:schemeClr val="tx1"/>
        </a:solidFill>
        <a:latin typeface="+mn-lt"/>
        <a:ea typeface="ヒラギノ角ゴ Pro W3" charset="-128"/>
        <a:cs typeface="+mn-cs"/>
      </a:defRPr>
    </a:lvl2pPr>
    <a:lvl3pPr marL="914260" algn="l" defTabSz="457129" rtl="0" fontAlgn="base">
      <a:spcBef>
        <a:spcPct val="30000"/>
      </a:spcBef>
      <a:spcAft>
        <a:spcPct val="0"/>
      </a:spcAft>
      <a:defRPr sz="1100" kern="1200">
        <a:solidFill>
          <a:schemeClr val="tx1"/>
        </a:solidFill>
        <a:latin typeface="+mn-lt"/>
        <a:ea typeface="ヒラギノ角ゴ Pro W3" charset="-128"/>
        <a:cs typeface="+mn-cs"/>
      </a:defRPr>
    </a:lvl3pPr>
    <a:lvl4pPr marL="1371390" algn="l" defTabSz="457129" rtl="0" fontAlgn="base">
      <a:spcBef>
        <a:spcPct val="30000"/>
      </a:spcBef>
      <a:spcAft>
        <a:spcPct val="0"/>
      </a:spcAft>
      <a:defRPr sz="1100" kern="1200">
        <a:solidFill>
          <a:schemeClr val="tx1"/>
        </a:solidFill>
        <a:latin typeface="+mn-lt"/>
        <a:ea typeface="ヒラギノ角ゴ Pro W3" charset="-128"/>
        <a:cs typeface="+mn-cs"/>
      </a:defRPr>
    </a:lvl4pPr>
    <a:lvl5pPr marL="1828518" algn="l" defTabSz="457129" rtl="0" fontAlgn="base">
      <a:spcBef>
        <a:spcPct val="30000"/>
      </a:spcBef>
      <a:spcAft>
        <a:spcPct val="0"/>
      </a:spcAft>
      <a:defRPr sz="1100" kern="1200">
        <a:solidFill>
          <a:schemeClr val="tx1"/>
        </a:solidFill>
        <a:latin typeface="+mn-lt"/>
        <a:ea typeface="ヒラギノ角ゴ Pro W3" charset="-128"/>
        <a:cs typeface="+mn-cs"/>
      </a:defRPr>
    </a:lvl5pPr>
    <a:lvl6pPr marL="2285650" algn="l" defTabSz="457129" rtl="0" eaLnBrk="1" latinLnBrk="0" hangingPunct="1">
      <a:defRPr sz="1100" kern="1200">
        <a:solidFill>
          <a:schemeClr val="tx1"/>
        </a:solidFill>
        <a:latin typeface="+mn-lt"/>
        <a:ea typeface="+mn-ea"/>
        <a:cs typeface="+mn-cs"/>
      </a:defRPr>
    </a:lvl6pPr>
    <a:lvl7pPr marL="2742778" algn="l" defTabSz="457129" rtl="0" eaLnBrk="1" latinLnBrk="0" hangingPunct="1">
      <a:defRPr sz="1100" kern="1200">
        <a:solidFill>
          <a:schemeClr val="tx1"/>
        </a:solidFill>
        <a:latin typeface="+mn-lt"/>
        <a:ea typeface="+mn-ea"/>
        <a:cs typeface="+mn-cs"/>
      </a:defRPr>
    </a:lvl7pPr>
    <a:lvl8pPr marL="3199909" algn="l" defTabSz="457129" rtl="0" eaLnBrk="1" latinLnBrk="0" hangingPunct="1">
      <a:defRPr sz="1100" kern="1200">
        <a:solidFill>
          <a:schemeClr val="tx1"/>
        </a:solidFill>
        <a:latin typeface="+mn-lt"/>
        <a:ea typeface="+mn-ea"/>
        <a:cs typeface="+mn-cs"/>
      </a:defRPr>
    </a:lvl8pPr>
    <a:lvl9pPr marL="3657039" algn="l" defTabSz="45712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the product of the best of our system!</a:t>
            </a:r>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3</a:t>
            </a:fld>
            <a:endParaRPr lang="en-US" dirty="0"/>
          </a:p>
        </p:txBody>
      </p:sp>
    </p:spTree>
    <p:extLst>
      <p:ext uri="{BB962C8B-B14F-4D97-AF65-F5344CB8AC3E}">
        <p14:creationId xmlns:p14="http://schemas.microsoft.com/office/powerpoint/2010/main" val="123432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collaboration with Kelly-started with discussion amount lead counselor, Kathy and me</a:t>
            </a:r>
          </a:p>
          <a:p>
            <a:r>
              <a:rPr lang="en-US" dirty="0"/>
              <a:t>Guidance for Kathy to talk to other departments about including their courses</a:t>
            </a:r>
          </a:p>
          <a:p>
            <a:r>
              <a:rPr lang="en-US" dirty="0"/>
              <a:t>Curriculum Committee presentation</a:t>
            </a:r>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18</a:t>
            </a:fld>
            <a:endParaRPr lang="en-US" dirty="0"/>
          </a:p>
        </p:txBody>
      </p:sp>
    </p:spTree>
    <p:extLst>
      <p:ext uri="{BB962C8B-B14F-4D97-AF65-F5344CB8AC3E}">
        <p14:creationId xmlns:p14="http://schemas.microsoft.com/office/powerpoint/2010/main" val="373120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these are local certificates, we only needed to submit our narrative template for each as well as upload all the courses and CORs into COCI (most was already included). Took about two months for approval (this will vary). Worked with reviewer (</a:t>
            </a:r>
            <a:r>
              <a:rPr lang="en-US" dirty="0" err="1"/>
              <a:t>Njeri</a:t>
            </a:r>
            <a:r>
              <a:rPr lang="en-US" dirty="0"/>
              <a:t>) who had questions since she had never seen certificates like the ones we were proposing. Approved! Effective Fall 19</a:t>
            </a:r>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19</a:t>
            </a:fld>
            <a:endParaRPr lang="en-US" dirty="0"/>
          </a:p>
        </p:txBody>
      </p:sp>
    </p:spTree>
    <p:extLst>
      <p:ext uri="{BB962C8B-B14F-4D97-AF65-F5344CB8AC3E}">
        <p14:creationId xmlns:p14="http://schemas.microsoft.com/office/powerpoint/2010/main" val="370796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each if audience wants to view them….things to consider? Discuss ESL course placement and how that can affect unit count for completion-credit for prior learning. </a:t>
            </a:r>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20</a:t>
            </a:fld>
            <a:endParaRPr lang="en-US" dirty="0"/>
          </a:p>
        </p:txBody>
      </p:sp>
    </p:spTree>
    <p:extLst>
      <p:ext uri="{BB962C8B-B14F-4D97-AF65-F5344CB8AC3E}">
        <p14:creationId xmlns:p14="http://schemas.microsoft.com/office/powerpoint/2010/main" val="391280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6</a:t>
            </a:fld>
            <a:endParaRPr lang="en-US" dirty="0"/>
          </a:p>
        </p:txBody>
      </p:sp>
    </p:spTree>
    <p:extLst>
      <p:ext uri="{BB962C8B-B14F-4D97-AF65-F5344CB8AC3E}">
        <p14:creationId xmlns:p14="http://schemas.microsoft.com/office/powerpoint/2010/main" val="203911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7</a:t>
            </a:fld>
            <a:endParaRPr lang="en-US" dirty="0"/>
          </a:p>
        </p:txBody>
      </p:sp>
    </p:spTree>
    <p:extLst>
      <p:ext uri="{BB962C8B-B14F-4D97-AF65-F5344CB8AC3E}">
        <p14:creationId xmlns:p14="http://schemas.microsoft.com/office/powerpoint/2010/main" val="271772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cccgp.cccco.edu</a:t>
            </a:r>
            <a:r>
              <a:rPr lang="en-US" dirty="0"/>
              <a:t>/Portals/0/ExplainingGPtoYourCollege-072117.pptx</a:t>
            </a:r>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8</a:t>
            </a:fld>
            <a:endParaRPr lang="en-US" dirty="0"/>
          </a:p>
        </p:txBody>
      </p:sp>
    </p:spTree>
    <p:extLst>
      <p:ext uri="{BB962C8B-B14F-4D97-AF65-F5344CB8AC3E}">
        <p14:creationId xmlns:p14="http://schemas.microsoft.com/office/powerpoint/2010/main" val="220912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29" rtl="0" eaLnBrk="1" fontAlgn="base" latinLnBrk="0" hangingPunct="1">
              <a:lnSpc>
                <a:spcPct val="100000"/>
              </a:lnSpc>
              <a:spcBef>
                <a:spcPct val="30000"/>
              </a:spcBef>
              <a:spcAft>
                <a:spcPct val="0"/>
              </a:spcAft>
              <a:buClrTx/>
              <a:buSzTx/>
              <a:buFontTx/>
              <a:buNone/>
              <a:tabLst/>
              <a:defRPr/>
            </a:pPr>
            <a:r>
              <a:rPr lang="en-US" dirty="0"/>
              <a:t>Source: https://</a:t>
            </a:r>
            <a:r>
              <a:rPr lang="en-US" dirty="0" err="1"/>
              <a:t>cccgp.cccco.edu</a:t>
            </a:r>
            <a:r>
              <a:rPr lang="en-US" dirty="0"/>
              <a:t>/Portals/0/ExplainingGPtoYourCollege-072117.pptx</a:t>
            </a:r>
          </a:p>
          <a:p>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9</a:t>
            </a:fld>
            <a:endParaRPr lang="en-US" dirty="0"/>
          </a:p>
        </p:txBody>
      </p:sp>
    </p:spTree>
    <p:extLst>
      <p:ext uri="{BB962C8B-B14F-4D97-AF65-F5344CB8AC3E}">
        <p14:creationId xmlns:p14="http://schemas.microsoft.com/office/powerpoint/2010/main" val="4185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assessment.cccco.edu</a:t>
            </a:r>
            <a:r>
              <a:rPr lang="en-US" dirty="0"/>
              <a:t>/ab-705-implementation</a:t>
            </a:r>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10</a:t>
            </a:fld>
            <a:endParaRPr lang="en-US" dirty="0"/>
          </a:p>
        </p:txBody>
      </p:sp>
    </p:spTree>
    <p:extLst>
      <p:ext uri="{BB962C8B-B14F-4D97-AF65-F5344CB8AC3E}">
        <p14:creationId xmlns:p14="http://schemas.microsoft.com/office/powerpoint/2010/main" val="10372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29" rtl="0" eaLnBrk="1" fontAlgn="base" latinLnBrk="0" hangingPunct="1">
              <a:lnSpc>
                <a:spcPct val="100000"/>
              </a:lnSpc>
              <a:spcBef>
                <a:spcPct val="30000"/>
              </a:spcBef>
              <a:spcAft>
                <a:spcPct val="0"/>
              </a:spcAft>
              <a:buClrTx/>
              <a:buSzTx/>
              <a:buFontTx/>
              <a:buNone/>
              <a:tabLst/>
              <a:defRPr/>
            </a:pPr>
            <a:r>
              <a:rPr lang="en-US" sz="1100" dirty="0"/>
              <a:t>Source: Pathways to prosperity: Meeting the challenge of preparing young Americans for the 21st century. Cambridge, MA: Pathways to Prosperity Project, Harvard University Graduate School of Education.</a:t>
            </a:r>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13</a:t>
            </a:fld>
            <a:endParaRPr lang="en-US" dirty="0"/>
          </a:p>
        </p:txBody>
      </p:sp>
    </p:spTree>
    <p:extLst>
      <p:ext uri="{BB962C8B-B14F-4D97-AF65-F5344CB8AC3E}">
        <p14:creationId xmlns:p14="http://schemas.microsoft.com/office/powerpoint/2010/main" val="123594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Articulation-we wanted to make sure our certificates were going to take our students further but also give them something while on their path (guided pathway-Kathy will cover). AO helped research to see what was already available in the field. Checked course blocks to see if enough credits/what did the courses count for? What were students already working toward but maybe missing out on?</a:t>
            </a:r>
          </a:p>
          <a:p>
            <a:r>
              <a:rPr lang="en-US" dirty="0"/>
              <a:t>Collaboration-Kathy had buy in from Counseling and AO. Worked together to make sure we were creating something that would benefit our students. ESL faculty knows ESL population best, what types of paths students are on. Counselors also have experience working with ESL students and know that many are enrolled in high level ESL courses and are excited about these that they are waiting for their students to file for these certs. Counselors are ready with support services (not enough units to meet residency requirement-how does that get worked out? Counselor and AO looked at the consequences of students placing into higher level courses, maybe skipping a foundational course (iron out this example)</a:t>
            </a:r>
          </a:p>
          <a:p>
            <a:r>
              <a:rPr lang="en-US" dirty="0"/>
              <a:t>Approval process- these certificates were submitted (and approved for Local COA of 16-30;18 or greater certificates). This was new for CCCCO’s since there aren’t many approved credit ESL certificates.  We included a narrative for each certificate and submitted with our course work. Discussion back and fourth with reviewer since this was new for them too. Courses are credit (approved for transfer level), they were treated like any other certificate and thus this is a credit approved certificate. Students will begin filing for these Fall 19; we have many interested students waiting to file. </a:t>
            </a:r>
          </a:p>
        </p:txBody>
      </p:sp>
      <p:sp>
        <p:nvSpPr>
          <p:cNvPr id="4" name="Slide Number Placeholder 3"/>
          <p:cNvSpPr>
            <a:spLocks noGrp="1"/>
          </p:cNvSpPr>
          <p:nvPr>
            <p:ph type="sldNum" sz="quarter" idx="5"/>
          </p:nvPr>
        </p:nvSpPr>
        <p:spPr/>
        <p:txBody>
          <a:bodyPr/>
          <a:lstStyle/>
          <a:p>
            <a:fld id="{2E6A4A17-DD0A-9949-833D-5375F5624EA6}" type="slidenum">
              <a:rPr lang="en-US" smtClean="0"/>
              <a:t>16</a:t>
            </a:fld>
            <a:endParaRPr lang="en-US"/>
          </a:p>
        </p:txBody>
      </p:sp>
    </p:spTree>
    <p:extLst>
      <p:ext uri="{BB962C8B-B14F-4D97-AF65-F5344CB8AC3E}">
        <p14:creationId xmlns:p14="http://schemas.microsoft.com/office/powerpoint/2010/main" val="1507371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 can assist with research database for similar programs/certs</a:t>
            </a:r>
          </a:p>
          <a:p>
            <a:r>
              <a:rPr lang="en-US" dirty="0"/>
              <a:t>AO can help talk through desired end product</a:t>
            </a:r>
          </a:p>
          <a:p>
            <a:r>
              <a:rPr lang="en-US" dirty="0"/>
              <a:t>AO can confirm what is needed for transfer/articulation/any areas where courses can </a:t>
            </a:r>
            <a:r>
              <a:rPr lang="en-US" dirty="0" err="1"/>
              <a:t>fit;other</a:t>
            </a:r>
            <a:r>
              <a:rPr lang="en-US" dirty="0"/>
              <a:t> things to think about for completion (prior learning for students placing higher ESL courses)</a:t>
            </a:r>
          </a:p>
          <a:p>
            <a:r>
              <a:rPr lang="en-US" dirty="0"/>
              <a:t>AO collaborates and can help lead the discussion for others—use your AO, they are a great campus resource!</a:t>
            </a:r>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17</a:t>
            </a:fld>
            <a:endParaRPr lang="en-US" dirty="0"/>
          </a:p>
        </p:txBody>
      </p:sp>
    </p:spTree>
    <p:extLst>
      <p:ext uri="{BB962C8B-B14F-4D97-AF65-F5344CB8AC3E}">
        <p14:creationId xmlns:p14="http://schemas.microsoft.com/office/powerpoint/2010/main" val="177568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08099" y="1141048"/>
            <a:ext cx="7990777" cy="3614480"/>
          </a:xfrm>
        </p:spPr>
        <p:txBody>
          <a:bodyPr bIns="0" anchor="b">
            <a:normAutofit/>
          </a:bodyPr>
          <a:lstStyle>
            <a:lvl1pPr algn="l">
              <a:defRPr sz="7680"/>
            </a:lvl1pPr>
          </a:lstStyle>
          <a:p>
            <a:r>
              <a:rPr lang="en-US"/>
              <a:t>Click to edit Master title style</a:t>
            </a:r>
            <a:endParaRPr lang="en-US" dirty="0"/>
          </a:p>
        </p:txBody>
      </p:sp>
      <p:sp>
        <p:nvSpPr>
          <p:cNvPr id="3" name="Subtitle 2"/>
          <p:cNvSpPr>
            <a:spLocks noGrp="1"/>
          </p:cNvSpPr>
          <p:nvPr>
            <p:ph type="subTitle" idx="1"/>
          </p:nvPr>
        </p:nvSpPr>
        <p:spPr>
          <a:xfrm>
            <a:off x="3408099" y="5022159"/>
            <a:ext cx="7990777"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7/12/19</a:t>
            </a:fld>
            <a:endParaRPr lang="en-US" dirty="0"/>
          </a:p>
        </p:txBody>
      </p:sp>
      <p:sp>
        <p:nvSpPr>
          <p:cNvPr id="5" name="Footer Placeholder 4"/>
          <p:cNvSpPr>
            <a:spLocks noGrp="1"/>
          </p:cNvSpPr>
          <p:nvPr>
            <p:ph type="ftr" sz="quarter" idx="11"/>
          </p:nvPr>
        </p:nvSpPr>
        <p:spPr>
          <a:xfrm>
            <a:off x="3408098" y="468350"/>
            <a:ext cx="4389393" cy="439753"/>
          </a:xfrm>
        </p:spPr>
        <p:txBody>
          <a:bodyPr/>
          <a:lstStyle/>
          <a:p>
            <a:r>
              <a:rPr lang="en-US"/>
              <a:t>
              </a:t>
            </a:r>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6D22F896-40B5-4ADD-8801-0D06FADFA095}" type="slidenum">
              <a:rPr lang="en-US" smtClean="0"/>
              <a:t>‹#›</a:t>
            </a:fld>
            <a:endParaRPr lang="en-US" dirty="0"/>
          </a:p>
        </p:txBody>
      </p:sp>
      <p:cxnSp>
        <p:nvCxnSpPr>
          <p:cNvPr id="15" name="Straight Connector 14"/>
          <p:cNvCxnSpPr/>
          <p:nvPr/>
        </p:nvCxnSpPr>
        <p:spPr>
          <a:xfrm>
            <a:off x="3408099" y="5018371"/>
            <a:ext cx="799077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970660"/>
      </p:ext>
    </p:extLst>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7/12/19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7992732"/>
      </p:ext>
    </p:extLst>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136319"/>
            <a:ext cx="1568750" cy="662739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052966" y="1136319"/>
            <a:ext cx="7539335" cy="66273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7/12/19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838973" y="1136319"/>
            <a:ext cx="0" cy="662739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1437038"/>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7/12/19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7627497"/>
      </p:ext>
    </p:extLst>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2965" y="2497607"/>
            <a:ext cx="7988625" cy="2685084"/>
          </a:xfrm>
        </p:spPr>
        <p:txBody>
          <a:bodyPr anchor="b">
            <a:normAutofit/>
          </a:bodyPr>
          <a:lstStyle>
            <a:lvl1pPr algn="l">
              <a:defRPr sz="4551"/>
            </a:lvl1pPr>
          </a:lstStyle>
          <a:p>
            <a:r>
              <a:rPr lang="en-US"/>
              <a:t>Click to edit Master title style</a:t>
            </a:r>
            <a:endParaRPr lang="en-US" dirty="0"/>
          </a:p>
        </p:txBody>
      </p:sp>
      <p:sp>
        <p:nvSpPr>
          <p:cNvPr id="3" name="Text Placeholder 2"/>
          <p:cNvSpPr>
            <a:spLocks noGrp="1"/>
          </p:cNvSpPr>
          <p:nvPr>
            <p:ph type="body" idx="1"/>
          </p:nvPr>
        </p:nvSpPr>
        <p:spPr>
          <a:xfrm>
            <a:off x="2052966" y="5413257"/>
            <a:ext cx="7988625"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7/12/19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2052965" y="5411534"/>
            <a:ext cx="798862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8661519"/>
      </p:ext>
    </p:extLst>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2966" y="1144733"/>
            <a:ext cx="9345910" cy="15065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052964" y="2864265"/>
            <a:ext cx="4445683" cy="4888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53503" y="2864265"/>
            <a:ext cx="4445372" cy="4888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7/12/19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2622719"/>
      </p:ext>
    </p:extLst>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52965" y="1143701"/>
            <a:ext cx="9345911" cy="15023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2965" y="2872250"/>
            <a:ext cx="444553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2052965" y="4016740"/>
            <a:ext cx="4445534" cy="3761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53503" y="2877162"/>
            <a:ext cx="4445372"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953503" y="4012788"/>
            <a:ext cx="4445372" cy="375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pPr/>
              <a:t>7/12/19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925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7/12/19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3190385"/>
      </p:ext>
    </p:extLst>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7/12/19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081014"/>
      </p:ext>
    </p:extLst>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638" y="1136318"/>
            <a:ext cx="3450240" cy="3195900"/>
          </a:xfrm>
        </p:spPr>
        <p:txBody>
          <a:bodyPr anchor="b">
            <a:normAutofit/>
          </a:bodyPr>
          <a:lstStyle>
            <a:lvl1pPr algn="l">
              <a:defRPr sz="3413"/>
            </a:lvl1pPr>
          </a:lstStyle>
          <a:p>
            <a:r>
              <a:rPr lang="en-US"/>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46638" y="4558923"/>
            <a:ext cx="3452258"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7/12/19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2050486" y="4558921"/>
            <a:ext cx="344643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794031"/>
      </p:ext>
    </p:extLst>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7106135" y="685755"/>
            <a:ext cx="4993973" cy="7323166"/>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053900" y="1606419"/>
            <a:ext cx="4615019" cy="2603497"/>
          </a:xfrm>
        </p:spPr>
        <p:txBody>
          <a:bodyPr anchor="b">
            <a:normAutofit/>
          </a:bodyPr>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2052966" y="4474300"/>
            <a:ext cx="4608407"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2043255" y="7779353"/>
            <a:ext cx="4625664" cy="455286"/>
          </a:xfrm>
        </p:spPr>
        <p:txBody>
          <a:bodyPr/>
          <a:lstStyle>
            <a:lvl1pPr algn="l">
              <a:defRPr/>
            </a:lvl1pPr>
          </a:lstStyle>
          <a:p>
            <a:fld id="{B16C4C9A-3960-41CF-A4E9-2A8FB932454B}" type="datetimeFigureOut">
              <a:rPr lang="en-US" smtClean="0"/>
              <a:t>7/12/19</a:t>
            </a:fld>
            <a:endParaRPr lang="en-US" dirty="0"/>
          </a:p>
        </p:txBody>
      </p:sp>
      <p:sp>
        <p:nvSpPr>
          <p:cNvPr id="6" name="Footer Placeholder 5"/>
          <p:cNvSpPr>
            <a:spLocks noGrp="1"/>
          </p:cNvSpPr>
          <p:nvPr>
            <p:ph type="ftr" sz="quarter" idx="11"/>
          </p:nvPr>
        </p:nvSpPr>
        <p:spPr>
          <a:xfrm>
            <a:off x="2044488" y="453179"/>
            <a:ext cx="4624431" cy="456435"/>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2049822" y="4470905"/>
            <a:ext cx="461086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5668855"/>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866822"/>
            <a:ext cx="13004800" cy="580198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8668805"/>
            <a:ext cx="13004801" cy="1101834"/>
          </a:xfrm>
          <a:prstGeom prst="rect">
            <a:avLst/>
          </a:prstGeom>
        </p:spPr>
      </p:pic>
      <p:cxnSp>
        <p:nvCxnSpPr>
          <p:cNvPr id="13" name="Straight Connector 12"/>
          <p:cNvCxnSpPr/>
          <p:nvPr/>
        </p:nvCxnSpPr>
        <p:spPr>
          <a:xfrm>
            <a:off x="0" y="8677158"/>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2966" y="1144207"/>
            <a:ext cx="9345910" cy="149224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052966" y="2866821"/>
            <a:ext cx="9345910" cy="4907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3CBC1C18-307B-4F68-A007-B5B542270E8D}" type="datetimeFigureOut">
              <a:rPr lang="en-US" smtClean="0"/>
              <a:pPr/>
              <a:t>7/12/19</a:t>
            </a:fld>
            <a:endParaRPr lang="en-US" dirty="0"/>
          </a:p>
        </p:txBody>
      </p:sp>
      <p:sp>
        <p:nvSpPr>
          <p:cNvPr id="5" name="Footer Placeholder 4"/>
          <p:cNvSpPr>
            <a:spLocks noGrp="1"/>
          </p:cNvSpPr>
          <p:nvPr>
            <p:ph type="ftr" sz="quarter" idx="3"/>
          </p:nvPr>
        </p:nvSpPr>
        <p:spPr>
          <a:xfrm>
            <a:off x="2052965" y="468350"/>
            <a:ext cx="5737250" cy="439753"/>
          </a:xfrm>
          <a:prstGeom prst="rect">
            <a:avLst/>
          </a:prstGeom>
        </p:spPr>
        <p:txBody>
          <a:bodyPr vert="horz" lIns="91440" tIns="45720" rIns="91440" bIns="45720" rtlCol="0" anchor="ctr"/>
          <a:lstStyle>
            <a:lvl1pPr algn="l">
              <a:defRPr sz="1422">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656989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xmlns:p14="http://schemas.microsoft.com/office/powerpoint/2010/main" spd="slow">
    <p:fade/>
  </p:transition>
  <p:txStyles>
    <p:titleStyle>
      <a:lvl1pPr algn="l" defTabSz="975345" rtl="0" eaLnBrk="1" latinLnBrk="0" hangingPunct="1">
        <a:lnSpc>
          <a:spcPct val="90000"/>
        </a:lnSpc>
        <a:spcBef>
          <a:spcPct val="0"/>
        </a:spcBef>
        <a:buNone/>
        <a:defRPr sz="4551" b="0" i="0" kern="1200" cap="all">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v2.luminpdf.com/viewer/5d24a9806507f000132840dc"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urricunet.com/Cypress/reports/program_report.cfm?programs_id=1068" TargetMode="External"/><Relationship Id="rId4" Type="http://schemas.openxmlformats.org/officeDocument/2006/relationships/hyperlink" Target="http://www.curricunet.com/Cypress/reports/program_report.cfm?programs_id=1067" TargetMode="External"/><Relationship Id="rId5" Type="http://schemas.openxmlformats.org/officeDocument/2006/relationships/hyperlink" Target="http://www.curricunet.com/Cypress/reports/program_report.cfm?programs_id=1071" TargetMode="External"/><Relationship Id="rId6" Type="http://schemas.openxmlformats.org/officeDocument/2006/relationships/hyperlink" Target="http://www.curricunet.com/Cypress/reports/program_report.cfm?programs_id=1072" TargetMode="External"/><Relationship Id="rId7" Type="http://schemas.openxmlformats.org/officeDocument/2006/relationships/hyperlink" Target="http://www.curricunet.com/Cypress/reports/program_report.cfm?programs_id=1058" TargetMode="External"/><Relationship Id="rId8" Type="http://schemas.openxmlformats.org/officeDocument/2006/relationships/hyperlink" Target="http://www.curricunet.com/Cypress/reports/program_report.cfm?programs_id=1066" TargetMode="External"/><Relationship Id="rId9" Type="http://schemas.openxmlformats.org/officeDocument/2006/relationships/hyperlink" Target="http://www.curricunet.com/Cypress/reports/program_report.cfm?programs_id=1069" TargetMode="External"/><Relationship Id="rId10" Type="http://schemas.openxmlformats.org/officeDocument/2006/relationships/hyperlink" Target="http://www.curricunet.com/Cypress/reports/program_report.cfm?programs_id=1070" TargetMode="External"/><Relationship Id="rId11" Type="http://schemas.openxmlformats.org/officeDocument/2006/relationships/hyperlink" Target="http://www.curricunet.com/Cypress/reports/program_report.cfm?programs_id=1074"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rangel@cypress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0241" y="865009"/>
            <a:ext cx="11054080" cy="3136871"/>
          </a:xfrm>
        </p:spPr>
        <p:txBody>
          <a:bodyPr/>
          <a:lstStyle/>
          <a:p>
            <a:pPr algn="ctr"/>
            <a:r>
              <a:rPr lang="en-US" sz="10240" dirty="0"/>
              <a:t>Cypress College</a:t>
            </a:r>
          </a:p>
        </p:txBody>
      </p:sp>
      <p:sp>
        <p:nvSpPr>
          <p:cNvPr id="3" name="Subtitle 2"/>
          <p:cNvSpPr>
            <a:spLocks noGrp="1"/>
          </p:cNvSpPr>
          <p:nvPr>
            <p:ph type="subTitle" idx="1"/>
          </p:nvPr>
        </p:nvSpPr>
        <p:spPr>
          <a:xfrm>
            <a:off x="650241" y="8722077"/>
            <a:ext cx="12118108" cy="883628"/>
          </a:xfrm>
        </p:spPr>
        <p:txBody>
          <a:bodyPr>
            <a:normAutofit lnSpcReduction="10000"/>
          </a:bodyPr>
          <a:lstStyle/>
          <a:p>
            <a:pPr algn="ctr"/>
            <a:r>
              <a:rPr lang="en-US" sz="3982" dirty="0">
                <a:solidFill>
                  <a:schemeClr val="bg1">
                    <a:lumMod val="65000"/>
                  </a:schemeClr>
                </a:solidFill>
              </a:rPr>
              <a:t>ASCCC Curriculum Institute 2019</a:t>
            </a:r>
          </a:p>
        </p:txBody>
      </p:sp>
      <p:sp>
        <p:nvSpPr>
          <p:cNvPr id="5" name="Subtitle 2"/>
          <p:cNvSpPr txBox="1">
            <a:spLocks/>
          </p:cNvSpPr>
          <p:nvPr/>
        </p:nvSpPr>
        <p:spPr>
          <a:xfrm>
            <a:off x="254000" y="5105400"/>
            <a:ext cx="9753600" cy="3460031"/>
          </a:xfrm>
          <a:prstGeom prst="rect">
            <a:avLst/>
          </a:prstGeom>
        </p:spPr>
        <p:txBody>
          <a:bodyPr vert="horz" lIns="130048" tIns="65024" rIns="130048" bIns="65024"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3982" dirty="0"/>
              <a:t>Jacky Rangel</a:t>
            </a:r>
          </a:p>
          <a:p>
            <a:r>
              <a:rPr lang="en-US" sz="3982" dirty="0"/>
              <a:t>Articulation OFFICER/Counselor</a:t>
            </a:r>
          </a:p>
          <a:p>
            <a:endParaRPr lang="en-US" sz="3982" dirty="0"/>
          </a:p>
          <a:p>
            <a:r>
              <a:rPr lang="en-US" sz="3982" dirty="0"/>
              <a:t>Kathy </a:t>
            </a:r>
            <a:r>
              <a:rPr lang="en-US" sz="3982" dirty="0" err="1"/>
              <a:t>WaDA</a:t>
            </a:r>
            <a:endParaRPr lang="en-US" sz="3982" dirty="0"/>
          </a:p>
          <a:p>
            <a:r>
              <a:rPr lang="en-US" sz="3982" dirty="0"/>
              <a:t>Professor, ESL</a:t>
            </a:r>
          </a:p>
        </p:txBody>
      </p:sp>
    </p:spTree>
    <p:extLst>
      <p:ext uri="{BB962C8B-B14F-4D97-AF65-F5344CB8AC3E}">
        <p14:creationId xmlns:p14="http://schemas.microsoft.com/office/powerpoint/2010/main" val="34954892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C7EBDE-453A-9042-8EA4-52027FEAED78}"/>
              </a:ext>
            </a:extLst>
          </p:cNvPr>
          <p:cNvPicPr>
            <a:picLocks noChangeAspect="1"/>
          </p:cNvPicPr>
          <p:nvPr/>
        </p:nvPicPr>
        <p:blipFill>
          <a:blip r:embed="rId3"/>
          <a:stretch>
            <a:fillRect/>
          </a:stretch>
        </p:blipFill>
        <p:spPr>
          <a:xfrm>
            <a:off x="0" y="4648200"/>
            <a:ext cx="13060064" cy="6400800"/>
          </a:xfrm>
          <a:prstGeom prst="rect">
            <a:avLst/>
          </a:prstGeom>
        </p:spPr>
      </p:pic>
      <p:sp>
        <p:nvSpPr>
          <p:cNvPr id="5" name="TextBox 4">
            <a:extLst>
              <a:ext uri="{FF2B5EF4-FFF2-40B4-BE49-F238E27FC236}">
                <a16:creationId xmlns:a16="http://schemas.microsoft.com/office/drawing/2014/main" xmlns="" id="{175BB1E1-153C-A849-BC22-EB033C9D41BB}"/>
              </a:ext>
            </a:extLst>
          </p:cNvPr>
          <p:cNvSpPr txBox="1"/>
          <p:nvPr/>
        </p:nvSpPr>
        <p:spPr>
          <a:xfrm>
            <a:off x="863600" y="2133600"/>
            <a:ext cx="11658600" cy="1815882"/>
          </a:xfrm>
          <a:prstGeom prst="rect">
            <a:avLst/>
          </a:prstGeom>
          <a:noFill/>
        </p:spPr>
        <p:txBody>
          <a:bodyPr wrap="square" rtlCol="0">
            <a:spAutoFit/>
          </a:bodyPr>
          <a:lstStyle/>
          <a:p>
            <a:r>
              <a:rPr lang="en-US" sz="2800" dirty="0"/>
              <a:t>AB 705, Section 1(a)(7):</a:t>
            </a:r>
          </a:p>
          <a:p>
            <a:r>
              <a:rPr lang="en-US" sz="2800" dirty="0"/>
              <a:t>“Instruction in English as a second language (ESL) is distinct from remediation in English. Students enrolled in ESL credit coursework are foreign language learners who require additional language training in English, …”</a:t>
            </a:r>
          </a:p>
        </p:txBody>
      </p:sp>
      <p:sp>
        <p:nvSpPr>
          <p:cNvPr id="6" name="Title 1">
            <a:extLst>
              <a:ext uri="{FF2B5EF4-FFF2-40B4-BE49-F238E27FC236}">
                <a16:creationId xmlns:a16="http://schemas.microsoft.com/office/drawing/2014/main" xmlns="" id="{2833ADF6-0857-C64A-8D1B-96BDB475798A}"/>
              </a:ext>
            </a:extLst>
          </p:cNvPr>
          <p:cNvSpPr txBox="1">
            <a:spLocks/>
          </p:cNvSpPr>
          <p:nvPr/>
        </p:nvSpPr>
        <p:spPr>
          <a:xfrm>
            <a:off x="101600" y="254000"/>
            <a:ext cx="11633205" cy="1727200"/>
          </a:xfrm>
          <a:prstGeom prst="rect">
            <a:avLst/>
          </a:prstGeom>
        </p:spPr>
        <p:txBody>
          <a:bodyPr/>
          <a:lstStyle>
            <a:lvl1pPr algn="ctr" rtl="0" eaLnBrk="1" fontAlgn="base" hangingPunct="1">
              <a:spcBef>
                <a:spcPct val="0"/>
              </a:spcBef>
              <a:spcAft>
                <a:spcPct val="0"/>
              </a:spcAft>
              <a:defRPr sz="8400">
                <a:solidFill>
                  <a:schemeClr val="tx1"/>
                </a:solidFill>
                <a:latin typeface="+mj-lt"/>
                <a:ea typeface="+mj-ea"/>
                <a:cs typeface="+mj-cs"/>
                <a:sym typeface="Gill Sans" charset="0"/>
              </a:defRPr>
            </a:lvl1pPr>
            <a:lvl2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29"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26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39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518"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a:lstStyle>
          <a:p>
            <a:r>
              <a:rPr lang="en-US" sz="7200" u="sng" kern="0" dirty="0"/>
              <a:t>They Align with AB 705</a:t>
            </a:r>
          </a:p>
        </p:txBody>
      </p:sp>
    </p:spTree>
    <p:extLst>
      <p:ext uri="{BB962C8B-B14F-4D97-AF65-F5344CB8AC3E}">
        <p14:creationId xmlns:p14="http://schemas.microsoft.com/office/powerpoint/2010/main" val="37508447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833ADF6-0857-C64A-8D1B-96BDB475798A}"/>
              </a:ext>
            </a:extLst>
          </p:cNvPr>
          <p:cNvSpPr txBox="1">
            <a:spLocks/>
          </p:cNvSpPr>
          <p:nvPr/>
        </p:nvSpPr>
        <p:spPr>
          <a:xfrm>
            <a:off x="558800" y="228600"/>
            <a:ext cx="12039600" cy="1447800"/>
          </a:xfrm>
          <a:prstGeom prst="rect">
            <a:avLst/>
          </a:prstGeom>
        </p:spPr>
        <p:txBody>
          <a:bodyPr/>
          <a:lstStyle>
            <a:lvl1pPr algn="ctr" rtl="0" eaLnBrk="1" fontAlgn="base" hangingPunct="1">
              <a:spcBef>
                <a:spcPct val="0"/>
              </a:spcBef>
              <a:spcAft>
                <a:spcPct val="0"/>
              </a:spcAft>
              <a:defRPr sz="8400">
                <a:solidFill>
                  <a:schemeClr val="tx1"/>
                </a:solidFill>
                <a:latin typeface="+mj-lt"/>
                <a:ea typeface="+mj-ea"/>
                <a:cs typeface="+mj-cs"/>
                <a:sym typeface="Gill Sans" charset="0"/>
              </a:defRPr>
            </a:lvl1pPr>
            <a:lvl2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29"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26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39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518"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a:lstStyle>
          <a:p>
            <a:r>
              <a:rPr lang="en-US" sz="7200" u="sng" kern="0" dirty="0"/>
              <a:t>They Align with Local Research</a:t>
            </a:r>
          </a:p>
        </p:txBody>
      </p:sp>
      <p:sp>
        <p:nvSpPr>
          <p:cNvPr id="8" name="TextBox 7">
            <a:extLst>
              <a:ext uri="{FF2B5EF4-FFF2-40B4-BE49-F238E27FC236}">
                <a16:creationId xmlns:a16="http://schemas.microsoft.com/office/drawing/2014/main" xmlns="" id="{BD2933FA-DABA-6041-9DF6-38367C87CEC7}"/>
              </a:ext>
            </a:extLst>
          </p:cNvPr>
          <p:cNvSpPr txBox="1"/>
          <p:nvPr/>
        </p:nvSpPr>
        <p:spPr>
          <a:xfrm>
            <a:off x="482600" y="2590800"/>
            <a:ext cx="12192000" cy="5509200"/>
          </a:xfrm>
          <a:prstGeom prst="rect">
            <a:avLst/>
          </a:prstGeom>
          <a:noFill/>
          <a:ln>
            <a:solidFill>
              <a:srgbClr val="000000"/>
            </a:solidFill>
          </a:ln>
        </p:spPr>
        <p:txBody>
          <a:bodyPr wrap="square" rtlCol="0">
            <a:spAutoFit/>
          </a:bodyPr>
          <a:lstStyle/>
          <a:p>
            <a:r>
              <a:rPr lang="en-US" sz="3200" dirty="0">
                <a:latin typeface="Rockwell" panose="02060603020205020403" pitchFamily="18" charset="77"/>
              </a:rPr>
              <a:t>TOP AWARDS AMONG CYPRESS COLLEGE ESL</a:t>
            </a:r>
          </a:p>
          <a:p>
            <a:endParaRPr lang="en-US" sz="3200" dirty="0">
              <a:latin typeface="Rockwell" panose="02060603020205020403" pitchFamily="18" charset="77"/>
            </a:endParaRPr>
          </a:p>
          <a:p>
            <a:r>
              <a:rPr lang="en-US" sz="3200" dirty="0">
                <a:latin typeface="Rockwell" panose="02060603020205020403" pitchFamily="18" charset="77"/>
              </a:rPr>
              <a:t>Associate in Arts - Lib Arts: Math and Science</a:t>
            </a:r>
          </a:p>
          <a:p>
            <a:r>
              <a:rPr lang="en-US" sz="3200" dirty="0">
                <a:latin typeface="Rockwell" panose="02060603020205020403" pitchFamily="18" charset="77"/>
              </a:rPr>
              <a:t>Associate in Science Transfer - Business Administration</a:t>
            </a:r>
          </a:p>
          <a:p>
            <a:r>
              <a:rPr lang="en-US" sz="3200" dirty="0">
                <a:latin typeface="Rockwell" panose="02060603020205020403" pitchFamily="18" charset="77"/>
              </a:rPr>
              <a:t>Associate in Arts - Lib Arts: Social and Behavioral Science</a:t>
            </a:r>
          </a:p>
          <a:p>
            <a:r>
              <a:rPr lang="en-US" sz="3200" dirty="0">
                <a:latin typeface="Rockwell" panose="02060603020205020403" pitchFamily="18" charset="77"/>
              </a:rPr>
              <a:t>Certificate 30 to 60 units - Psychiatric Technology</a:t>
            </a:r>
          </a:p>
          <a:p>
            <a:r>
              <a:rPr lang="en-US" sz="3200" dirty="0">
                <a:latin typeface="Rockwell" panose="02060603020205020403" pitchFamily="18" charset="77"/>
              </a:rPr>
              <a:t>Certificate 6 to 18 units - Basic Flight Attendant</a:t>
            </a:r>
          </a:p>
          <a:p>
            <a:r>
              <a:rPr lang="en-US" sz="3200" dirty="0">
                <a:latin typeface="Rockwell" panose="02060603020205020403" pitchFamily="18" charset="77"/>
              </a:rPr>
              <a:t>Associate in Science - Flight Attendant</a:t>
            </a:r>
          </a:p>
          <a:p>
            <a:r>
              <a:rPr lang="en-US" sz="3200" dirty="0">
                <a:latin typeface="Rockwell" panose="02060603020205020403" pitchFamily="18" charset="77"/>
              </a:rPr>
              <a:t>Certificate 6 to 18 units - Basic Airline Customer Service</a:t>
            </a:r>
          </a:p>
          <a:p>
            <a:r>
              <a:rPr lang="en-US" sz="3200" dirty="0">
                <a:latin typeface="Rockwell" panose="02060603020205020403" pitchFamily="18" charset="77"/>
              </a:rPr>
              <a:t>Associate in Arts - Lib Arts: Arts and Humanities</a:t>
            </a:r>
          </a:p>
          <a:p>
            <a:r>
              <a:rPr lang="en-US" sz="3200" dirty="0">
                <a:latin typeface="Rockwell" panose="02060603020205020403" pitchFamily="18" charset="77"/>
              </a:rPr>
              <a:t>Associate in Arts - Liberal Arts: General Business</a:t>
            </a:r>
            <a:endParaRPr lang="en-US" sz="3200" dirty="0">
              <a:solidFill>
                <a:srgbClr val="FF0000"/>
              </a:solidFill>
              <a:latin typeface="Rockwell" panose="02060603020205020403" pitchFamily="18" charset="77"/>
            </a:endParaRPr>
          </a:p>
        </p:txBody>
      </p:sp>
      <p:sp>
        <p:nvSpPr>
          <p:cNvPr id="4" name="TextBox 3">
            <a:extLst>
              <a:ext uri="{FF2B5EF4-FFF2-40B4-BE49-F238E27FC236}">
                <a16:creationId xmlns:a16="http://schemas.microsoft.com/office/drawing/2014/main" xmlns="" id="{BBEE43DA-4B2A-174C-87E5-1BBB0B0D7C86}"/>
              </a:ext>
            </a:extLst>
          </p:cNvPr>
          <p:cNvSpPr txBox="1"/>
          <p:nvPr/>
        </p:nvSpPr>
        <p:spPr>
          <a:xfrm>
            <a:off x="2235200" y="1676400"/>
            <a:ext cx="12192000" cy="461665"/>
          </a:xfrm>
          <a:prstGeom prst="rect">
            <a:avLst/>
          </a:prstGeom>
          <a:noFill/>
        </p:spPr>
        <p:txBody>
          <a:bodyPr wrap="square" rtlCol="0">
            <a:spAutoFit/>
          </a:bodyPr>
          <a:lstStyle/>
          <a:p>
            <a:r>
              <a:rPr lang="en-US" sz="2400" i="1" dirty="0"/>
              <a:t>Cypress College Institution Research &amp; Planning Office Report,  June 2018 </a:t>
            </a:r>
          </a:p>
        </p:txBody>
      </p:sp>
    </p:spTree>
    <p:extLst>
      <p:ext uri="{BB962C8B-B14F-4D97-AF65-F5344CB8AC3E}">
        <p14:creationId xmlns:p14="http://schemas.microsoft.com/office/powerpoint/2010/main" val="4117726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75BB1E1-153C-A849-BC22-EB033C9D41BB}"/>
              </a:ext>
            </a:extLst>
          </p:cNvPr>
          <p:cNvSpPr txBox="1"/>
          <p:nvPr/>
        </p:nvSpPr>
        <p:spPr>
          <a:xfrm>
            <a:off x="6609596" y="1893189"/>
            <a:ext cx="5715000" cy="1569660"/>
          </a:xfrm>
          <a:prstGeom prst="rect">
            <a:avLst/>
          </a:prstGeom>
          <a:noFill/>
          <a:ln>
            <a:solidFill>
              <a:srgbClr val="000000"/>
            </a:solidFill>
          </a:ln>
        </p:spPr>
        <p:txBody>
          <a:bodyPr wrap="square" rtlCol="0">
            <a:spAutoFit/>
          </a:bodyPr>
          <a:lstStyle/>
          <a:p>
            <a:r>
              <a:rPr lang="en-US" sz="3200" dirty="0"/>
              <a:t>“many … hardworking students leave the system without tangible evidence of their achievements” </a:t>
            </a:r>
          </a:p>
        </p:txBody>
      </p:sp>
      <p:sp>
        <p:nvSpPr>
          <p:cNvPr id="6" name="Title 1">
            <a:extLst>
              <a:ext uri="{FF2B5EF4-FFF2-40B4-BE49-F238E27FC236}">
                <a16:creationId xmlns:a16="http://schemas.microsoft.com/office/drawing/2014/main" xmlns="" id="{2833ADF6-0857-C64A-8D1B-96BDB475798A}"/>
              </a:ext>
            </a:extLst>
          </p:cNvPr>
          <p:cNvSpPr txBox="1">
            <a:spLocks/>
          </p:cNvSpPr>
          <p:nvPr/>
        </p:nvSpPr>
        <p:spPr>
          <a:xfrm>
            <a:off x="101600" y="254000"/>
            <a:ext cx="12725400" cy="1727200"/>
          </a:xfrm>
          <a:prstGeom prst="rect">
            <a:avLst/>
          </a:prstGeom>
        </p:spPr>
        <p:txBody>
          <a:bodyPr/>
          <a:lstStyle>
            <a:lvl1pPr algn="ctr" rtl="0" eaLnBrk="1" fontAlgn="base" hangingPunct="1">
              <a:spcBef>
                <a:spcPct val="0"/>
              </a:spcBef>
              <a:spcAft>
                <a:spcPct val="0"/>
              </a:spcAft>
              <a:defRPr sz="8400">
                <a:solidFill>
                  <a:schemeClr val="tx1"/>
                </a:solidFill>
                <a:latin typeface="+mj-lt"/>
                <a:ea typeface="+mj-ea"/>
                <a:cs typeface="+mj-cs"/>
                <a:sym typeface="Gill Sans" charset="0"/>
              </a:defRPr>
            </a:lvl1pPr>
            <a:lvl2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29"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26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39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518"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a:lstStyle>
          <a:p>
            <a:r>
              <a:rPr lang="en-US" sz="6600" u="sng" kern="0" dirty="0"/>
              <a:t>They Align with National Research</a:t>
            </a:r>
          </a:p>
        </p:txBody>
      </p:sp>
      <p:pic>
        <p:nvPicPr>
          <p:cNvPr id="7" name="Picture 6">
            <a:extLst>
              <a:ext uri="{FF2B5EF4-FFF2-40B4-BE49-F238E27FC236}">
                <a16:creationId xmlns:a16="http://schemas.microsoft.com/office/drawing/2014/main" xmlns="" id="{4E81405F-42D1-7D43-96FB-79A8A3F2BDE7}"/>
              </a:ext>
            </a:extLst>
          </p:cNvPr>
          <p:cNvPicPr>
            <a:picLocks noChangeAspect="1"/>
          </p:cNvPicPr>
          <p:nvPr/>
        </p:nvPicPr>
        <p:blipFill>
          <a:blip r:embed="rId2"/>
          <a:stretch>
            <a:fillRect/>
          </a:stretch>
        </p:blipFill>
        <p:spPr>
          <a:xfrm>
            <a:off x="292100" y="3199409"/>
            <a:ext cx="5924550" cy="5363430"/>
          </a:xfrm>
          <a:prstGeom prst="rect">
            <a:avLst/>
          </a:prstGeom>
        </p:spPr>
      </p:pic>
      <p:sp>
        <p:nvSpPr>
          <p:cNvPr id="8" name="TextBox 7">
            <a:extLst>
              <a:ext uri="{FF2B5EF4-FFF2-40B4-BE49-F238E27FC236}">
                <a16:creationId xmlns:a16="http://schemas.microsoft.com/office/drawing/2014/main" xmlns="" id="{BD2933FA-DABA-6041-9DF6-38367C87CEC7}"/>
              </a:ext>
            </a:extLst>
          </p:cNvPr>
          <p:cNvSpPr txBox="1"/>
          <p:nvPr/>
        </p:nvSpPr>
        <p:spPr>
          <a:xfrm>
            <a:off x="6609596" y="3921619"/>
            <a:ext cx="5715000" cy="4524315"/>
          </a:xfrm>
          <a:prstGeom prst="rect">
            <a:avLst/>
          </a:prstGeom>
          <a:noFill/>
          <a:ln>
            <a:solidFill>
              <a:srgbClr val="000000"/>
            </a:solidFill>
          </a:ln>
        </p:spPr>
        <p:txBody>
          <a:bodyPr wrap="square" rtlCol="0">
            <a:spAutoFit/>
          </a:bodyPr>
          <a:lstStyle/>
          <a:p>
            <a:pPr algn="l"/>
            <a:r>
              <a:rPr lang="en-US" sz="3200" dirty="0"/>
              <a:t>Limited English Proficiency (LEP) and first generation status are more likely to be “Near the Gate [of transfer]” than to have transferred, meaning that these students “show momentum toward transfer, but have not yet met critical academic milestones required to achieve this goal”</a:t>
            </a:r>
            <a:endParaRPr lang="en-US" sz="2800" dirty="0"/>
          </a:p>
        </p:txBody>
      </p:sp>
      <p:sp>
        <p:nvSpPr>
          <p:cNvPr id="9" name="TextBox 8">
            <a:extLst>
              <a:ext uri="{FF2B5EF4-FFF2-40B4-BE49-F238E27FC236}">
                <a16:creationId xmlns:a16="http://schemas.microsoft.com/office/drawing/2014/main" xmlns="" id="{BE4E2A32-A7A9-0046-8B98-CFE2FC82AB3A}"/>
              </a:ext>
            </a:extLst>
          </p:cNvPr>
          <p:cNvSpPr txBox="1"/>
          <p:nvPr/>
        </p:nvSpPr>
        <p:spPr>
          <a:xfrm>
            <a:off x="482600" y="1472209"/>
            <a:ext cx="5543550" cy="1569660"/>
          </a:xfrm>
          <a:prstGeom prst="rect">
            <a:avLst/>
          </a:prstGeom>
          <a:noFill/>
        </p:spPr>
        <p:txBody>
          <a:bodyPr wrap="square" rtlCol="0">
            <a:spAutoFit/>
          </a:bodyPr>
          <a:lstStyle/>
          <a:p>
            <a:r>
              <a:rPr lang="en-US" sz="4800" dirty="0"/>
              <a:t>Students at or near the “Transfer Gate”</a:t>
            </a:r>
          </a:p>
        </p:txBody>
      </p:sp>
      <p:sp>
        <p:nvSpPr>
          <p:cNvPr id="10" name="Rectangle 9">
            <a:extLst>
              <a:ext uri="{FF2B5EF4-FFF2-40B4-BE49-F238E27FC236}">
                <a16:creationId xmlns:a16="http://schemas.microsoft.com/office/drawing/2014/main" xmlns="" id="{CF4EDEBD-5ED8-984E-A036-3B2627DB5FB1}"/>
              </a:ext>
            </a:extLst>
          </p:cNvPr>
          <p:cNvSpPr/>
          <p:nvPr/>
        </p:nvSpPr>
        <p:spPr>
          <a:xfrm>
            <a:off x="114085" y="9074638"/>
            <a:ext cx="7882180" cy="523220"/>
          </a:xfrm>
          <a:prstGeom prst="rect">
            <a:avLst/>
          </a:prstGeom>
        </p:spPr>
        <p:txBody>
          <a:bodyPr wrap="square">
            <a:spAutoFit/>
          </a:bodyPr>
          <a:lstStyle/>
          <a:p>
            <a:pPr marL="0" marR="0" algn="l">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Cooper, D. (2017). </a:t>
            </a:r>
            <a:r>
              <a:rPr lang="en-US" sz="1400" i="1" dirty="0">
                <a:latin typeface="Calibri" panose="020F0502020204030204" pitchFamily="34" charset="0"/>
                <a:ea typeface="Calibri" panose="020F0502020204030204" pitchFamily="34" charset="0"/>
                <a:cs typeface="Times New Roman" panose="02020603050405020304" pitchFamily="18" charset="0"/>
              </a:rPr>
              <a:t>Through the Gate: Mapping the Transfer Landscape for Community College Students</a:t>
            </a:r>
            <a:r>
              <a:rPr lang="en-US" sz="1400" dirty="0">
                <a:latin typeface="Calibri" panose="020F0502020204030204" pitchFamily="34" charset="0"/>
                <a:ea typeface="Calibri" panose="020F0502020204030204" pitchFamily="34" charset="0"/>
                <a:cs typeface="Times New Roman" panose="02020603050405020304" pitchFamily="18" charset="0"/>
              </a:rPr>
              <a:t>. Berkeley, CA: The Research and Planning Group for California Community Colleges (RP Group).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7899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833ADF6-0857-C64A-8D1B-96BDB475798A}"/>
              </a:ext>
            </a:extLst>
          </p:cNvPr>
          <p:cNvSpPr txBox="1">
            <a:spLocks/>
          </p:cNvSpPr>
          <p:nvPr/>
        </p:nvSpPr>
        <p:spPr>
          <a:xfrm>
            <a:off x="101600" y="254000"/>
            <a:ext cx="12649200" cy="1727200"/>
          </a:xfrm>
          <a:prstGeom prst="rect">
            <a:avLst/>
          </a:prstGeom>
        </p:spPr>
        <p:txBody>
          <a:bodyPr/>
          <a:lstStyle>
            <a:lvl1pPr algn="ctr" rtl="0" eaLnBrk="1" fontAlgn="base" hangingPunct="1">
              <a:spcBef>
                <a:spcPct val="0"/>
              </a:spcBef>
              <a:spcAft>
                <a:spcPct val="0"/>
              </a:spcAft>
              <a:defRPr sz="8400">
                <a:solidFill>
                  <a:schemeClr val="tx1"/>
                </a:solidFill>
                <a:latin typeface="+mj-lt"/>
                <a:ea typeface="+mj-ea"/>
                <a:cs typeface="+mj-cs"/>
                <a:sym typeface="Gill Sans" charset="0"/>
              </a:defRPr>
            </a:lvl1pPr>
            <a:lvl2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29"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26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390"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518" algn="ctr" rtl="0" eaLnBrk="1" fontAlgn="base" hangingPunct="1">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a:lstStyle>
          <a:p>
            <a:r>
              <a:rPr lang="en-US" sz="6600" u="sng" kern="0" dirty="0"/>
              <a:t>They Align with National Research</a:t>
            </a:r>
          </a:p>
        </p:txBody>
      </p:sp>
      <p:pic>
        <p:nvPicPr>
          <p:cNvPr id="2" name="Picture 1">
            <a:extLst>
              <a:ext uri="{FF2B5EF4-FFF2-40B4-BE49-F238E27FC236}">
                <a16:creationId xmlns:a16="http://schemas.microsoft.com/office/drawing/2014/main" xmlns="" id="{DFC73E44-51DA-864C-A9BB-11634D54481F}"/>
              </a:ext>
            </a:extLst>
          </p:cNvPr>
          <p:cNvPicPr>
            <a:picLocks noChangeAspect="1"/>
          </p:cNvPicPr>
          <p:nvPr/>
        </p:nvPicPr>
        <p:blipFill>
          <a:blip r:embed="rId3"/>
          <a:stretch>
            <a:fillRect/>
          </a:stretch>
        </p:blipFill>
        <p:spPr>
          <a:xfrm>
            <a:off x="1625600" y="4140487"/>
            <a:ext cx="3061276" cy="3982148"/>
          </a:xfrm>
          <a:prstGeom prst="rect">
            <a:avLst/>
          </a:prstGeom>
        </p:spPr>
      </p:pic>
      <p:sp>
        <p:nvSpPr>
          <p:cNvPr id="3" name="TextBox 2">
            <a:extLst>
              <a:ext uri="{FF2B5EF4-FFF2-40B4-BE49-F238E27FC236}">
                <a16:creationId xmlns:a16="http://schemas.microsoft.com/office/drawing/2014/main" xmlns="" id="{23CFBD08-3A99-D541-8215-9A42C80A22DF}"/>
              </a:ext>
            </a:extLst>
          </p:cNvPr>
          <p:cNvSpPr txBox="1"/>
          <p:nvPr/>
        </p:nvSpPr>
        <p:spPr>
          <a:xfrm>
            <a:off x="0" y="8777914"/>
            <a:ext cx="6573003" cy="954107"/>
          </a:xfrm>
          <a:prstGeom prst="rect">
            <a:avLst/>
          </a:prstGeom>
          <a:noFill/>
        </p:spPr>
        <p:txBody>
          <a:bodyPr wrap="square" rtlCol="0">
            <a:spAutoFit/>
          </a:bodyPr>
          <a:lstStyle/>
          <a:p>
            <a:pPr algn="l"/>
            <a:r>
              <a:rPr lang="en-US" sz="1400" dirty="0"/>
              <a:t>Symonds, William C., Robert Schwartz, and Ronald F. Ferguson. (2011). Pathways to prosperity: Meeting the challenge of preparing young Americans for the 21st century. Cambridge, MA: Pathways to Prosperity Project, Harvard University Graduate School of Education.</a:t>
            </a:r>
          </a:p>
        </p:txBody>
      </p:sp>
      <p:sp>
        <p:nvSpPr>
          <p:cNvPr id="4" name="TextBox 3">
            <a:extLst>
              <a:ext uri="{FF2B5EF4-FFF2-40B4-BE49-F238E27FC236}">
                <a16:creationId xmlns:a16="http://schemas.microsoft.com/office/drawing/2014/main" xmlns="" id="{BBEE43DA-4B2A-174C-87E5-1BBB0B0D7C86}"/>
              </a:ext>
            </a:extLst>
          </p:cNvPr>
          <p:cNvSpPr txBox="1"/>
          <p:nvPr/>
        </p:nvSpPr>
        <p:spPr>
          <a:xfrm>
            <a:off x="321346" y="2052481"/>
            <a:ext cx="5930310" cy="1384995"/>
          </a:xfrm>
          <a:prstGeom prst="rect">
            <a:avLst/>
          </a:prstGeom>
          <a:noFill/>
        </p:spPr>
        <p:txBody>
          <a:bodyPr wrap="square" rtlCol="0">
            <a:spAutoFit/>
          </a:bodyPr>
          <a:lstStyle/>
          <a:p>
            <a:r>
              <a:rPr lang="en-US" sz="2800" i="1" dirty="0"/>
              <a:t>Pathways to prosperity: Meeting the challenge of preparing young Americans for the 21</a:t>
            </a:r>
            <a:r>
              <a:rPr lang="en-US" sz="2800" i="1" baseline="30000" dirty="0"/>
              <a:t>st</a:t>
            </a:r>
            <a:r>
              <a:rPr lang="en-US" sz="2800" i="1" dirty="0"/>
              <a:t> century</a:t>
            </a:r>
          </a:p>
        </p:txBody>
      </p:sp>
      <p:sp>
        <p:nvSpPr>
          <p:cNvPr id="5" name="Rectangle 4">
            <a:extLst>
              <a:ext uri="{FF2B5EF4-FFF2-40B4-BE49-F238E27FC236}">
                <a16:creationId xmlns:a16="http://schemas.microsoft.com/office/drawing/2014/main" xmlns="" id="{5331BE28-6B88-7B49-81BB-84A726B13DFD}"/>
              </a:ext>
            </a:extLst>
          </p:cNvPr>
          <p:cNvSpPr/>
          <p:nvPr/>
        </p:nvSpPr>
        <p:spPr>
          <a:xfrm>
            <a:off x="6251656" y="2197243"/>
            <a:ext cx="6219744" cy="5632311"/>
          </a:xfrm>
          <a:prstGeom prst="rect">
            <a:avLst/>
          </a:prstGeom>
        </p:spPr>
        <p:txBody>
          <a:bodyPr wrap="square">
            <a:spAutoFit/>
          </a:bodyPr>
          <a:lstStyle/>
          <a:p>
            <a:r>
              <a:rPr lang="en-US" sz="4000" dirty="0"/>
              <a:t>“The Georgetown Center projects that </a:t>
            </a:r>
            <a:r>
              <a:rPr lang="en-US" sz="4000" dirty="0">
                <a:solidFill>
                  <a:srgbClr val="FF0000"/>
                </a:solidFill>
              </a:rPr>
              <a:t>14 million job openings</a:t>
            </a:r>
            <a:r>
              <a:rPr lang="en-US" sz="4000" dirty="0"/>
              <a:t>—nearly half of those that will be filled by workers with post-secondary education—</a:t>
            </a:r>
            <a:r>
              <a:rPr lang="en-US" sz="4000" dirty="0">
                <a:solidFill>
                  <a:srgbClr val="FF0000"/>
                </a:solidFill>
              </a:rPr>
              <a:t>will go to people with an associate’s degree or occupational certificate.” </a:t>
            </a:r>
            <a:endParaRPr lang="en-US" sz="4000" dirty="0"/>
          </a:p>
        </p:txBody>
      </p:sp>
    </p:spTree>
    <p:extLst>
      <p:ext uri="{BB962C8B-B14F-4D97-AF65-F5344CB8AC3E}">
        <p14:creationId xmlns:p14="http://schemas.microsoft.com/office/powerpoint/2010/main" val="33086046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6370C5F-1EE9-A641-802D-B81A83A321E9}"/>
              </a:ext>
            </a:extLst>
          </p:cNvPr>
          <p:cNvSpPr txBox="1"/>
          <p:nvPr/>
        </p:nvSpPr>
        <p:spPr>
          <a:xfrm>
            <a:off x="559661" y="533400"/>
            <a:ext cx="11505339" cy="954107"/>
          </a:xfrm>
          <a:prstGeom prst="rect">
            <a:avLst/>
          </a:prstGeom>
          <a:noFill/>
        </p:spPr>
        <p:txBody>
          <a:bodyPr wrap="square" rtlCol="0">
            <a:spAutoFit/>
          </a:bodyPr>
          <a:lstStyle/>
          <a:p>
            <a:r>
              <a:rPr lang="en-US" sz="2800" b="1" dirty="0"/>
              <a:t>Example for Language Arts: </a:t>
            </a:r>
          </a:p>
          <a:p>
            <a:r>
              <a:rPr lang="en-US" sz="2800" b="1" dirty="0"/>
              <a:t>Oral Communication </a:t>
            </a:r>
          </a:p>
        </p:txBody>
      </p:sp>
      <p:graphicFrame>
        <p:nvGraphicFramePr>
          <p:cNvPr id="9" name="Table 8">
            <a:extLst>
              <a:ext uri="{FF2B5EF4-FFF2-40B4-BE49-F238E27FC236}">
                <a16:creationId xmlns:a16="http://schemas.microsoft.com/office/drawing/2014/main" xmlns="" id="{48EE201E-43B8-4140-AFBB-8EA85AA2D416}"/>
              </a:ext>
            </a:extLst>
          </p:cNvPr>
          <p:cNvGraphicFramePr>
            <a:graphicFrameLocks noGrp="1"/>
          </p:cNvGraphicFramePr>
          <p:nvPr>
            <p:extLst>
              <p:ext uri="{D42A27DB-BD31-4B8C-83A1-F6EECF244321}">
                <p14:modId xmlns:p14="http://schemas.microsoft.com/office/powerpoint/2010/main" val="2773830469"/>
              </p:ext>
            </p:extLst>
          </p:nvPr>
        </p:nvGraphicFramePr>
        <p:xfrm>
          <a:off x="559661" y="1828800"/>
          <a:ext cx="11811000" cy="6431279"/>
        </p:xfrm>
        <a:graphic>
          <a:graphicData uri="http://schemas.openxmlformats.org/drawingml/2006/table">
            <a:tbl>
              <a:tblPr firstRow="1" bandRow="1">
                <a:tableStyleId>{5C22544A-7EE6-4342-B048-85BDC9FD1C3A}</a:tableStyleId>
              </a:tblPr>
              <a:tblGrid>
                <a:gridCol w="5561739">
                  <a:extLst>
                    <a:ext uri="{9D8B030D-6E8A-4147-A177-3AD203B41FA5}">
                      <a16:colId xmlns:a16="http://schemas.microsoft.com/office/drawing/2014/main" xmlns="" val="3810353760"/>
                    </a:ext>
                  </a:extLst>
                </a:gridCol>
                <a:gridCol w="6249261">
                  <a:extLst>
                    <a:ext uri="{9D8B030D-6E8A-4147-A177-3AD203B41FA5}">
                      <a16:colId xmlns:a16="http://schemas.microsoft.com/office/drawing/2014/main" xmlns="" val="248122672"/>
                    </a:ext>
                  </a:extLst>
                </a:gridCol>
              </a:tblGrid>
              <a:tr h="533725">
                <a:tc gridSpan="2">
                  <a:txBody>
                    <a:bodyPr/>
                    <a:lstStyle/>
                    <a:p>
                      <a:pPr algn="ctr"/>
                      <a:r>
                        <a:rPr lang="en-US" sz="3200" b="1" kern="1200" dirty="0">
                          <a:solidFill>
                            <a:schemeClr val="tx1"/>
                          </a:solidFill>
                          <a:effectLst/>
                          <a:latin typeface="Arial" panose="020B0604020202020204" pitchFamily="34" charset="0"/>
                          <a:ea typeface="+mn-ea"/>
                          <a:cs typeface="Arial" panose="020B0604020202020204" pitchFamily="34" charset="0"/>
                        </a:rPr>
                        <a:t>ESL Guided Pathway to Transfer - Language Arts: </a:t>
                      </a:r>
                    </a:p>
                    <a:p>
                      <a:pPr algn="ctr"/>
                      <a:r>
                        <a:rPr lang="en-US" sz="3200" b="1" kern="1200" dirty="0">
                          <a:solidFill>
                            <a:schemeClr val="tx1"/>
                          </a:solidFill>
                          <a:effectLst/>
                          <a:latin typeface="Arial" panose="020B0604020202020204" pitchFamily="34" charset="0"/>
                          <a:ea typeface="+mn-ea"/>
                          <a:cs typeface="Arial" panose="020B0604020202020204" pitchFamily="34" charset="0"/>
                        </a:rPr>
                        <a:t>Oral Communication: 18 units</a:t>
                      </a:r>
                      <a:r>
                        <a:rPr lang="en-US" sz="3200" dirty="0">
                          <a:solidFill>
                            <a:schemeClr val="tx1"/>
                          </a:solidFill>
                          <a:effectLst/>
                          <a:latin typeface="Arial" panose="020B0604020202020204" pitchFamily="34" charset="0"/>
                          <a:cs typeface="Arial" panose="020B0604020202020204" pitchFamily="34" charset="0"/>
                        </a:rPr>
                        <a:t> </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xmlns="" val="1521419721"/>
                  </a:ext>
                </a:extLst>
              </a:tr>
              <a:tr h="2895275">
                <a:tc>
                  <a:txBody>
                    <a:bodyPr/>
                    <a:lstStyle/>
                    <a:p>
                      <a:pPr marL="0" marR="0">
                        <a:spcBef>
                          <a:spcPts val="0"/>
                        </a:spcBef>
                        <a:spcAft>
                          <a:spcPts val="0"/>
                        </a:spcAft>
                      </a:pPr>
                      <a:r>
                        <a:rPr lang="en-US" sz="3200" dirty="0">
                          <a:effectLst/>
                          <a:latin typeface="Arial" panose="020B0604020202020204" pitchFamily="34" charset="0"/>
                          <a:ea typeface="MS Mincho" panose="02020609040205080304" pitchFamily="49" charset="-128"/>
                          <a:cs typeface="Arial" panose="020B0604020202020204" pitchFamily="34" charset="0"/>
                        </a:rPr>
                        <a:t>A. Take the required ESL courses listed in sequence (15 units):</a:t>
                      </a:r>
                    </a:p>
                    <a:p>
                      <a:pPr marL="0" marR="0">
                        <a:spcBef>
                          <a:spcPts val="0"/>
                        </a:spcBef>
                        <a:spcAft>
                          <a:spcPts val="0"/>
                        </a:spcAft>
                      </a:pPr>
                      <a:r>
                        <a:rPr lang="en-US" sz="3200" dirty="0">
                          <a:effectLst/>
                          <a:latin typeface="Arial" panose="020B0604020202020204" pitchFamily="34" charset="0"/>
                          <a:ea typeface="MS Mincho" panose="02020609040205080304" pitchFamily="49" charset="-128"/>
                          <a:cs typeface="Arial" panose="020B0604020202020204" pitchFamily="34" charset="0"/>
                        </a:rPr>
                        <a:t>ESL 184 C, ESL 185 C, and ESL 186 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3200" dirty="0">
                          <a:effectLst/>
                          <a:latin typeface="Arial" panose="020B0604020202020204" pitchFamily="34" charset="0"/>
                          <a:ea typeface="MS Mincho" panose="02020609040205080304" pitchFamily="49" charset="-128"/>
                          <a:cs typeface="Arial" panose="020B0604020202020204" pitchFamily="34" charset="0"/>
                        </a:rPr>
                        <a:t>B. Take this Communication Studies course:</a:t>
                      </a:r>
                    </a:p>
                    <a:p>
                      <a:pPr marL="331470" marR="0">
                        <a:spcBef>
                          <a:spcPts val="0"/>
                        </a:spcBef>
                        <a:spcAft>
                          <a:spcPts val="0"/>
                        </a:spcAft>
                      </a:pPr>
                      <a:r>
                        <a:rPr lang="en-US" sz="3200" dirty="0">
                          <a:effectLst/>
                          <a:latin typeface="Arial" panose="020B0604020202020204" pitchFamily="34" charset="0"/>
                          <a:ea typeface="MS Mincho" panose="02020609040205080304" pitchFamily="49" charset="-128"/>
                          <a:cs typeface="Arial" panose="020B0604020202020204" pitchFamily="34" charset="0"/>
                        </a:rPr>
                        <a:t>COMM 100 Human Communication (3</a:t>
                      </a:r>
                      <a:r>
                        <a:rPr lang="en-US" sz="3200" dirty="0" smtClean="0">
                          <a:effectLst/>
                          <a:latin typeface="Arial" panose="020B0604020202020204" pitchFamily="34" charset="0"/>
                          <a:ea typeface="MS Mincho" panose="02020609040205080304" pitchFamily="49" charset="-128"/>
                          <a:cs typeface="Arial" panose="020B0604020202020204" pitchFamily="34" charset="0"/>
                        </a:rPr>
                        <a:t>)</a:t>
                      </a:r>
                    </a:p>
                    <a:p>
                      <a:pPr marL="331470" marR="0">
                        <a:spcBef>
                          <a:spcPts val="0"/>
                        </a:spcBef>
                        <a:spcAft>
                          <a:spcPts val="0"/>
                        </a:spcAft>
                      </a:pPr>
                      <a:endParaRPr lang="en-US" sz="3200" dirty="0" smtClean="0">
                        <a:effectLst/>
                        <a:latin typeface="Arial" panose="020B0604020202020204" pitchFamily="34" charset="0"/>
                        <a:ea typeface="MS Mincho" panose="02020609040205080304" pitchFamily="49" charset="-128"/>
                        <a:cs typeface="Arial" panose="020B0604020202020204" pitchFamily="34" charset="0"/>
                      </a:endParaRPr>
                    </a:p>
                    <a:p>
                      <a:pPr marL="331470" marR="0">
                        <a:spcBef>
                          <a:spcPts val="0"/>
                        </a:spcBef>
                        <a:spcAft>
                          <a:spcPts val="0"/>
                        </a:spcAft>
                      </a:pPr>
                      <a:r>
                        <a:rPr lang="en-US" sz="3200" dirty="0" smtClean="0">
                          <a:effectLst/>
                          <a:latin typeface="Arial" panose="020B0604020202020204" pitchFamily="34" charset="0"/>
                          <a:ea typeface="MS Mincho" panose="02020609040205080304" pitchFamily="49" charset="-128"/>
                          <a:cs typeface="Arial" panose="020B0604020202020204" pitchFamily="34" charset="0"/>
                        </a:rPr>
                        <a:t>Additional</a:t>
                      </a:r>
                      <a:r>
                        <a:rPr lang="en-US" sz="3200" baseline="0" dirty="0" smtClean="0">
                          <a:effectLst/>
                          <a:latin typeface="Arial" panose="020B0604020202020204" pitchFamily="34" charset="0"/>
                          <a:ea typeface="MS Mincho" panose="02020609040205080304" pitchFamily="49" charset="-128"/>
                          <a:cs typeface="Arial" panose="020B0604020202020204" pitchFamily="34" charset="0"/>
                        </a:rPr>
                        <a:t> recommended elective not required:</a:t>
                      </a:r>
                    </a:p>
                    <a:p>
                      <a:pPr marL="331470" marR="0">
                        <a:spcBef>
                          <a:spcPts val="0"/>
                        </a:spcBef>
                        <a:spcAft>
                          <a:spcPts val="0"/>
                        </a:spcAft>
                      </a:pPr>
                      <a:r>
                        <a:rPr lang="en-US" sz="3200" baseline="0" dirty="0" smtClean="0">
                          <a:effectLst/>
                          <a:latin typeface="Arial" panose="020B0604020202020204" pitchFamily="34" charset="0"/>
                          <a:ea typeface="MS Mincho" panose="02020609040205080304" pitchFamily="49" charset="-128"/>
                          <a:cs typeface="Arial" panose="020B0604020202020204" pitchFamily="34" charset="0"/>
                        </a:rPr>
                        <a:t>COUN 140 C – Educational Planning (1) or</a:t>
                      </a:r>
                    </a:p>
                    <a:p>
                      <a:pPr marL="331470" marR="0">
                        <a:spcBef>
                          <a:spcPts val="0"/>
                        </a:spcBef>
                        <a:spcAft>
                          <a:spcPts val="0"/>
                        </a:spcAft>
                      </a:pPr>
                      <a:r>
                        <a:rPr lang="en-US" sz="3200" baseline="0" dirty="0" smtClean="0">
                          <a:effectLst/>
                          <a:latin typeface="Arial" panose="020B0604020202020204" pitchFamily="34" charset="0"/>
                          <a:ea typeface="MS Mincho" panose="02020609040205080304" pitchFamily="49" charset="-128"/>
                          <a:cs typeface="Arial" panose="020B0604020202020204" pitchFamily="34" charset="0"/>
                        </a:rPr>
                        <a:t>LIB 100 C – Intro to Research (1)</a:t>
                      </a:r>
                      <a:endParaRPr lang="en-US" sz="3200" dirty="0" smtClean="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86889777"/>
                  </a:ext>
                </a:extLst>
              </a:tr>
            </a:tbl>
          </a:graphicData>
        </a:graphic>
      </p:graphicFrame>
    </p:spTree>
    <p:extLst>
      <p:ext uri="{BB962C8B-B14F-4D97-AF65-F5344CB8AC3E}">
        <p14:creationId xmlns:p14="http://schemas.microsoft.com/office/powerpoint/2010/main" val="28259002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6370C5F-1EE9-A641-802D-B81A83A321E9}"/>
              </a:ext>
            </a:extLst>
          </p:cNvPr>
          <p:cNvSpPr txBox="1"/>
          <p:nvPr/>
        </p:nvSpPr>
        <p:spPr>
          <a:xfrm>
            <a:off x="254000" y="228600"/>
            <a:ext cx="12373608" cy="954107"/>
          </a:xfrm>
          <a:prstGeom prst="rect">
            <a:avLst/>
          </a:prstGeom>
          <a:noFill/>
        </p:spPr>
        <p:txBody>
          <a:bodyPr wrap="square" rtlCol="0">
            <a:spAutoFit/>
          </a:bodyPr>
          <a:lstStyle/>
          <a:p>
            <a:r>
              <a:rPr lang="en-US" sz="2800" b="1" dirty="0"/>
              <a:t>Example for SEM </a:t>
            </a:r>
          </a:p>
          <a:p>
            <a:r>
              <a:rPr lang="en-US" sz="2800" b="1" dirty="0"/>
              <a:t>(Science, Engineering, and Mathematics)</a:t>
            </a:r>
            <a:r>
              <a:rPr lang="en-US" sz="2800" dirty="0"/>
              <a:t> </a:t>
            </a:r>
          </a:p>
        </p:txBody>
      </p:sp>
      <p:graphicFrame>
        <p:nvGraphicFramePr>
          <p:cNvPr id="9" name="Table 8">
            <a:extLst>
              <a:ext uri="{FF2B5EF4-FFF2-40B4-BE49-F238E27FC236}">
                <a16:creationId xmlns:a16="http://schemas.microsoft.com/office/drawing/2014/main" xmlns="" id="{48EE201E-43B8-4140-AFBB-8EA85AA2D416}"/>
              </a:ext>
            </a:extLst>
          </p:cNvPr>
          <p:cNvGraphicFramePr>
            <a:graphicFrameLocks noGrp="1"/>
          </p:cNvGraphicFramePr>
          <p:nvPr>
            <p:extLst>
              <p:ext uri="{D42A27DB-BD31-4B8C-83A1-F6EECF244321}">
                <p14:modId xmlns:p14="http://schemas.microsoft.com/office/powerpoint/2010/main" val="1818883616"/>
              </p:ext>
            </p:extLst>
          </p:nvPr>
        </p:nvGraphicFramePr>
        <p:xfrm>
          <a:off x="351201" y="1182706"/>
          <a:ext cx="11506200" cy="7650480"/>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xmlns="" val="3810353760"/>
                    </a:ext>
                  </a:extLst>
                </a:gridCol>
                <a:gridCol w="5753100">
                  <a:extLst>
                    <a:ext uri="{9D8B030D-6E8A-4147-A177-3AD203B41FA5}">
                      <a16:colId xmlns:a16="http://schemas.microsoft.com/office/drawing/2014/main" xmlns="" val="248122672"/>
                    </a:ext>
                  </a:extLst>
                </a:gridCol>
              </a:tblGrid>
              <a:tr h="961384">
                <a:tc gridSpan="2">
                  <a:txBody>
                    <a:bodyPr/>
                    <a:lstStyle/>
                    <a:p>
                      <a:pPr algn="ctr"/>
                      <a:r>
                        <a:rPr lang="en-US" sz="3200" b="1" kern="1200" dirty="0">
                          <a:solidFill>
                            <a:schemeClr val="tx1"/>
                          </a:solidFill>
                          <a:effectLst/>
                          <a:latin typeface="Arial" panose="020B0604020202020204" pitchFamily="34" charset="0"/>
                          <a:ea typeface="+mn-ea"/>
                          <a:cs typeface="Arial" panose="020B0604020202020204" pitchFamily="34" charset="0"/>
                        </a:rPr>
                        <a:t>ESL Guided Pathway to Science, Engineering, and Math (SEM): 18-19 units</a:t>
                      </a:r>
                      <a:r>
                        <a:rPr lang="en-US" sz="3200" dirty="0">
                          <a:solidFill>
                            <a:schemeClr val="tx1"/>
                          </a:solidFill>
                          <a:effectLst/>
                          <a:latin typeface="Arial" panose="020B0604020202020204" pitchFamily="34" charset="0"/>
                          <a:cs typeface="Arial" panose="020B0604020202020204" pitchFamily="34" charset="0"/>
                        </a:rPr>
                        <a:t> </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xmlns="" val="1521419721"/>
                  </a:ext>
                </a:extLst>
              </a:tr>
              <a:tr h="5933110">
                <a:tc>
                  <a:txBody>
                    <a:bodyPr/>
                    <a:lstStyle/>
                    <a:p>
                      <a:r>
                        <a:rPr lang="en-US" sz="3200" kern="1200" dirty="0">
                          <a:solidFill>
                            <a:schemeClr val="dk1"/>
                          </a:solidFill>
                          <a:effectLst/>
                          <a:latin typeface="Arial" panose="020B0604020202020204" pitchFamily="34" charset="0"/>
                          <a:ea typeface="+mn-ea"/>
                          <a:cs typeface="Arial" panose="020B0604020202020204" pitchFamily="34" charset="0"/>
                        </a:rPr>
                        <a:t>A. Take the required core ESL courses listed in sequence (10 units): </a:t>
                      </a:r>
                    </a:p>
                    <a:p>
                      <a:endParaRPr lang="en-US" sz="3200" kern="1200" dirty="0">
                        <a:solidFill>
                          <a:schemeClr val="dk1"/>
                        </a:solidFill>
                        <a:effectLst/>
                        <a:latin typeface="Arial" panose="020B0604020202020204" pitchFamily="34" charset="0"/>
                        <a:ea typeface="+mn-ea"/>
                        <a:cs typeface="Arial" panose="020B0604020202020204" pitchFamily="34" charset="0"/>
                      </a:endParaRPr>
                    </a:p>
                    <a:p>
                      <a:r>
                        <a:rPr lang="en-US" sz="3200" kern="1200" dirty="0">
                          <a:solidFill>
                            <a:schemeClr val="dk1"/>
                          </a:solidFill>
                          <a:effectLst/>
                          <a:latin typeface="Arial" panose="020B0604020202020204" pitchFamily="34" charset="0"/>
                          <a:ea typeface="+mn-ea"/>
                          <a:cs typeface="Arial" panose="020B0604020202020204" pitchFamily="34" charset="0"/>
                        </a:rPr>
                        <a:t>ESL 185 C &amp; 186 C</a:t>
                      </a:r>
                      <a:r>
                        <a:rPr lang="en-US"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kern="1200" dirty="0">
                          <a:solidFill>
                            <a:schemeClr val="dk1"/>
                          </a:solidFill>
                          <a:effectLst/>
                          <a:latin typeface="Arial" panose="020B0604020202020204" pitchFamily="34" charset="0"/>
                          <a:ea typeface="+mn-ea"/>
                          <a:cs typeface="Arial" panose="020B0604020202020204" pitchFamily="34" charset="0"/>
                        </a:rPr>
                        <a:t>Take the required SEM courses (8-9 units):</a:t>
                      </a:r>
                    </a:p>
                    <a:p>
                      <a:pPr marL="457200" lvl="0" indent="-457200">
                        <a:buFont typeface="Arial" panose="020B0604020202020204" pitchFamily="34" charset="0"/>
                        <a:buChar char="•"/>
                      </a:pPr>
                      <a:r>
                        <a:rPr lang="en-US" sz="3000" kern="1200" dirty="0">
                          <a:solidFill>
                            <a:schemeClr val="dk1"/>
                          </a:solidFill>
                          <a:effectLst/>
                          <a:latin typeface="Arial" panose="020B0604020202020204" pitchFamily="34" charset="0"/>
                          <a:ea typeface="+mn-ea"/>
                          <a:cs typeface="Arial" panose="020B0604020202020204" pitchFamily="34" charset="0"/>
                        </a:rPr>
                        <a:t>B1. Take MATH 141 College Algebra (4)</a:t>
                      </a:r>
                    </a:p>
                    <a:p>
                      <a:pPr marL="457200" lvl="0" indent="-457200">
                        <a:buFont typeface="Arial" panose="020B0604020202020204" pitchFamily="34" charset="0"/>
                        <a:buChar char="•"/>
                      </a:pPr>
                      <a:r>
                        <a:rPr lang="en-US" sz="3000" kern="1200" dirty="0">
                          <a:solidFill>
                            <a:schemeClr val="dk1"/>
                          </a:solidFill>
                          <a:effectLst/>
                          <a:latin typeface="Arial" panose="020B0604020202020204" pitchFamily="34" charset="0"/>
                          <a:ea typeface="+mn-ea"/>
                          <a:cs typeface="Arial" panose="020B0604020202020204" pitchFamily="34" charset="0"/>
                        </a:rPr>
                        <a:t>B2. Take one of these STEM courses: </a:t>
                      </a:r>
                    </a:p>
                    <a:p>
                      <a:pPr lvl="1"/>
                      <a:r>
                        <a:rPr lang="en-US" sz="3000" kern="1200" dirty="0">
                          <a:solidFill>
                            <a:schemeClr val="dk1"/>
                          </a:solidFill>
                          <a:effectLst/>
                          <a:latin typeface="Arial" panose="020B0604020202020204" pitchFamily="34" charset="0"/>
                          <a:ea typeface="+mn-ea"/>
                          <a:cs typeface="Arial" panose="020B0604020202020204" pitchFamily="34" charset="0"/>
                        </a:rPr>
                        <a:t>CHEM 107</a:t>
                      </a:r>
                      <a:r>
                        <a:rPr lang="en-US" sz="3000" kern="1200" baseline="0" dirty="0">
                          <a:solidFill>
                            <a:schemeClr val="dk1"/>
                          </a:solidFill>
                          <a:effectLst/>
                          <a:latin typeface="Arial" panose="020B0604020202020204" pitchFamily="34" charset="0"/>
                          <a:ea typeface="+mn-ea"/>
                          <a:cs typeface="Arial" panose="020B0604020202020204" pitchFamily="34" charset="0"/>
                        </a:rPr>
                        <a:t> </a:t>
                      </a:r>
                    </a:p>
                    <a:p>
                      <a:pPr lvl="1"/>
                      <a:r>
                        <a:rPr lang="en-US" sz="3000" kern="1200" baseline="0" dirty="0">
                          <a:solidFill>
                            <a:schemeClr val="dk1"/>
                          </a:solidFill>
                          <a:effectLst/>
                          <a:latin typeface="Arial" panose="020B0604020202020204" pitchFamily="34" charset="0"/>
                          <a:ea typeface="+mn-ea"/>
                          <a:cs typeface="Arial" panose="020B0604020202020204" pitchFamily="34" charset="0"/>
                        </a:rPr>
                        <a:t>Prep for Gen </a:t>
                      </a:r>
                      <a:r>
                        <a:rPr lang="en-US" sz="3000" kern="1200" baseline="0" dirty="0" err="1">
                          <a:solidFill>
                            <a:schemeClr val="dk1"/>
                          </a:solidFill>
                          <a:effectLst/>
                          <a:latin typeface="Arial" panose="020B0604020202020204" pitchFamily="34" charset="0"/>
                          <a:ea typeface="+mn-ea"/>
                          <a:cs typeface="Arial" panose="020B0604020202020204" pitchFamily="34" charset="0"/>
                        </a:rPr>
                        <a:t>Chem</a:t>
                      </a:r>
                      <a:r>
                        <a:rPr lang="en-US" sz="3000" kern="1200" baseline="0" dirty="0">
                          <a:solidFill>
                            <a:schemeClr val="dk1"/>
                          </a:solidFill>
                          <a:effectLst/>
                          <a:latin typeface="Arial" panose="020B0604020202020204" pitchFamily="34" charset="0"/>
                          <a:ea typeface="+mn-ea"/>
                          <a:cs typeface="Arial" panose="020B0604020202020204" pitchFamily="34" charset="0"/>
                        </a:rPr>
                        <a:t> (5)  </a:t>
                      </a:r>
                      <a:r>
                        <a:rPr lang="en-US" sz="3000" kern="1200" dirty="0">
                          <a:solidFill>
                            <a:schemeClr val="dk1"/>
                          </a:solidFill>
                          <a:effectLst/>
                          <a:latin typeface="Arial" panose="020B0604020202020204" pitchFamily="34" charset="0"/>
                          <a:ea typeface="+mn-ea"/>
                          <a:cs typeface="Arial" panose="020B0604020202020204" pitchFamily="34" charset="0"/>
                        </a:rPr>
                        <a:t>or </a:t>
                      </a:r>
                    </a:p>
                    <a:p>
                      <a:pPr lvl="1"/>
                      <a:r>
                        <a:rPr lang="en-US" sz="3000" kern="1200" dirty="0">
                          <a:solidFill>
                            <a:schemeClr val="dk1"/>
                          </a:solidFill>
                          <a:effectLst/>
                          <a:latin typeface="Arial" panose="020B0604020202020204" pitchFamily="34" charset="0"/>
                          <a:ea typeface="+mn-ea"/>
                          <a:cs typeface="Arial" panose="020B0604020202020204" pitchFamily="34" charset="0"/>
                        </a:rPr>
                        <a:t>CHEM 111 </a:t>
                      </a:r>
                    </a:p>
                    <a:p>
                      <a:pPr lvl="1"/>
                      <a:r>
                        <a:rPr lang="en-US" sz="3000" kern="1200" dirty="0">
                          <a:solidFill>
                            <a:schemeClr val="dk1"/>
                          </a:solidFill>
                          <a:effectLst/>
                          <a:latin typeface="Arial" panose="020B0604020202020204" pitchFamily="34" charset="0"/>
                          <a:ea typeface="+mn-ea"/>
                          <a:cs typeface="Arial" panose="020B0604020202020204" pitchFamily="34" charset="0"/>
                        </a:rPr>
                        <a:t>Gen </a:t>
                      </a:r>
                      <a:r>
                        <a:rPr lang="en-US" sz="3000" kern="1200" dirty="0" err="1">
                          <a:solidFill>
                            <a:schemeClr val="dk1"/>
                          </a:solidFill>
                          <a:effectLst/>
                          <a:latin typeface="Arial" panose="020B0604020202020204" pitchFamily="34" charset="0"/>
                          <a:ea typeface="+mn-ea"/>
                          <a:cs typeface="Arial" panose="020B0604020202020204" pitchFamily="34" charset="0"/>
                        </a:rPr>
                        <a:t>Chem</a:t>
                      </a:r>
                      <a:r>
                        <a:rPr lang="en-US" sz="3000" kern="1200" dirty="0">
                          <a:solidFill>
                            <a:schemeClr val="dk1"/>
                          </a:solidFill>
                          <a:effectLst/>
                          <a:latin typeface="Arial" panose="020B0604020202020204" pitchFamily="34" charset="0"/>
                          <a:ea typeface="+mn-ea"/>
                          <a:cs typeface="Arial" panose="020B0604020202020204" pitchFamily="34" charset="0"/>
                        </a:rPr>
                        <a:t> (5)</a:t>
                      </a:r>
                    </a:p>
                    <a:p>
                      <a:pPr lvl="1"/>
                      <a:r>
                        <a:rPr lang="en-US" sz="3000" kern="1200" dirty="0">
                          <a:solidFill>
                            <a:schemeClr val="dk1"/>
                          </a:solidFill>
                          <a:effectLst/>
                          <a:latin typeface="Arial" panose="020B0604020202020204" pitchFamily="34" charset="0"/>
                          <a:ea typeface="+mn-ea"/>
                          <a:cs typeface="Arial" panose="020B0604020202020204" pitchFamily="34" charset="0"/>
                        </a:rPr>
                        <a:t>or</a:t>
                      </a:r>
                    </a:p>
                    <a:p>
                      <a:pPr lvl="1"/>
                      <a:r>
                        <a:rPr lang="en-US" sz="3000" kern="1200" dirty="0">
                          <a:solidFill>
                            <a:schemeClr val="dk1"/>
                          </a:solidFill>
                          <a:effectLst/>
                          <a:latin typeface="Arial" panose="020B0604020202020204" pitchFamily="34" charset="0"/>
                          <a:ea typeface="+mn-ea"/>
                          <a:cs typeface="Arial" panose="020B0604020202020204" pitchFamily="34" charset="0"/>
                        </a:rPr>
                        <a:t>PHYS 130 </a:t>
                      </a:r>
                    </a:p>
                    <a:p>
                      <a:pPr lvl="1"/>
                      <a:r>
                        <a:rPr lang="en-US" sz="3000" kern="1200" dirty="0">
                          <a:solidFill>
                            <a:schemeClr val="dk1"/>
                          </a:solidFill>
                          <a:effectLst/>
                          <a:latin typeface="Arial" panose="020B0604020202020204" pitchFamily="34" charset="0"/>
                          <a:ea typeface="+mn-ea"/>
                          <a:cs typeface="Arial" panose="020B0604020202020204" pitchFamily="34" charset="0"/>
                        </a:rPr>
                        <a:t>Elementary Physics (4)</a:t>
                      </a:r>
                      <a:endParaRPr lang="en-US" sz="3000" dirty="0">
                        <a:effectLst/>
                        <a:latin typeface="Arial" panose="020B0604020202020204" pitchFamily="34" charset="0"/>
                        <a:cs typeface="Arial" panose="020B0604020202020204" pitchFamily="34" charset="0"/>
                      </a:endParaRPr>
                    </a:p>
                    <a:p>
                      <a:pPr lvl="2"/>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86889777"/>
                  </a:ext>
                </a:extLst>
              </a:tr>
            </a:tbl>
          </a:graphicData>
        </a:graphic>
      </p:graphicFrame>
    </p:spTree>
    <p:extLst>
      <p:ext uri="{BB962C8B-B14F-4D97-AF65-F5344CB8AC3E}">
        <p14:creationId xmlns:p14="http://schemas.microsoft.com/office/powerpoint/2010/main" val="7842897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6CEFD67-BCB2-8543-9159-9E00294EC748}"/>
              </a:ext>
            </a:extLst>
          </p:cNvPr>
          <p:cNvSpPr>
            <a:spLocks noGrp="1"/>
          </p:cNvSpPr>
          <p:nvPr>
            <p:ph type="body" idx="1"/>
          </p:nvPr>
        </p:nvSpPr>
        <p:spPr>
          <a:xfrm>
            <a:off x="549748" y="838200"/>
            <a:ext cx="11905303" cy="1779292"/>
          </a:xfrm>
        </p:spPr>
        <p:txBody>
          <a:bodyPr>
            <a:noAutofit/>
          </a:bodyPr>
          <a:lstStyle/>
          <a:p>
            <a:pPr algn="ctr"/>
            <a:r>
              <a:rPr lang="en-US" sz="7200" b="1" dirty="0"/>
              <a:t>Articulation, Collaboration, and the Approval process</a:t>
            </a:r>
          </a:p>
        </p:txBody>
      </p:sp>
      <p:sp>
        <p:nvSpPr>
          <p:cNvPr id="6" name="TextBox 5">
            <a:extLst>
              <a:ext uri="{FF2B5EF4-FFF2-40B4-BE49-F238E27FC236}">
                <a16:creationId xmlns:a16="http://schemas.microsoft.com/office/drawing/2014/main" xmlns="" id="{C4CAF0BD-E947-1344-A187-6C300A1A404C}"/>
              </a:ext>
            </a:extLst>
          </p:cNvPr>
          <p:cNvSpPr txBox="1"/>
          <p:nvPr/>
        </p:nvSpPr>
        <p:spPr>
          <a:xfrm>
            <a:off x="525529" y="5562600"/>
            <a:ext cx="11396934" cy="3526350"/>
          </a:xfrm>
          <a:prstGeom prst="rect">
            <a:avLst/>
          </a:prstGeom>
          <a:noFill/>
        </p:spPr>
        <p:txBody>
          <a:bodyPr wrap="square" rtlCol="0">
            <a:spAutoFit/>
          </a:bodyPr>
          <a:lstStyle/>
          <a:p>
            <a:pPr marL="685800" indent="-685800">
              <a:buFont typeface="Arial" panose="020B0604020202020204" pitchFamily="34" charset="0"/>
              <a:buChar char="•"/>
            </a:pPr>
            <a:r>
              <a:rPr lang="en-US" sz="5400" dirty="0"/>
              <a:t>Role of Articulation</a:t>
            </a:r>
          </a:p>
          <a:p>
            <a:pPr marL="685800" indent="-685800">
              <a:buFont typeface="Arial" panose="020B0604020202020204" pitchFamily="34" charset="0"/>
              <a:buChar char="•"/>
            </a:pPr>
            <a:r>
              <a:rPr lang="en-US" sz="5400" dirty="0"/>
              <a:t>Collaboration</a:t>
            </a:r>
          </a:p>
          <a:p>
            <a:pPr marL="685800" indent="-685800">
              <a:buFont typeface="Arial" panose="020B0604020202020204" pitchFamily="34" charset="0"/>
              <a:buChar char="•"/>
            </a:pPr>
            <a:r>
              <a:rPr lang="en-US" sz="5400" dirty="0"/>
              <a:t>Approval Process</a:t>
            </a:r>
          </a:p>
          <a:p>
            <a:pPr marL="406394" indent="-406394">
              <a:buFont typeface="Arial" panose="020B0604020202020204" pitchFamily="34" charset="0"/>
              <a:buChar char="•"/>
            </a:pPr>
            <a:endParaRPr lang="en-US" sz="6115" dirty="0"/>
          </a:p>
        </p:txBody>
      </p:sp>
    </p:spTree>
    <p:extLst>
      <p:ext uri="{BB962C8B-B14F-4D97-AF65-F5344CB8AC3E}">
        <p14:creationId xmlns:p14="http://schemas.microsoft.com/office/powerpoint/2010/main" val="15550469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558800" y="254000"/>
            <a:ext cx="12115800" cy="1727200"/>
          </a:xfrm>
        </p:spPr>
        <p:txBody>
          <a:bodyPr>
            <a:normAutofit/>
          </a:bodyPr>
          <a:lstStyle/>
          <a:p>
            <a:r>
              <a:rPr lang="en-US" sz="7200" b="1" dirty="0"/>
              <a:t>Role of Articulation</a:t>
            </a:r>
          </a:p>
        </p:txBody>
      </p:sp>
      <p:sp>
        <p:nvSpPr>
          <p:cNvPr id="3" name="Content Placeholder 2">
            <a:extLst>
              <a:ext uri="{FF2B5EF4-FFF2-40B4-BE49-F238E27FC236}">
                <a16:creationId xmlns:a16="http://schemas.microsoft.com/office/drawing/2014/main" xmlns="" id="{E0B5E52F-8031-3B45-B1DA-BD0FABF08754}"/>
              </a:ext>
            </a:extLst>
          </p:cNvPr>
          <p:cNvSpPr>
            <a:spLocks noGrp="1"/>
          </p:cNvSpPr>
          <p:nvPr>
            <p:ph idx="1"/>
          </p:nvPr>
        </p:nvSpPr>
        <p:spPr>
          <a:xfrm>
            <a:off x="254000" y="3200400"/>
            <a:ext cx="11734800" cy="6096000"/>
          </a:xfrm>
        </p:spPr>
        <p:txBody>
          <a:bodyPr>
            <a:normAutofit/>
          </a:bodyPr>
          <a:lstStyle/>
          <a:p>
            <a:pPr marL="1123909" indent="-857250"/>
            <a:r>
              <a:rPr lang="en-US" sz="6000" dirty="0"/>
              <a:t>AO resources</a:t>
            </a:r>
          </a:p>
          <a:p>
            <a:pPr marL="1123909" indent="-857250"/>
            <a:r>
              <a:rPr lang="en-US" sz="6000" dirty="0" smtClean="0"/>
              <a:t>AO </a:t>
            </a:r>
            <a:r>
              <a:rPr lang="en-US" sz="6000" dirty="0"/>
              <a:t>collaboration</a:t>
            </a:r>
          </a:p>
          <a:p>
            <a:pPr marL="266659" indent="0">
              <a:buNone/>
            </a:pPr>
            <a:endParaRPr lang="en-US" sz="6000" dirty="0"/>
          </a:p>
        </p:txBody>
      </p:sp>
    </p:spTree>
    <p:extLst>
      <p:ext uri="{BB962C8B-B14F-4D97-AF65-F5344CB8AC3E}">
        <p14:creationId xmlns:p14="http://schemas.microsoft.com/office/powerpoint/2010/main" val="155097279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558800" y="254000"/>
            <a:ext cx="12115800" cy="1727200"/>
          </a:xfrm>
        </p:spPr>
        <p:txBody>
          <a:bodyPr>
            <a:normAutofit/>
          </a:bodyPr>
          <a:lstStyle/>
          <a:p>
            <a:r>
              <a:rPr lang="en-US" sz="7200" b="1" dirty="0"/>
              <a:t>COLLABORATION</a:t>
            </a:r>
          </a:p>
        </p:txBody>
      </p:sp>
      <p:sp>
        <p:nvSpPr>
          <p:cNvPr id="3" name="Content Placeholder 2">
            <a:extLst>
              <a:ext uri="{FF2B5EF4-FFF2-40B4-BE49-F238E27FC236}">
                <a16:creationId xmlns:a16="http://schemas.microsoft.com/office/drawing/2014/main" xmlns="" id="{E0B5E52F-8031-3B45-B1DA-BD0FABF08754}"/>
              </a:ext>
            </a:extLst>
          </p:cNvPr>
          <p:cNvSpPr>
            <a:spLocks noGrp="1"/>
          </p:cNvSpPr>
          <p:nvPr>
            <p:ph idx="1"/>
          </p:nvPr>
        </p:nvSpPr>
        <p:spPr>
          <a:xfrm>
            <a:off x="254000" y="3200400"/>
            <a:ext cx="11734800" cy="6096000"/>
          </a:xfrm>
        </p:spPr>
        <p:txBody>
          <a:bodyPr>
            <a:normAutofit/>
          </a:bodyPr>
          <a:lstStyle/>
          <a:p>
            <a:pPr marL="1123909" indent="-857250"/>
            <a:r>
              <a:rPr lang="en-US" sz="6000" dirty="0"/>
              <a:t>Counselors as advocates</a:t>
            </a:r>
          </a:p>
          <a:p>
            <a:pPr marL="1123909" indent="-857250"/>
            <a:r>
              <a:rPr lang="en-US" sz="6000" dirty="0"/>
              <a:t>Campus buy-in</a:t>
            </a:r>
          </a:p>
          <a:p>
            <a:pPr marL="1123909" indent="-857250"/>
            <a:r>
              <a:rPr lang="en-US" sz="6000" dirty="0"/>
              <a:t>Work across departments</a:t>
            </a:r>
          </a:p>
          <a:p>
            <a:pPr marL="1123909" indent="-857250"/>
            <a:endParaRPr lang="en-US" sz="6000" dirty="0"/>
          </a:p>
          <a:p>
            <a:pPr marL="266659" indent="0">
              <a:buNone/>
            </a:pPr>
            <a:endParaRPr lang="en-US" sz="6000" dirty="0"/>
          </a:p>
        </p:txBody>
      </p:sp>
    </p:spTree>
    <p:extLst>
      <p:ext uri="{BB962C8B-B14F-4D97-AF65-F5344CB8AC3E}">
        <p14:creationId xmlns:p14="http://schemas.microsoft.com/office/powerpoint/2010/main" val="16571843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558800" y="254000"/>
            <a:ext cx="12115800" cy="1727200"/>
          </a:xfrm>
        </p:spPr>
        <p:txBody>
          <a:bodyPr>
            <a:normAutofit/>
          </a:bodyPr>
          <a:lstStyle/>
          <a:p>
            <a:pPr algn="ctr"/>
            <a:r>
              <a:rPr lang="en-US" sz="7200" b="1" dirty="0"/>
              <a:t>Approval Process</a:t>
            </a:r>
          </a:p>
        </p:txBody>
      </p:sp>
      <p:sp>
        <p:nvSpPr>
          <p:cNvPr id="3" name="Content Placeholder 2">
            <a:extLst>
              <a:ext uri="{FF2B5EF4-FFF2-40B4-BE49-F238E27FC236}">
                <a16:creationId xmlns:a16="http://schemas.microsoft.com/office/drawing/2014/main" xmlns="" id="{E0B5E52F-8031-3B45-B1DA-BD0FABF08754}"/>
              </a:ext>
            </a:extLst>
          </p:cNvPr>
          <p:cNvSpPr>
            <a:spLocks noGrp="1"/>
          </p:cNvSpPr>
          <p:nvPr>
            <p:ph idx="1"/>
          </p:nvPr>
        </p:nvSpPr>
        <p:spPr>
          <a:xfrm>
            <a:off x="336698" y="2622698"/>
            <a:ext cx="11734800" cy="2286000"/>
          </a:xfrm>
        </p:spPr>
        <p:txBody>
          <a:bodyPr>
            <a:normAutofit/>
          </a:bodyPr>
          <a:lstStyle/>
          <a:p>
            <a:pPr marL="266659" indent="0">
              <a:buNone/>
            </a:pPr>
            <a:r>
              <a:rPr lang="en-US" sz="6000" dirty="0"/>
              <a:t>Certificates were submitted as: </a:t>
            </a:r>
          </a:p>
          <a:p>
            <a:pPr marL="1123909" indent="-857250"/>
            <a:endParaRPr lang="en-US" sz="6000" dirty="0"/>
          </a:p>
          <a:p>
            <a:pPr marL="266659" indent="0">
              <a:buNone/>
            </a:pPr>
            <a:endParaRPr lang="en-US" sz="6000" dirty="0"/>
          </a:p>
        </p:txBody>
      </p:sp>
      <p:pic>
        <p:nvPicPr>
          <p:cNvPr id="5" name="Picture 4" descr="A screenshot of a cell phone&#10;&#10;Description automatically generated">
            <a:extLst>
              <a:ext uri="{FF2B5EF4-FFF2-40B4-BE49-F238E27FC236}">
                <a16:creationId xmlns:a16="http://schemas.microsoft.com/office/drawing/2014/main" xmlns="" id="{2FEDA7B5-33F3-2942-89B7-65D41FE290B3}"/>
              </a:ext>
            </a:extLst>
          </p:cNvPr>
          <p:cNvPicPr>
            <a:picLocks noChangeAspect="1"/>
          </p:cNvPicPr>
          <p:nvPr/>
        </p:nvPicPr>
        <p:blipFill>
          <a:blip r:embed="rId3"/>
          <a:stretch>
            <a:fillRect/>
          </a:stretch>
        </p:blipFill>
        <p:spPr>
          <a:xfrm>
            <a:off x="202497" y="3886200"/>
            <a:ext cx="12465605" cy="2336713"/>
          </a:xfrm>
          <a:prstGeom prst="rect">
            <a:avLst/>
          </a:prstGeom>
        </p:spPr>
      </p:pic>
      <p:sp>
        <p:nvSpPr>
          <p:cNvPr id="6" name="TextBox 5">
            <a:extLst>
              <a:ext uri="{FF2B5EF4-FFF2-40B4-BE49-F238E27FC236}">
                <a16:creationId xmlns:a16="http://schemas.microsoft.com/office/drawing/2014/main" xmlns="" id="{A2BD12BB-244C-7D44-8078-BAE05E06BF6D}"/>
              </a:ext>
            </a:extLst>
          </p:cNvPr>
          <p:cNvSpPr txBox="1"/>
          <p:nvPr/>
        </p:nvSpPr>
        <p:spPr>
          <a:xfrm>
            <a:off x="558800" y="6629400"/>
            <a:ext cx="10363200" cy="1015663"/>
          </a:xfrm>
          <a:prstGeom prst="rect">
            <a:avLst/>
          </a:prstGeom>
          <a:noFill/>
        </p:spPr>
        <p:txBody>
          <a:bodyPr wrap="square" rtlCol="0">
            <a:spAutoFit/>
          </a:bodyPr>
          <a:lstStyle/>
          <a:p>
            <a:r>
              <a:rPr lang="en-US" sz="6000" dirty="0">
                <a:hlinkClick r:id="rId4">
                  <a:extLst>
                    <a:ext uri="{A12FA001-AC4F-418D-AE19-62706E023703}">
                      <ahyp:hlinkClr xmlns:ahyp="http://schemas.microsoft.com/office/drawing/2018/hyperlinkcolor" xmlns="" val="tx"/>
                    </a:ext>
                  </a:extLst>
                </a:hlinkClick>
              </a:rPr>
              <a:t>Narrative Document </a:t>
            </a:r>
            <a:endParaRPr lang="en-US" sz="6000" dirty="0"/>
          </a:p>
        </p:txBody>
      </p:sp>
    </p:spTree>
    <p:extLst>
      <p:ext uri="{BB962C8B-B14F-4D97-AF65-F5344CB8AC3E}">
        <p14:creationId xmlns:p14="http://schemas.microsoft.com/office/powerpoint/2010/main" val="335682238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547" y="2888129"/>
            <a:ext cx="12107706" cy="3977341"/>
          </a:xfrm>
        </p:spPr>
        <p:txBody>
          <a:bodyPr>
            <a:noAutofit/>
          </a:bodyPr>
          <a:lstStyle/>
          <a:p>
            <a:pPr algn="ctr"/>
            <a:r>
              <a:rPr lang="en-US" sz="7200" dirty="0"/>
              <a:t>Guided Pathways </a:t>
            </a:r>
            <a:br>
              <a:rPr lang="en-US" sz="7200" dirty="0"/>
            </a:br>
            <a:r>
              <a:rPr lang="en-US" sz="7200" dirty="0"/>
              <a:t>ESL Milestone Certificates of Achievement</a:t>
            </a:r>
          </a:p>
        </p:txBody>
      </p:sp>
    </p:spTree>
    <p:extLst>
      <p:ext uri="{BB962C8B-B14F-4D97-AF65-F5344CB8AC3E}">
        <p14:creationId xmlns:p14="http://schemas.microsoft.com/office/powerpoint/2010/main" val="26139776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558800" y="254000"/>
            <a:ext cx="12115800" cy="1727200"/>
          </a:xfrm>
        </p:spPr>
        <p:txBody>
          <a:bodyPr>
            <a:normAutofit/>
          </a:bodyPr>
          <a:lstStyle/>
          <a:p>
            <a:pPr algn="ctr"/>
            <a:r>
              <a:rPr lang="en-US" sz="7200" b="1" dirty="0"/>
              <a:t>Our certificates</a:t>
            </a:r>
          </a:p>
        </p:txBody>
      </p:sp>
      <p:sp>
        <p:nvSpPr>
          <p:cNvPr id="16" name="TextBox 15">
            <a:extLst>
              <a:ext uri="{FF2B5EF4-FFF2-40B4-BE49-F238E27FC236}">
                <a16:creationId xmlns:a16="http://schemas.microsoft.com/office/drawing/2014/main" xmlns="" id="{0BC53349-1492-8D4B-BBEF-624B21FB4C7E}"/>
              </a:ext>
            </a:extLst>
          </p:cNvPr>
          <p:cNvSpPr txBox="1"/>
          <p:nvPr/>
        </p:nvSpPr>
        <p:spPr>
          <a:xfrm>
            <a:off x="558800" y="2209800"/>
            <a:ext cx="12268200" cy="8956298"/>
          </a:xfrm>
          <a:prstGeom prst="rect">
            <a:avLst/>
          </a:prstGeom>
          <a:noFill/>
        </p:spPr>
        <p:txBody>
          <a:bodyPr wrap="square" rtlCol="0">
            <a:spAutoFit/>
          </a:bodyPr>
          <a:lstStyle/>
          <a:p>
            <a:r>
              <a:rPr lang="en-US" sz="2400" dirty="0">
                <a:solidFill>
                  <a:srgbClr val="0070C0"/>
                </a:solidFill>
                <a:hlinkClick r:id="rId3">
                  <a:extLst>
                    <a:ext uri="{A12FA001-AC4F-418D-AE19-62706E023703}">
                      <ahyp:hlinkClr xmlns:ahyp="http://schemas.microsoft.com/office/drawing/2018/hyperlinkcolor" xmlns="" val="tx"/>
                    </a:ext>
                  </a:extLst>
                </a:hlinkClick>
              </a:rPr>
              <a:t>ESL Milestone Certificate: Pathway to Business &amp; CIS</a:t>
            </a:r>
            <a:endParaRPr lang="en-US" sz="2400" dirty="0">
              <a:solidFill>
                <a:srgbClr val="0070C0"/>
              </a:solidFill>
            </a:endParaRPr>
          </a:p>
          <a:p>
            <a:endParaRPr lang="en-US" sz="2400" dirty="0">
              <a:solidFill>
                <a:srgbClr val="0070C0"/>
              </a:solidFill>
              <a:hlinkClick r:id="rId4">
                <a:extLst>
                  <a:ext uri="{A12FA001-AC4F-418D-AE19-62706E023703}">
                    <ahyp:hlinkClr xmlns:ahyp="http://schemas.microsoft.com/office/drawing/2018/hyperlinkcolor" xmlns="" val="tx"/>
                  </a:ext>
                </a:extLst>
              </a:hlinkClick>
            </a:endParaRPr>
          </a:p>
          <a:p>
            <a:r>
              <a:rPr lang="en-US" sz="2400" dirty="0">
                <a:solidFill>
                  <a:srgbClr val="0070C0"/>
                </a:solidFill>
                <a:hlinkClick r:id="rId4">
                  <a:extLst>
                    <a:ext uri="{A12FA001-AC4F-418D-AE19-62706E023703}">
                      <ahyp:hlinkClr xmlns:ahyp="http://schemas.microsoft.com/office/drawing/2018/hyperlinkcolor" xmlns="" val="tx"/>
                    </a:ext>
                  </a:extLst>
                </a:hlinkClick>
              </a:rPr>
              <a:t>ESL Milestone Certificate: Pathway to CTE/ATC</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5">
                  <a:extLst>
                    <a:ext uri="{A12FA001-AC4F-418D-AE19-62706E023703}">
                      <ahyp:hlinkClr xmlns:ahyp="http://schemas.microsoft.com/office/drawing/2018/hyperlinkcolor" xmlns="" val="tx"/>
                    </a:ext>
                  </a:extLst>
                </a:hlinkClick>
              </a:rPr>
              <a:t>ESL Milestone Certificate: Pathway to Dental Hygiene/Nursing/Psychiatric Technology</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6">
                  <a:extLst>
                    <a:ext uri="{A12FA001-AC4F-418D-AE19-62706E023703}">
                      <ahyp:hlinkClr xmlns:ahyp="http://schemas.microsoft.com/office/drawing/2018/hyperlinkcolor" xmlns="" val="tx"/>
                    </a:ext>
                  </a:extLst>
                </a:hlinkClick>
              </a:rPr>
              <a:t>ESL Milestone Certificate: Pathway to DMS, HIT, or RADT</a:t>
            </a:r>
            <a:endParaRPr lang="en-US" sz="2400" dirty="0">
              <a:solidFill>
                <a:srgbClr val="0070C0"/>
              </a:solidFill>
            </a:endParaRPr>
          </a:p>
          <a:p>
            <a:endParaRPr lang="en-US" sz="2400" dirty="0">
              <a:solidFill>
                <a:srgbClr val="0070C0"/>
              </a:solidFill>
              <a:hlinkClick r:id="rId7">
                <a:extLst>
                  <a:ext uri="{A12FA001-AC4F-418D-AE19-62706E023703}">
                    <ahyp:hlinkClr xmlns:ahyp="http://schemas.microsoft.com/office/drawing/2018/hyperlinkcolor" xmlns="" val="tx"/>
                  </a:ext>
                </a:extLst>
              </a:hlinkClick>
            </a:endParaRPr>
          </a:p>
          <a:p>
            <a:r>
              <a:rPr lang="en-US" sz="2400" dirty="0">
                <a:solidFill>
                  <a:srgbClr val="0070C0"/>
                </a:solidFill>
                <a:hlinkClick r:id="rId8">
                  <a:extLst>
                    <a:ext uri="{A12FA001-AC4F-418D-AE19-62706E023703}">
                      <ahyp:hlinkClr xmlns:ahyp="http://schemas.microsoft.com/office/drawing/2018/hyperlinkcolor" xmlns="" val="tx"/>
                    </a:ext>
                  </a:extLst>
                </a:hlinkClick>
              </a:rPr>
              <a:t>ESL Milestone Certificate: Pathway to Kinesiology </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9">
                  <a:extLst>
                    <a:ext uri="{A12FA001-AC4F-418D-AE19-62706E023703}">
                      <ahyp:hlinkClr xmlns:ahyp="http://schemas.microsoft.com/office/drawing/2018/hyperlinkcolor" xmlns="" val="tx"/>
                    </a:ext>
                  </a:extLst>
                </a:hlinkClick>
              </a:rPr>
              <a:t>ESL Milestone Certificate- Pathway to Transfer: Language Arts/Oral Communication</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10">
                  <a:extLst>
                    <a:ext uri="{A12FA001-AC4F-418D-AE19-62706E023703}">
                      <ahyp:hlinkClr xmlns:ahyp="http://schemas.microsoft.com/office/drawing/2018/hyperlinkcolor" xmlns="" val="tx"/>
                    </a:ext>
                  </a:extLst>
                </a:hlinkClick>
              </a:rPr>
              <a:t>ESL Milestone Certificate- Pathway to Transfer: Language Arts/Written Communication</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7">
                  <a:extLst>
                    <a:ext uri="{A12FA001-AC4F-418D-AE19-62706E023703}">
                      <ahyp:hlinkClr xmlns:ahyp="http://schemas.microsoft.com/office/drawing/2018/hyperlinkcolor" xmlns="" val="tx"/>
                    </a:ext>
                  </a:extLst>
                </a:hlinkClick>
              </a:rPr>
              <a:t>ESL Milestone Certificate: Pathway to SEM</a:t>
            </a:r>
          </a:p>
          <a:p>
            <a:endParaRPr lang="en-US" sz="2400" dirty="0">
              <a:solidFill>
                <a:srgbClr val="0070C0"/>
              </a:solidFill>
            </a:endParaRPr>
          </a:p>
          <a:p>
            <a:r>
              <a:rPr lang="en-US" sz="2400" dirty="0">
                <a:solidFill>
                  <a:srgbClr val="0070C0"/>
                </a:solidFill>
                <a:hlinkClick r:id="rId11">
                  <a:extLst>
                    <a:ext uri="{A12FA001-AC4F-418D-AE19-62706E023703}">
                      <ahyp:hlinkClr xmlns:ahyp="http://schemas.microsoft.com/office/drawing/2018/hyperlinkcolor" xmlns="" val="tx"/>
                    </a:ext>
                  </a:extLst>
                </a:hlinkClick>
              </a:rPr>
              <a:t>ESL Milestone Certificate- Pathway to Transfer: Social Sciences</a:t>
            </a:r>
            <a:endParaRPr lang="en-US" sz="2400" dirty="0">
              <a:solidFill>
                <a:srgbClr val="0070C0"/>
              </a:solidFill>
            </a:endParaRPr>
          </a:p>
          <a:p>
            <a:endParaRPr lang="en-US" sz="2800" dirty="0"/>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1896611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2082801" y="914400"/>
            <a:ext cx="8915400" cy="1727200"/>
          </a:xfrm>
        </p:spPr>
        <p:txBody>
          <a:bodyPr>
            <a:normAutofit/>
          </a:bodyPr>
          <a:lstStyle/>
          <a:p>
            <a:r>
              <a:rPr lang="en-US" sz="7200" b="1" dirty="0"/>
              <a:t>Primary Benefit</a:t>
            </a:r>
          </a:p>
        </p:txBody>
      </p:sp>
      <p:sp>
        <p:nvSpPr>
          <p:cNvPr id="3" name="TextBox 2">
            <a:extLst>
              <a:ext uri="{FF2B5EF4-FFF2-40B4-BE49-F238E27FC236}">
                <a16:creationId xmlns:a16="http://schemas.microsoft.com/office/drawing/2014/main" xmlns="" id="{3B24510F-B51B-C745-9605-332DC8CDA2FB}"/>
              </a:ext>
            </a:extLst>
          </p:cNvPr>
          <p:cNvSpPr txBox="1"/>
          <p:nvPr/>
        </p:nvSpPr>
        <p:spPr>
          <a:xfrm>
            <a:off x="482601" y="3200400"/>
            <a:ext cx="12115800" cy="2800767"/>
          </a:xfrm>
          <a:prstGeom prst="rect">
            <a:avLst/>
          </a:prstGeom>
          <a:noFill/>
        </p:spPr>
        <p:txBody>
          <a:bodyPr wrap="square" rtlCol="0">
            <a:spAutoFit/>
          </a:bodyPr>
          <a:lstStyle/>
          <a:p>
            <a:r>
              <a:rPr lang="en-US" sz="4400" b="1" dirty="0"/>
              <a:t>These certificates recognize the high academic achievement of ELLs to </a:t>
            </a:r>
            <a:r>
              <a:rPr lang="en-US" sz="4400" b="1"/>
              <a:t>complete advanced ESL </a:t>
            </a:r>
            <a:r>
              <a:rPr lang="en-US" sz="4400" b="1" dirty="0"/>
              <a:t>courses and content courses in a foreign language!</a:t>
            </a:r>
            <a:endParaRPr lang="en-US" sz="4400" dirty="0"/>
          </a:p>
        </p:txBody>
      </p:sp>
    </p:spTree>
    <p:extLst>
      <p:ext uri="{BB962C8B-B14F-4D97-AF65-F5344CB8AC3E}">
        <p14:creationId xmlns:p14="http://schemas.microsoft.com/office/powerpoint/2010/main" val="2078442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Jacky Rangel, Articulation Officer</a:t>
            </a:r>
          </a:p>
          <a:p>
            <a:pPr marL="0" indent="0">
              <a:buNone/>
            </a:pPr>
            <a:r>
              <a:rPr lang="en-US" sz="4000" dirty="0" smtClean="0">
                <a:hlinkClick r:id="rId2"/>
              </a:rPr>
              <a:t>jrangel@cypresscollege.edu</a:t>
            </a:r>
            <a:endParaRPr lang="en-US" sz="4000" dirty="0" smtClean="0"/>
          </a:p>
          <a:p>
            <a:endParaRPr lang="en-US" sz="4000" dirty="0"/>
          </a:p>
          <a:p>
            <a:pPr marL="0" indent="0">
              <a:buNone/>
            </a:pPr>
            <a:r>
              <a:rPr lang="en-US" sz="4000" dirty="0" smtClean="0"/>
              <a:t>Kathy Wada, ESL</a:t>
            </a:r>
          </a:p>
          <a:p>
            <a:pPr marL="0" indent="0">
              <a:buNone/>
            </a:pPr>
            <a:r>
              <a:rPr lang="en-US" sz="4000" dirty="0" err="1" smtClean="0"/>
              <a:t>kwada@cypresscollege.edu</a:t>
            </a:r>
            <a:endParaRPr lang="en-US" sz="4000" dirty="0"/>
          </a:p>
        </p:txBody>
      </p:sp>
    </p:spTree>
    <p:extLst>
      <p:ext uri="{BB962C8B-B14F-4D97-AF65-F5344CB8AC3E}">
        <p14:creationId xmlns:p14="http://schemas.microsoft.com/office/powerpoint/2010/main" val="2551941298"/>
      </p:ext>
    </p:extLst>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1244600" y="457200"/>
            <a:ext cx="10464801" cy="1727200"/>
          </a:xfrm>
        </p:spPr>
        <p:txBody>
          <a:bodyPr>
            <a:normAutofit fontScale="90000"/>
          </a:bodyPr>
          <a:lstStyle/>
          <a:p>
            <a:pPr algn="ctr"/>
            <a:r>
              <a:rPr lang="en-US" sz="6600" b="1" dirty="0"/>
              <a:t>Innovation through engagement</a:t>
            </a:r>
          </a:p>
        </p:txBody>
      </p:sp>
      <p:sp>
        <p:nvSpPr>
          <p:cNvPr id="3" name="Content Placeholder 2">
            <a:extLst>
              <a:ext uri="{FF2B5EF4-FFF2-40B4-BE49-F238E27FC236}">
                <a16:creationId xmlns:a16="http://schemas.microsoft.com/office/drawing/2014/main" xmlns="" id="{E0B5E52F-8031-3B45-B1DA-BD0FABF08754}"/>
              </a:ext>
            </a:extLst>
          </p:cNvPr>
          <p:cNvSpPr>
            <a:spLocks noGrp="1"/>
          </p:cNvSpPr>
          <p:nvPr>
            <p:ph idx="1"/>
          </p:nvPr>
        </p:nvSpPr>
        <p:spPr>
          <a:xfrm>
            <a:off x="177800" y="2514600"/>
            <a:ext cx="12649200" cy="7112003"/>
          </a:xfrm>
        </p:spPr>
        <p:txBody>
          <a:bodyPr/>
          <a:lstStyle/>
          <a:p>
            <a:pPr marL="266659" indent="0">
              <a:buNone/>
            </a:pPr>
            <a:r>
              <a:rPr lang="en-US" sz="4800" dirty="0">
                <a:latin typeface="Rockwell" panose="02060603020205020403" pitchFamily="18" charset="77"/>
              </a:rPr>
              <a:t>They were the brainchild of:</a:t>
            </a:r>
          </a:p>
          <a:p>
            <a:pPr marL="1181059" indent="-914400">
              <a:buAutoNum type="arabicParenR"/>
            </a:pPr>
            <a:r>
              <a:rPr lang="en-US" sz="4000" dirty="0">
                <a:latin typeface="Rockwell" panose="02060603020205020403" pitchFamily="18" charset="77"/>
              </a:rPr>
              <a:t>Program Review</a:t>
            </a:r>
          </a:p>
          <a:p>
            <a:pPr marL="1181059" indent="-914400">
              <a:buAutoNum type="arabicParenR"/>
            </a:pPr>
            <a:r>
              <a:rPr lang="en-US" sz="4000" dirty="0">
                <a:latin typeface="Rockwell" panose="02060603020205020403" pitchFamily="18" charset="77"/>
              </a:rPr>
              <a:t>Collaboration with Cypress Research</a:t>
            </a:r>
          </a:p>
          <a:p>
            <a:pPr marL="1181059" indent="-914400">
              <a:buAutoNum type="arabicParenR"/>
            </a:pPr>
            <a:r>
              <a:rPr lang="en-US" sz="4000" dirty="0">
                <a:latin typeface="Rockwell" panose="02060603020205020403" pitchFamily="18" charset="77"/>
              </a:rPr>
              <a:t>Curriculum Institute breakouts</a:t>
            </a:r>
          </a:p>
          <a:p>
            <a:pPr marL="1181059" indent="-914400">
              <a:buAutoNum type="arabicParenR"/>
            </a:pPr>
            <a:r>
              <a:rPr lang="en-US" sz="4000" dirty="0">
                <a:latin typeface="Rockwell" panose="02060603020205020403" pitchFamily="18" charset="77"/>
              </a:rPr>
              <a:t>AB 705 engagement</a:t>
            </a:r>
          </a:p>
          <a:p>
            <a:pPr marL="1181059" indent="-914400">
              <a:buAutoNum type="arabicParenR"/>
            </a:pPr>
            <a:r>
              <a:rPr lang="en-US" sz="4000" dirty="0">
                <a:latin typeface="Rockwell" panose="02060603020205020403" pitchFamily="18" charset="77"/>
              </a:rPr>
              <a:t>Collaboration with Cypress Counseling &amp; Faculty</a:t>
            </a:r>
          </a:p>
          <a:p>
            <a:pPr marL="1181059" indent="-914400">
              <a:buAutoNum type="arabicParenR"/>
            </a:pPr>
            <a:endParaRPr lang="en-US" sz="4800" dirty="0">
              <a:latin typeface="Rockwell" panose="02060603020205020403" pitchFamily="18" charset="77"/>
            </a:endParaRPr>
          </a:p>
        </p:txBody>
      </p:sp>
    </p:spTree>
    <p:extLst>
      <p:ext uri="{BB962C8B-B14F-4D97-AF65-F5344CB8AC3E}">
        <p14:creationId xmlns:p14="http://schemas.microsoft.com/office/powerpoint/2010/main" val="22796922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1320800" y="609600"/>
            <a:ext cx="10464801" cy="1727200"/>
          </a:xfrm>
        </p:spPr>
        <p:txBody>
          <a:bodyPr>
            <a:normAutofit/>
          </a:bodyPr>
          <a:lstStyle/>
          <a:p>
            <a:pPr algn="ctr"/>
            <a:r>
              <a:rPr lang="en-US" sz="6600" b="1" dirty="0"/>
              <a:t>What Are They?</a:t>
            </a:r>
          </a:p>
        </p:txBody>
      </p:sp>
      <p:sp>
        <p:nvSpPr>
          <p:cNvPr id="3" name="Content Placeholder 2">
            <a:extLst>
              <a:ext uri="{FF2B5EF4-FFF2-40B4-BE49-F238E27FC236}">
                <a16:creationId xmlns:a16="http://schemas.microsoft.com/office/drawing/2014/main" xmlns="" id="{E0B5E52F-8031-3B45-B1DA-BD0FABF08754}"/>
              </a:ext>
            </a:extLst>
          </p:cNvPr>
          <p:cNvSpPr>
            <a:spLocks noGrp="1"/>
          </p:cNvSpPr>
          <p:nvPr>
            <p:ph idx="1"/>
          </p:nvPr>
        </p:nvSpPr>
        <p:spPr>
          <a:xfrm>
            <a:off x="254000" y="2895600"/>
            <a:ext cx="12039600" cy="7112003"/>
          </a:xfrm>
        </p:spPr>
        <p:txBody>
          <a:bodyPr/>
          <a:lstStyle/>
          <a:p>
            <a:pPr marL="266659" indent="0">
              <a:buNone/>
            </a:pPr>
            <a:r>
              <a:rPr lang="en-US" sz="4800" dirty="0">
                <a:latin typeface="Rockwell" panose="02060603020205020403" pitchFamily="18" charset="77"/>
              </a:rPr>
              <a:t>Certificates of Achievement for English Language Learners (ELLs) which recognize their achievement of:</a:t>
            </a:r>
          </a:p>
          <a:p>
            <a:pPr marL="266659" indent="0">
              <a:buNone/>
            </a:pPr>
            <a:r>
              <a:rPr lang="en-US" dirty="0">
                <a:latin typeface="Rockwell" panose="02060603020205020403" pitchFamily="18" charset="77"/>
              </a:rPr>
              <a:t>1) academic reading &amp; writing skills at an advanced, post-secondary level;</a:t>
            </a:r>
          </a:p>
          <a:p>
            <a:pPr marL="266659" indent="0">
              <a:buNone/>
            </a:pPr>
            <a:r>
              <a:rPr lang="en-US" dirty="0">
                <a:latin typeface="Rockwell" panose="02060603020205020403" pitchFamily="18" charset="77"/>
              </a:rPr>
              <a:t>2) successful completion of one or two introductory or prerequisite coursework in a meta-major.</a:t>
            </a:r>
          </a:p>
        </p:txBody>
      </p:sp>
    </p:spTree>
    <p:extLst>
      <p:ext uri="{BB962C8B-B14F-4D97-AF65-F5344CB8AC3E}">
        <p14:creationId xmlns:p14="http://schemas.microsoft.com/office/powerpoint/2010/main" val="319831483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1FC2B-2BDE-4B4D-A5DA-C62D27FBD8F4}"/>
              </a:ext>
            </a:extLst>
          </p:cNvPr>
          <p:cNvSpPr>
            <a:spLocks noGrp="1"/>
          </p:cNvSpPr>
          <p:nvPr>
            <p:ph type="title"/>
          </p:nvPr>
        </p:nvSpPr>
        <p:spPr>
          <a:xfrm>
            <a:off x="558800" y="609600"/>
            <a:ext cx="12115800" cy="1727200"/>
          </a:xfrm>
        </p:spPr>
        <p:txBody>
          <a:bodyPr>
            <a:normAutofit/>
          </a:bodyPr>
          <a:lstStyle/>
          <a:p>
            <a:r>
              <a:rPr lang="en-US" sz="7200" b="1" dirty="0"/>
              <a:t>Why Are They Great?</a:t>
            </a:r>
          </a:p>
        </p:txBody>
      </p:sp>
      <p:sp>
        <p:nvSpPr>
          <p:cNvPr id="3" name="Content Placeholder 2">
            <a:extLst>
              <a:ext uri="{FF2B5EF4-FFF2-40B4-BE49-F238E27FC236}">
                <a16:creationId xmlns:a16="http://schemas.microsoft.com/office/drawing/2014/main" xmlns="" id="{E0B5E52F-8031-3B45-B1DA-BD0FABF08754}"/>
              </a:ext>
            </a:extLst>
          </p:cNvPr>
          <p:cNvSpPr>
            <a:spLocks noGrp="1"/>
          </p:cNvSpPr>
          <p:nvPr>
            <p:ph idx="1"/>
          </p:nvPr>
        </p:nvSpPr>
        <p:spPr>
          <a:xfrm>
            <a:off x="406400" y="2971800"/>
            <a:ext cx="11734800" cy="5638800"/>
          </a:xfrm>
        </p:spPr>
        <p:txBody>
          <a:bodyPr>
            <a:normAutofit fontScale="85000" lnSpcReduction="10000"/>
          </a:bodyPr>
          <a:lstStyle/>
          <a:p>
            <a:pPr marL="266659" indent="0">
              <a:buNone/>
            </a:pPr>
            <a:r>
              <a:rPr lang="en-US" sz="6000" dirty="0">
                <a:latin typeface="Rockwell" panose="02060603020205020403" pitchFamily="18" charset="77"/>
              </a:rPr>
              <a:t>1) They align with Guided Pathways  </a:t>
            </a:r>
          </a:p>
          <a:p>
            <a:pPr marL="266659" indent="0">
              <a:buNone/>
            </a:pPr>
            <a:r>
              <a:rPr lang="en-US" sz="6000" dirty="0">
                <a:latin typeface="Rockwell" panose="02060603020205020403" pitchFamily="18" charset="77"/>
              </a:rPr>
              <a:t>Principles.</a:t>
            </a:r>
          </a:p>
          <a:p>
            <a:pPr marL="266659" indent="0">
              <a:buNone/>
            </a:pPr>
            <a:r>
              <a:rPr lang="en-US" sz="6000" dirty="0">
                <a:latin typeface="Rockwell" panose="02060603020205020403" pitchFamily="18" charset="77"/>
              </a:rPr>
              <a:t>2) They align with AB 705 goals.</a:t>
            </a:r>
          </a:p>
          <a:p>
            <a:pPr marL="266659" indent="0">
              <a:buNone/>
            </a:pPr>
            <a:r>
              <a:rPr lang="en-US" sz="6000" dirty="0">
                <a:latin typeface="Rockwell" panose="02060603020205020403" pitchFamily="18" charset="77"/>
              </a:rPr>
              <a:t>3) They align with local research.</a:t>
            </a:r>
          </a:p>
          <a:p>
            <a:pPr marL="266659" indent="0">
              <a:buNone/>
            </a:pPr>
            <a:r>
              <a:rPr lang="en-US" sz="6000" dirty="0">
                <a:latin typeface="Rockwell" panose="02060603020205020403" pitchFamily="18" charset="77"/>
              </a:rPr>
              <a:t>4) They align with national research.</a:t>
            </a:r>
          </a:p>
        </p:txBody>
      </p:sp>
    </p:spTree>
    <p:extLst>
      <p:ext uri="{BB962C8B-B14F-4D97-AF65-F5344CB8AC3E}">
        <p14:creationId xmlns:p14="http://schemas.microsoft.com/office/powerpoint/2010/main" val="227023626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4000" y="1970890"/>
            <a:ext cx="1249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sz="5400" b="1" dirty="0">
                <a:solidFill>
                  <a:schemeClr val="tx1"/>
                </a:solidFill>
                <a:latin typeface="Rockwell" charset="0"/>
                <a:ea typeface="Rockwell" charset="0"/>
                <a:cs typeface="Rockwell" charset="0"/>
              </a:rPr>
              <a:t>Four Pillars of Guided Pathways</a:t>
            </a:r>
          </a:p>
        </p:txBody>
      </p:sp>
      <p:sp>
        <p:nvSpPr>
          <p:cNvPr id="6" name="Rectangle 5"/>
          <p:cNvSpPr/>
          <p:nvPr/>
        </p:nvSpPr>
        <p:spPr>
          <a:xfrm>
            <a:off x="711200" y="5353878"/>
            <a:ext cx="2286000" cy="2308324"/>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Create clear</a:t>
            </a:r>
          </a:p>
          <a:p>
            <a:r>
              <a:rPr lang="en-US" sz="2400" dirty="0">
                <a:solidFill>
                  <a:srgbClr val="242353"/>
                </a:solidFill>
                <a:latin typeface="Rockwell" charset="0"/>
                <a:ea typeface="Rockwell" charset="0"/>
                <a:cs typeface="Rockwell" charset="0"/>
              </a:rPr>
              <a:t>curricular</a:t>
            </a:r>
          </a:p>
          <a:p>
            <a:r>
              <a:rPr lang="en-US" sz="2400" dirty="0">
                <a:solidFill>
                  <a:srgbClr val="242353"/>
                </a:solidFill>
                <a:latin typeface="Rockwell" charset="0"/>
                <a:ea typeface="Rockwell" charset="0"/>
                <a:cs typeface="Rockwell" charset="0"/>
              </a:rPr>
              <a:t>pathways to</a:t>
            </a:r>
          </a:p>
          <a:p>
            <a:r>
              <a:rPr lang="en-US" sz="2400" dirty="0">
                <a:solidFill>
                  <a:srgbClr val="242353"/>
                </a:solidFill>
                <a:latin typeface="Rockwell" charset="0"/>
                <a:ea typeface="Rockwell" charset="0"/>
                <a:cs typeface="Rockwell" charset="0"/>
              </a:rPr>
              <a:t>employment</a:t>
            </a:r>
          </a:p>
          <a:p>
            <a:r>
              <a:rPr lang="en-US" sz="2400" dirty="0">
                <a:solidFill>
                  <a:srgbClr val="242353"/>
                </a:solidFill>
                <a:latin typeface="Rockwell" charset="0"/>
                <a:ea typeface="Rockwell" charset="0"/>
                <a:cs typeface="Rockwell" charset="0"/>
              </a:rPr>
              <a:t>and further</a:t>
            </a:r>
          </a:p>
          <a:p>
            <a:r>
              <a:rPr lang="en-US" sz="2400" dirty="0">
                <a:solidFill>
                  <a:srgbClr val="242353"/>
                </a:solidFill>
                <a:latin typeface="Rockwell" charset="0"/>
                <a:ea typeface="Rockwell" charset="0"/>
                <a:cs typeface="Rockwell" charset="0"/>
              </a:rPr>
              <a:t>education.</a:t>
            </a:r>
          </a:p>
        </p:txBody>
      </p:sp>
      <p:sp>
        <p:nvSpPr>
          <p:cNvPr id="10" name="Rectangle 9"/>
          <p:cNvSpPr/>
          <p:nvPr/>
        </p:nvSpPr>
        <p:spPr>
          <a:xfrm>
            <a:off x="3911601" y="5353878"/>
            <a:ext cx="2133599" cy="1569660"/>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Help students</a:t>
            </a:r>
          </a:p>
          <a:p>
            <a:r>
              <a:rPr lang="en-US" sz="2400" dirty="0">
                <a:solidFill>
                  <a:srgbClr val="242353"/>
                </a:solidFill>
                <a:latin typeface="Rockwell" charset="0"/>
                <a:ea typeface="Rockwell" charset="0"/>
                <a:cs typeface="Rockwell" charset="0"/>
              </a:rPr>
              <a:t>choose and</a:t>
            </a:r>
          </a:p>
          <a:p>
            <a:r>
              <a:rPr lang="en-US" sz="2400" dirty="0">
                <a:solidFill>
                  <a:srgbClr val="242353"/>
                </a:solidFill>
                <a:latin typeface="Rockwell" charset="0"/>
                <a:ea typeface="Rockwell" charset="0"/>
                <a:cs typeface="Rockwell" charset="0"/>
              </a:rPr>
              <a:t>enter their</a:t>
            </a:r>
          </a:p>
          <a:p>
            <a:r>
              <a:rPr lang="en-US" sz="2400" dirty="0">
                <a:solidFill>
                  <a:srgbClr val="242353"/>
                </a:solidFill>
                <a:latin typeface="Rockwell" charset="0"/>
                <a:ea typeface="Rockwell" charset="0"/>
                <a:cs typeface="Rockwell" charset="0"/>
              </a:rPr>
              <a:t>pathway.</a:t>
            </a:r>
          </a:p>
        </p:txBody>
      </p:sp>
      <p:sp>
        <p:nvSpPr>
          <p:cNvPr id="11" name="Rectangle 10"/>
          <p:cNvSpPr/>
          <p:nvPr/>
        </p:nvSpPr>
        <p:spPr>
          <a:xfrm>
            <a:off x="6807200" y="5410200"/>
            <a:ext cx="2590798" cy="1200329"/>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Help students</a:t>
            </a:r>
          </a:p>
          <a:p>
            <a:r>
              <a:rPr lang="en-US" sz="2400" dirty="0">
                <a:solidFill>
                  <a:srgbClr val="242353"/>
                </a:solidFill>
                <a:latin typeface="Rockwell" charset="0"/>
                <a:ea typeface="Rockwell" charset="0"/>
                <a:cs typeface="Rockwell" charset="0"/>
              </a:rPr>
              <a:t>stay on</a:t>
            </a:r>
          </a:p>
          <a:p>
            <a:r>
              <a:rPr lang="en-US" sz="2400" dirty="0">
                <a:solidFill>
                  <a:srgbClr val="242353"/>
                </a:solidFill>
                <a:latin typeface="Rockwell" charset="0"/>
                <a:ea typeface="Rockwell" charset="0"/>
                <a:cs typeface="Rockwell" charset="0"/>
              </a:rPr>
              <a:t>their path.</a:t>
            </a:r>
          </a:p>
        </p:txBody>
      </p:sp>
      <p:sp>
        <p:nvSpPr>
          <p:cNvPr id="12" name="Rectangle 11"/>
          <p:cNvSpPr/>
          <p:nvPr/>
        </p:nvSpPr>
        <p:spPr>
          <a:xfrm>
            <a:off x="9852530" y="5369828"/>
            <a:ext cx="2819397" cy="2308324"/>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Ensure that</a:t>
            </a:r>
          </a:p>
          <a:p>
            <a:r>
              <a:rPr lang="en-US" sz="2400" dirty="0">
                <a:solidFill>
                  <a:srgbClr val="242353"/>
                </a:solidFill>
                <a:latin typeface="Rockwell" charset="0"/>
                <a:ea typeface="Rockwell" charset="0"/>
                <a:cs typeface="Rockwell" charset="0"/>
              </a:rPr>
              <a:t>learning is</a:t>
            </a:r>
          </a:p>
          <a:p>
            <a:r>
              <a:rPr lang="en-US" sz="2400" dirty="0">
                <a:solidFill>
                  <a:srgbClr val="242353"/>
                </a:solidFill>
                <a:latin typeface="Rockwell" charset="0"/>
                <a:ea typeface="Rockwell" charset="0"/>
                <a:cs typeface="Rockwell" charset="0"/>
              </a:rPr>
              <a:t>happening</a:t>
            </a:r>
          </a:p>
          <a:p>
            <a:r>
              <a:rPr lang="en-US" sz="2400" dirty="0">
                <a:solidFill>
                  <a:srgbClr val="242353"/>
                </a:solidFill>
                <a:latin typeface="Rockwell" charset="0"/>
                <a:ea typeface="Rockwell" charset="0"/>
                <a:cs typeface="Rockwell" charset="0"/>
              </a:rPr>
              <a:t>with</a:t>
            </a:r>
          </a:p>
          <a:p>
            <a:r>
              <a:rPr lang="en-US" sz="2400" dirty="0">
                <a:solidFill>
                  <a:srgbClr val="242353"/>
                </a:solidFill>
                <a:latin typeface="Rockwell" charset="0"/>
                <a:ea typeface="Rockwell" charset="0"/>
                <a:cs typeface="Rockwell" charset="0"/>
              </a:rPr>
              <a:t>intentional</a:t>
            </a:r>
          </a:p>
          <a:p>
            <a:r>
              <a:rPr lang="en-US" sz="2400" dirty="0">
                <a:solidFill>
                  <a:srgbClr val="242353"/>
                </a:solidFill>
                <a:latin typeface="Rockwell" charset="0"/>
                <a:ea typeface="Rockwell" charset="0"/>
                <a:cs typeface="Rockwell" charset="0"/>
              </a:rPr>
              <a:t>outcomes.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3154015"/>
            <a:ext cx="10972800" cy="1722146"/>
          </a:xfrm>
          <a:prstGeom prst="rect">
            <a:avLst/>
          </a:prstGeom>
        </p:spPr>
      </p:pic>
      <p:cxnSp>
        <p:nvCxnSpPr>
          <p:cNvPr id="13" name="Straight Connector 12"/>
          <p:cNvCxnSpPr/>
          <p:nvPr/>
        </p:nvCxnSpPr>
        <p:spPr bwMode="auto">
          <a:xfrm>
            <a:off x="3454400" y="3230576"/>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6" name="Straight Connector 15"/>
          <p:cNvCxnSpPr/>
          <p:nvPr/>
        </p:nvCxnSpPr>
        <p:spPr bwMode="auto">
          <a:xfrm>
            <a:off x="6578600" y="3154015"/>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7" name="Straight Connector 16"/>
          <p:cNvCxnSpPr/>
          <p:nvPr/>
        </p:nvCxnSpPr>
        <p:spPr bwMode="auto">
          <a:xfrm>
            <a:off x="9626600" y="3154015"/>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sp>
        <p:nvSpPr>
          <p:cNvPr id="4" name="TextBox 3">
            <a:extLst>
              <a:ext uri="{FF2B5EF4-FFF2-40B4-BE49-F238E27FC236}">
                <a16:creationId xmlns:a16="http://schemas.microsoft.com/office/drawing/2014/main" xmlns="" id="{9527DF4F-D871-D847-ADA9-5B2C5A9FE291}"/>
              </a:ext>
            </a:extLst>
          </p:cNvPr>
          <p:cNvSpPr txBox="1"/>
          <p:nvPr/>
        </p:nvSpPr>
        <p:spPr>
          <a:xfrm>
            <a:off x="-585537" y="160346"/>
            <a:ext cx="14018127" cy="1200329"/>
          </a:xfrm>
          <a:prstGeom prst="rect">
            <a:avLst/>
          </a:prstGeom>
          <a:noFill/>
        </p:spPr>
        <p:txBody>
          <a:bodyPr wrap="square" rtlCol="0">
            <a:spAutoFit/>
          </a:bodyPr>
          <a:lstStyle/>
          <a:p>
            <a:pPr algn="ctr"/>
            <a:r>
              <a:rPr lang="en-US" sz="7200" u="sng" dirty="0">
                <a:solidFill>
                  <a:schemeClr val="tx1"/>
                </a:solidFill>
              </a:rPr>
              <a:t>They Align with Guided Pathways</a:t>
            </a:r>
          </a:p>
        </p:txBody>
      </p:sp>
    </p:spTree>
    <p:extLst>
      <p:ext uri="{BB962C8B-B14F-4D97-AF65-F5344CB8AC3E}">
        <p14:creationId xmlns:p14="http://schemas.microsoft.com/office/powerpoint/2010/main" val="698726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4000" y="1970890"/>
            <a:ext cx="1249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sz="5400" b="1" dirty="0">
                <a:solidFill>
                  <a:schemeClr val="tx1"/>
                </a:solidFill>
                <a:latin typeface="Rockwell" charset="0"/>
                <a:ea typeface="Rockwell" charset="0"/>
                <a:cs typeface="Rockwell" charset="0"/>
              </a:rPr>
              <a:t>Four Pillars of Guided Pathways</a:t>
            </a:r>
          </a:p>
        </p:txBody>
      </p:sp>
      <p:sp>
        <p:nvSpPr>
          <p:cNvPr id="6" name="Rectangle 5"/>
          <p:cNvSpPr/>
          <p:nvPr/>
        </p:nvSpPr>
        <p:spPr>
          <a:xfrm>
            <a:off x="711200" y="5353878"/>
            <a:ext cx="2286000" cy="2308324"/>
          </a:xfrm>
          <a:prstGeom prst="rect">
            <a:avLst/>
          </a:prstGeom>
          <a:solidFill>
            <a:schemeClr val="accent6">
              <a:lumMod val="40000"/>
              <a:lumOff val="60000"/>
            </a:schemeClr>
          </a:solidFill>
        </p:spPr>
        <p:txBody>
          <a:bodyPr wrap="square">
            <a:spAutoFit/>
          </a:bodyPr>
          <a:lstStyle/>
          <a:p>
            <a:r>
              <a:rPr lang="en-US" sz="2400" dirty="0">
                <a:solidFill>
                  <a:srgbClr val="242353"/>
                </a:solidFill>
                <a:latin typeface="Rockwell" charset="0"/>
                <a:ea typeface="Rockwell" charset="0"/>
                <a:cs typeface="Rockwell" charset="0"/>
              </a:rPr>
              <a:t>Create clear</a:t>
            </a:r>
          </a:p>
          <a:p>
            <a:r>
              <a:rPr lang="en-US" sz="2400" dirty="0">
                <a:solidFill>
                  <a:srgbClr val="242353"/>
                </a:solidFill>
                <a:latin typeface="Rockwell" charset="0"/>
                <a:ea typeface="Rockwell" charset="0"/>
                <a:cs typeface="Rockwell" charset="0"/>
              </a:rPr>
              <a:t>curricular</a:t>
            </a:r>
          </a:p>
          <a:p>
            <a:r>
              <a:rPr lang="en-US" sz="2400" dirty="0">
                <a:solidFill>
                  <a:srgbClr val="242353"/>
                </a:solidFill>
                <a:latin typeface="Rockwell" charset="0"/>
                <a:ea typeface="Rockwell" charset="0"/>
                <a:cs typeface="Rockwell" charset="0"/>
              </a:rPr>
              <a:t>pathways to</a:t>
            </a:r>
          </a:p>
          <a:p>
            <a:r>
              <a:rPr lang="en-US" sz="2400" dirty="0">
                <a:solidFill>
                  <a:srgbClr val="242353"/>
                </a:solidFill>
                <a:latin typeface="Rockwell" charset="0"/>
                <a:ea typeface="Rockwell" charset="0"/>
                <a:cs typeface="Rockwell" charset="0"/>
              </a:rPr>
              <a:t>employment</a:t>
            </a:r>
          </a:p>
          <a:p>
            <a:r>
              <a:rPr lang="en-US" sz="2400" dirty="0">
                <a:solidFill>
                  <a:srgbClr val="242353"/>
                </a:solidFill>
                <a:latin typeface="Rockwell" charset="0"/>
                <a:ea typeface="Rockwell" charset="0"/>
                <a:cs typeface="Rockwell" charset="0"/>
              </a:rPr>
              <a:t>and further</a:t>
            </a:r>
          </a:p>
          <a:p>
            <a:r>
              <a:rPr lang="en-US" sz="2400" dirty="0">
                <a:solidFill>
                  <a:srgbClr val="242353"/>
                </a:solidFill>
                <a:latin typeface="Rockwell" charset="0"/>
                <a:ea typeface="Rockwell" charset="0"/>
                <a:cs typeface="Rockwell" charset="0"/>
              </a:rPr>
              <a:t>education.</a:t>
            </a:r>
          </a:p>
        </p:txBody>
      </p:sp>
      <p:sp>
        <p:nvSpPr>
          <p:cNvPr id="10" name="Rectangle 9"/>
          <p:cNvSpPr/>
          <p:nvPr/>
        </p:nvSpPr>
        <p:spPr>
          <a:xfrm>
            <a:off x="3911601" y="5353878"/>
            <a:ext cx="2133599" cy="1569660"/>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Help students</a:t>
            </a:r>
          </a:p>
          <a:p>
            <a:r>
              <a:rPr lang="en-US" sz="2400" dirty="0">
                <a:solidFill>
                  <a:srgbClr val="242353"/>
                </a:solidFill>
                <a:latin typeface="Rockwell" charset="0"/>
                <a:ea typeface="Rockwell" charset="0"/>
                <a:cs typeface="Rockwell" charset="0"/>
              </a:rPr>
              <a:t>choose and</a:t>
            </a:r>
          </a:p>
          <a:p>
            <a:r>
              <a:rPr lang="en-US" sz="2400" dirty="0">
                <a:solidFill>
                  <a:srgbClr val="242353"/>
                </a:solidFill>
                <a:latin typeface="Rockwell" charset="0"/>
                <a:ea typeface="Rockwell" charset="0"/>
                <a:cs typeface="Rockwell" charset="0"/>
              </a:rPr>
              <a:t>enter their</a:t>
            </a:r>
          </a:p>
          <a:p>
            <a:r>
              <a:rPr lang="en-US" sz="2400" dirty="0">
                <a:solidFill>
                  <a:srgbClr val="242353"/>
                </a:solidFill>
                <a:latin typeface="Rockwell" charset="0"/>
                <a:ea typeface="Rockwell" charset="0"/>
                <a:cs typeface="Rockwell" charset="0"/>
              </a:rPr>
              <a:t>pathway.</a:t>
            </a:r>
          </a:p>
        </p:txBody>
      </p:sp>
      <p:sp>
        <p:nvSpPr>
          <p:cNvPr id="11" name="Rectangle 10"/>
          <p:cNvSpPr/>
          <p:nvPr/>
        </p:nvSpPr>
        <p:spPr>
          <a:xfrm>
            <a:off x="6807200" y="5410200"/>
            <a:ext cx="2590798" cy="1200329"/>
          </a:xfrm>
          <a:prstGeom prst="rect">
            <a:avLst/>
          </a:prstGeom>
          <a:solidFill>
            <a:schemeClr val="accent6">
              <a:lumMod val="40000"/>
              <a:lumOff val="60000"/>
            </a:schemeClr>
          </a:solidFill>
        </p:spPr>
        <p:txBody>
          <a:bodyPr wrap="square">
            <a:spAutoFit/>
          </a:bodyPr>
          <a:lstStyle/>
          <a:p>
            <a:r>
              <a:rPr lang="en-US" sz="2400" dirty="0">
                <a:solidFill>
                  <a:srgbClr val="242353"/>
                </a:solidFill>
                <a:latin typeface="Rockwell" charset="0"/>
                <a:ea typeface="Rockwell" charset="0"/>
                <a:cs typeface="Rockwell" charset="0"/>
              </a:rPr>
              <a:t>Help students</a:t>
            </a:r>
          </a:p>
          <a:p>
            <a:r>
              <a:rPr lang="en-US" sz="2400" dirty="0">
                <a:solidFill>
                  <a:srgbClr val="242353"/>
                </a:solidFill>
                <a:latin typeface="Rockwell" charset="0"/>
                <a:ea typeface="Rockwell" charset="0"/>
                <a:cs typeface="Rockwell" charset="0"/>
              </a:rPr>
              <a:t>stay on</a:t>
            </a:r>
          </a:p>
          <a:p>
            <a:r>
              <a:rPr lang="en-US" sz="2400" dirty="0">
                <a:solidFill>
                  <a:srgbClr val="242353"/>
                </a:solidFill>
                <a:latin typeface="Rockwell" charset="0"/>
                <a:ea typeface="Rockwell" charset="0"/>
                <a:cs typeface="Rockwell" charset="0"/>
              </a:rPr>
              <a:t>their path.</a:t>
            </a:r>
          </a:p>
        </p:txBody>
      </p:sp>
      <p:sp>
        <p:nvSpPr>
          <p:cNvPr id="12" name="Rectangle 11"/>
          <p:cNvSpPr/>
          <p:nvPr/>
        </p:nvSpPr>
        <p:spPr>
          <a:xfrm>
            <a:off x="9852530" y="5369828"/>
            <a:ext cx="2819397" cy="2308324"/>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Ensure that</a:t>
            </a:r>
          </a:p>
          <a:p>
            <a:r>
              <a:rPr lang="en-US" sz="2400" dirty="0">
                <a:solidFill>
                  <a:srgbClr val="242353"/>
                </a:solidFill>
                <a:latin typeface="Rockwell" charset="0"/>
                <a:ea typeface="Rockwell" charset="0"/>
                <a:cs typeface="Rockwell" charset="0"/>
              </a:rPr>
              <a:t>learning is</a:t>
            </a:r>
          </a:p>
          <a:p>
            <a:r>
              <a:rPr lang="en-US" sz="2400" dirty="0">
                <a:solidFill>
                  <a:srgbClr val="242353"/>
                </a:solidFill>
                <a:latin typeface="Rockwell" charset="0"/>
                <a:ea typeface="Rockwell" charset="0"/>
                <a:cs typeface="Rockwell" charset="0"/>
              </a:rPr>
              <a:t>happening</a:t>
            </a:r>
          </a:p>
          <a:p>
            <a:r>
              <a:rPr lang="en-US" sz="2400" dirty="0">
                <a:solidFill>
                  <a:srgbClr val="242353"/>
                </a:solidFill>
                <a:latin typeface="Rockwell" charset="0"/>
                <a:ea typeface="Rockwell" charset="0"/>
                <a:cs typeface="Rockwell" charset="0"/>
              </a:rPr>
              <a:t>with</a:t>
            </a:r>
          </a:p>
          <a:p>
            <a:r>
              <a:rPr lang="en-US" sz="2400" dirty="0">
                <a:solidFill>
                  <a:srgbClr val="242353"/>
                </a:solidFill>
                <a:latin typeface="Rockwell" charset="0"/>
                <a:ea typeface="Rockwell" charset="0"/>
                <a:cs typeface="Rockwell" charset="0"/>
              </a:rPr>
              <a:t>intentional</a:t>
            </a:r>
          </a:p>
          <a:p>
            <a:r>
              <a:rPr lang="en-US" sz="2400" dirty="0">
                <a:solidFill>
                  <a:srgbClr val="242353"/>
                </a:solidFill>
                <a:latin typeface="Rockwell" charset="0"/>
                <a:ea typeface="Rockwell" charset="0"/>
                <a:cs typeface="Rockwell" charset="0"/>
              </a:rPr>
              <a:t>outcomes.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3154015"/>
            <a:ext cx="10972800" cy="1722146"/>
          </a:xfrm>
          <a:prstGeom prst="rect">
            <a:avLst/>
          </a:prstGeom>
        </p:spPr>
      </p:pic>
      <p:cxnSp>
        <p:nvCxnSpPr>
          <p:cNvPr id="13" name="Straight Connector 12"/>
          <p:cNvCxnSpPr/>
          <p:nvPr/>
        </p:nvCxnSpPr>
        <p:spPr bwMode="auto">
          <a:xfrm>
            <a:off x="3454400" y="3230576"/>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6" name="Straight Connector 15"/>
          <p:cNvCxnSpPr/>
          <p:nvPr/>
        </p:nvCxnSpPr>
        <p:spPr bwMode="auto">
          <a:xfrm>
            <a:off x="6578600" y="3154015"/>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7" name="Straight Connector 16"/>
          <p:cNvCxnSpPr/>
          <p:nvPr/>
        </p:nvCxnSpPr>
        <p:spPr bwMode="auto">
          <a:xfrm>
            <a:off x="9626600" y="3154015"/>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sp>
        <p:nvSpPr>
          <p:cNvPr id="4" name="TextBox 3">
            <a:extLst>
              <a:ext uri="{FF2B5EF4-FFF2-40B4-BE49-F238E27FC236}">
                <a16:creationId xmlns:a16="http://schemas.microsoft.com/office/drawing/2014/main" xmlns="" id="{9527DF4F-D871-D847-ADA9-5B2C5A9FE291}"/>
              </a:ext>
            </a:extLst>
          </p:cNvPr>
          <p:cNvSpPr txBox="1"/>
          <p:nvPr/>
        </p:nvSpPr>
        <p:spPr>
          <a:xfrm>
            <a:off x="-585537" y="160346"/>
            <a:ext cx="14018127" cy="1200329"/>
          </a:xfrm>
          <a:prstGeom prst="rect">
            <a:avLst/>
          </a:prstGeom>
          <a:noFill/>
        </p:spPr>
        <p:txBody>
          <a:bodyPr wrap="square" rtlCol="0">
            <a:spAutoFit/>
          </a:bodyPr>
          <a:lstStyle/>
          <a:p>
            <a:pPr algn="ctr"/>
            <a:r>
              <a:rPr lang="en-US" sz="7200" u="sng" dirty="0">
                <a:solidFill>
                  <a:schemeClr val="tx1"/>
                </a:solidFill>
              </a:rPr>
              <a:t>They Align with Guided Pathways</a:t>
            </a:r>
          </a:p>
        </p:txBody>
      </p:sp>
    </p:spTree>
    <p:extLst>
      <p:ext uri="{BB962C8B-B14F-4D97-AF65-F5344CB8AC3E}">
        <p14:creationId xmlns:p14="http://schemas.microsoft.com/office/powerpoint/2010/main" val="169868924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7F574E4-2EFF-E541-B6A6-B51577F676FA}"/>
              </a:ext>
            </a:extLst>
          </p:cNvPr>
          <p:cNvSpPr txBox="1">
            <a:spLocks/>
          </p:cNvSpPr>
          <p:nvPr/>
        </p:nvSpPr>
        <p:spPr>
          <a:xfrm>
            <a:off x="137633" y="919819"/>
            <a:ext cx="12496799" cy="7913961"/>
          </a:xfrm>
          <a:prstGeom prst="rect">
            <a:avLst/>
          </a:prstGeom>
        </p:spPr>
        <p:txBody>
          <a:bodyPr/>
          <a:lstStyle>
            <a:lvl1pPr marL="838071"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1pPr>
            <a:lvl2pPr marL="1282503"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2pPr>
            <a:lvl3pPr marL="1726935"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3pPr>
            <a:lvl4pPr marL="2171367"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4pPr>
            <a:lvl5pPr marL="2615798"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5pPr>
            <a:lvl6pPr marL="3072928"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30058"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3987187"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44318" indent="-571412"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a:lstStyle>
          <a:p>
            <a:pPr marL="266659" indent="0" algn="ctr">
              <a:buFont typeface="Gill Sans" charset="0"/>
              <a:buNone/>
            </a:pPr>
            <a:r>
              <a:rPr lang="en-US" sz="3600" b="1" kern="0" dirty="0">
                <a:latin typeface="Rockwell"/>
                <a:cs typeface="Rockwell"/>
              </a:rPr>
              <a:t>Guided Pathways represents a comprehensive approach to improving student completion</a:t>
            </a:r>
          </a:p>
          <a:p>
            <a:pPr>
              <a:buFont typeface="Arial" panose="020B0604020202020204" pitchFamily="34" charset="0"/>
              <a:buChar char="•"/>
            </a:pPr>
            <a:r>
              <a:rPr lang="en-US" sz="2800" kern="0" dirty="0">
                <a:latin typeface="Rockwell"/>
                <a:cs typeface="Rockwell"/>
              </a:rPr>
              <a:t>Focuses on institutional transformation</a:t>
            </a:r>
          </a:p>
          <a:p>
            <a:pPr>
              <a:buFont typeface="Arial" panose="020B0604020202020204" pitchFamily="34" charset="0"/>
              <a:buChar char="•"/>
            </a:pPr>
            <a:r>
              <a:rPr lang="en-US" sz="2800" b="1" kern="0" dirty="0">
                <a:solidFill>
                  <a:srgbClr val="FF0000"/>
                </a:solidFill>
                <a:latin typeface="Rockwell"/>
                <a:cs typeface="Rockwell"/>
              </a:rPr>
              <a:t>Provides an overarching framework to integrate diverse initiatives &amp; reforms underway</a:t>
            </a:r>
          </a:p>
          <a:p>
            <a:pPr>
              <a:buFont typeface="Arial" panose="020B0604020202020204" pitchFamily="34" charset="0"/>
              <a:buChar char="•"/>
            </a:pPr>
            <a:r>
              <a:rPr lang="en-US" sz="2800" kern="0" dirty="0">
                <a:latin typeface="Rockwell"/>
                <a:cs typeface="Rockwell"/>
              </a:rPr>
              <a:t>Brings together evidence-based practices into a more coherent whole</a:t>
            </a:r>
          </a:p>
          <a:p>
            <a:pPr>
              <a:buFont typeface="Arial" panose="020B0604020202020204" pitchFamily="34" charset="0"/>
              <a:buChar char="•"/>
            </a:pPr>
            <a:r>
              <a:rPr lang="en-US" sz="2800" kern="0" dirty="0">
                <a:latin typeface="Rockwell"/>
                <a:cs typeface="Rockwell"/>
              </a:rPr>
              <a:t>Emphasizes interventions that work at scale</a:t>
            </a:r>
          </a:p>
          <a:p>
            <a:pPr>
              <a:buFont typeface="Arial" panose="020B0604020202020204" pitchFamily="34" charset="0"/>
              <a:buChar char="•"/>
            </a:pPr>
            <a:r>
              <a:rPr lang="en-US" sz="2800" b="1" kern="0" dirty="0">
                <a:solidFill>
                  <a:srgbClr val="FF0000"/>
                </a:solidFill>
                <a:latin typeface="Rockwell"/>
                <a:cs typeface="Rockwell"/>
              </a:rPr>
              <a:t>Creates clear, intention, well-sequenced curriculum and program design</a:t>
            </a:r>
          </a:p>
          <a:p>
            <a:pPr>
              <a:buFont typeface="Arial" panose="020B0604020202020204" pitchFamily="34" charset="0"/>
              <a:buChar char="•"/>
            </a:pPr>
            <a:r>
              <a:rPr lang="en-US" sz="2800" kern="0" dirty="0">
                <a:latin typeface="Rockwell"/>
                <a:cs typeface="Rockwell"/>
              </a:rPr>
              <a:t>Keeps students at the center of the (re)design process</a:t>
            </a:r>
          </a:p>
          <a:p>
            <a:pPr>
              <a:buFont typeface="Arial" panose="020B0604020202020204" pitchFamily="34" charset="0"/>
              <a:buChar char="•"/>
            </a:pPr>
            <a:r>
              <a:rPr lang="en-US" sz="2800" kern="0" dirty="0">
                <a:latin typeface="Rockwell"/>
                <a:cs typeface="Rockwell"/>
              </a:rPr>
              <a:t>Is an evidence-based approach that comprehensively addresses the conditions needed for students to thrive and complete their goals</a:t>
            </a:r>
          </a:p>
          <a:p>
            <a:pPr marL="266659" indent="0">
              <a:buFont typeface="Gill Sans" charset="0"/>
              <a:buNone/>
            </a:pPr>
            <a:endParaRPr lang="en-US" kern="0" dirty="0"/>
          </a:p>
        </p:txBody>
      </p:sp>
      <p:sp>
        <p:nvSpPr>
          <p:cNvPr id="5" name="Text Box 2">
            <a:extLst>
              <a:ext uri="{FF2B5EF4-FFF2-40B4-BE49-F238E27FC236}">
                <a16:creationId xmlns:a16="http://schemas.microsoft.com/office/drawing/2014/main" xmlns="" id="{C124C5DA-356F-954B-8E22-EB0ED5090035}"/>
              </a:ext>
            </a:extLst>
          </p:cNvPr>
          <p:cNvSpPr txBox="1">
            <a:spLocks noChangeArrowheads="1"/>
          </p:cNvSpPr>
          <p:nvPr/>
        </p:nvSpPr>
        <p:spPr bwMode="auto">
          <a:xfrm>
            <a:off x="105144" y="161467"/>
            <a:ext cx="124968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a:r>
              <a:rPr lang="en-US" sz="4400" b="1" dirty="0">
                <a:latin typeface="Rockwell" charset="0"/>
                <a:ea typeface="Rockwell" charset="0"/>
                <a:cs typeface="Rockwell" charset="0"/>
              </a:rPr>
              <a:t>What’s Different About Guided Pathways? </a:t>
            </a:r>
          </a:p>
        </p:txBody>
      </p:sp>
    </p:spTree>
    <p:extLst>
      <p:ext uri="{BB962C8B-B14F-4D97-AF65-F5344CB8AC3E}">
        <p14:creationId xmlns:p14="http://schemas.microsoft.com/office/powerpoint/2010/main" val="182515325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600" y="1905000"/>
            <a:ext cx="12268200" cy="6494085"/>
          </a:xfrm>
          <a:prstGeom prst="rect">
            <a:avLst/>
          </a:prstGeom>
        </p:spPr>
        <p:txBody>
          <a:bodyPr wrap="square">
            <a:spAutoFit/>
          </a:bodyPr>
          <a:lstStyle/>
          <a:p>
            <a:pPr marL="571500" lvl="0" indent="-571500" algn="l">
              <a:buFont typeface="Arial" charset="0"/>
              <a:buChar char="•"/>
            </a:pPr>
            <a:r>
              <a:rPr lang="en-US" sz="3400" dirty="0">
                <a:solidFill>
                  <a:srgbClr val="242353"/>
                </a:solidFill>
                <a:latin typeface="Rockwell" charset="0"/>
                <a:ea typeface="Rockwell" charset="0"/>
                <a:cs typeface="Rockwell" charset="0"/>
              </a:rPr>
              <a:t>Create opportunities for students to explore their options without using all their financial aid</a:t>
            </a:r>
          </a:p>
          <a:p>
            <a:pPr marL="1028629" lvl="1" indent="-571500" algn="l">
              <a:buFont typeface="Arial" charset="0"/>
              <a:buChar char="•"/>
            </a:pPr>
            <a:r>
              <a:rPr lang="en-US" sz="2800" b="1" dirty="0">
                <a:solidFill>
                  <a:srgbClr val="FF0000"/>
                </a:solidFill>
                <a:latin typeface="Rockwell" charset="0"/>
                <a:ea typeface="Rockwell" charset="0"/>
                <a:cs typeface="Rockwell" charset="0"/>
              </a:rPr>
              <a:t>Introductory courses that count for multiple majors</a:t>
            </a:r>
          </a:p>
          <a:p>
            <a:pPr marL="1028629" lvl="1" indent="-571500" algn="l">
              <a:buFont typeface="Arial" charset="0"/>
              <a:buChar char="•"/>
            </a:pPr>
            <a:r>
              <a:rPr lang="en-US" sz="2800" dirty="0">
                <a:solidFill>
                  <a:schemeClr val="tx1"/>
                </a:solidFill>
                <a:latin typeface="Rockwell" charset="0"/>
                <a:ea typeface="Rockwell" charset="0"/>
                <a:cs typeface="Rockwell" charset="0"/>
              </a:rPr>
              <a:t>Clusters or disciplines that students can choose before </a:t>
            </a:r>
            <a:br>
              <a:rPr lang="en-US" sz="2800" dirty="0">
                <a:solidFill>
                  <a:schemeClr val="tx1"/>
                </a:solidFill>
                <a:latin typeface="Rockwell" charset="0"/>
                <a:ea typeface="Rockwell" charset="0"/>
                <a:cs typeface="Rockwell" charset="0"/>
              </a:rPr>
            </a:br>
            <a:r>
              <a:rPr lang="en-US" sz="2800" dirty="0">
                <a:solidFill>
                  <a:schemeClr val="tx1"/>
                </a:solidFill>
                <a:latin typeface="Rockwell" charset="0"/>
                <a:ea typeface="Rockwell" charset="0"/>
                <a:cs typeface="Rockwell" charset="0"/>
              </a:rPr>
              <a:t>narrowing down their field of study</a:t>
            </a:r>
          </a:p>
          <a:p>
            <a:pPr marL="1028629" lvl="1" indent="-571500" algn="l">
              <a:buFont typeface="Arial" charset="0"/>
              <a:buChar char="•"/>
            </a:pPr>
            <a:r>
              <a:rPr lang="en-US" sz="2800" dirty="0">
                <a:solidFill>
                  <a:schemeClr val="tx1"/>
                </a:solidFill>
                <a:latin typeface="Rockwell" charset="0"/>
                <a:ea typeface="Rockwell" charset="0"/>
                <a:cs typeface="Rockwell" charset="0"/>
              </a:rPr>
              <a:t>Clear sequences of courses built toward students’ chosen </a:t>
            </a:r>
            <a:br>
              <a:rPr lang="en-US" sz="2800" dirty="0">
                <a:solidFill>
                  <a:schemeClr val="tx1"/>
                </a:solidFill>
                <a:latin typeface="Rockwell" charset="0"/>
                <a:ea typeface="Rockwell" charset="0"/>
                <a:cs typeface="Rockwell" charset="0"/>
              </a:rPr>
            </a:br>
            <a:r>
              <a:rPr lang="en-US" sz="2800" dirty="0">
                <a:solidFill>
                  <a:schemeClr val="tx1"/>
                </a:solidFill>
                <a:latin typeface="Rockwell" charset="0"/>
                <a:ea typeface="Rockwell" charset="0"/>
                <a:cs typeface="Rockwell" charset="0"/>
              </a:rPr>
              <a:t>certificate or degree</a:t>
            </a:r>
          </a:p>
          <a:p>
            <a:pPr marL="1028629" lvl="1" indent="-571500" algn="l">
              <a:buFont typeface="Arial" charset="0"/>
              <a:buChar char="•"/>
            </a:pPr>
            <a:r>
              <a:rPr lang="en-US" sz="2800" dirty="0">
                <a:solidFill>
                  <a:schemeClr val="tx1"/>
                </a:solidFill>
                <a:latin typeface="Rockwell" charset="0"/>
                <a:ea typeface="Rockwell" charset="0"/>
                <a:cs typeface="Rockwell" charset="0"/>
              </a:rPr>
              <a:t>The right classes at the right times</a:t>
            </a:r>
            <a:br>
              <a:rPr lang="en-US" sz="2800" dirty="0">
                <a:solidFill>
                  <a:schemeClr val="tx1"/>
                </a:solidFill>
                <a:latin typeface="Rockwell" charset="0"/>
                <a:ea typeface="Rockwell" charset="0"/>
                <a:cs typeface="Rockwell" charset="0"/>
              </a:rPr>
            </a:br>
            <a:endParaRPr lang="en-US" sz="2800" dirty="0">
              <a:solidFill>
                <a:schemeClr val="tx1"/>
              </a:solidFill>
              <a:latin typeface="Rockwell" charset="0"/>
              <a:ea typeface="Rockwell" charset="0"/>
              <a:cs typeface="Rockwell" charset="0"/>
            </a:endParaRPr>
          </a:p>
          <a:p>
            <a:pPr marL="571500" lvl="0" indent="-571500" algn="l">
              <a:buFont typeface="Arial" charset="0"/>
              <a:buChar char="•"/>
            </a:pPr>
            <a:r>
              <a:rPr lang="en-US" sz="3400" dirty="0">
                <a:solidFill>
                  <a:srgbClr val="242353"/>
                </a:solidFill>
                <a:latin typeface="Rockwell" charset="0"/>
                <a:ea typeface="Rockwell" charset="0"/>
                <a:cs typeface="Rockwell" charset="0"/>
              </a:rPr>
              <a:t>Guide students to make choices that lead to completion &amp; success</a:t>
            </a:r>
          </a:p>
          <a:p>
            <a:pPr marL="1028629" lvl="1" indent="-571500" algn="l">
              <a:buFont typeface="Arial" charset="0"/>
              <a:buChar char="•"/>
            </a:pPr>
            <a:r>
              <a:rPr lang="en-US" sz="2800" b="1" dirty="0">
                <a:solidFill>
                  <a:srgbClr val="FF0000"/>
                </a:solidFill>
                <a:latin typeface="Rockwell" charset="0"/>
                <a:ea typeface="Rockwell" charset="0"/>
                <a:cs typeface="Rockwell" charset="0"/>
              </a:rPr>
              <a:t>Clear and strategic educational plans</a:t>
            </a:r>
          </a:p>
          <a:p>
            <a:pPr marL="1028629" lvl="1" indent="-571500" algn="l">
              <a:buFont typeface="Arial" charset="0"/>
              <a:buChar char="•"/>
            </a:pPr>
            <a:r>
              <a:rPr lang="en-US" sz="2800" dirty="0">
                <a:solidFill>
                  <a:schemeClr val="tx1"/>
                </a:solidFill>
                <a:latin typeface="Rockwell" charset="0"/>
                <a:ea typeface="Rockwell" charset="0"/>
                <a:cs typeface="Rockwell" charset="0"/>
              </a:rPr>
              <a:t>Majors in clusters</a:t>
            </a:r>
          </a:p>
          <a:p>
            <a:pPr marL="1028629" lvl="1" indent="-571500" algn="l">
              <a:buFont typeface="Arial" charset="0"/>
              <a:buChar char="•"/>
            </a:pPr>
            <a:r>
              <a:rPr lang="en-US" sz="2800" dirty="0">
                <a:solidFill>
                  <a:schemeClr val="tx1"/>
                </a:solidFill>
                <a:latin typeface="Rockwell" charset="0"/>
                <a:ea typeface="Rockwell" charset="0"/>
                <a:cs typeface="Rockwell" charset="0"/>
              </a:rPr>
              <a:t>Peer-to-peer connections</a:t>
            </a:r>
          </a:p>
        </p:txBody>
      </p:sp>
      <p:sp>
        <p:nvSpPr>
          <p:cNvPr id="4" name="Text Box 2"/>
          <p:cNvSpPr txBox="1">
            <a:spLocks noChangeArrowheads="1"/>
          </p:cNvSpPr>
          <p:nvPr/>
        </p:nvSpPr>
        <p:spPr bwMode="auto">
          <a:xfrm>
            <a:off x="254000" y="228600"/>
            <a:ext cx="124968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a:r>
              <a:rPr lang="en-US" sz="4400" b="1" dirty="0">
                <a:latin typeface="Rockwell" charset="0"/>
                <a:ea typeface="Rockwell" charset="0"/>
                <a:cs typeface="Rockwell" charset="0"/>
              </a:rPr>
              <a:t>Ways Colleges Have </a:t>
            </a:r>
            <a:br>
              <a:rPr lang="en-US" sz="4400" b="1" dirty="0">
                <a:latin typeface="Rockwell" charset="0"/>
                <a:ea typeface="Rockwell" charset="0"/>
                <a:cs typeface="Rockwell" charset="0"/>
              </a:rPr>
            </a:br>
            <a:r>
              <a:rPr lang="en-US" sz="4400" b="1" dirty="0">
                <a:latin typeface="Rockwell" charset="0"/>
                <a:ea typeface="Rockwell" charset="0"/>
                <a:cs typeface="Rockwell" charset="0"/>
              </a:rPr>
              <a:t>Implemented Guided Pathways</a:t>
            </a:r>
          </a:p>
        </p:txBody>
      </p:sp>
    </p:spTree>
    <p:extLst>
      <p:ext uri="{BB962C8B-B14F-4D97-AF65-F5344CB8AC3E}">
        <p14:creationId xmlns:p14="http://schemas.microsoft.com/office/powerpoint/2010/main" val="3029029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{F8144F8B-6B1F-A64A-B47F-11989A89DA8C}tf10001119</Template>
  <TotalTime>35571</TotalTime>
  <Pages>0</Pages>
  <Words>1740</Words>
  <Characters>0</Characters>
  <Application>Microsoft Macintosh PowerPoint</Application>
  <PresentationFormat>Custom</PresentationFormat>
  <Lines>0</Lines>
  <Paragraphs>212</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Gallery</vt:lpstr>
      <vt:lpstr>Cypress College</vt:lpstr>
      <vt:lpstr>Guided Pathways  ESL Milestone Certificates of Achievement</vt:lpstr>
      <vt:lpstr>Innovation through engagement</vt:lpstr>
      <vt:lpstr>What Are They?</vt:lpstr>
      <vt:lpstr>Why Are They Great?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Articulation</vt:lpstr>
      <vt:lpstr>COLLABORATION</vt:lpstr>
      <vt:lpstr>Approval Process</vt:lpstr>
      <vt:lpstr>Our certificates</vt:lpstr>
      <vt:lpstr>Primary Benefit</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Madden, Sean</dc:creator>
  <cp:lastModifiedBy>Kathy Wada</cp:lastModifiedBy>
  <cp:revision>574</cp:revision>
  <cp:lastPrinted>2017-05-10T19:24:24Z</cp:lastPrinted>
  <dcterms:created xsi:type="dcterms:W3CDTF">2012-04-06T19:58:53Z</dcterms:created>
  <dcterms:modified xsi:type="dcterms:W3CDTF">2019-07-12T22:23:21Z</dcterms:modified>
</cp:coreProperties>
</file>