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5" r:id="rId3"/>
    <p:sldId id="276" r:id="rId4"/>
    <p:sldId id="267" r:id="rId5"/>
    <p:sldId id="261" r:id="rId6"/>
    <p:sldId id="283" r:id="rId7"/>
    <p:sldId id="27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546" autoAdjust="0"/>
  </p:normalViewPr>
  <p:slideViewPr>
    <p:cSldViewPr snapToGrid="0">
      <p:cViewPr varScale="1">
        <p:scale>
          <a:sx n="61" d="100"/>
          <a:sy n="61" d="100"/>
        </p:scale>
        <p:origin x="87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5DAAC-FFCE-439B-B220-F4FD95D5CED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BCB37-39CD-48A2-B011-4158C8C15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1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E91E-C413-415F-9E2B-3D5AE333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537EF-83F2-43ED-8DE6-1E9AB8A82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362F4-8D69-4DCF-9FE1-273A2367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7D048-25EE-4A9F-A651-CE67B20C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819E7-B3B7-4CE8-A807-97A49E65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8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2202-69BB-4960-A672-527A8CEA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FEF68-45EB-408E-88ED-69431536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674C-FC7B-448C-8C19-BC045015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4F78-8894-4F83-AF54-0A20A158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86BE-146C-4882-B7DC-88DD78A5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4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F07B6-1792-40C1-939E-49132893D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24731-6F53-42B8-9132-AD84E1253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DFEE5-7CE5-4794-B397-E9B29104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E7A81-66D4-444D-AE07-8449E965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43F88-7E9F-4132-B02D-7748AA52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3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73352"/>
            <a:ext cx="5384800" cy="4718305"/>
          </a:xfrm>
          <a:prstGeom prst="rect">
            <a:avLst/>
          </a:prstGeom>
        </p:spPr>
        <p:txBody>
          <a:bodyPr/>
          <a:lstStyle>
            <a:lvl4pPr marL="1107439" indent="-284480"/>
            <a:lvl5pPr marL="1264919" indent="-2133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4002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F42D-8CC9-4B4D-B968-D456531C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EB8BF-F309-4934-AD1B-26EAF6996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BC955-215D-4D41-895C-F7438303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80B0B-CA02-4E19-A394-EA1021B8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DF158-7573-45B3-A902-B5090E3C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7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9976C-9E51-40C2-938B-0CAB133C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E157D-CDFB-4F8E-9E70-CEA588E23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1870C-3854-4536-A65E-B2E5D56F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F89AA-AF3E-4D56-BB8E-93C52D5B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DC7B4-C155-4C71-9BFE-7EC76601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26E1-F154-4C90-910A-9C0C630C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FC88C-3970-49BA-A2E5-685A8082E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2A4C0-DFAD-4E60-B612-9E9157524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A58C3-47CF-4976-A9C1-20DBD608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27C5D-3F1F-4317-A6AC-398B51E8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308A4-B377-4B72-AFAC-3E01BFB9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5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637E-7670-45A1-AEA3-CC4604AE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7FBB-1AA3-4932-B572-C38623B0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66935-438A-4A3F-9838-A1BCC2A4C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1FC94-2C03-4BE2-9CF1-116F259C9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83C8F-619E-4EC7-AE43-8A11A11A8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D19F6E-DE4D-4A12-B420-69694FB5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155BB-2207-4439-9E79-AAD3C39A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AA67A-4F96-4B4C-9CFF-21AAF456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9AC9-08EC-48A3-A0E6-2755E8B6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BC9A5-7F2F-4D7D-8973-9A63EC69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B3D3A-2EC4-49FF-93C7-E558254F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EBAC9-80F1-4725-876C-A1D9AC3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7448E-65F9-46E2-B506-520A1BC8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10F42-A44F-4599-9B38-D99CA0AC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46AD-99CD-445E-967B-6462C39F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6381-15FC-4225-AC9F-553775A95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63637-9E67-4815-A885-23AAC136C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FFC0D-6018-464D-A392-142914E8D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8BA0F-BE2B-4BD3-A35E-32AAFD5D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82612-A092-4C86-93FD-17256FA3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71-82B3-4055-89FE-98890DE7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2D1AB-AC12-4E4F-BCCD-E4499E92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52D06-5AAC-4B92-B8BD-3964EE9DF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7DCE-6767-4A5B-947B-0F93FF0D9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3C5AB-E9CD-4EC1-B30E-30BF900D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1328A-8168-45A9-BCA1-CDF4C8BF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38EFC-00A1-4579-AB92-549BA0F1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62758-82D1-47E2-BAE6-9F4CE9B2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E7D5E-D290-48C6-8DFC-7F23889C7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CB0E-6784-492B-9512-2C0B317E4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A320-0165-4863-8AB0-84BF2D75E18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0DD9-09D9-4E64-919A-ECD641B2A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CDDAD-3625-4A38-BBFC-8ED176039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33BB-34D9-4952-B063-81D712143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inyurl.com/asccc4equit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connork@sbcc.ed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ftorres@glendale.edu" TargetMode="External"/><Relationship Id="rId4" Type="http://schemas.openxmlformats.org/officeDocument/2006/relationships/hyperlink" Target="mailto:RobersonCa@but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679" y="1521912"/>
            <a:ext cx="8611644" cy="1830888"/>
          </a:xfrm>
        </p:spPr>
        <p:txBody>
          <a:bodyPr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Equity Considerations in Distance Education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8600" cy="2895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Kathy O’Connor, Santa Barbara City College, DEETAC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 Roberson, ASCCC North Representative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Fabiola Torres, @One, Glendale College</a:t>
            </a:r>
          </a:p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900" b="1" dirty="0">
                <a:solidFill>
                  <a:srgbClr val="C00000"/>
                </a:solidFill>
                <a:cs typeface="Times New Roman"/>
              </a:rPr>
              <a:t>2019 Curriculum Institute- Decoding Your Curriculum</a:t>
            </a:r>
          </a:p>
          <a:p>
            <a:pPr algn="ctr"/>
            <a:r>
              <a:rPr lang="en-US" sz="1900" dirty="0"/>
              <a:t>Saturday, July 13</a:t>
            </a:r>
          </a:p>
          <a:p>
            <a:pPr algn="ctr"/>
            <a:r>
              <a:rPr lang="en-US" sz="1900" dirty="0"/>
              <a:t>9:00 am – 10:15 am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cs typeface="Times New Roman"/>
              </a:rPr>
              <a:t> </a:t>
            </a:r>
          </a:p>
        </p:txBody>
      </p:sp>
      <p:pic>
        <p:nvPicPr>
          <p:cNvPr id="6" name="Picture 5" descr="Academic Senate for California Community Colleges, celebrating 50 years">
            <a:extLst>
              <a:ext uri="{FF2B5EF4-FFF2-40B4-BE49-F238E27FC236}">
                <a16:creationId xmlns:a16="http://schemas.microsoft.com/office/drawing/2014/main" id="{F7D86394-97B1-4A50-9566-A75BB6CDF2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798" y="504173"/>
            <a:ext cx="4572000" cy="11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6D83AA3-29A1-4EE2-863B-439D8298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90" y="645090"/>
            <a:ext cx="5774499" cy="577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1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we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Instructional faculty pedagogy plays a crucial role in the online learning environment. Utilizing an equity framework, this breakout will provide strategies and recommendations for embedding high-impact practices in course design and online classroom practices to support faculty in reducing equity gaps by creating online classrooms that are welcoming, supportive, student-centered.</a:t>
            </a: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678" y="1600200"/>
            <a:ext cx="8530223" cy="5032332"/>
          </a:xfrm>
        </p:spPr>
        <p:txBody>
          <a:bodyPr>
            <a:normAutofit/>
          </a:bodyPr>
          <a:lstStyle/>
          <a:p>
            <a:r>
              <a:rPr lang="en-US" dirty="0"/>
              <a:t>Principles of EQUITY </a:t>
            </a:r>
          </a:p>
          <a:p>
            <a:r>
              <a:rPr lang="en-US" dirty="0"/>
              <a:t>Modeling Equity</a:t>
            </a:r>
          </a:p>
          <a:p>
            <a:r>
              <a:rPr lang="en-US" dirty="0"/>
              <a:t>ACTIVITY: Considerations for EQUITY in the online learning environment 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uccess, learn, lead">
            <a:extLst>
              <a:ext uri="{FF2B5EF4-FFF2-40B4-BE49-F238E27FC236}">
                <a16:creationId xmlns:a16="http://schemas.microsoft.com/office/drawing/2014/main" id="{3DDF1875-382D-496F-9290-6C27D7237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33" y="3429001"/>
            <a:ext cx="4413337" cy="331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56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 noGrp="1"/>
          </p:cNvSpPr>
          <p:nvPr>
            <p:ph type="title"/>
          </p:nvPr>
        </p:nvSpPr>
        <p:spPr>
          <a:xfrm>
            <a:off x="1768258" y="533400"/>
            <a:ext cx="8674274" cy="990600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t>Principles of EQUITY in Distance Education</a:t>
            </a:r>
          </a:p>
        </p:txBody>
      </p:sp>
      <p:sp>
        <p:nvSpPr>
          <p:cNvPr id="12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1830887" y="1524001"/>
            <a:ext cx="4188914" cy="50960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/>
              <a:t>Understand the </a:t>
            </a:r>
            <a:r>
              <a:rPr b="1" dirty="0"/>
              <a:t>difference between equity and equality</a:t>
            </a:r>
            <a:r>
              <a:rPr dirty="0"/>
              <a:t>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endParaRPr dirty="0"/>
          </a:p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/>
              <a:t>Agree to </a:t>
            </a:r>
            <a:r>
              <a:rPr b="1" dirty="0"/>
              <a:t>common language </a:t>
            </a:r>
            <a:r>
              <a:rPr dirty="0"/>
              <a:t>to use in equity dialogue 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defRPr sz="1900"/>
            </a:pPr>
            <a:endParaRPr dirty="0"/>
          </a:p>
          <a:p>
            <a:pPr>
              <a:lnSpc>
                <a:spcPct val="80000"/>
              </a:lnSpc>
              <a:spcBef>
                <a:spcPts val="400"/>
              </a:spcBef>
              <a:defRPr sz="1900" b="1"/>
            </a:pPr>
            <a:r>
              <a:rPr lang="en-US" b="1" dirty="0"/>
              <a:t>C</a:t>
            </a:r>
            <a:r>
              <a:rPr b="1" dirty="0"/>
              <a:t>ommit to accommodate differences </a:t>
            </a:r>
            <a:r>
              <a:rPr b="0" dirty="0"/>
              <a:t>in students’ life circumstances, aspirations, ways of learning, other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defRPr sz="1900"/>
            </a:pPr>
            <a:endParaRPr b="0" dirty="0"/>
          </a:p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/>
              <a:t>Engage in an ongoing </a:t>
            </a:r>
            <a:r>
              <a:rPr b="1" dirty="0"/>
              <a:t>process for sustained change</a:t>
            </a:r>
            <a:r>
              <a:rPr dirty="0"/>
              <a:t> through equity-focused inquiry, intentionally designed student experiences that yield more equitable and effective learning environments for students</a:t>
            </a:r>
          </a:p>
        </p:txBody>
      </p:sp>
      <p:sp>
        <p:nvSpPr>
          <p:cNvPr id="127" name="Content Placeholder 3"/>
          <p:cNvSpPr txBox="1"/>
          <p:nvPr/>
        </p:nvSpPr>
        <p:spPr>
          <a:xfrm>
            <a:off x="6172200" y="1524000"/>
            <a:ext cx="4038600" cy="486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182879" indent="-182879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1900" b="1"/>
            </a:pPr>
            <a:r>
              <a:rPr sz="1900" dirty="0"/>
              <a:t>Let go of assumptions </a:t>
            </a:r>
            <a:r>
              <a:rPr lang="en-US" sz="1900" dirty="0"/>
              <a:t>that views student success as a matter of student behaviors/ characteristics that draws attention away from practices and influential factors that are within faculty control</a:t>
            </a:r>
            <a:endParaRPr sz="1900" dirty="0"/>
          </a:p>
          <a:p>
            <a:pPr>
              <a:lnSpc>
                <a:spcPct val="80000"/>
              </a:lnSpc>
              <a:spcBef>
                <a:spcPts val="400"/>
              </a:spcBef>
              <a:defRPr sz="1900"/>
            </a:pPr>
            <a:endParaRPr sz="1900" dirty="0"/>
          </a:p>
          <a:p>
            <a:pPr marL="182879" indent="-182879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1900"/>
            </a:pPr>
            <a:r>
              <a:rPr sz="1900" dirty="0"/>
              <a:t>Fa</a:t>
            </a:r>
            <a:r>
              <a:rPr lang="en-US" sz="1900" dirty="0"/>
              <a:t>culty must </a:t>
            </a:r>
            <a:r>
              <a:rPr lang="en-US" sz="1900" b="1" dirty="0"/>
              <a:t>r</a:t>
            </a:r>
            <a:r>
              <a:rPr sz="1900" b="1" dirty="0"/>
              <a:t>ecognize implicit biases</a:t>
            </a:r>
            <a:r>
              <a:rPr sz="1900" dirty="0"/>
              <a:t> that lead to equity gaps</a:t>
            </a:r>
            <a:r>
              <a:rPr sz="1900" i="1" dirty="0"/>
              <a:t>, such as unconscious bias, microaggressions, stereotype threat, and privilege and power</a:t>
            </a:r>
          </a:p>
          <a:p>
            <a:pPr marL="182879" indent="-182879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1900" i="1"/>
            </a:pPr>
            <a:endParaRPr sz="1900" i="1" dirty="0"/>
          </a:p>
          <a:p>
            <a:pPr marL="182879" indent="-182879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1900" b="1"/>
            </a:pPr>
            <a:r>
              <a:rPr sz="1900" dirty="0"/>
              <a:t>Evaluate if equity-minded strategies meet student</a:t>
            </a:r>
            <a:r>
              <a:rPr lang="en-US" sz="1900" dirty="0"/>
              <a:t> need</a:t>
            </a:r>
            <a:r>
              <a:rPr sz="1900" dirty="0"/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odeling Equity"/>
          <p:cNvSpPr txBox="1"/>
          <p:nvPr/>
        </p:nvSpPr>
        <p:spPr>
          <a:xfrm>
            <a:off x="2901462" y="803030"/>
            <a:ext cx="590256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5400" cap="all" spc="-100">
                <a:solidFill>
                  <a:srgbClr val="303030"/>
                </a:solidFill>
              </a:defRPr>
            </a:lvl1pPr>
          </a:lstStyle>
          <a:p>
            <a:r>
              <a:rPr dirty="0"/>
              <a:t>Modeling Equity</a:t>
            </a:r>
          </a:p>
        </p:txBody>
      </p:sp>
      <p:sp>
        <p:nvSpPr>
          <p:cNvPr id="180" name="Access Webpage: https://tinyurl.com/asccc4equity"/>
          <p:cNvSpPr txBox="1"/>
          <p:nvPr/>
        </p:nvSpPr>
        <p:spPr>
          <a:xfrm>
            <a:off x="2414954" y="2010508"/>
            <a:ext cx="678766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/>
              <a:t>Access Webpage: </a:t>
            </a:r>
            <a:r>
              <a:rPr sz="2400" u="sng" dirty="0">
                <a:solidFill>
                  <a:srgbClr val="C00000"/>
                </a:solidFill>
                <a:uFill>
                  <a:solidFill>
                    <a:srgbClr val="D26900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https://tinyurl.com/asccc4equity</a:t>
            </a:r>
          </a:p>
        </p:txBody>
      </p:sp>
      <p:sp>
        <p:nvSpPr>
          <p:cNvPr id="181" name="Webpage Content:…"/>
          <p:cNvSpPr txBox="1"/>
          <p:nvPr/>
        </p:nvSpPr>
        <p:spPr>
          <a:xfrm>
            <a:off x="3810000" y="2663989"/>
            <a:ext cx="4208589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/>
              <a:t>Webpage Content: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Equity &amp; DE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Cultural Inclusivity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Significant Learning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Teaching Philosophy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Liquid Syllabus</a:t>
            </a:r>
          </a:p>
          <a:p>
            <a:pPr marL="180473" indent="-180473">
              <a:buSzPct val="100000"/>
              <a:buChar char="•"/>
            </a:pPr>
            <a:r>
              <a:rPr sz="2400" dirty="0"/>
              <a:t>Web Access to Peralta Equity Rubric</a:t>
            </a:r>
          </a:p>
        </p:txBody>
      </p:sp>
      <p:pic>
        <p:nvPicPr>
          <p:cNvPr id="5" name="Picture 4" descr="check boxes">
            <a:extLst>
              <a:ext uri="{FF2B5EF4-FFF2-40B4-BE49-F238E27FC236}">
                <a16:creationId xmlns:a16="http://schemas.microsoft.com/office/drawing/2014/main" id="{B31CF80B-D321-49C6-9ABC-ACD3DAE38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876" y="3001107"/>
            <a:ext cx="2520475" cy="211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B6AF-048A-499E-BF57-BDF7BD33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95192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1C598-7C43-490C-BF35-B1E36B20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28592"/>
            <a:ext cx="8229600" cy="474840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Consider this…</a:t>
            </a:r>
          </a:p>
          <a:p>
            <a:pPr marL="0" indent="0" algn="ctr" fontAlgn="base">
              <a:buNone/>
            </a:pPr>
            <a:endParaRPr lang="en-US" sz="2000" dirty="0"/>
          </a:p>
          <a:p>
            <a:pPr fontAlgn="base"/>
            <a:r>
              <a:rPr lang="en-US" i="1" dirty="0"/>
              <a:t>What equity-minded practices facilitate deeper engagement and community building in the online environment?</a:t>
            </a:r>
            <a:endParaRPr lang="en-US" sz="1600" dirty="0"/>
          </a:p>
          <a:p>
            <a:pPr fontAlgn="base"/>
            <a:r>
              <a:rPr lang="en-US" i="1" dirty="0"/>
              <a:t>What self-reflective processes can enhance or help you to build equity-minded practices into your online course environment?</a:t>
            </a:r>
          </a:p>
          <a:p>
            <a:pPr fontAlgn="base"/>
            <a:r>
              <a:rPr lang="en-US" i="1" dirty="0"/>
              <a:t>What is one thing you can or will do when you go back to your campus?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0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QUESTIONS…&amp; THANK YOU!</a:t>
            </a:r>
          </a:p>
        </p:txBody>
      </p:sp>
      <p:pic>
        <p:nvPicPr>
          <p:cNvPr id="6" name="Picture 2" descr="questions">
            <a:extLst>
              <a:ext uri="{FF2B5EF4-FFF2-40B4-BE49-F238E27FC236}">
                <a16:creationId xmlns:a16="http://schemas.microsoft.com/office/drawing/2014/main" id="{42B6F758-AABE-4679-B3B7-6C1F5C80071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9421" y="1741118"/>
            <a:ext cx="4108028" cy="387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7C79-E7DE-423B-BAB3-306CE53E6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18363" y="3237979"/>
            <a:ext cx="8392438" cy="3538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Kathy O’Connor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oconnork@sbcc.edu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Carrie Roberson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RobersonCa@butte.edu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Fabiola Torres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ftorres@glendale.edu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3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260</Words>
  <Application>Microsoft Office PowerPoint</Application>
  <PresentationFormat>Widescreen</PresentationFormat>
  <Paragraphs>127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Equity Considerations in Distance Education</vt:lpstr>
      <vt:lpstr>PowerPoint Presentation</vt:lpstr>
      <vt:lpstr>Here we are…</vt:lpstr>
      <vt:lpstr>TODAY</vt:lpstr>
      <vt:lpstr>Principles of EQUITY in Distance Education</vt:lpstr>
      <vt:lpstr>PowerPoint Presentation</vt:lpstr>
      <vt:lpstr>YOUR TURN! </vt:lpstr>
      <vt:lpstr>QUESTIONS…&amp;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Considerations in Distance Education</dc:title>
  <dc:creator>Roberson, Carrie</dc:creator>
  <cp:lastModifiedBy>Roberson, Carrie</cp:lastModifiedBy>
  <cp:revision>10</cp:revision>
  <dcterms:created xsi:type="dcterms:W3CDTF">2019-07-13T03:52:54Z</dcterms:created>
  <dcterms:modified xsi:type="dcterms:W3CDTF">2019-07-16T13:36:36Z</dcterms:modified>
</cp:coreProperties>
</file>