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0" r:id="rId3"/>
    <p:sldId id="267" r:id="rId4"/>
    <p:sldId id="269" r:id="rId5"/>
    <p:sldId id="272" r:id="rId6"/>
    <p:sldId id="277" r:id="rId7"/>
    <p:sldId id="273" r:id="rId8"/>
    <p:sldId id="276" r:id="rId9"/>
    <p:sldId id="278" r:id="rId10"/>
    <p:sldId id="280" r:id="rId11"/>
    <p:sldId id="282" r:id="rId12"/>
    <p:sldId id="283" r:id="rId13"/>
    <p:sldId id="284" r:id="rId14"/>
    <p:sldId id="285" r:id="rId15"/>
    <p:sldId id="275" r:id="rId16"/>
    <p:sldId id="274" r:id="rId17"/>
    <p:sldId id="259" r:id="rId18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93" autoAdjust="0"/>
    <p:restoredTop sz="93590" autoAdjust="0"/>
  </p:normalViewPr>
  <p:slideViewPr>
    <p:cSldViewPr snapToGrid="0" snapToObjects="1">
      <p:cViewPr varScale="1">
        <p:scale>
          <a:sx n="61" d="100"/>
          <a:sy n="61" d="100"/>
        </p:scale>
        <p:origin x="1274" y="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369C9EC-5296-D44A-A7E3-9D50F2CBDD28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0AE1346-2993-0F4D-AEB3-7C0F53CD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C8C79D6-1503-7C47-8D3D-9B8B046E9A19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898C551-7708-9B49-90E3-D153F408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75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405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324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4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51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084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309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56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59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42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95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5c36452cd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Google Shape;355;g5c36452cd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1828173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91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38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5c36452cd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5c36452cd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52418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July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July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July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July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July 16,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July 16,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July 16,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July 16,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July 16,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July 16,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July 16,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mpilati@riohondo.edu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RobersonCa@butte.edu" TargetMode="External"/><Relationship Id="rId4" Type="http://schemas.openxmlformats.org/officeDocument/2006/relationships/hyperlink" Target="mailto:mrandall@cvc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679" y="1521912"/>
            <a:ext cx="8611644" cy="1830888"/>
          </a:xfrm>
        </p:spPr>
        <p:txBody>
          <a:bodyPr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CVC-OEI Course Design Rubric 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Your Curriculum</a:t>
            </a:r>
            <a:endParaRPr lang="en-US" sz="36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2895600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Michelle Pilati, ASCCC Past President</a:t>
            </a:r>
          </a:p>
          <a:p>
            <a:pPr algn="ctr"/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Meridith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Randall, CVC-OEI Executive Advisor </a:t>
            </a:r>
          </a:p>
          <a:p>
            <a:pPr algn="ctr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Carrie Roberson, ASCCC North Representative</a:t>
            </a:r>
          </a:p>
          <a:p>
            <a:pPr algn="ctr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900" b="1" dirty="0">
                <a:solidFill>
                  <a:schemeClr val="accent1"/>
                </a:solidFill>
                <a:cs typeface="Times New Roman"/>
              </a:rPr>
              <a:t>2019 Curriculum Institute</a:t>
            </a:r>
          </a:p>
          <a:p>
            <a:pPr algn="ctr"/>
            <a:r>
              <a:rPr lang="en-US" sz="1900" dirty="0"/>
              <a:t>Friday, July 12</a:t>
            </a:r>
          </a:p>
          <a:p>
            <a:pPr algn="ctr"/>
            <a:r>
              <a:rPr lang="en-US" sz="1900" dirty="0"/>
              <a:t>3:45 pm – 5:00 pm</a:t>
            </a:r>
          </a:p>
          <a:p>
            <a:pPr algn="ctr"/>
            <a:r>
              <a:rPr lang="en-US" sz="1800" b="1" dirty="0">
                <a:solidFill>
                  <a:schemeClr val="accent1"/>
                </a:solidFill>
                <a:cs typeface="Times New Roman"/>
              </a:rPr>
              <a:t> </a:t>
            </a:r>
          </a:p>
        </p:txBody>
      </p:sp>
      <p:pic>
        <p:nvPicPr>
          <p:cNvPr id="6" name="Picture 5" descr="Academic Senate for California Community Colleges, celebrating 50 years">
            <a:extLst>
              <a:ext uri="{FF2B5EF4-FFF2-40B4-BE49-F238E27FC236}">
                <a16:creationId xmlns:a16="http://schemas.microsoft.com/office/drawing/2014/main" id="{F7D86394-97B1-4A50-9566-A75BB6CDF25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798" y="504173"/>
            <a:ext cx="4572000" cy="110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385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a DE Addendum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Need/Justification</a:t>
            </a:r>
          </a:p>
          <a:p>
            <a:pPr lvl="0"/>
            <a:r>
              <a:rPr lang="en-US" dirty="0"/>
              <a:t>Methods of Instruction: Instructor – Student Contact</a:t>
            </a:r>
          </a:p>
          <a:p>
            <a:pPr lvl="0"/>
            <a:r>
              <a:rPr lang="en-US" dirty="0"/>
              <a:t>Describe student assignments.</a:t>
            </a:r>
          </a:p>
          <a:p>
            <a:pPr lvl="0"/>
            <a:r>
              <a:rPr lang="en-US" dirty="0"/>
              <a:t>Describe the methods of student evaluation that will be employed.</a:t>
            </a:r>
          </a:p>
          <a:p>
            <a:r>
              <a:rPr lang="en-US" dirty="0"/>
              <a:t>What equipment and staff are necessary to support the course (for faculty and students)?</a:t>
            </a:r>
          </a:p>
        </p:txBody>
      </p:sp>
    </p:spTree>
    <p:extLst>
      <p:ext uri="{BB962C8B-B14F-4D97-AF65-F5344CB8AC3E}">
        <p14:creationId xmlns:p14="http://schemas.microsoft.com/office/powerpoint/2010/main" val="203931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a DE Addendum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Describe how you will provide students with access to instructional materials and resources.</a:t>
            </a:r>
          </a:p>
          <a:p>
            <a:r>
              <a:rPr lang="en-US" dirty="0"/>
              <a:t>Describe how you will provide students with access to counseling and financial aid services.</a:t>
            </a:r>
          </a:p>
          <a:p>
            <a:pPr lvl="0"/>
            <a:r>
              <a:rPr lang="en-US" dirty="0"/>
              <a:t>Describe how you will accommodate students with disabilities.</a:t>
            </a:r>
          </a:p>
          <a:p>
            <a:pPr lvl="0"/>
            <a:r>
              <a:rPr lang="en-US" dirty="0"/>
              <a:t>Are additional resources or clerical support needed or anticipated to teach this course by distance learning?</a:t>
            </a:r>
          </a:p>
          <a:p>
            <a:r>
              <a:rPr lang="en-US" dirty="0"/>
              <a:t>Accessibility sign-off</a:t>
            </a:r>
          </a:p>
        </p:txBody>
      </p:sp>
    </p:spTree>
    <p:extLst>
      <p:ext uri="{BB962C8B-B14F-4D97-AF65-F5344CB8AC3E}">
        <p14:creationId xmlns:p14="http://schemas.microsoft.com/office/powerpoint/2010/main" val="1891025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Rubric AND DE Addendum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Learner support</a:t>
            </a:r>
          </a:p>
          <a:p>
            <a:r>
              <a:rPr lang="en-US" sz="3400" dirty="0"/>
              <a:t>Interaction</a:t>
            </a:r>
          </a:p>
          <a:p>
            <a:r>
              <a:rPr lang="en-US" sz="3400" dirty="0"/>
              <a:t>Assessment</a:t>
            </a:r>
          </a:p>
          <a:p>
            <a:r>
              <a:rPr lang="en-US" sz="3400" dirty="0"/>
              <a:t>Accessibility</a:t>
            </a:r>
          </a:p>
          <a:p>
            <a:r>
              <a:rPr lang="en-US" sz="3400" dirty="0"/>
              <a:t>Could the rubric be used to ensure course design is not only consistent with compliance needs, but truly facilitating student success?</a:t>
            </a:r>
          </a:p>
        </p:txBody>
      </p:sp>
    </p:spTree>
    <p:extLst>
      <p:ext uri="{BB962C8B-B14F-4D97-AF65-F5344CB8AC3E}">
        <p14:creationId xmlns:p14="http://schemas.microsoft.com/office/powerpoint/2010/main" val="325034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Rubric &gt;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integrate the elements of the Rubric into action at the local level?</a:t>
            </a:r>
          </a:p>
          <a:p>
            <a:r>
              <a:rPr lang="en-US" dirty="0"/>
              <a:t>Have you taken steps to:</a:t>
            </a:r>
          </a:p>
          <a:p>
            <a:pPr lvl="1"/>
            <a:r>
              <a:rPr lang="en-US" dirty="0"/>
              <a:t>Increase the quality of your online offerings?</a:t>
            </a:r>
          </a:p>
          <a:p>
            <a:pPr lvl="1"/>
            <a:r>
              <a:rPr lang="en-US" dirty="0"/>
              <a:t>Implement a re-review of online courses?</a:t>
            </a:r>
          </a:p>
          <a:p>
            <a:pPr lvl="1"/>
            <a:r>
              <a:rPr lang="en-US" dirty="0"/>
              <a:t>Ensure that all courses are being taught to the COR AND addendum?</a:t>
            </a:r>
          </a:p>
          <a:p>
            <a:pPr lvl="1"/>
            <a:r>
              <a:rPr lang="en-US" dirty="0"/>
              <a:t>Ensure that all courses are fully accessible?</a:t>
            </a:r>
          </a:p>
        </p:txBody>
      </p:sp>
    </p:spTree>
    <p:extLst>
      <p:ext uri="{BB962C8B-B14F-4D97-AF65-F5344CB8AC3E}">
        <p14:creationId xmlns:p14="http://schemas.microsoft.com/office/powerpoint/2010/main" val="2046384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Rubric &gt;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 a review of all courses for elements of good course design</a:t>
            </a:r>
          </a:p>
          <a:p>
            <a:r>
              <a:rPr lang="en-US" dirty="0"/>
              <a:t>Mandated accessibility check of all courses</a:t>
            </a:r>
          </a:p>
          <a:p>
            <a:r>
              <a:rPr lang="en-US" dirty="0"/>
              <a:t>Re-review after X years</a:t>
            </a:r>
          </a:p>
          <a:p>
            <a:r>
              <a:rPr lang="en-US" dirty="0"/>
              <a:t>Provide design-oriented professional development into </a:t>
            </a:r>
          </a:p>
          <a:p>
            <a:r>
              <a:rPr lang="en-US" dirty="0"/>
              <a:t>Establish a local POCR process</a:t>
            </a:r>
          </a:p>
        </p:txBody>
      </p:sp>
    </p:spTree>
    <p:extLst>
      <p:ext uri="{BB962C8B-B14F-4D97-AF65-F5344CB8AC3E}">
        <p14:creationId xmlns:p14="http://schemas.microsoft.com/office/powerpoint/2010/main" val="1608337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POCR and Course Design Academy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729" y="1634647"/>
            <a:ext cx="8411227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Faculty can set up a local Peer Online Course Review (POCR) process OR submit their courses to the CVC-OEI Course Design Academy for assistance in aligning with the rubric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CVC-OEI provides training for local POCRs and a college can become a Certified POCR campus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In any event, after a course is aligned, it must be reviewed by a trained reviewer from outside the college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Many Online CTE Pathways grants intend to set up local POCRs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7924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AB6AF-048A-499E-BF57-BDF7BD333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95192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TURN!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3E3BE-4079-48A2-A26B-22502044D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72640"/>
            <a:ext cx="8229600" cy="4604359"/>
          </a:xfrm>
        </p:spPr>
        <p:txBody>
          <a:bodyPr>
            <a:normAutofit/>
          </a:bodyPr>
          <a:lstStyle/>
          <a:p>
            <a:r>
              <a:rPr lang="en-US" dirty="0"/>
              <a:t>Identify 3 barriers to:</a:t>
            </a:r>
          </a:p>
          <a:p>
            <a:pPr lvl="1"/>
            <a:r>
              <a:rPr lang="en-US" sz="2800" dirty="0"/>
              <a:t>A. aligning courses with the Rubric and/or </a:t>
            </a:r>
          </a:p>
          <a:p>
            <a:pPr lvl="1"/>
            <a:r>
              <a:rPr lang="en-US" sz="2800" dirty="0"/>
              <a:t>B. getting your college to adopt the Rubric.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Propose 3 strategies to get around identified barriers.</a:t>
            </a:r>
          </a:p>
        </p:txBody>
      </p:sp>
    </p:spTree>
    <p:extLst>
      <p:ext uri="{BB962C8B-B14F-4D97-AF65-F5344CB8AC3E}">
        <p14:creationId xmlns:p14="http://schemas.microsoft.com/office/powerpoint/2010/main" val="3503607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QUESTIONS…&amp; THANK YOU!</a:t>
            </a:r>
          </a:p>
        </p:txBody>
      </p:sp>
      <p:pic>
        <p:nvPicPr>
          <p:cNvPr id="6" name="Picture 2" descr="questions">
            <a:extLst>
              <a:ext uri="{FF2B5EF4-FFF2-40B4-BE49-F238E27FC236}">
                <a16:creationId xmlns:a16="http://schemas.microsoft.com/office/drawing/2014/main" id="{42B6F758-AABE-4679-B3B7-6C1F5C80071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76389" y="1294179"/>
            <a:ext cx="5007816" cy="471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C7C79-E7DE-423B-BAB3-306CE53E6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4363" y="3977014"/>
            <a:ext cx="8392438" cy="27995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Michelle </a:t>
            </a:r>
            <a:r>
              <a:rPr lang="en-US" dirty="0" err="1"/>
              <a:t>Pilati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mpilati@riohondo.edu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/>
              <a:t>Meredith Randall</a:t>
            </a:r>
          </a:p>
          <a:p>
            <a:pPr marL="0" indent="0">
              <a:buNone/>
            </a:pPr>
            <a:r>
              <a:rPr lang="en-US" u="sng" dirty="0">
                <a:solidFill>
                  <a:srgbClr val="C0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mrandall@cvc.edu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/>
              <a:t>Carrie Roberson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RobersonCa@butte.edu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436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pple has lots of words focused on teaching online">
            <a:extLst>
              <a:ext uri="{FF2B5EF4-FFF2-40B4-BE49-F238E27FC236}">
                <a16:creationId xmlns:a16="http://schemas.microsoft.com/office/drawing/2014/main" id="{566E77F6-9E5A-4755-882A-A47FAAB14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273" y="890470"/>
            <a:ext cx="5260932" cy="553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10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677" y="1600200"/>
            <a:ext cx="8530223" cy="5032332"/>
          </a:xfrm>
        </p:spPr>
        <p:txBody>
          <a:bodyPr>
            <a:normAutofit/>
          </a:bodyPr>
          <a:lstStyle/>
          <a:p>
            <a:r>
              <a:rPr lang="en-US" dirty="0"/>
              <a:t>Realities!</a:t>
            </a:r>
          </a:p>
          <a:p>
            <a:r>
              <a:rPr lang="en-US" dirty="0"/>
              <a:t>History of CVC-OEI</a:t>
            </a:r>
          </a:p>
          <a:p>
            <a:r>
              <a:rPr lang="en-US" dirty="0"/>
              <a:t>Existing requirements</a:t>
            </a:r>
          </a:p>
          <a:p>
            <a:r>
              <a:rPr lang="en-US" dirty="0"/>
              <a:t>CVC-OEI Course Design Rubric TOOL</a:t>
            </a:r>
          </a:p>
          <a:p>
            <a:r>
              <a:rPr lang="en-US" dirty="0"/>
              <a:t>Curriculum Review Process</a:t>
            </a:r>
          </a:p>
          <a:p>
            <a:r>
              <a:rPr lang="en-US" dirty="0"/>
              <a:t>Activity </a:t>
            </a:r>
          </a:p>
          <a:p>
            <a:r>
              <a:rPr lang="en-US" dirty="0"/>
              <a:t>Questions &amp; Answers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success, learn, lead">
            <a:extLst>
              <a:ext uri="{FF2B5EF4-FFF2-40B4-BE49-F238E27FC236}">
                <a16:creationId xmlns:a16="http://schemas.microsoft.com/office/drawing/2014/main" id="{3DDF1875-382D-496F-9290-6C27D7237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457" y="3832965"/>
            <a:ext cx="3732756" cy="2799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569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1A159-513F-4457-AC80-F7EDA5372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5782"/>
            <a:ext cx="8229600" cy="103966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REALITIES!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B40C-345F-47A8-B168-D87DB2C21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050082"/>
          </a:xfrm>
        </p:spPr>
        <p:txBody>
          <a:bodyPr>
            <a:normAutofit/>
          </a:bodyPr>
          <a:lstStyle/>
          <a:p>
            <a:r>
              <a:rPr lang="en-US" dirty="0"/>
              <a:t>Students and the student experience</a:t>
            </a:r>
          </a:p>
          <a:p>
            <a:r>
              <a:rPr lang="en-US" dirty="0"/>
              <a:t>System driven by legislation and law</a:t>
            </a:r>
          </a:p>
          <a:p>
            <a:r>
              <a:rPr lang="en-US" dirty="0"/>
              <a:t>Student need</a:t>
            </a:r>
          </a:p>
          <a:p>
            <a:r>
              <a:rPr lang="en-US" dirty="0"/>
              <a:t>114 ways of doing, </a:t>
            </a:r>
          </a:p>
          <a:p>
            <a:pPr marL="0" indent="0">
              <a:buNone/>
            </a:pPr>
            <a:r>
              <a:rPr lang="en-US" dirty="0"/>
              <a:t>  114 ways of being</a:t>
            </a:r>
          </a:p>
          <a:p>
            <a:pPr marL="0" indent="0">
              <a:buNone/>
            </a:pPr>
            <a:r>
              <a:rPr lang="en-US" dirty="0"/>
              <a:t>             </a:t>
            </a:r>
          </a:p>
        </p:txBody>
      </p:sp>
      <p:pic>
        <p:nvPicPr>
          <p:cNvPr id="6" name="Picture 5" descr="check boxes">
            <a:extLst>
              <a:ext uri="{FF2B5EF4-FFF2-40B4-BE49-F238E27FC236}">
                <a16:creationId xmlns:a16="http://schemas.microsoft.com/office/drawing/2014/main" id="{E3772F20-50A2-4A8B-8D9E-9F5EF09D72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6192" y="3753467"/>
            <a:ext cx="3620021" cy="303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590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C1E12-7E7B-4F24-9595-3066670BA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57614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 of CVC/Existing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669BC-5D88-46D9-AE53-2942EE702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98110"/>
            <a:ext cx="8229600" cy="4378889"/>
          </a:xfrm>
        </p:spPr>
        <p:txBody>
          <a:bodyPr/>
          <a:lstStyle/>
          <a:p>
            <a:r>
              <a:rPr lang="en-US" dirty="0"/>
              <a:t>History of the CVC-OEI</a:t>
            </a:r>
          </a:p>
          <a:p>
            <a:r>
              <a:rPr lang="en-US" dirty="0"/>
              <a:t>Change in Title 5 Section 55204, requiring student/student interaction as well as instructor/student interaction</a:t>
            </a:r>
          </a:p>
          <a:p>
            <a:r>
              <a:rPr lang="en-US" dirty="0"/>
              <a:t>Title 55206, requires a DE Addendum</a:t>
            </a:r>
          </a:p>
          <a:p>
            <a:r>
              <a:rPr lang="en-US" dirty="0"/>
              <a:t>Accreditation?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50813" y="324433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-webkit-standard" charset="0"/>
              </a:rPr>
              <a:t> </a:t>
            </a:r>
            <a:r>
              <a:rPr lang="sk-SK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563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55"/>
          <p:cNvSpPr txBox="1">
            <a:spLocks noGrp="1"/>
          </p:cNvSpPr>
          <p:nvPr>
            <p:ph type="title"/>
          </p:nvPr>
        </p:nvSpPr>
        <p:spPr>
          <a:xfrm>
            <a:off x="457200" y="594987"/>
            <a:ext cx="8229600" cy="1146132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Support from ASCCC </a:t>
            </a:r>
            <a:br>
              <a:rPr lang="en" dirty="0"/>
            </a:br>
            <a:r>
              <a:rPr lang="en" dirty="0"/>
              <a:t>Res</a:t>
            </a:r>
            <a:r>
              <a:rPr lang="en-US" dirty="0" err="1"/>
              <a:t>olution</a:t>
            </a:r>
            <a:r>
              <a:rPr lang="en" dirty="0"/>
              <a:t> 09.03 (Fall 2018)</a:t>
            </a:r>
            <a:endParaRPr dirty="0"/>
          </a:p>
        </p:txBody>
      </p:sp>
      <p:sp>
        <p:nvSpPr>
          <p:cNvPr id="358" name="Google Shape;358;p55"/>
          <p:cNvSpPr txBox="1">
            <a:spLocks noGrp="1"/>
          </p:cNvSpPr>
          <p:nvPr>
            <p:ph type="body" idx="1"/>
          </p:nvPr>
        </p:nvSpPr>
        <p:spPr>
          <a:xfrm>
            <a:off x="457200" y="1878903"/>
            <a:ext cx="8229600" cy="459297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•"/>
            </a:pPr>
            <a:r>
              <a:rPr lang="en" sz="2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“encourage local academic senates, through their curriculum committees and online education committees, </a:t>
            </a:r>
            <a:r>
              <a:rPr lang="en" sz="2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adopt the CVC-OEI Course Design Rubric for local use</a:t>
            </a:r>
            <a:r>
              <a:rPr lang="en" sz="2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…”</a:t>
            </a:r>
            <a:endParaRPr sz="2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•"/>
            </a:pPr>
            <a:r>
              <a:rPr lang="en" sz="2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“… to explore the</a:t>
            </a:r>
            <a:r>
              <a:rPr lang="en" sz="2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development of local peer online course review</a:t>
            </a:r>
            <a:r>
              <a:rPr lang="en" sz="2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…”</a:t>
            </a:r>
            <a:endParaRPr sz="2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93700" algn="l" rtl="0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2600"/>
              <a:buFont typeface="Arial"/>
              <a:buChar char="•"/>
            </a:pPr>
            <a:r>
              <a:rPr lang="en" sz="2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“recommend that local academic senates work with their colleges to </a:t>
            </a:r>
            <a:r>
              <a:rPr lang="en" sz="2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develop a plan to identify resources </a:t>
            </a:r>
            <a:r>
              <a:rPr lang="en" sz="2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 that faculty who wish to participate in local peer online course review may do so.”</a:t>
            </a:r>
            <a:endParaRPr sz="2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p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4450813" y="3244334"/>
            <a:ext cx="37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-webkit-standard" charset="0"/>
              </a:rPr>
              <a:t> </a:t>
            </a:r>
            <a:r>
              <a:rPr lang="is-IS" dirty="0"/>
              <a:t> 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833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BB76E6-5B74-43CD-A5CE-AC9E0A69E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OEI Course Design Rubric TOOL</a:t>
            </a:r>
          </a:p>
        </p:txBody>
      </p:sp>
      <p:pic>
        <p:nvPicPr>
          <p:cNvPr id="7" name="Picture 2" descr="Emoji faces, happy to sad, computer keyboard keys">
            <a:extLst>
              <a:ext uri="{FF2B5EF4-FFF2-40B4-BE49-F238E27FC236}">
                <a16:creationId xmlns:a16="http://schemas.microsoft.com/office/drawing/2014/main" id="{12AB3F02-1E92-4DF4-976B-381D5E7091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8201">
            <a:off x="2056228" y="2349621"/>
            <a:ext cx="4580648" cy="344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0539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Rubric Origins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If CVC-OEI is going to facilitate statewide access to courses, it is important to take steps to ensure that the available courses are of high quality</a:t>
            </a:r>
          </a:p>
          <a:p>
            <a:r>
              <a:rPr lang="en-US" sz="3200" dirty="0"/>
              <a:t>Rubric focuses on course design as a means of encouraging the use of effective design to give all students the greatest chance of success</a:t>
            </a:r>
          </a:p>
          <a:p>
            <a:r>
              <a:rPr lang="en-US" sz="3200" dirty="0"/>
              <a:t>Developed following a review of wide-array of existing rubrics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450813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912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4" name="Google Shape;364;p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763" y="163838"/>
            <a:ext cx="8400475" cy="6530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4252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2105</TotalTime>
  <Words>644</Words>
  <Application>Microsoft Office PowerPoint</Application>
  <PresentationFormat>On-screen Show (4:3)</PresentationFormat>
  <Paragraphs>177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Tahoma</vt:lpstr>
      <vt:lpstr>-webkit-standard</vt:lpstr>
      <vt:lpstr>Clarity</vt:lpstr>
      <vt:lpstr>The CVC-OEI Course Design Rubric  and Your Curriculum</vt:lpstr>
      <vt:lpstr>PowerPoint Presentation</vt:lpstr>
      <vt:lpstr>TODAY</vt:lpstr>
      <vt:lpstr>REALITIES!</vt:lpstr>
      <vt:lpstr>History of CVC/Existing Requirements</vt:lpstr>
      <vt:lpstr>Support from ASCCC  Resolution 09.03 (Fall 2018)</vt:lpstr>
      <vt:lpstr>OEI Course Design Rubric TOOL</vt:lpstr>
      <vt:lpstr>Rubric Origins</vt:lpstr>
      <vt:lpstr>PowerPoint Presentation</vt:lpstr>
      <vt:lpstr>Elements of a DE Addendum</vt:lpstr>
      <vt:lpstr>Elements of a DE Addendum</vt:lpstr>
      <vt:lpstr>Rubric AND DE Addendum</vt:lpstr>
      <vt:lpstr>Rubric &gt; Action</vt:lpstr>
      <vt:lpstr>Rubric &gt; Action</vt:lpstr>
      <vt:lpstr>Local POCR and Course Design Academy</vt:lpstr>
      <vt:lpstr>YOUR TURN!  Activity</vt:lpstr>
      <vt:lpstr>QUESTIONS…&amp; 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May</dc:creator>
  <cp:lastModifiedBy>Roberson, Carrie</cp:lastModifiedBy>
  <cp:revision>82</cp:revision>
  <cp:lastPrinted>2019-07-09T03:00:33Z</cp:lastPrinted>
  <dcterms:created xsi:type="dcterms:W3CDTF">2015-10-21T19:14:41Z</dcterms:created>
  <dcterms:modified xsi:type="dcterms:W3CDTF">2019-07-16T13:28:19Z</dcterms:modified>
</cp:coreProperties>
</file>