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
  </p:notesMasterIdLst>
  <p:handoutMasterIdLst>
    <p:handoutMasterId r:id="rId8"/>
  </p:handoutMasterIdLst>
  <p:sldIdLst>
    <p:sldId id="257" r:id="rId2"/>
    <p:sldId id="263" r:id="rId3"/>
    <p:sldId id="264" r:id="rId4"/>
    <p:sldId id="261" r:id="rId5"/>
    <p:sldId id="259" r:id="rId6"/>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A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D51749-8606-4A74-9D9C-0E31ADF38E28}" v="16" dt="2021-04-15T14:45:50.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3792" autoAdjust="0"/>
  </p:normalViewPr>
  <p:slideViewPr>
    <p:cSldViewPr snapToGrid="0" snapToObjects="1">
      <p:cViewPr>
        <p:scale>
          <a:sx n="60" d="100"/>
          <a:sy n="60" d="100"/>
        </p:scale>
        <p:origin x="908" y="192"/>
      </p:cViewPr>
      <p:guideLst/>
    </p:cSldViewPr>
  </p:slid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gina Stroud" userId="8bbd6765be03ec7e" providerId="LiveId" clId="{13D51749-8606-4A74-9D9C-0E31ADF38E28}"/>
    <pc:docChg chg="custSel modSld modNotesMaster modHandout">
      <pc:chgData name="Regina Stroud" userId="8bbd6765be03ec7e" providerId="LiveId" clId="{13D51749-8606-4A74-9D9C-0E31ADF38E28}" dt="2021-04-15T14:45:50.575" v="1781" actId="14100"/>
      <pc:docMkLst>
        <pc:docMk/>
      </pc:docMkLst>
      <pc:sldChg chg="modNotesTx">
        <pc:chgData name="Regina Stroud" userId="8bbd6765be03ec7e" providerId="LiveId" clId="{13D51749-8606-4A74-9D9C-0E31ADF38E28}" dt="2021-04-15T14:21:23.732" v="864" actId="20577"/>
        <pc:sldMkLst>
          <pc:docMk/>
          <pc:sldMk cId="668433881" sldId="257"/>
        </pc:sldMkLst>
      </pc:sldChg>
      <pc:sldChg chg="modNotesTx">
        <pc:chgData name="Regina Stroud" userId="8bbd6765be03ec7e" providerId="LiveId" clId="{13D51749-8606-4A74-9D9C-0E31ADF38E28}" dt="2021-04-15T14:41:30.945" v="1695" actId="20577"/>
        <pc:sldMkLst>
          <pc:docMk/>
          <pc:sldMk cId="3228536083" sldId="263"/>
        </pc:sldMkLst>
      </pc:sldChg>
      <pc:sldChg chg="modSp mod modNotesTx">
        <pc:chgData name="Regina Stroud" userId="8bbd6765be03ec7e" providerId="LiveId" clId="{13D51749-8606-4A74-9D9C-0E31ADF38E28}" dt="2021-04-15T14:45:50.575" v="1781" actId="14100"/>
        <pc:sldMkLst>
          <pc:docMk/>
          <pc:sldMk cId="3235909222" sldId="264"/>
        </pc:sldMkLst>
        <pc:spChg chg="mod">
          <ac:chgData name="Regina Stroud" userId="8bbd6765be03ec7e" providerId="LiveId" clId="{13D51749-8606-4A74-9D9C-0E31ADF38E28}" dt="2021-04-15T14:45:31.034" v="1779" actId="1076"/>
          <ac:spMkLst>
            <pc:docMk/>
            <pc:sldMk cId="3235909222" sldId="264"/>
            <ac:spMk id="2" creationId="{577874B6-9A9D-43EF-AA1C-3C994504A465}"/>
          </ac:spMkLst>
        </pc:spChg>
        <pc:spChg chg="mod">
          <ac:chgData name="Regina Stroud" userId="8bbd6765be03ec7e" providerId="LiveId" clId="{13D51749-8606-4A74-9D9C-0E31ADF38E28}" dt="2021-04-15T14:45:50.575" v="1781" actId="14100"/>
          <ac:spMkLst>
            <pc:docMk/>
            <pc:sldMk cId="3235909222" sldId="264"/>
            <ac:spMk id="4" creationId="{3D89502F-9D25-4D6A-A568-24B32EFF917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BF9947-BDB5-C243-B7A2-36D9F683F06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D7FD1F8F-590B-5A44-82CA-502393CBBF27}"/>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03577C10-3F2F-D741-B831-65FF33F47A4C}" type="datetimeFigureOut">
              <a:rPr lang="en-US"/>
              <a:pPr>
                <a:defRPr/>
              </a:pPr>
              <a:t>4/14/2021</a:t>
            </a:fld>
            <a:endParaRPr lang="en-US" dirty="0"/>
          </a:p>
        </p:txBody>
      </p:sp>
      <p:sp>
        <p:nvSpPr>
          <p:cNvPr id="4" name="Footer Placeholder 3">
            <a:extLst>
              <a:ext uri="{FF2B5EF4-FFF2-40B4-BE49-F238E27FC236}">
                <a16:creationId xmlns:a16="http://schemas.microsoft.com/office/drawing/2014/main" id="{CFDBED0F-B1A6-DC4E-A20C-BFBE88F3E52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r>
              <a:rPr lang="en-US" dirty="0"/>
              <a:t>ASCCC Academic Academy 2020</a:t>
            </a:r>
          </a:p>
        </p:txBody>
      </p:sp>
      <p:sp>
        <p:nvSpPr>
          <p:cNvPr id="5" name="Slide Number Placeholder 4">
            <a:extLst>
              <a:ext uri="{FF2B5EF4-FFF2-40B4-BE49-F238E27FC236}">
                <a16:creationId xmlns:a16="http://schemas.microsoft.com/office/drawing/2014/main" id="{50D1D563-962C-EB4F-8C1C-A80010CD8DCE}"/>
              </a:ext>
            </a:extLst>
          </p:cNvPr>
          <p:cNvSpPr>
            <a:spLocks noGrp="1"/>
          </p:cNvSpPr>
          <p:nvPr>
            <p:ph type="sldNum" sz="quarter" idx="3"/>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256721CA-37E0-1442-9DA3-55AC76ED072D}"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F30354-CA02-224F-B1AC-32BB17A8625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41FFB78E-0ADC-6C4C-B2C5-486EC7EC629F}"/>
              </a:ext>
            </a:extLst>
          </p:cNvPr>
          <p:cNvSpPr>
            <a:spLocks noGrp="1"/>
          </p:cNvSpPr>
          <p:nvPr>
            <p:ph type="dt" idx="1"/>
          </p:nvPr>
        </p:nvSpPr>
        <p:spPr>
          <a:xfrm>
            <a:off x="3970938" y="0"/>
            <a:ext cx="3037840" cy="466434"/>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9CAF9C5F-D079-CF41-A39A-5DAB8CBAEDB1}" type="datetimeFigureOut">
              <a:rPr lang="en-US"/>
              <a:pPr>
                <a:defRPr/>
              </a:pPr>
              <a:t>4/14/2021</a:t>
            </a:fld>
            <a:endParaRPr lang="en-US" dirty="0"/>
          </a:p>
        </p:txBody>
      </p:sp>
      <p:sp>
        <p:nvSpPr>
          <p:cNvPr id="4" name="Slide Image Placeholder 3">
            <a:extLst>
              <a:ext uri="{FF2B5EF4-FFF2-40B4-BE49-F238E27FC236}">
                <a16:creationId xmlns:a16="http://schemas.microsoft.com/office/drawing/2014/main" id="{69C75AFF-EF2C-5842-A661-9FC22AF96B3D}"/>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a:extLst>
              <a:ext uri="{FF2B5EF4-FFF2-40B4-BE49-F238E27FC236}">
                <a16:creationId xmlns:a16="http://schemas.microsoft.com/office/drawing/2014/main" id="{A225BD5B-6BBB-F042-AC25-400F5B820045}"/>
              </a:ext>
            </a:extLst>
          </p:cNvPr>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187B0D7-F332-A147-A8F9-A945D4AD93EF}"/>
              </a:ext>
            </a:extLst>
          </p:cNvPr>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r>
              <a:rPr lang="en-US" dirty="0"/>
              <a:t>ASCCC Academic Academy 2020</a:t>
            </a:r>
          </a:p>
        </p:txBody>
      </p:sp>
      <p:sp>
        <p:nvSpPr>
          <p:cNvPr id="7" name="Slide Number Placeholder 6">
            <a:extLst>
              <a:ext uri="{FF2B5EF4-FFF2-40B4-BE49-F238E27FC236}">
                <a16:creationId xmlns:a16="http://schemas.microsoft.com/office/drawing/2014/main" id="{72F70FE1-E676-704D-B55B-81212FCFA350}"/>
              </a:ext>
            </a:extLst>
          </p:cNvPr>
          <p:cNvSpPr>
            <a:spLocks noGrp="1"/>
          </p:cNvSpPr>
          <p:nvPr>
            <p:ph type="sldNum" sz="quarter" idx="5"/>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82137B37-594F-4A42-B768-771961367C37}"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 and Thank you all, Thank you to the Academic Senate for California Community Colleges for recognizing good and important work being done by faculty throughout our system – as we attempt to perfect our </a:t>
            </a:r>
            <a:r>
              <a:rPr lang="en-US" dirty="0" err="1"/>
              <a:t>instutions</a:t>
            </a:r>
            <a:r>
              <a:rPr lang="en-US" dirty="0"/>
              <a:t> of higher education to be the social and cultural capital so many students and communities deserve.  Recognition of faculty who make a commitment to not only diversity and inclusion but to mitigating racism, exclusion and marginalization is at the heart of the Stanback-Stroud Diversity Award and I could not be more proud, grateful and humbled to be a small part of it.  .  </a:t>
            </a:r>
          </a:p>
        </p:txBody>
      </p:sp>
      <p:sp>
        <p:nvSpPr>
          <p:cNvPr id="4" name="Footer Placeholder 3"/>
          <p:cNvSpPr>
            <a:spLocks noGrp="1"/>
          </p:cNvSpPr>
          <p:nvPr>
            <p:ph type="ftr" sz="quarter" idx="4"/>
          </p:nvPr>
        </p:nvSpPr>
        <p:spPr/>
        <p:txBody>
          <a:bodyPr/>
          <a:lstStyle/>
          <a:p>
            <a:pPr>
              <a:defRPr/>
            </a:pPr>
            <a:r>
              <a:rPr lang="en-US"/>
              <a:t>ASCCC Academic Academy 2020</a:t>
            </a:r>
            <a:endParaRPr lang="en-US" dirty="0"/>
          </a:p>
        </p:txBody>
      </p:sp>
      <p:sp>
        <p:nvSpPr>
          <p:cNvPr id="5" name="Slide Number Placeholder 4"/>
          <p:cNvSpPr>
            <a:spLocks noGrp="1"/>
          </p:cNvSpPr>
          <p:nvPr>
            <p:ph type="sldNum" sz="quarter" idx="5"/>
          </p:nvPr>
        </p:nvSpPr>
        <p:spPr/>
        <p:txBody>
          <a:bodyPr/>
          <a:lstStyle/>
          <a:p>
            <a:fld id="{82137B37-594F-4A42-B768-771961367C37}" type="slidenum">
              <a:rPr lang="en-US" altLang="en-US" smtClean="0"/>
              <a:pPr/>
              <a:t>1</a:t>
            </a:fld>
            <a:endParaRPr lang="en-US" altLang="en-US" dirty="0"/>
          </a:p>
        </p:txBody>
      </p:sp>
    </p:spTree>
    <p:extLst>
      <p:ext uri="{BB962C8B-B14F-4D97-AF65-F5344CB8AC3E}">
        <p14:creationId xmlns:p14="http://schemas.microsoft.com/office/powerpoint/2010/main" val="3526031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0"/>
              </a:spcAft>
            </a:pP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In an interview with Toni Morrison, the interviewer asked her - do you think that there is something</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inherent in in us in whites that undervalues someone whose skin is not the same color as ours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Morrison replied -  it's not inherent at all it's taught and it's taught by theologians it's been taught by</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scientist’s racism is a scholarly affair it is totally ingrained in the education that we receive </a:t>
            </a:r>
          </a:p>
          <a:p>
            <a:pPr>
              <a:spcBef>
                <a:spcPts val="0"/>
              </a:spcBef>
              <a:spcAft>
                <a:spcPts val="0"/>
              </a:spcAft>
            </a:pPr>
            <a:endParaRPr lang="en-US" sz="18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Here, she is speaking about the role that education (educational institutions – meaning educators, faculty, staff, administrators) play in teaching, perpetuating and </a:t>
            </a:r>
            <a:r>
              <a:rPr lang="en-US" sz="1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enshriinging</a:t>
            </a:r>
            <a:r>
              <a:rPr lang="en-US"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and the racism – a social construct useful to the beneficiaries thrives.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Echoing Carter G. Woodson’s sentiments of 1935 the mis education of the Negro.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Many know of the famous exert where Woodson states </a:t>
            </a:r>
            <a:r>
              <a:rPr lang="en-US" sz="1800" dirty="0">
                <a:latin typeface="Calibri" panose="020F0502020204030204" pitchFamily="34" charset="0"/>
                <a:ea typeface="Calibri" panose="020F0502020204030204" pitchFamily="34" charset="0"/>
                <a:cs typeface="Times New Roman" panose="02020603050405020304" pitchFamily="18" charset="0"/>
              </a:rPr>
              <a:t>When you control a man's thinking you do not have to worry about his actions. You do not have to tell him not to stand here or go yonder. He will find his '' proper place'' and will stay in it. You do not need to send him to the back door. He will go without being told. In fact, if there is no back door, he will cut one for his special benefit. His education makes it neces­sary.</a:t>
            </a:r>
          </a:p>
          <a:p>
            <a:pPr>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What is commonly not included is his statement about the educational system and the use of it to establish and maintain the social order of white superiority.  The so-called modern education, with all its defects, however, does others so much more good than it does the Negro, because it has been worked out in conformity to the needs of those who have enslaved and oppressed weaker peo­ples. For example, the philosophy and ethics resulting from our educational system have justified slavery, peonage, segregation, and lynching. The oppressor has the right to ex­ploit, to handicap, and to kill the oppressed.</a:t>
            </a:r>
          </a:p>
          <a:p>
            <a:pPr>
              <a:spcBef>
                <a:spcPts val="0"/>
              </a:spcBef>
              <a:spcAft>
                <a:spcPts val="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No systematic effort toward change has been possible, for, taught the same economics, his­tory, philosophy, literature and religion which have established the present code of morals, the Negro's mind has been brought under the con­trol of his oppressor. The problem of holding the Negro down, therefore, is easily solved. When you control a man's thinking ……</a:t>
            </a:r>
          </a:p>
          <a:p>
            <a:pPr>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At this moment, in this nations story line, timeline, we are witnessing a broadening awareness of the inequity, injustice, exclusion, marginalization domination and oppression of people of color – It is often said, that there is now an awareness of injustice – a now a consciousness of racism in all of its complexity beyond that of the individual on into that to the structural, institutional, historical, environmental, systemic and geopolitical realm.  </a:t>
            </a:r>
          </a:p>
          <a:p>
            <a:pPr>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In response we are compelled to look at our </a:t>
            </a:r>
            <a:r>
              <a:rPr lang="en-US" sz="1800" dirty="0" err="1">
                <a:latin typeface="Calibri" panose="020F0502020204030204" pitchFamily="34" charset="0"/>
                <a:ea typeface="Calibri" panose="020F0502020204030204" pitchFamily="34" charset="0"/>
                <a:cs typeface="Times New Roman" panose="02020603050405020304" pitchFamily="18" charset="0"/>
              </a:rPr>
              <a:t>instituions</a:t>
            </a:r>
            <a:r>
              <a:rPr lang="en-US" sz="1800" dirty="0">
                <a:latin typeface="Calibri" panose="020F0502020204030204" pitchFamily="34" charset="0"/>
                <a:ea typeface="Calibri" panose="020F0502020204030204" pitchFamily="34" charset="0"/>
                <a:cs typeface="Times New Roman" panose="02020603050405020304" pitchFamily="18" charset="0"/>
              </a:rPr>
              <a:t> as part of the systems and structures that create, maintain or perpetuate such inequities – producing student outcomes and experiences that can be predicted by race – a fundamental manifestation of structural racism.  </a:t>
            </a:r>
          </a:p>
          <a:p>
            <a:pPr>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But many are approaching todays experience by being committed to becoming anti-racist instituion – though we are imperfect and may not even quite know what it means or how to do it… we are witnessing efforts to do so.  Hopefully we move at the pace of the needs of the oppressed instead of at the pace and the comfort of the privilege – anytime you here, we are not ready for that yet, baby steps, lets get more on board – signal that the comfort of the privileged takes priority over the suffering of the oppressed, the suffering of the students. </a:t>
            </a:r>
          </a:p>
          <a:p>
            <a:pPr>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defTabSz="931774">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Woodson went on to say The same educational process which inspires and stimulates the oppressor with the thought that he is everything and has accomplished everything worth while, depresses and crushes at the · same time the spark of genius in the Negro by making him feel that his race does not amount to much and never will measure up to the standards of other peoples.</a:t>
            </a:r>
          </a:p>
          <a:p>
            <a:pPr defTabSz="931774">
              <a:spcBef>
                <a:spcPts val="0"/>
              </a:spcBef>
              <a:spcAft>
                <a:spcPts val="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p:cNvSpPr>
            <a:spLocks noGrp="1"/>
          </p:cNvSpPr>
          <p:nvPr>
            <p:ph type="ftr" sz="quarter" idx="4"/>
          </p:nvPr>
        </p:nvSpPr>
        <p:spPr/>
        <p:txBody>
          <a:bodyPr/>
          <a:lstStyle/>
          <a:p>
            <a:pPr>
              <a:defRPr/>
            </a:pPr>
            <a:r>
              <a:rPr lang="en-US" dirty="0"/>
              <a:t>ASCCC Academic Academy 2020</a:t>
            </a:r>
          </a:p>
        </p:txBody>
      </p:sp>
      <p:sp>
        <p:nvSpPr>
          <p:cNvPr id="5" name="Slide Number Placeholder 4"/>
          <p:cNvSpPr>
            <a:spLocks noGrp="1"/>
          </p:cNvSpPr>
          <p:nvPr>
            <p:ph type="sldNum" sz="quarter" idx="5"/>
          </p:nvPr>
        </p:nvSpPr>
        <p:spPr/>
        <p:txBody>
          <a:bodyPr/>
          <a:lstStyle/>
          <a:p>
            <a:fld id="{82137B37-594F-4A42-B768-771961367C37}" type="slidenum">
              <a:rPr lang="en-US" altLang="en-US" smtClean="0"/>
              <a:pPr/>
              <a:t>2</a:t>
            </a:fld>
            <a:endParaRPr lang="en-US" altLang="en-US" dirty="0"/>
          </a:p>
        </p:txBody>
      </p:sp>
    </p:spTree>
    <p:extLst>
      <p:ext uri="{BB962C8B-B14F-4D97-AF65-F5344CB8AC3E}">
        <p14:creationId xmlns:p14="http://schemas.microsoft.com/office/powerpoint/2010/main" val="3439419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spcBef>
                <a:spcPts val="0"/>
              </a:spcBef>
              <a:spcAft>
                <a:spcPts val="0"/>
              </a:spcAft>
              <a:defRPr/>
            </a:pPr>
            <a:r>
              <a:rPr lang="en-US" dirty="0">
                <a:latin typeface="Calibri" panose="020F0502020204030204" pitchFamily="34" charset="0"/>
                <a:ea typeface="Calibri" panose="020F0502020204030204" pitchFamily="34" charset="0"/>
                <a:cs typeface="Times New Roman" panose="02020603050405020304" pitchFamily="18" charset="0"/>
              </a:rPr>
              <a:t>He is speaking of the colonization of students' minds – I am here to celebrate to introduce you to an educator who had dedicated her life’s work to decolonizing education – her story is rich with personal richness of a family and community that loved and supported her, a clear consciousness of who she is and from whence she comes.. She has a story of immigration to this nation more than 35 years ago and had taken stock of her journey from that war exacts upon people’s lives and from a space where she as a girl may not have ben allowed access to an education to graduating from San Diego State University with a Masters degree Multicultural Community Counseling and Social Justice and a Doctorate degree in Community College leadership – her work, her scholarship, is focused on racial equity and decolonized teaching and antiracist education.  </a:t>
            </a:r>
          </a:p>
          <a:p>
            <a:pPr defTabSz="931774">
              <a:spcBef>
                <a:spcPts val="0"/>
              </a:spcBef>
              <a:spcAft>
                <a:spcPts val="0"/>
              </a:spcAf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931774">
              <a:spcBef>
                <a:spcPts val="0"/>
              </a:spcBef>
              <a:spcAft>
                <a:spcPts val="0"/>
              </a:spcAf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She co-authored a </a:t>
            </a:r>
            <a:r>
              <a:rPr lang="en-US" sz="1800" i="1" dirty="0">
                <a:latin typeface="Calibri" panose="020F0502020204030204" pitchFamily="34" charset="0"/>
                <a:ea typeface="Calibri" panose="020F0502020204030204" pitchFamily="34" charset="0"/>
                <a:cs typeface="Times New Roman" panose="02020603050405020304" pitchFamily="18" charset="0"/>
              </a:rPr>
              <a:t>Rostrum</a:t>
            </a:r>
            <a:r>
              <a:rPr lang="en-US" sz="1800" dirty="0">
                <a:latin typeface="Calibri" panose="020F0502020204030204" pitchFamily="34" charset="0"/>
                <a:ea typeface="Calibri" panose="020F0502020204030204" pitchFamily="34" charset="0"/>
                <a:cs typeface="Times New Roman" panose="02020603050405020304" pitchFamily="18" charset="0"/>
              </a:rPr>
              <a:t> article in November 2020 titled “Decolonizing Your Syllabus, an Anti-Racist Guide for Your College.” In December 2020, she was accepted into the Open for Anti-Racism inaugural cohort for the Anti-Racism Teaching Initiative for California community colleges. </a:t>
            </a:r>
          </a:p>
          <a:p>
            <a:pPr>
              <a:lnSpc>
                <a:spcPct val="107000"/>
              </a:lnSpc>
              <a:spcBef>
                <a:spcPts val="0"/>
              </a:spcBef>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Dr. Ahadi the founder of two affinity groups on my campus, Empowered Women and Asian Pacific Americans in Higher Education. She says “I will continue to elevate and validate students and faculty agencies relating to diversity, equity, and inclusion. I encourage other faculty to get involved with their local and statewide senates to systemically transform community colleges.” …</a:t>
            </a:r>
            <a:br>
              <a:rPr lang="en-US" sz="4800" b="1" i="0" dirty="0">
                <a:effectLst/>
                <a:latin typeface="Calibri" panose="020F0502020204030204" pitchFamily="34" charset="0"/>
              </a:rPr>
            </a:br>
            <a:r>
              <a:rPr lang="en-US" sz="4800" b="1" i="0" dirty="0">
                <a:effectLst/>
                <a:latin typeface="Calibri" panose="020F0502020204030204" pitchFamily="34" charset="0"/>
              </a:rPr>
              <a:t>“</a:t>
            </a:r>
            <a:r>
              <a:rPr lang="en-US" sz="1800" b="1" i="0" dirty="0">
                <a:solidFill>
                  <a:srgbClr val="000000"/>
                </a:solidFill>
                <a:effectLst/>
                <a:latin typeface="Calibri" panose="020F0502020204030204" pitchFamily="34" charset="0"/>
              </a:rPr>
              <a:t>To eradicate racism in education, we must continuously challenge and dismantle it. </a:t>
            </a:r>
            <a:r>
              <a:rPr lang="en-US" sz="1800" b="1" i="0" dirty="0">
                <a:effectLst/>
                <a:latin typeface="Calibri" panose="020F0502020204030204" pitchFamily="34" charset="0"/>
              </a:rPr>
              <a:t>When you decolonize your pedagogy and praxis, you will liberate your students from colonialism”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31774">
              <a:spcBef>
                <a:spcPts val="0"/>
              </a:spcBef>
              <a:spcAft>
                <a:spcPts val="0"/>
              </a:spcAf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931774">
              <a:spcBef>
                <a:spcPts val="0"/>
              </a:spcBef>
              <a:spcAft>
                <a:spcPts val="0"/>
              </a:spcAft>
              <a:defRPr/>
            </a:pPr>
            <a:r>
              <a:rPr lang="en-US" dirty="0">
                <a:latin typeface="Calibri" panose="020F0502020204030204" pitchFamily="34" charset="0"/>
                <a:ea typeface="Calibri" panose="020F0502020204030204" pitchFamily="34" charset="0"/>
                <a:cs typeface="Times New Roman" panose="02020603050405020304" pitchFamily="18" charset="0"/>
              </a:rPr>
              <a:t>I introduce to you someone who has experienced the academy from every vantage pint. Community member Student classified staff, administration and now a Counseling faculty member at Palomar College – she so is uniquely positioned to understand the student experiences from multiple perspectives… Please welcome.. The 2021 Stanback Stroud Diversity Award recipient -  Dr. Hossna Sadate Ahadi</a:t>
            </a:r>
          </a:p>
        </p:txBody>
      </p:sp>
      <p:sp>
        <p:nvSpPr>
          <p:cNvPr id="4" name="Footer Placeholder 3"/>
          <p:cNvSpPr>
            <a:spLocks noGrp="1"/>
          </p:cNvSpPr>
          <p:nvPr>
            <p:ph type="ftr" sz="quarter" idx="4"/>
          </p:nvPr>
        </p:nvSpPr>
        <p:spPr/>
        <p:txBody>
          <a:bodyPr/>
          <a:lstStyle/>
          <a:p>
            <a:pPr>
              <a:defRPr/>
            </a:pPr>
            <a:r>
              <a:rPr lang="en-US" dirty="0"/>
              <a:t>ASCCC Academic Academy 2020</a:t>
            </a:r>
          </a:p>
        </p:txBody>
      </p:sp>
      <p:sp>
        <p:nvSpPr>
          <p:cNvPr id="5" name="Slide Number Placeholder 4"/>
          <p:cNvSpPr>
            <a:spLocks noGrp="1"/>
          </p:cNvSpPr>
          <p:nvPr>
            <p:ph type="sldNum" sz="quarter" idx="5"/>
          </p:nvPr>
        </p:nvSpPr>
        <p:spPr/>
        <p:txBody>
          <a:bodyPr/>
          <a:lstStyle/>
          <a:p>
            <a:fld id="{82137B37-594F-4A42-B768-771961367C37}" type="slidenum">
              <a:rPr lang="en-US" altLang="en-US" smtClean="0"/>
              <a:pPr/>
              <a:t>3</a:t>
            </a:fld>
            <a:endParaRPr lang="en-US" altLang="en-US" dirty="0"/>
          </a:p>
        </p:txBody>
      </p:sp>
    </p:spTree>
    <p:extLst>
      <p:ext uri="{BB962C8B-B14F-4D97-AF65-F5344CB8AC3E}">
        <p14:creationId xmlns:p14="http://schemas.microsoft.com/office/powerpoint/2010/main" val="1580997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ASCCC Academic Academy 2020</a:t>
            </a:r>
            <a:endParaRPr lang="en-US" dirty="0"/>
          </a:p>
        </p:txBody>
      </p:sp>
      <p:sp>
        <p:nvSpPr>
          <p:cNvPr id="5" name="Slide Number Placeholder 4"/>
          <p:cNvSpPr>
            <a:spLocks noGrp="1"/>
          </p:cNvSpPr>
          <p:nvPr>
            <p:ph type="sldNum" sz="quarter" idx="5"/>
          </p:nvPr>
        </p:nvSpPr>
        <p:spPr/>
        <p:txBody>
          <a:bodyPr/>
          <a:lstStyle/>
          <a:p>
            <a:fld id="{82137B37-594F-4A42-B768-771961367C37}" type="slidenum">
              <a:rPr lang="en-US" altLang="en-US" smtClean="0"/>
              <a:pPr/>
              <a:t>4</a:t>
            </a:fld>
            <a:endParaRPr lang="en-US" altLang="en-US" dirty="0"/>
          </a:p>
        </p:txBody>
      </p:sp>
    </p:spTree>
    <p:extLst>
      <p:ext uri="{BB962C8B-B14F-4D97-AF65-F5344CB8AC3E}">
        <p14:creationId xmlns:p14="http://schemas.microsoft.com/office/powerpoint/2010/main" val="2938287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dirty="0"/>
              <a:t>ASCCC Academic Academy 2020</a:t>
            </a:r>
          </a:p>
        </p:txBody>
      </p:sp>
      <p:sp>
        <p:nvSpPr>
          <p:cNvPr id="5" name="Slide Number Placeholder 4"/>
          <p:cNvSpPr>
            <a:spLocks noGrp="1"/>
          </p:cNvSpPr>
          <p:nvPr>
            <p:ph type="sldNum" sz="quarter" idx="5"/>
          </p:nvPr>
        </p:nvSpPr>
        <p:spPr/>
        <p:txBody>
          <a:bodyPr/>
          <a:lstStyle/>
          <a:p>
            <a:fld id="{82137B37-594F-4A42-B768-771961367C37}" type="slidenum">
              <a:rPr lang="en-US" altLang="en-US" smtClean="0"/>
              <a:pPr/>
              <a:t>5</a:t>
            </a:fld>
            <a:endParaRPr lang="en-US" altLang="en-US" dirty="0"/>
          </a:p>
        </p:txBody>
      </p:sp>
    </p:spTree>
    <p:extLst>
      <p:ext uri="{BB962C8B-B14F-4D97-AF65-F5344CB8AC3E}">
        <p14:creationId xmlns:p14="http://schemas.microsoft.com/office/powerpoint/2010/main" val="37958919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8C01E4-BBDE-A04D-BF52-50C7E63D7B5A}"/>
              </a:ext>
            </a:extLst>
          </p:cNvPr>
          <p:cNvSpPr>
            <a:spLocks noGrp="1"/>
          </p:cNvSpPr>
          <p:nvPr>
            <p:ph type="title"/>
          </p:nvPr>
        </p:nvSpPr>
        <p:spPr>
          <a:xfrm>
            <a:off x="5734373" y="2231755"/>
            <a:ext cx="5656881" cy="4188417"/>
          </a:xfrm>
        </p:spPr>
        <p:txBody>
          <a:bodyPr anchor="t" anchorCtr="0">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23697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Section Slide B">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D55AEB-44FE-9043-B5C7-106375C2FBE7}"/>
              </a:ext>
            </a:extLst>
          </p:cNvPr>
          <p:cNvPicPr>
            <a:picLocks noChangeAspect="1"/>
          </p:cNvPicPr>
          <p:nvPr userDrawn="1"/>
        </p:nvPicPr>
        <p:blipFill>
          <a:blip r:embed="rId2"/>
          <a:srcRect/>
          <a:stretch/>
        </p:blipFill>
        <p:spPr>
          <a:xfrm>
            <a:off x="20088" y="0"/>
            <a:ext cx="4009536" cy="6926263"/>
          </a:xfrm>
          <a:prstGeom prst="rect">
            <a:avLst/>
          </a:prstGeom>
          <a:effectLst>
            <a:outerShdw blurRad="190500" dist="38100" algn="l" rotWithShape="0">
              <a:prstClr val="black">
                <a:alpha val="40000"/>
              </a:prstClr>
            </a:outerShdw>
          </a:effectLst>
        </p:spPr>
      </p:pic>
      <p:sp>
        <p:nvSpPr>
          <p:cNvPr id="6" name="Rectangle 5">
            <a:extLst>
              <a:ext uri="{FF2B5EF4-FFF2-40B4-BE49-F238E27FC236}">
                <a16:creationId xmlns:a16="http://schemas.microsoft.com/office/drawing/2014/main" id="{EDF5D0CE-7A65-6B41-B67B-7F400BAE3CAF}"/>
              </a:ext>
            </a:extLst>
          </p:cNvPr>
          <p:cNvSpPr/>
          <p:nvPr userDrawn="1"/>
        </p:nvSpPr>
        <p:spPr>
          <a:xfrm>
            <a:off x="-22225" y="1130300"/>
            <a:ext cx="4071938" cy="4559300"/>
          </a:xfrm>
          <a:prstGeom prst="rect">
            <a:avLst/>
          </a:prstGeom>
          <a:solidFill>
            <a:srgbClr val="008A6A">
              <a:alpha val="73000"/>
            </a:srgbClr>
          </a:solidFill>
          <a:ln>
            <a:noFill/>
          </a:ln>
          <a:effectLst>
            <a:outerShdw blurRad="393700" dist="50800" dir="114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02B569FD-6869-3848-B985-6759400E47B0}"/>
              </a:ext>
            </a:extLst>
          </p:cNvPr>
          <p:cNvSpPr/>
          <p:nvPr userDrawn="1"/>
        </p:nvSpPr>
        <p:spPr>
          <a:xfrm>
            <a:off x="11510963" y="-36513"/>
            <a:ext cx="681037" cy="6894513"/>
          </a:xfrm>
          <a:prstGeom prst="rect">
            <a:avLst/>
          </a:prstGeom>
          <a:solidFill>
            <a:schemeClr val="tx2">
              <a:lumMod val="95000"/>
              <a:lumOff val="5000"/>
            </a:schemeClr>
          </a:solidFill>
          <a:ln>
            <a:noFill/>
          </a:ln>
          <a:effectLst>
            <a:outerShdw blurRad="190500" dist="38100" dir="10800000" sx="101000" sy="10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8">
            <a:extLst>
              <a:ext uri="{FF2B5EF4-FFF2-40B4-BE49-F238E27FC236}">
                <a16:creationId xmlns:a16="http://schemas.microsoft.com/office/drawing/2014/main" id="{E137D3F4-03AB-0348-B542-0A8F22986F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227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E280103-BDBC-4A40-9E85-AE3F70CBE934}"/>
              </a:ext>
            </a:extLst>
          </p:cNvPr>
          <p:cNvSpPr>
            <a:spLocks noGrp="1"/>
          </p:cNvSpPr>
          <p:nvPr>
            <p:ph type="title"/>
          </p:nvPr>
        </p:nvSpPr>
        <p:spPr>
          <a:xfrm>
            <a:off x="247135" y="1335091"/>
            <a:ext cx="3583461" cy="1611995"/>
          </a:xfrm>
        </p:spPr>
        <p:txBody>
          <a:bodyPr anchor="b">
            <a:normAutofit/>
          </a:bodyPr>
          <a:lstStyle>
            <a:lvl1pPr algn="ctr">
              <a:defRPr sz="36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p:nvPr>
        </p:nvSpPr>
        <p:spPr>
          <a:xfrm>
            <a:off x="4360759" y="1112108"/>
            <a:ext cx="6672648" cy="509174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2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16BCEDA2-8D63-C44F-BC49-24E0BC45BAEB}"/>
              </a:ext>
            </a:extLst>
          </p:cNvPr>
          <p:cNvSpPr>
            <a:spLocks noGrp="1"/>
          </p:cNvSpPr>
          <p:nvPr>
            <p:ph type="body" sz="half" idx="2"/>
          </p:nvPr>
        </p:nvSpPr>
        <p:spPr>
          <a:xfrm>
            <a:off x="247135" y="2947086"/>
            <a:ext cx="3583461" cy="2514600"/>
          </a:xfrm>
          <a:ln>
            <a:noFill/>
          </a:ln>
        </p:spPr>
        <p:txBody>
          <a:bodyPr>
            <a:normAutofit/>
          </a:bodyPr>
          <a:lstStyle>
            <a:lvl1pPr marL="0" indent="0" algn="ctr">
              <a:buNone/>
              <a:defRPr sz="2600">
                <a:solidFill>
                  <a:srgbClr val="FFDE6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6">
            <a:extLst>
              <a:ext uri="{FF2B5EF4-FFF2-40B4-BE49-F238E27FC236}">
                <a16:creationId xmlns:a16="http://schemas.microsoft.com/office/drawing/2014/main" id="{6DD5CF83-1DB5-2846-A698-6433BEA5EAC0}"/>
              </a:ext>
            </a:extLst>
          </p:cNvPr>
          <p:cNvSpPr>
            <a:spLocks noGrp="1"/>
          </p:cNvSpPr>
          <p:nvPr>
            <p:ph type="sldNum" sz="quarter" idx="10"/>
          </p:nvPr>
        </p:nvSpPr>
        <p:spPr>
          <a:xfrm>
            <a:off x="9890125" y="6356350"/>
            <a:ext cx="1143000" cy="368300"/>
          </a:xfrm>
        </p:spPr>
        <p:txBody>
          <a:bodyPr/>
          <a:lstStyle>
            <a:lvl1pPr>
              <a:defRPr/>
            </a:lvl1pPr>
          </a:lstStyle>
          <a:p>
            <a:fld id="{29213F17-71F5-F34D-BBF7-3226FEE44A25}" type="slidenum">
              <a:rPr lang="en-US" altLang="en-US"/>
              <a:pPr/>
              <a:t>‹#›</a:t>
            </a:fld>
            <a:endParaRPr lang="en-US" altLang="en-US" dirty="0"/>
          </a:p>
        </p:txBody>
      </p:sp>
    </p:spTree>
    <p:extLst>
      <p:ext uri="{BB962C8B-B14F-4D97-AF65-F5344CB8AC3E}">
        <p14:creationId xmlns:p14="http://schemas.microsoft.com/office/powerpoint/2010/main" val="2590553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7DF37F-44E2-2446-96A6-AA5F73343E1F}"/>
              </a:ext>
            </a:extLst>
          </p:cNvPr>
          <p:cNvSpPr/>
          <p:nvPr userDrawn="1"/>
        </p:nvSpPr>
        <p:spPr>
          <a:xfrm>
            <a:off x="0" y="0"/>
            <a:ext cx="927100" cy="6858000"/>
          </a:xfrm>
          <a:prstGeom prst="rect">
            <a:avLst/>
          </a:prstGeom>
          <a:solidFill>
            <a:srgbClr val="00000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5">
            <a:extLst>
              <a:ext uri="{FF2B5EF4-FFF2-40B4-BE49-F238E27FC236}">
                <a16:creationId xmlns:a16="http://schemas.microsoft.com/office/drawing/2014/main" id="{B49F946E-001B-804E-920E-11834D2FEA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493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F8ADAEDF-6709-4345-868D-28A3E2BF9A07}"/>
              </a:ext>
            </a:extLst>
          </p:cNvPr>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9A17F0D2-6EF4-B446-81DE-946EB47EBEC5}"/>
              </a:ext>
            </a:extLst>
          </p:cNvPr>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9291AD32-80CE-1C45-91C4-60A16419BA8A}"/>
              </a:ext>
            </a:extLst>
          </p:cNvPr>
          <p:cNvSpPr>
            <a:spLocks noGrp="1"/>
          </p:cNvSpPr>
          <p:nvPr>
            <p:ph type="sldNum" sz="quarter" idx="10"/>
          </p:nvPr>
        </p:nvSpPr>
        <p:spPr/>
        <p:txBody>
          <a:bodyPr/>
          <a:lstStyle>
            <a:lvl1pPr>
              <a:defRPr/>
            </a:lvl1pPr>
          </a:lstStyle>
          <a:p>
            <a:fld id="{CF6FE07E-9B1C-E448-BFE0-588986D98241}" type="slidenum">
              <a:rPr lang="en-US" altLang="en-US"/>
              <a:pPr/>
              <a:t>‹#›</a:t>
            </a:fld>
            <a:endParaRPr lang="en-US" altLang="en-US" dirty="0"/>
          </a:p>
        </p:txBody>
      </p:sp>
    </p:spTree>
    <p:extLst>
      <p:ext uri="{BB962C8B-B14F-4D97-AF65-F5344CB8AC3E}">
        <p14:creationId xmlns:p14="http://schemas.microsoft.com/office/powerpoint/2010/main" val="533345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43BF31-0F50-D545-981A-F2B09EB17F38}"/>
              </a:ext>
            </a:extLst>
          </p:cNvPr>
          <p:cNvSpPr/>
          <p:nvPr userDrawn="1"/>
        </p:nvSpPr>
        <p:spPr>
          <a:xfrm>
            <a:off x="0" y="0"/>
            <a:ext cx="927100" cy="6858000"/>
          </a:xfrm>
          <a:prstGeom prst="rect">
            <a:avLst/>
          </a:prstGeom>
          <a:solidFill>
            <a:schemeClr val="tx2"/>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6">
            <a:extLst>
              <a:ext uri="{FF2B5EF4-FFF2-40B4-BE49-F238E27FC236}">
                <a16:creationId xmlns:a16="http://schemas.microsoft.com/office/drawing/2014/main" id="{FE2F5E7D-FE4A-6E42-AD2B-5C2C071AAA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50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19193D36-B121-6342-A5EB-898D4AD08232}"/>
              </a:ext>
            </a:extLst>
          </p:cNvPr>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79C0F967-1E60-F341-9C7F-8E40FD16448C}"/>
              </a:ext>
            </a:extLst>
          </p:cNvPr>
          <p:cNvSpPr>
            <a:spLocks noGrp="1"/>
          </p:cNvSpPr>
          <p:nvPr>
            <p:ph type="sldNum" sz="quarter" idx="10"/>
          </p:nvPr>
        </p:nvSpPr>
        <p:spPr/>
        <p:txBody>
          <a:bodyPr/>
          <a:lstStyle>
            <a:lvl1pPr>
              <a:defRPr/>
            </a:lvl1pPr>
          </a:lstStyle>
          <a:p>
            <a:fld id="{7FF04090-76E0-5041-85F4-967B5373F30D}" type="slidenum">
              <a:rPr lang="en-US" altLang="en-US"/>
              <a:pPr/>
              <a:t>‹#›</a:t>
            </a:fld>
            <a:endParaRPr lang="en-US" altLang="en-US" dirty="0"/>
          </a:p>
        </p:txBody>
      </p:sp>
    </p:spTree>
    <p:extLst>
      <p:ext uri="{BB962C8B-B14F-4D97-AF65-F5344CB8AC3E}">
        <p14:creationId xmlns:p14="http://schemas.microsoft.com/office/powerpoint/2010/main" val="174715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F570C02-FD26-7D46-B1B5-1225CB4B27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3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1276A671-276A-994E-A147-3C8DCF3D49FB}"/>
              </a:ext>
            </a:extLst>
          </p:cNvPr>
          <p:cNvSpPr>
            <a:spLocks noGrp="1"/>
          </p:cNvSpPr>
          <p:nvPr>
            <p:ph type="sldNum" sz="quarter" idx="10"/>
          </p:nvPr>
        </p:nvSpPr>
        <p:spPr>
          <a:xfrm>
            <a:off x="10298113" y="6356350"/>
            <a:ext cx="1055687" cy="365125"/>
          </a:xfrm>
        </p:spPr>
        <p:txBody>
          <a:bodyPr/>
          <a:lstStyle>
            <a:lvl1pPr>
              <a:defRPr/>
            </a:lvl1pPr>
          </a:lstStyle>
          <a:p>
            <a:fld id="{FD68C37F-CAC2-4945-B446-C5B9BCB222B6}" type="slidenum">
              <a:rPr lang="en-US" altLang="en-US"/>
              <a:pPr/>
              <a:t>‹#›</a:t>
            </a:fld>
            <a:endParaRPr lang="en-US" altLang="en-US" dirty="0"/>
          </a:p>
        </p:txBody>
      </p:sp>
    </p:spTree>
    <p:extLst>
      <p:ext uri="{BB962C8B-B14F-4D97-AF65-F5344CB8AC3E}">
        <p14:creationId xmlns:p14="http://schemas.microsoft.com/office/powerpoint/2010/main" val="2093191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FA3C70F-8D90-3948-8398-D792C1F060B3}"/>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a:extLst>
              <a:ext uri="{FF2B5EF4-FFF2-40B4-BE49-F238E27FC236}">
                <a16:creationId xmlns:a16="http://schemas.microsoft.com/office/drawing/2014/main" id="{437BBDB8-E98F-254D-89CB-1F668817BC62}"/>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DFE2BADB-087C-F94B-915A-40A8B742028C}"/>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fld id="{69486F26-41F7-2444-B6DD-F6E6BBF62424}"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hf hdr="0" dt="0"/>
  <p:txStyles>
    <p:titleStyle>
      <a:lvl1pPr algn="l" rtl="0" eaLnBrk="1" fontAlgn="base" hangingPunct="1">
        <a:lnSpc>
          <a:spcPct val="90000"/>
        </a:lnSpc>
        <a:spcBef>
          <a:spcPct val="0"/>
        </a:spcBef>
        <a:spcAft>
          <a:spcPct val="0"/>
        </a:spcAft>
        <a:defRPr sz="4400" kern="1200">
          <a:solidFill>
            <a:srgbClr val="10476C"/>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55BAC-4D1A-D940-9334-B8E58F1300DB}"/>
              </a:ext>
            </a:extLst>
          </p:cNvPr>
          <p:cNvSpPr>
            <a:spLocks noGrp="1"/>
          </p:cNvSpPr>
          <p:nvPr>
            <p:ph type="title"/>
          </p:nvPr>
        </p:nvSpPr>
        <p:spPr>
          <a:xfrm>
            <a:off x="5149517" y="2231755"/>
            <a:ext cx="6785810" cy="4188417"/>
          </a:xfrm>
        </p:spPr>
        <p:txBody>
          <a:bodyPr/>
          <a:lstStyle/>
          <a:p>
            <a:r>
              <a:rPr lang="en-US" dirty="0"/>
              <a:t>2021 Stanback-Stroud Diversity Award Recipient</a:t>
            </a:r>
            <a:br>
              <a:rPr lang="en-US" dirty="0"/>
            </a:br>
            <a:r>
              <a:rPr lang="en-US" dirty="0"/>
              <a:t> </a:t>
            </a:r>
            <a:br>
              <a:rPr lang="en-US" dirty="0"/>
            </a:br>
            <a:r>
              <a:rPr lang="en-US" dirty="0"/>
              <a:t>Dr. Hossna Sadat Ahadi, </a:t>
            </a:r>
            <a:br>
              <a:rPr lang="en-US" dirty="0"/>
            </a:br>
            <a:r>
              <a:rPr lang="en-US" dirty="0"/>
              <a:t>Palomar College</a:t>
            </a:r>
          </a:p>
        </p:txBody>
      </p:sp>
    </p:spTree>
    <p:extLst>
      <p:ext uri="{BB962C8B-B14F-4D97-AF65-F5344CB8AC3E}">
        <p14:creationId xmlns:p14="http://schemas.microsoft.com/office/powerpoint/2010/main" val="668433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0A877-386E-45BD-9149-9551C00F658A}"/>
              </a:ext>
            </a:extLst>
          </p:cNvPr>
          <p:cNvSpPr>
            <a:spLocks noGrp="1"/>
          </p:cNvSpPr>
          <p:nvPr>
            <p:ph type="title"/>
          </p:nvPr>
        </p:nvSpPr>
        <p:spPr/>
        <p:txBody>
          <a:bodyPr wrap="square" anchor="b">
            <a:normAutofit/>
          </a:bodyPr>
          <a:lstStyle/>
          <a:p>
            <a:r>
              <a:rPr lang="en-US" dirty="0"/>
              <a:t>Toni Morrison</a:t>
            </a:r>
            <a:br>
              <a:rPr lang="en-US" dirty="0"/>
            </a:br>
            <a:endParaRPr lang="en-US" dirty="0"/>
          </a:p>
        </p:txBody>
      </p:sp>
      <p:sp>
        <p:nvSpPr>
          <p:cNvPr id="4" name="Text Placeholder 3">
            <a:extLst>
              <a:ext uri="{FF2B5EF4-FFF2-40B4-BE49-F238E27FC236}">
                <a16:creationId xmlns:a16="http://schemas.microsoft.com/office/drawing/2014/main" id="{EF5A1233-A349-4B19-B979-FC54762C3EC2}"/>
              </a:ext>
            </a:extLst>
          </p:cNvPr>
          <p:cNvSpPr>
            <a:spLocks noGrp="1"/>
          </p:cNvSpPr>
          <p:nvPr>
            <p:ph sz="half" idx="2"/>
          </p:nvPr>
        </p:nvSpPr>
        <p:spPr>
          <a:xfrm>
            <a:off x="1186213" y="2994287"/>
            <a:ext cx="3288293" cy="2061299"/>
          </a:xfrm>
        </p:spPr>
        <p:txBody>
          <a:bodyPr wrap="square" anchor="t">
            <a:normAutofit/>
          </a:bodyPr>
          <a:lstStyle/>
          <a:p>
            <a:pPr marL="0" indent="0">
              <a:buNone/>
            </a:pPr>
            <a:endParaRPr lang="en-US" dirty="0"/>
          </a:p>
          <a:p>
            <a:r>
              <a:rPr lang="en-US" dirty="0"/>
              <a:t>“Racism is a Scholarly Affair”</a:t>
            </a:r>
          </a:p>
        </p:txBody>
      </p:sp>
      <p:sp>
        <p:nvSpPr>
          <p:cNvPr id="5" name="Slide Number Placeholder 4">
            <a:extLst>
              <a:ext uri="{FF2B5EF4-FFF2-40B4-BE49-F238E27FC236}">
                <a16:creationId xmlns:a16="http://schemas.microsoft.com/office/drawing/2014/main" id="{7799E651-16BC-4C07-8044-425561A5DA41}"/>
              </a:ext>
            </a:extLst>
          </p:cNvPr>
          <p:cNvSpPr>
            <a:spLocks noGrp="1"/>
          </p:cNvSpPr>
          <p:nvPr>
            <p:ph type="sldNum" sz="quarter" idx="10"/>
          </p:nvPr>
        </p:nvSpPr>
        <p:spPr/>
        <p:txBody>
          <a:bodyPr wrap="square" anchor="ctr">
            <a:normAutofit/>
          </a:bodyPr>
          <a:lstStyle/>
          <a:p>
            <a:pPr>
              <a:spcAft>
                <a:spcPts val="600"/>
              </a:spcAft>
            </a:pPr>
            <a:fld id="{29213F17-71F5-F34D-BBF7-3226FEE44A25}" type="slidenum">
              <a:rPr lang="en-US" altLang="en-US" smtClean="0"/>
              <a:pPr>
                <a:spcAft>
                  <a:spcPts val="600"/>
                </a:spcAft>
              </a:pPr>
              <a:t>2</a:t>
            </a:fld>
            <a:endParaRPr lang="en-US" altLang="en-US" dirty="0"/>
          </a:p>
        </p:txBody>
      </p:sp>
      <p:pic>
        <p:nvPicPr>
          <p:cNvPr id="1026" name="Picture 2" descr="Toni Morrison">
            <a:extLst>
              <a:ext uri="{FF2B5EF4-FFF2-40B4-BE49-F238E27FC236}">
                <a16:creationId xmlns:a16="http://schemas.microsoft.com/office/drawing/2014/main" id="{702EDDA9-3015-4E7A-BEF3-87BAC3D59B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76"/>
          <a:stretch/>
        </p:blipFill>
        <p:spPr bwMode="auto">
          <a:xfrm>
            <a:off x="4474506" y="0"/>
            <a:ext cx="7717494" cy="688469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536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874B6-9A9D-43EF-AA1C-3C994504A465}"/>
              </a:ext>
            </a:extLst>
          </p:cNvPr>
          <p:cNvSpPr>
            <a:spLocks noGrp="1"/>
          </p:cNvSpPr>
          <p:nvPr>
            <p:ph type="title"/>
          </p:nvPr>
        </p:nvSpPr>
        <p:spPr>
          <a:xfrm>
            <a:off x="247135" y="899156"/>
            <a:ext cx="3583461" cy="1365579"/>
          </a:xfrm>
        </p:spPr>
        <p:txBody>
          <a:bodyPr wrap="square" anchor="b">
            <a:normAutofit/>
          </a:bodyPr>
          <a:lstStyle/>
          <a:p>
            <a:r>
              <a:rPr lang="en-US" dirty="0"/>
              <a:t>Dr. Hossa Sadat Ahadi</a:t>
            </a:r>
          </a:p>
        </p:txBody>
      </p:sp>
      <p:sp>
        <p:nvSpPr>
          <p:cNvPr id="4" name="Text Placeholder 3">
            <a:extLst>
              <a:ext uri="{FF2B5EF4-FFF2-40B4-BE49-F238E27FC236}">
                <a16:creationId xmlns:a16="http://schemas.microsoft.com/office/drawing/2014/main" id="{3D89502F-9D25-4D6A-A568-24B32EFF917A}"/>
              </a:ext>
            </a:extLst>
          </p:cNvPr>
          <p:cNvSpPr>
            <a:spLocks noGrp="1"/>
          </p:cNvSpPr>
          <p:nvPr>
            <p:ph type="body" sz="half" idx="2"/>
          </p:nvPr>
        </p:nvSpPr>
        <p:spPr>
          <a:xfrm>
            <a:off x="138223" y="2264735"/>
            <a:ext cx="3826097" cy="3391786"/>
          </a:xfrm>
        </p:spPr>
        <p:txBody>
          <a:bodyPr wrap="square" anchor="t">
            <a:normAutofit lnSpcReduction="10000"/>
          </a:bodyPr>
          <a:lstStyle/>
          <a:p>
            <a:r>
              <a:rPr lang="en-US" sz="2400" dirty="0"/>
              <a:t>Palomar College</a:t>
            </a:r>
          </a:p>
          <a:p>
            <a:endParaRPr lang="en-US" dirty="0"/>
          </a:p>
          <a:p>
            <a:r>
              <a:rPr lang="en-US" i="0" dirty="0">
                <a:effectLst/>
              </a:rPr>
              <a:t>2021 Stanback-Stroud Diversit</a:t>
            </a:r>
            <a:r>
              <a:rPr lang="en-US" dirty="0"/>
              <a:t>y Award Recipient</a:t>
            </a:r>
          </a:p>
          <a:p>
            <a:br>
              <a:rPr lang="en-US" b="1" i="0" dirty="0">
                <a:effectLst/>
              </a:rPr>
            </a:br>
            <a:r>
              <a:rPr lang="en-US" b="1" i="0" dirty="0">
                <a:effectLst/>
              </a:rPr>
              <a:t>“Education is social justice activism in your classroom”  </a:t>
            </a:r>
            <a:endParaRPr lang="en-US" dirty="0"/>
          </a:p>
        </p:txBody>
      </p:sp>
      <p:sp>
        <p:nvSpPr>
          <p:cNvPr id="5" name="Slide Number Placeholder 4">
            <a:extLst>
              <a:ext uri="{FF2B5EF4-FFF2-40B4-BE49-F238E27FC236}">
                <a16:creationId xmlns:a16="http://schemas.microsoft.com/office/drawing/2014/main" id="{963BEFEA-EB9E-4FB4-B608-0A41F31152CF}"/>
              </a:ext>
            </a:extLst>
          </p:cNvPr>
          <p:cNvSpPr>
            <a:spLocks noGrp="1"/>
          </p:cNvSpPr>
          <p:nvPr>
            <p:ph type="sldNum" sz="quarter" idx="10"/>
          </p:nvPr>
        </p:nvSpPr>
        <p:spPr>
          <a:xfrm>
            <a:off x="9890125" y="6356350"/>
            <a:ext cx="1143000" cy="368300"/>
          </a:xfrm>
        </p:spPr>
        <p:txBody>
          <a:bodyPr wrap="square" anchor="ctr">
            <a:normAutofit/>
          </a:bodyPr>
          <a:lstStyle/>
          <a:p>
            <a:pPr>
              <a:spcAft>
                <a:spcPts val="600"/>
              </a:spcAft>
            </a:pPr>
            <a:fld id="{29213F17-71F5-F34D-BBF7-3226FEE44A25}" type="slidenum">
              <a:rPr lang="en-US" altLang="en-US" smtClean="0"/>
              <a:pPr>
                <a:spcAft>
                  <a:spcPts val="600"/>
                </a:spcAft>
              </a:pPr>
              <a:t>3</a:t>
            </a:fld>
            <a:endParaRPr lang="en-US" altLang="en-US" dirty="0"/>
          </a:p>
        </p:txBody>
      </p:sp>
      <p:sp>
        <p:nvSpPr>
          <p:cNvPr id="3" name="Rectangle 2">
            <a:extLst>
              <a:ext uri="{FF2B5EF4-FFF2-40B4-BE49-F238E27FC236}">
                <a16:creationId xmlns:a16="http://schemas.microsoft.com/office/drawing/2014/main" id="{D2A1F85A-5ABD-4D2C-9E9F-AF3037EBBDDF}"/>
              </a:ext>
            </a:extLst>
          </p:cNvPr>
          <p:cNvSpPr/>
          <p:nvPr/>
        </p:nvSpPr>
        <p:spPr>
          <a:xfrm>
            <a:off x="4029740" y="0"/>
            <a:ext cx="7591646" cy="6885411"/>
          </a:xfrm>
          <a:prstGeom prst="rect">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7" name="Content Placeholder 6" descr="A picture containing text&#10;&#10;Description automatically generated">
            <a:extLst>
              <a:ext uri="{FF2B5EF4-FFF2-40B4-BE49-F238E27FC236}">
                <a16:creationId xmlns:a16="http://schemas.microsoft.com/office/drawing/2014/main" id="{01457CAC-AC5D-408B-BA31-2FF1C32EAE5D}"/>
              </a:ext>
            </a:extLst>
          </p:cNvPr>
          <p:cNvPicPr>
            <a:picLocks noGrp="1" noChangeAspect="1"/>
          </p:cNvPicPr>
          <p:nvPr>
            <p:ph idx="1"/>
          </p:nvPr>
        </p:nvPicPr>
        <p:blipFill rotWithShape="1">
          <a:blip r:embed="rId3"/>
          <a:srcRect t="5298" r="4029"/>
          <a:stretch/>
        </p:blipFill>
        <p:spPr>
          <a:xfrm>
            <a:off x="7239916" y="-11462"/>
            <a:ext cx="4316050" cy="6869462"/>
          </a:xfrm>
          <a:noFill/>
        </p:spPr>
      </p:pic>
    </p:spTree>
    <p:extLst>
      <p:ext uri="{BB962C8B-B14F-4D97-AF65-F5344CB8AC3E}">
        <p14:creationId xmlns:p14="http://schemas.microsoft.com/office/powerpoint/2010/main" val="3235909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6EF1-5B0B-491A-A6A2-CA2761917AA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C7672D9-A9D7-45B4-867A-BD94B71F7029}"/>
              </a:ext>
            </a:extLst>
          </p:cNvPr>
          <p:cNvSpPr>
            <a:spLocks noGrp="1"/>
          </p:cNvSpPr>
          <p:nvPr>
            <p:ph sz="half" idx="2"/>
          </p:nvPr>
        </p:nvSpPr>
        <p:spPr/>
        <p:txBody>
          <a:bodyPr/>
          <a:lstStyle/>
          <a:p>
            <a:endParaRPr lang="en-US" dirty="0"/>
          </a:p>
        </p:txBody>
      </p:sp>
      <p:sp>
        <p:nvSpPr>
          <p:cNvPr id="4" name="Content Placeholder 3">
            <a:extLst>
              <a:ext uri="{FF2B5EF4-FFF2-40B4-BE49-F238E27FC236}">
                <a16:creationId xmlns:a16="http://schemas.microsoft.com/office/drawing/2014/main" id="{DEEE3C80-0F78-4ABD-AAE0-50B0018592A6}"/>
              </a:ext>
            </a:extLst>
          </p:cNvPr>
          <p:cNvSpPr>
            <a:spLocks noGrp="1"/>
          </p:cNvSpPr>
          <p:nvPr>
            <p:ph sz="quarter" idx="4"/>
          </p:nvPr>
        </p:nvSpPr>
        <p:spPr/>
        <p:txBody>
          <a:bodyPr/>
          <a:lstStyle/>
          <a:p>
            <a:endParaRPr lang="en-US" dirty="0"/>
          </a:p>
        </p:txBody>
      </p:sp>
      <p:sp>
        <p:nvSpPr>
          <p:cNvPr id="5" name="Slide Number Placeholder 4">
            <a:extLst>
              <a:ext uri="{FF2B5EF4-FFF2-40B4-BE49-F238E27FC236}">
                <a16:creationId xmlns:a16="http://schemas.microsoft.com/office/drawing/2014/main" id="{2730C04F-5400-426B-85B5-DB3C71911543}"/>
              </a:ext>
            </a:extLst>
          </p:cNvPr>
          <p:cNvSpPr>
            <a:spLocks noGrp="1"/>
          </p:cNvSpPr>
          <p:nvPr>
            <p:ph type="sldNum" sz="quarter" idx="10"/>
          </p:nvPr>
        </p:nvSpPr>
        <p:spPr/>
        <p:txBody>
          <a:bodyPr/>
          <a:lstStyle/>
          <a:p>
            <a:fld id="{CF6FE07E-9B1C-E448-BFE0-588986D98241}" type="slidenum">
              <a:rPr lang="en-US" altLang="en-US" smtClean="0"/>
              <a:pPr/>
              <a:t>4</a:t>
            </a:fld>
            <a:endParaRPr lang="en-US" altLang="en-US" dirty="0"/>
          </a:p>
        </p:txBody>
      </p:sp>
      <p:pic>
        <p:nvPicPr>
          <p:cNvPr id="6" name="Content Placeholder 6" descr="A collage of people&#10;&#10;Description automatically generated with medium confidence">
            <a:extLst>
              <a:ext uri="{FF2B5EF4-FFF2-40B4-BE49-F238E27FC236}">
                <a16:creationId xmlns:a16="http://schemas.microsoft.com/office/drawing/2014/main" id="{12F412E1-D05E-4830-BF0F-BCF2C2D24707}"/>
              </a:ext>
            </a:extLst>
          </p:cNvPr>
          <p:cNvPicPr>
            <a:picLocks noChangeAspect="1"/>
          </p:cNvPicPr>
          <p:nvPr/>
        </p:nvPicPr>
        <p:blipFill>
          <a:blip r:embed="rId3"/>
          <a:stretch>
            <a:fillRect/>
          </a:stretch>
        </p:blipFill>
        <p:spPr>
          <a:xfrm>
            <a:off x="1928247" y="491056"/>
            <a:ext cx="8920024" cy="5020252"/>
          </a:xfrm>
          <a:prstGeom prst="rect">
            <a:avLst/>
          </a:prstGeom>
        </p:spPr>
      </p:pic>
      <p:sp>
        <p:nvSpPr>
          <p:cNvPr id="8" name="TextBox 7">
            <a:extLst>
              <a:ext uri="{FF2B5EF4-FFF2-40B4-BE49-F238E27FC236}">
                <a16:creationId xmlns:a16="http://schemas.microsoft.com/office/drawing/2014/main" id="{08F52985-E722-49F2-8364-AF15805584E7}"/>
              </a:ext>
            </a:extLst>
          </p:cNvPr>
          <p:cNvSpPr txBox="1"/>
          <p:nvPr/>
        </p:nvSpPr>
        <p:spPr>
          <a:xfrm>
            <a:off x="1987914" y="5637239"/>
            <a:ext cx="8625514" cy="954107"/>
          </a:xfrm>
          <a:prstGeom prst="rect">
            <a:avLst/>
          </a:prstGeom>
          <a:noFill/>
        </p:spPr>
        <p:txBody>
          <a:bodyPr wrap="square">
            <a:spAutoFit/>
          </a:bodyPr>
          <a:lstStyle/>
          <a:p>
            <a:pPr algn="ctr"/>
            <a:r>
              <a:rPr lang="en-US" sz="2800" b="1" i="0" dirty="0">
                <a:solidFill>
                  <a:srgbClr val="000000"/>
                </a:solidFill>
                <a:effectLst/>
                <a:latin typeface="Calibri" panose="020F0502020204030204" pitchFamily="34" charset="0"/>
              </a:rPr>
              <a:t>“To eradicate racism in education, we must continuously challenge and dismantle it”  Dr. Hossna Sadat Ahadi</a:t>
            </a:r>
            <a:endParaRPr lang="en-US" sz="2800" dirty="0"/>
          </a:p>
        </p:txBody>
      </p:sp>
    </p:spTree>
    <p:extLst>
      <p:ext uri="{BB962C8B-B14F-4D97-AF65-F5344CB8AC3E}">
        <p14:creationId xmlns:p14="http://schemas.microsoft.com/office/powerpoint/2010/main" val="211893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66921-8E5E-46FD-B6D6-00EBC6EE4837}"/>
              </a:ext>
            </a:extLst>
          </p:cNvPr>
          <p:cNvSpPr>
            <a:spLocks noGrp="1"/>
          </p:cNvSpPr>
          <p:nvPr>
            <p:ph type="title"/>
          </p:nvPr>
        </p:nvSpPr>
        <p:spPr>
          <a:xfrm>
            <a:off x="0" y="1726324"/>
            <a:ext cx="4020033" cy="3982867"/>
          </a:xfrm>
        </p:spPr>
        <p:txBody>
          <a:bodyPr>
            <a:noAutofit/>
          </a:bodyPr>
          <a:lstStyle/>
          <a:p>
            <a:br>
              <a:rPr lang="en-US" b="1" i="0" dirty="0">
                <a:effectLst/>
                <a:latin typeface="Calibri" panose="020F0502020204030204" pitchFamily="34" charset="0"/>
              </a:rPr>
            </a:br>
            <a:r>
              <a:rPr lang="en-US" b="1" i="0" dirty="0">
                <a:effectLst/>
                <a:latin typeface="Calibri" panose="020F0502020204030204" pitchFamily="34" charset="0"/>
              </a:rPr>
              <a:t>“When you decolonize your pedagogy and praxis, you will liberate your students from colonialism” </a:t>
            </a:r>
            <a:br>
              <a:rPr lang="en-US" b="1" i="0" dirty="0">
                <a:effectLst/>
                <a:latin typeface="Calibri" panose="020F0502020204030204" pitchFamily="34" charset="0"/>
              </a:rPr>
            </a:br>
            <a:r>
              <a:rPr lang="en-US" b="1" i="0" dirty="0">
                <a:effectLst/>
                <a:latin typeface="Calibri" panose="020F0502020204030204" pitchFamily="34" charset="0"/>
              </a:rPr>
              <a:t>Dr. Hossna Sadat Ahadi</a:t>
            </a:r>
            <a:endParaRPr lang="en-US" sz="6000" dirty="0"/>
          </a:p>
        </p:txBody>
      </p:sp>
      <p:pic>
        <p:nvPicPr>
          <p:cNvPr id="7" name="Content Placeholder 6" descr="Graphical user interface, website&#10;&#10;Description automatically generated">
            <a:extLst>
              <a:ext uri="{FF2B5EF4-FFF2-40B4-BE49-F238E27FC236}">
                <a16:creationId xmlns:a16="http://schemas.microsoft.com/office/drawing/2014/main" id="{03A966F8-B520-4877-87B2-EB742D378B86}"/>
              </a:ext>
            </a:extLst>
          </p:cNvPr>
          <p:cNvPicPr>
            <a:picLocks noGrp="1" noChangeAspect="1"/>
          </p:cNvPicPr>
          <p:nvPr>
            <p:ph idx="1"/>
          </p:nvPr>
        </p:nvPicPr>
        <p:blipFill>
          <a:blip r:embed="rId3"/>
          <a:stretch>
            <a:fillRect/>
          </a:stretch>
        </p:blipFill>
        <p:spPr>
          <a:xfrm>
            <a:off x="4020033" y="1074849"/>
            <a:ext cx="7924832" cy="4448060"/>
          </a:xfrm>
        </p:spPr>
      </p:pic>
      <p:sp>
        <p:nvSpPr>
          <p:cNvPr id="5" name="Slide Number Placeholder 4">
            <a:extLst>
              <a:ext uri="{FF2B5EF4-FFF2-40B4-BE49-F238E27FC236}">
                <a16:creationId xmlns:a16="http://schemas.microsoft.com/office/drawing/2014/main" id="{3221CCC4-06DA-454F-9914-F57DC2552C6D}"/>
              </a:ext>
            </a:extLst>
          </p:cNvPr>
          <p:cNvSpPr>
            <a:spLocks noGrp="1"/>
          </p:cNvSpPr>
          <p:nvPr>
            <p:ph type="sldNum" sz="quarter" idx="10"/>
          </p:nvPr>
        </p:nvSpPr>
        <p:spPr/>
        <p:txBody>
          <a:bodyPr/>
          <a:lstStyle/>
          <a:p>
            <a:fld id="{29213F17-71F5-F34D-BBF7-3226FEE44A25}" type="slidenum">
              <a:rPr lang="en-US" altLang="en-US" smtClean="0"/>
              <a:pPr/>
              <a:t>5</a:t>
            </a:fld>
            <a:endParaRPr lang="en-US" altLang="en-US" dirty="0"/>
          </a:p>
        </p:txBody>
      </p:sp>
    </p:spTree>
    <p:extLst>
      <p:ext uri="{BB962C8B-B14F-4D97-AF65-F5344CB8AC3E}">
        <p14:creationId xmlns:p14="http://schemas.microsoft.com/office/powerpoint/2010/main" val="1151277085"/>
      </p:ext>
    </p:extLst>
  </p:cSld>
  <p:clrMapOvr>
    <a:masterClrMapping/>
  </p:clrMapOvr>
</p:sld>
</file>

<file path=ppt/theme/theme1.xml><?xml version="1.0" encoding="utf-8"?>
<a:theme xmlns:a="http://schemas.openxmlformats.org/drawingml/2006/main" name="ASCCC Curriculum Inst. 2020 Theme">
  <a:themeElements>
    <a:clrScheme name="ASCCC Plenary Spring 2021">
      <a:dk1>
        <a:srgbClr val="507BB5"/>
      </a:dk1>
      <a:lt1>
        <a:srgbClr val="FFFFFF"/>
      </a:lt1>
      <a:dk2>
        <a:srgbClr val="000000"/>
      </a:dk2>
      <a:lt2>
        <a:srgbClr val="F9CC41"/>
      </a:lt2>
      <a:accent1>
        <a:srgbClr val="008A69"/>
      </a:accent1>
      <a:accent2>
        <a:srgbClr val="20A7BA"/>
      </a:accent2>
      <a:accent3>
        <a:srgbClr val="C7B893"/>
      </a:accent3>
      <a:accent4>
        <a:srgbClr val="7E3783"/>
      </a:accent4>
      <a:accent5>
        <a:srgbClr val="507BB5"/>
      </a:accent5>
      <a:accent6>
        <a:srgbClr val="581519"/>
      </a:accent6>
      <a:hlink>
        <a:srgbClr val="155F90"/>
      </a:hlink>
      <a:folHlink>
        <a:srgbClr val="2EA1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Plenary 2021 Spring ppt template 2b 210211" id="{72C35BAC-7159-964C-8810-7C2607FD9E6E}" vid="{887BBFB6-A3EB-3944-95B2-BDA59E9B51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582</TotalTime>
  <Words>1318</Words>
  <Application>Microsoft Office PowerPoint</Application>
  <PresentationFormat>Widescreen</PresentationFormat>
  <Paragraphs>58</Paragraphs>
  <Slides>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Palatino</vt:lpstr>
      <vt:lpstr>ASCCC Curriculum Inst. 2020 Theme</vt:lpstr>
      <vt:lpstr>2021 Stanback-Stroud Diversity Award Recipient   Dr. Hossna Sadat Ahadi,  Palomar College</vt:lpstr>
      <vt:lpstr>Toni Morrison </vt:lpstr>
      <vt:lpstr>Dr. Hossa Sadat Ahadi</vt:lpstr>
      <vt:lpstr>PowerPoint Presentation</vt:lpstr>
      <vt:lpstr> “When you decolonize your pedagogy and praxis, you will liberate your students from colonialism”  Dr. Hossna Sadat Ahadi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Stanback-Stroud Diversity Award Recipient   Dr. Hossna Sadat Ahadi,  Palomar College</dc:title>
  <dc:creator>April Lonero</dc:creator>
  <cp:lastModifiedBy>-</cp:lastModifiedBy>
  <cp:revision>10</cp:revision>
  <cp:lastPrinted>2021-04-15T08:34:47Z</cp:lastPrinted>
  <dcterms:created xsi:type="dcterms:W3CDTF">2021-04-12T20:14:40Z</dcterms:created>
  <dcterms:modified xsi:type="dcterms:W3CDTF">2021-04-15T14:45:50Z</dcterms:modified>
</cp:coreProperties>
</file>