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74" r:id="rId4"/>
    <p:sldId id="27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0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22A2"/>
    <a:srgbClr val="451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36" autoAdjust="0"/>
    <p:restoredTop sz="82530" autoAdjust="0"/>
  </p:normalViewPr>
  <p:slideViewPr>
    <p:cSldViewPr snapToGrid="0" snapToObjects="1">
      <p:cViewPr varScale="1">
        <p:scale>
          <a:sx n="56" d="100"/>
          <a:sy n="56" d="100"/>
        </p:scale>
        <p:origin x="498" y="30"/>
      </p:cViewPr>
      <p:guideLst/>
    </p:cSldViewPr>
  </p:slideViewPr>
  <p:outlineViewPr>
    <p:cViewPr>
      <p:scale>
        <a:sx n="33" d="100"/>
        <a:sy n="33" d="100"/>
      </p:scale>
      <p:origin x="0" y="-76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5CB547-D8BB-5C48-8462-FD0CB901A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83E5D-00DF-F041-A84B-D6F1E6295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AD2FAF-765D-6846-A312-8C06935AFDF0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5CACD-274B-DE4E-99EE-46077CD0BC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FC012-AC68-714B-9724-7A479BC42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528D3A-8730-3D47-837B-1CDE6EE60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915D97-8592-FF4E-9875-358BF4973D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2FB98-4577-9543-8172-332ACAD91F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5C66B2-EB63-4B41-B931-92AEB6F378C4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9F6430-99A5-C04A-A795-F657A5727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A5CFA7-3E9F-FA48-842F-93F2B1056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F7AEB-216D-7346-A3DF-4423C420B2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5396A-B27A-3E44-8659-67897C8AA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8D25D4C-48A4-5546-8507-FA3A683A4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NOTES:  Commonalities and differences—embrace them!</a:t>
            </a:r>
          </a:p>
          <a:p>
            <a:r>
              <a:rPr lang="en-US" dirty="0"/>
              <a:t>Triumphs—something of which you are proud</a:t>
            </a:r>
          </a:p>
          <a:p>
            <a:r>
              <a:rPr lang="en-US" dirty="0"/>
              <a:t>Challenges on the horizon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D25D4C-48A4-5546-8507-FA3A683A4EA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89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A runs from the Oregon border through the Central Valley to Bakersfield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B encompasses the Greater Bay Area, from Mendocino to Monterey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C: Los Angeles and the Central Coast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D is Orange County, San Diego, the Inland Empire, and across the Arizona border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D25D4C-48A4-5546-8507-FA3A683A4EA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92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 meetings </a:t>
            </a:r>
          </a:p>
          <a:p>
            <a:r>
              <a:rPr lang="en-US" dirty="0"/>
              <a:t>Exec Meetings at colleges </a:t>
            </a:r>
          </a:p>
          <a:p>
            <a:r>
              <a:rPr lang="en-US" dirty="0"/>
              <a:t>Senate presidents – Hayward readers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D25D4C-48A4-5546-8507-FA3A683A4EA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69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Pre-session resolutions—Time to send in amendments!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D25D4C-48A4-5546-8507-FA3A683A4EA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456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Communities under the RESOURCES tab</a:t>
            </a:r>
          </a:p>
          <a:p>
            <a:pPr marL="158750" indent="0">
              <a:buNone/>
            </a:pPr>
            <a:r>
              <a:rPr lang="en-US" dirty="0"/>
              <a:t>Handbook under the COMMUNITIES tab</a:t>
            </a:r>
          </a:p>
          <a:p>
            <a:pPr marL="158750" indent="0">
              <a:buNone/>
            </a:pPr>
            <a:r>
              <a:rPr lang="en-US" dirty="0"/>
              <a:t>Technical Visits under SERVICES tab</a:t>
            </a:r>
          </a:p>
          <a:p>
            <a:pPr marL="158750" indent="0">
              <a:buNone/>
            </a:pPr>
            <a:r>
              <a:rPr lang="en-US" dirty="0"/>
              <a:t>Listservs under RESOURCES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D25D4C-48A4-5546-8507-FA3A683A4EA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56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 Resolutions packet—explain this comes from Exec and committees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 actual Plenary—will include resolutions from Area meetings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Resolutions—from delegates at Plenary: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/>
              <a:t>If authors are in room—ask for background and rationale of new resolutions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/>
              <a:t>Review New Resolutions—any amendments?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At Plenary—Amendments Deadline 12:30 p.m. Friday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	Search website for other resolutions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	Max 4 Whereas or Resolved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	Spell out acronyms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	Create a clear title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D25D4C-48A4-5546-8507-FA3A683A4EA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458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confer with the officers and get back to you</a:t>
            </a:r>
          </a:p>
          <a:p>
            <a:r>
              <a:rPr lang="en-US" dirty="0"/>
              <a:t>Let me research this and get back to you</a:t>
            </a:r>
          </a:p>
          <a:p>
            <a:r>
              <a:rPr lang="en-US" dirty="0"/>
              <a:t>Deflect!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D25D4C-48A4-5546-8507-FA3A683A4EA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66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9005" y="4683512"/>
            <a:ext cx="10432249" cy="173666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1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030EE60-3E2A-E74F-8552-29F00DE4B2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494" y="0"/>
            <a:ext cx="38191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D2A589-7D49-C440-9295-1F398FCDA54B}"/>
              </a:ext>
            </a:extLst>
          </p:cNvPr>
          <p:cNvSpPr/>
          <p:nvPr userDrawn="1"/>
        </p:nvSpPr>
        <p:spPr>
          <a:xfrm>
            <a:off x="3678238" y="0"/>
            <a:ext cx="8513762" cy="2352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49C4AFE-ABB2-EF4D-A4A4-548454C94F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515" y="403412"/>
            <a:ext cx="8058283" cy="168576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D68DF127-7FE0-2545-82CA-A88B038F7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1B6C-D038-1F4B-9D4A-0999CA9BC2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53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CD161-2FF2-E841-B3A7-507D943F9C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A628FE67-F854-2546-AA25-031A62D36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4FEA-D0DA-BE4D-92DF-D9D6FD4A6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B0AF2776-8C2E-E644-8028-29E464509C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825975" cy="6858000"/>
          </a:xfrm>
          <a:prstGeom prst="rect">
            <a:avLst/>
          </a:prstGeom>
          <a:noFill/>
          <a:ln>
            <a:noFill/>
          </a:ln>
          <a:effectLst>
            <a:outerShdw blurRad="190500" dist="508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23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CD161-2FF2-E841-B3A7-507D943F9C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A628FE67-F854-2546-AA25-031A62D36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4FEA-D0DA-BE4D-92DF-D9D6FD4A6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166F45-E8B9-5A46-BBED-CA0B12B210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46"/>
            <a:ext cx="822325" cy="6852708"/>
          </a:xfrm>
          <a:prstGeom prst="rect">
            <a:avLst/>
          </a:prstGeom>
          <a:solidFill>
            <a:schemeClr val="bg2"/>
          </a:solidFill>
          <a:effectLst>
            <a:outerShdw blurRad="190500" dist="381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903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26B9746-6138-2443-B6CA-34AA7003C1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5960DA76-0526-BB4B-B780-790B2C74C2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B236C-7DA3-584D-A9FD-2566ED60D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94E40FD-BE30-8C41-90F0-516DE4B938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825975" cy="6858000"/>
          </a:xfrm>
          <a:prstGeom prst="rect">
            <a:avLst/>
          </a:prstGeom>
          <a:noFill/>
          <a:ln>
            <a:noFill/>
          </a:ln>
          <a:effectLst>
            <a:outerShdw blurRad="190500" dist="508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28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26B9746-6138-2443-B6CA-34AA7003C1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5960DA76-0526-BB4B-B780-790B2C74C2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B236C-7DA3-584D-A9FD-2566ED60D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96C5A3-9084-1A4E-84FC-A5E8BDE2D7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46"/>
            <a:ext cx="822325" cy="6852708"/>
          </a:xfrm>
          <a:prstGeom prst="rect">
            <a:avLst/>
          </a:prstGeom>
          <a:solidFill>
            <a:schemeClr val="bg2"/>
          </a:solidFill>
          <a:effectLst>
            <a:outerShdw blurRad="190500" dist="381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493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25B5327-E5A2-2E43-9D9B-A63675F944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8CF3D19-A20D-3542-B515-FF7926964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6E2B2-28BA-2242-82BE-9CDAE9D485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12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788E7DE-9059-B64B-B55B-41DFD433C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659B42-75D3-D145-9187-D891CF058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85FCD8D-1E30-B240-9C71-F2AE6C6B8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0B583F10-0087-8B40-8B6A-300D68B14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800" r:id="rId4"/>
    <p:sldLayoutId id="2147483798" r:id="rId5"/>
    <p:sldLayoutId id="2147483801" r:id="rId6"/>
    <p:sldLayoutId id="2147483799" r:id="rId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.org/papers/handbook2015" TargetMode="External"/><Relationship Id="rId2" Type="http://schemas.openxmlformats.org/officeDocument/2006/relationships/hyperlink" Target="https://asccc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mailto:info@asccc.or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ccc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.org/sites/default/files/Area%20Map%20and%20Lis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85C58C8C-A632-F843-84BE-D68F82134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4683125"/>
            <a:ext cx="10433050" cy="17367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Area C Meeting—June 17, 2022</a:t>
            </a:r>
            <a:br>
              <a:rPr lang="en-US" altLang="en-US" dirty="0"/>
            </a:br>
            <a:r>
              <a:rPr lang="en-US" altLang="en-US" sz="3100" dirty="0"/>
              <a:t>Erik Reese—ASCCC Area C Representative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5CDF-726E-A7F3-71A8-0863186BF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Area Meeting?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BD2CB-2C86-A655-041D-37C4FA2446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President/Vice President report</a:t>
            </a:r>
          </a:p>
          <a:p>
            <a:r>
              <a:rPr lang="en-US" dirty="0"/>
              <a:t>Pre-session resolutions review</a:t>
            </a:r>
          </a:p>
          <a:p>
            <a:r>
              <a:rPr lang="en-US" dirty="0"/>
              <a:t>Newly proposed resolutions</a:t>
            </a:r>
          </a:p>
          <a:p>
            <a:r>
              <a:rPr lang="en-US" dirty="0"/>
              <a:t>Area triumphs and concerns</a:t>
            </a:r>
          </a:p>
          <a:p>
            <a:r>
              <a:rPr lang="en-US" dirty="0"/>
              <a:t>Special program/host highlights</a:t>
            </a:r>
          </a:p>
          <a:p>
            <a:r>
              <a:rPr lang="en-US" dirty="0"/>
              <a:t>Community building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FCEA3-A57F-49E8-240E-78F78E557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B236C-7DA3-584D-A9FD-2566ED60D28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10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C6F2-954A-E874-AF52-1C3C89A9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B0B55-CA45-13F6-1E0A-A0FF69856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Formal process for ASCCC policy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Record the will of the body (California academic senates)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Directs the work of the ASCCC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Implemented by members of the ASCCC Executive Committee and its committees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C13DE-566A-91EB-1615-AA5C7ADD75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B236C-7DA3-584D-A9FD-2566ED60D28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942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E6FCF-0697-624A-5C7B-ECC3A443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77945-FED3-CAB2-D959-61AF518C1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Pre-Plenary Resolutions</a:t>
            </a:r>
          </a:p>
          <a:p>
            <a:pPr lvl="1"/>
            <a:r>
              <a:rPr lang="en-US" dirty="0"/>
              <a:t>ASCCC executive and committees</a:t>
            </a:r>
          </a:p>
          <a:p>
            <a:pPr lvl="1"/>
            <a:r>
              <a:rPr lang="en-US" dirty="0"/>
              <a:t>Area meetings</a:t>
            </a:r>
          </a:p>
          <a:p>
            <a:r>
              <a:rPr lang="en-US" dirty="0"/>
              <a:t>New Resolutions</a:t>
            </a:r>
          </a:p>
          <a:p>
            <a:pPr lvl="1"/>
            <a:r>
              <a:rPr lang="en-US" dirty="0"/>
              <a:t>Registered faculty attendee at Plenary (with 4 delegate signatures)</a:t>
            </a:r>
          </a:p>
          <a:p>
            <a:r>
              <a:rPr lang="en-US" dirty="0"/>
              <a:t>Amendments</a:t>
            </a:r>
          </a:p>
          <a:p>
            <a:pPr lvl="1"/>
            <a:r>
              <a:rPr lang="en-US" dirty="0"/>
              <a:t>Review and discuss at area meetings and Plenary</a:t>
            </a:r>
          </a:p>
          <a:p>
            <a:pPr lvl="1"/>
            <a:r>
              <a:rPr lang="en-US" dirty="0"/>
              <a:t>At Plenary amendments require 4 delegate signatures</a:t>
            </a:r>
          </a:p>
          <a:p>
            <a:r>
              <a:rPr lang="en-US" dirty="0"/>
              <a:t>Mindful of deadlines and mandatory meetings for authors of resolutions and/or amendments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E7E9A-020D-2868-5649-88DEC4D43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B236C-7DA3-584D-A9FD-2566ED60D28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8" name="Heart 7" descr="Heart shape encompassing the resolutions process material on this slide.">
            <a:extLst>
              <a:ext uri="{FF2B5EF4-FFF2-40B4-BE49-F238E27FC236}">
                <a16:creationId xmlns:a16="http://schemas.microsoft.com/office/drawing/2014/main" id="{E5F6D8AF-8E78-5078-1B6B-624E550C57BD}"/>
              </a:ext>
            </a:extLst>
          </p:cNvPr>
          <p:cNvSpPr>
            <a:spLocks noChangeAspect="1"/>
          </p:cNvSpPr>
          <p:nvPr/>
        </p:nvSpPr>
        <p:spPr>
          <a:xfrm>
            <a:off x="2729460" y="0"/>
            <a:ext cx="6733080" cy="6858000"/>
          </a:xfrm>
          <a:prstGeom prst="heart">
            <a:avLst/>
          </a:prstGeom>
          <a:solidFill>
            <a:schemeClr val="bg2">
              <a:lumMod val="20000"/>
              <a:lumOff val="80000"/>
              <a:alpha val="4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4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BA3CE3-2A84-C756-3E58-091E97B5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5987F9-5EAE-0C91-F27E-29ACE97B29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ASCCC website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Local Senates Handbook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other!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info@asccc.org</a:t>
            </a:r>
            <a:r>
              <a:rPr lang="en-US" dirty="0"/>
              <a:t> </a:t>
            </a:r>
          </a:p>
        </p:txBody>
      </p:sp>
      <p:pic>
        <p:nvPicPr>
          <p:cNvPr id="10" name="Content Placeholder 9" descr="Cover of the Local Senates Handbook (2020).">
            <a:extLst>
              <a:ext uri="{FF2B5EF4-FFF2-40B4-BE49-F238E27FC236}">
                <a16:creationId xmlns:a16="http://schemas.microsoft.com/office/drawing/2014/main" id="{120091BF-37FF-B526-8FBE-349A13A0060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7198726" y="636579"/>
            <a:ext cx="4605347" cy="55848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6FF1A-4EC0-EA38-AB4A-86278B60D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B236C-7DA3-584D-A9FD-2566ED60D28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036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13C83-3CD3-7488-CAEF-57ABEA9D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what does “C” in Area C stand?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CA07-AA43-CC31-1C6A-278431445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Pathable</a:t>
            </a:r>
            <a:r>
              <a:rPr lang="en-US" dirty="0"/>
              <a:t> </a:t>
            </a:r>
            <a:r>
              <a:rPr lang="en-US" dirty="0" err="1"/>
              <a:t>Wordcloud</a:t>
            </a:r>
            <a:endParaRPr lang="en-US" dirty="0"/>
          </a:p>
          <a:p>
            <a:pPr marL="1028700" lvl="1" indent="-342900"/>
            <a:r>
              <a:rPr lang="en-US" dirty="0"/>
              <a:t>Enter a word starting with “C”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8BBA5-C681-904A-9DD9-0485698BE3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B236C-7DA3-584D-A9FD-2566ED60D28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85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BA3CE3-2A84-C756-3E58-091E97B5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5987F9-5EAE-0C91-F27E-29ACE97B2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Breathe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 do it!  You got this!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need not have all the answers</a:t>
            </a:r>
          </a:p>
          <a:p>
            <a:pPr marL="1028700" lvl="1" indent="-342900"/>
            <a:r>
              <a:rPr lang="en-US" dirty="0"/>
              <a:t>Let me get back to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 not have to know the solution to start the conversation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Styles differ wildly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hlinkClick r:id="rId3"/>
              </a:rPr>
              <a:t>info@asccc.org</a:t>
            </a:r>
            <a:r>
              <a:rPr lang="en-US" sz="36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6FF1A-4EC0-EA38-AB4A-86278B60D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B236C-7DA3-584D-A9FD-2566ED60D28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53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8503-7C60-D84A-E3D4-8B8704BB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7E073-7D2C-F90F-63A2-593FE6C81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 “local”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Summarize Area C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Outline resolutions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Locate resources</a:t>
            </a:r>
          </a:p>
          <a:p>
            <a:pPr marL="1028700" lvl="1" indent="-3429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CDA08-C868-7802-F12C-F4CBD26DE1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A1B6C-D038-1F4B-9D4A-0999CA9BC2F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76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E5553-9F30-64BD-16D4-5445BF5A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ED832-9D12-8E2F-E3E4-FA19E9331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Discipline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Role/Title/Position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COVID lessons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14692-4212-2019-0E85-D4CB0D3B73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A1B6C-D038-1F4B-9D4A-0999CA9BC2F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81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7B08-B3C4-AAB6-E48B-70C5FF858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6D45-3FEE-D3EE-C911-B8C7F712D9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Favorite childhood memory</a:t>
            </a:r>
          </a:p>
          <a:p>
            <a:r>
              <a:rPr lang="en-US" dirty="0"/>
              <a:t>Somebody who inspires you</a:t>
            </a:r>
          </a:p>
          <a:p>
            <a:r>
              <a:rPr lang="en-US" dirty="0"/>
              <a:t>Triumphs</a:t>
            </a:r>
          </a:p>
          <a:p>
            <a:r>
              <a:rPr lang="en-US" dirty="0"/>
              <a:t>Challenges</a:t>
            </a:r>
          </a:p>
          <a:p>
            <a:r>
              <a:rPr lang="en-US" dirty="0"/>
              <a:t>Leadership goal for the upcoming year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B86C8-D85F-C412-CE9F-E4C0EACD9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B236C-7DA3-584D-A9FD-2566ED60D28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255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F5BFEB-06BA-F623-7894-740F75A8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ASCCC Areas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B5E6DD-490F-D5DF-C7D7-B5BEDA9E6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Four geographic areas called A, B, C, and D (</a:t>
            </a:r>
            <a:r>
              <a:rPr lang="en-US" dirty="0">
                <a:hlinkClick r:id="rId3"/>
              </a:rPr>
              <a:t>map reference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Area A</a:t>
            </a:r>
          </a:p>
          <a:p>
            <a:pPr marL="1028700" lvl="1" indent="-342900"/>
            <a:r>
              <a:rPr lang="en-US" dirty="0"/>
              <a:t>29 colleges; 1 district senate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Area B</a:t>
            </a:r>
          </a:p>
          <a:p>
            <a:pPr marL="1028700" lvl="1" indent="-342900"/>
            <a:r>
              <a:rPr lang="en-US" dirty="0"/>
              <a:t>29 colleges; 5 district senates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Area C</a:t>
            </a:r>
          </a:p>
          <a:p>
            <a:pPr marL="1028700" lvl="1" indent="-342900"/>
            <a:r>
              <a:rPr lang="en-US" dirty="0"/>
              <a:t>26 colleges; 1 district senate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Area D</a:t>
            </a:r>
          </a:p>
          <a:p>
            <a:pPr marL="1028700" lvl="1" indent="-342900"/>
            <a:r>
              <a:rPr lang="en-US" dirty="0"/>
              <a:t>33 colleges; 2 district senates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F2BEC-53CB-8BDB-F25A-FABBB13A1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A1B6C-D038-1F4B-9D4A-0999CA9BC2F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80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p of California with the four ASCCC regions denoted by different colors.">
            <a:extLst>
              <a:ext uri="{FF2B5EF4-FFF2-40B4-BE49-F238E27FC236}">
                <a16:creationId xmlns:a16="http://schemas.microsoft.com/office/drawing/2014/main" id="{1C00CC04-E8DB-4A15-9F0D-F7853225A9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762" t="15576" r="16857" b="7777"/>
          <a:stretch/>
        </p:blipFill>
        <p:spPr>
          <a:xfrm>
            <a:off x="2400310" y="918869"/>
            <a:ext cx="9128609" cy="5437481"/>
          </a:xfrm>
          <a:prstGeom prst="rect">
            <a:avLst/>
          </a:prstGeom>
        </p:spPr>
      </p:pic>
      <p:sp>
        <p:nvSpPr>
          <p:cNvPr id="8" name="Rectangle 7" descr="Map of California with the four ASCCC regions denoted by different colors.">
            <a:extLst>
              <a:ext uri="{FF2B5EF4-FFF2-40B4-BE49-F238E27FC236}">
                <a16:creationId xmlns:a16="http://schemas.microsoft.com/office/drawing/2014/main" id="{03345370-E33D-91C4-D46E-D8EFE81FE560}"/>
              </a:ext>
            </a:extLst>
          </p:cNvPr>
          <p:cNvSpPr/>
          <p:nvPr/>
        </p:nvSpPr>
        <p:spPr>
          <a:xfrm>
            <a:off x="3221502" y="1357532"/>
            <a:ext cx="3889716" cy="11676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36CE7-0436-3404-68E0-771753DA3D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A1B6C-D038-1F4B-9D4A-0999CA9BC2F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185901-A726-D21B-1E2D-5BBBBC054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Representative Areas</a:t>
            </a:r>
          </a:p>
        </p:txBody>
      </p:sp>
    </p:spTree>
    <p:extLst>
      <p:ext uri="{BB962C8B-B14F-4D97-AF65-F5344CB8AC3E}">
        <p14:creationId xmlns:p14="http://schemas.microsoft.com/office/powerpoint/2010/main" val="10893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4917A-8F45-DBF6-9A8C-ADF226A0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C—Members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BB1CBB-4FD6-C81A-E438-CA53C1C87F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Allan Hancock College</a:t>
            </a:r>
          </a:p>
          <a:p>
            <a:r>
              <a:rPr lang="en-US" dirty="0"/>
              <a:t>Antelope Valley College</a:t>
            </a:r>
          </a:p>
          <a:p>
            <a:r>
              <a:rPr lang="en-US" dirty="0"/>
              <a:t>College of the Canyons</a:t>
            </a:r>
          </a:p>
          <a:p>
            <a:r>
              <a:rPr lang="en-US" dirty="0"/>
              <a:t>Cerritos College</a:t>
            </a:r>
          </a:p>
          <a:p>
            <a:r>
              <a:rPr lang="en-US" dirty="0"/>
              <a:t>Citrus College</a:t>
            </a:r>
          </a:p>
          <a:p>
            <a:r>
              <a:rPr lang="en-US" dirty="0"/>
              <a:t>Compton College</a:t>
            </a:r>
          </a:p>
          <a:p>
            <a:r>
              <a:rPr lang="en-US" dirty="0"/>
              <a:t>Cuesta College</a:t>
            </a:r>
          </a:p>
          <a:p>
            <a:r>
              <a:rPr lang="en-US" dirty="0"/>
              <a:t>East Los Angeles College</a:t>
            </a:r>
          </a:p>
          <a:p>
            <a:r>
              <a:rPr lang="en-US" dirty="0"/>
              <a:t>El Camino College</a:t>
            </a:r>
          </a:p>
          <a:p>
            <a:r>
              <a:rPr lang="en-US" dirty="0"/>
              <a:t>Glendale College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E19E4D-8EE3-EEBF-E9A5-A281BE5C6C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Los Angeles City College</a:t>
            </a:r>
          </a:p>
          <a:p>
            <a:r>
              <a:rPr lang="en-US" dirty="0"/>
              <a:t>Los Angeles CC District</a:t>
            </a:r>
          </a:p>
          <a:p>
            <a:r>
              <a:rPr lang="en-US" dirty="0"/>
              <a:t>Los Angeles Harbor College</a:t>
            </a:r>
          </a:p>
          <a:p>
            <a:r>
              <a:rPr lang="en-US" dirty="0"/>
              <a:t>Los Angeles Mission College</a:t>
            </a:r>
          </a:p>
          <a:p>
            <a:r>
              <a:rPr lang="en-US" dirty="0"/>
              <a:t>Los Angeles Pierce College</a:t>
            </a:r>
          </a:p>
          <a:p>
            <a:r>
              <a:rPr lang="en-US" dirty="0"/>
              <a:t>Los Angles Southwest College</a:t>
            </a:r>
          </a:p>
          <a:p>
            <a:r>
              <a:rPr lang="en-US" dirty="0"/>
              <a:t>Los Angeles Trade-Technical College</a:t>
            </a:r>
          </a:p>
          <a:p>
            <a:r>
              <a:rPr lang="en-US" dirty="0"/>
              <a:t>Los Angeles Valley College</a:t>
            </a:r>
          </a:p>
          <a:p>
            <a:r>
              <a:rPr lang="en-US" dirty="0"/>
              <a:t>Moorpark College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FC220-C47C-8559-311B-06407509B4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B236C-7DA3-584D-A9FD-2566ED60D28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97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4917A-8F45-DBF6-9A8C-ADF226A0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C—Members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BB1CBB-4FD6-C81A-E438-CA53C1C87F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Mt. San Antonio College</a:t>
            </a:r>
          </a:p>
          <a:p>
            <a:r>
              <a:rPr lang="en-US" dirty="0"/>
              <a:t>Oxnard College</a:t>
            </a:r>
          </a:p>
          <a:p>
            <a:r>
              <a:rPr lang="en-US" dirty="0"/>
              <a:t>Pasadena City College</a:t>
            </a:r>
          </a:p>
          <a:p>
            <a:r>
              <a:rPr lang="en-US" dirty="0"/>
              <a:t>Rio Hondo College</a:t>
            </a:r>
          </a:p>
          <a:p>
            <a:r>
              <a:rPr lang="en-US" dirty="0"/>
              <a:t>Santa Barbara City College</a:t>
            </a:r>
          </a:p>
          <a:p>
            <a:r>
              <a:rPr lang="en-US" dirty="0"/>
              <a:t>Santa Monica College</a:t>
            </a:r>
          </a:p>
          <a:p>
            <a:r>
              <a:rPr lang="en-US" dirty="0"/>
              <a:t>Ventura College</a:t>
            </a:r>
          </a:p>
          <a:p>
            <a:r>
              <a:rPr lang="en-US" dirty="0"/>
              <a:t>West Los Angeles College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E19E4D-8EE3-EEBF-E9A5-A281BE5C6C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FC220-C47C-8559-311B-06407509B4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B236C-7DA3-584D-A9FD-2566ED60D28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38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38CE58-41CC-5FC9-56AF-3BCE37FA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Rep Duties—What do Area Reps do?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059A97-C57C-FC8D-B6D2-DA6DB986A9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Provide information about ASCCC activities and resources</a:t>
            </a:r>
          </a:p>
          <a:p>
            <a:r>
              <a:rPr lang="en-US" dirty="0"/>
              <a:t>Provide communication to the field</a:t>
            </a:r>
          </a:p>
          <a:p>
            <a:pPr lvl="1"/>
            <a:r>
              <a:rPr lang="en-US" dirty="0"/>
              <a:t>Listservs</a:t>
            </a:r>
          </a:p>
          <a:p>
            <a:r>
              <a:rPr lang="en-US" dirty="0"/>
              <a:t>Aid and support senate presidents &amp; delegates prepare for Plenary</a:t>
            </a:r>
          </a:p>
          <a:p>
            <a:r>
              <a:rPr lang="en-US" dirty="0"/>
              <a:t>Facilitate Area Meetings</a:t>
            </a:r>
          </a:p>
          <a:p>
            <a:pPr lvl="1"/>
            <a:r>
              <a:rPr lang="en-US" dirty="0"/>
              <a:t>Before and at Plenary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F773D-A9EF-DB41-C501-C3F50320A0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E4FEA-D0DA-BE4D-92DF-D9D6FD4A657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420921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FLI 2022 2">
      <a:dk1>
        <a:srgbClr val="0D0C36"/>
      </a:dk1>
      <a:lt1>
        <a:srgbClr val="FFFFFF"/>
      </a:lt1>
      <a:dk2>
        <a:srgbClr val="451083"/>
      </a:dk2>
      <a:lt2>
        <a:srgbClr val="AC1057"/>
      </a:lt2>
      <a:accent1>
        <a:srgbClr val="8220A0"/>
      </a:accent1>
      <a:accent2>
        <a:srgbClr val="FFCA40"/>
      </a:accent2>
      <a:accent3>
        <a:srgbClr val="D72352"/>
      </a:accent3>
      <a:accent4>
        <a:srgbClr val="FF6500"/>
      </a:accent4>
      <a:accent5>
        <a:srgbClr val="B14DDE"/>
      </a:accent5>
      <a:accent6>
        <a:srgbClr val="FF9115"/>
      </a:accent6>
      <a:hlink>
        <a:srgbClr val="8220A0"/>
      </a:hlink>
      <a:folHlink>
        <a:srgbClr val="822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FLI 2022 ppt layout 1" id="{AD481E54-7DFF-424B-BC55-6FD15CDCDDA2}" vid="{B9D5920E-C943-DF4B-BC83-76660960D4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FLI 2022 ppt Template 1</Template>
  <TotalTime>221</TotalTime>
  <Words>710</Words>
  <Application>Microsoft Office PowerPoint</Application>
  <PresentationFormat>Widescreen</PresentationFormat>
  <Paragraphs>163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Palatino</vt:lpstr>
      <vt:lpstr>Arial</vt:lpstr>
      <vt:lpstr>Calibri</vt:lpstr>
      <vt:lpstr>ASCCC Curriculum Inst. 2020 Theme</vt:lpstr>
      <vt:lpstr>Area C Meeting—June 17, 2022 Erik Reese—ASCCC Area C Representative</vt:lpstr>
      <vt:lpstr>Session Learning Outcomes</vt:lpstr>
      <vt:lpstr>Introductions</vt:lpstr>
      <vt:lpstr>Pair Share</vt:lpstr>
      <vt:lpstr>ASCCC Areas</vt:lpstr>
      <vt:lpstr>Representative Areas</vt:lpstr>
      <vt:lpstr>Area C—Members</vt:lpstr>
      <vt:lpstr>Area C—Members (Cont.)</vt:lpstr>
      <vt:lpstr>Area Rep Duties—What do Area Reps do?</vt:lpstr>
      <vt:lpstr>What is an Area Meeting?</vt:lpstr>
      <vt:lpstr>Resolution?</vt:lpstr>
      <vt:lpstr>Resolutions Process</vt:lpstr>
      <vt:lpstr>Resources</vt:lpstr>
      <vt:lpstr>For what does “C” in Area C stand?</vt:lpstr>
      <vt:lpstr>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Reese</dc:creator>
  <cp:lastModifiedBy>Erik Reese</cp:lastModifiedBy>
  <cp:revision>87</cp:revision>
  <cp:lastPrinted>2020-11-24T19:39:26Z</cp:lastPrinted>
  <dcterms:created xsi:type="dcterms:W3CDTF">2022-06-09T01:39:38Z</dcterms:created>
  <dcterms:modified xsi:type="dcterms:W3CDTF">2022-06-14T21:58:46Z</dcterms:modified>
</cp:coreProperties>
</file>