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399" r:id="rId3"/>
    <p:sldId id="398" r:id="rId4"/>
    <p:sldId id="583" r:id="rId5"/>
    <p:sldId id="464" r:id="rId6"/>
    <p:sldId id="492" r:id="rId7"/>
    <p:sldId id="565" r:id="rId8"/>
    <p:sldId id="575" r:id="rId9"/>
    <p:sldId id="591" r:id="rId10"/>
    <p:sldId id="592" r:id="rId11"/>
    <p:sldId id="593" r:id="rId12"/>
    <p:sldId id="594" r:id="rId13"/>
    <p:sldId id="584" r:id="rId14"/>
    <p:sldId id="552" r:id="rId15"/>
    <p:sldId id="585" r:id="rId16"/>
    <p:sldId id="596" r:id="rId17"/>
    <p:sldId id="560" r:id="rId18"/>
    <p:sldId id="573" r:id="rId19"/>
    <p:sldId id="597" r:id="rId20"/>
    <p:sldId id="574" r:id="rId21"/>
    <p:sldId id="577" r:id="rId22"/>
    <p:sldId id="578" r:id="rId23"/>
    <p:sldId id="586" r:id="rId24"/>
    <p:sldId id="590" r:id="rId25"/>
    <p:sldId id="5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nia May" initials="V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autoAdjust="0"/>
    <p:restoredTop sz="92806" autoAdjust="0"/>
  </p:normalViewPr>
  <p:slideViewPr>
    <p:cSldViewPr snapToGrid="0" snapToObjects="1">
      <p:cViewPr varScale="1">
        <p:scale>
          <a:sx n="88" d="100"/>
          <a:sy n="88" d="100"/>
        </p:scale>
        <p:origin x="200" y="20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7/10/19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dirty="0"/>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5DA3E-D01E-AD41-B24A-0A697DB152BE}" type="datetimeFigureOut">
              <a:rPr lang="en-US" smtClean="0"/>
              <a:t>7/10/19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717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22160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170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561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7/10/19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81822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5DA3E-D01E-AD41-B24A-0A697DB152BE}" type="datetimeFigureOut">
              <a:rPr lang="en-US" smtClean="0"/>
              <a:t>7/10/19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4390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5DA3E-D01E-AD41-B24A-0A697DB152BE}" type="datetimeFigureOut">
              <a:rPr lang="en-US" smtClean="0"/>
              <a:t>7/10/19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8596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7/10/19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8843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7/10/19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041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71959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1100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alpha val="0"/>
              </a:schemeClr>
            </a:gs>
            <a:gs pos="100000">
              <a:schemeClr val="accent3">
                <a:lumMod val="45000"/>
                <a:lumOff val="55000"/>
              </a:schemeClr>
            </a:gs>
            <a:gs pos="100000">
              <a:schemeClr val="accent3">
                <a:lumMod val="0"/>
                <a:lumOff val="100000"/>
                <a:alpha val="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DA3E-D01E-AD41-B24A-0A697DB152BE}" type="datetimeFigureOut">
              <a:rPr lang="en-US" smtClean="0"/>
              <a:t>7/10/19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3D756-718A-164E-9CE8-738637616EB4}" type="slidenum">
              <a:rPr lang="en-US" smtClean="0"/>
              <a:t>‹#›</a:t>
            </a:fld>
            <a:endParaRPr lang="en-US" dirty="0"/>
          </a:p>
        </p:txBody>
      </p:sp>
    </p:spTree>
    <p:extLst>
      <p:ext uri="{BB962C8B-B14F-4D97-AF65-F5344CB8AC3E}">
        <p14:creationId xmlns:p14="http://schemas.microsoft.com/office/powerpoint/2010/main" val="136474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sccc.org/resolutions/equalize-noncredit-curriculum-processes-align-local-approval-credit-curriculum-process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79" y="1627967"/>
            <a:ext cx="10833464" cy="2465062"/>
          </a:xfrm>
        </p:spPr>
        <p:txBody>
          <a:bodyPr anchor="ctr">
            <a:noAutofit/>
          </a:bodyPr>
          <a:lstStyle/>
          <a:p>
            <a:r>
              <a:rPr lang="en-US" sz="4000" b="1" dirty="0">
                <a:latin typeface="Times New Roman" panose="02020603050405020304" pitchFamily="18" charset="0"/>
                <a:cs typeface="Times New Roman" panose="02020603050405020304" pitchFamily="18" charset="0"/>
              </a:rPr>
              <a:t>Curriculum Streamlining Training: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A Deep Dive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40079" y="4093029"/>
            <a:ext cx="11003281" cy="2643361"/>
          </a:xfrm>
        </p:spPr>
        <p:txBody>
          <a:bodyPr anchor="t">
            <a:normAutofit fontScale="92500" lnSpcReduction="10000"/>
          </a:bodyPr>
          <a:lstStyle/>
          <a:p>
            <a:pPr algn="l"/>
            <a:r>
              <a:rPr lang="en-US" b="1" i="1" dirty="0">
                <a:latin typeface="Times New Roman" charset="0"/>
                <a:ea typeface="Times New Roman" charset="0"/>
                <a:cs typeface="Times New Roman" charset="0"/>
              </a:rPr>
              <a:t>Raul </a:t>
            </a:r>
            <a:r>
              <a:rPr lang="en-US" b="1" i="1" dirty="0" err="1">
                <a:latin typeface="Times New Roman" charset="0"/>
                <a:ea typeface="Times New Roman" charset="0"/>
                <a:cs typeface="Times New Roman" charset="0"/>
              </a:rPr>
              <a:t>Arambula</a:t>
            </a:r>
            <a:r>
              <a:rPr lang="en-US" i="1" dirty="0">
                <a:latin typeface="Times New Roman" charset="0"/>
                <a:ea typeface="Times New Roman" charset="0"/>
                <a:cs typeface="Times New Roman" charset="0"/>
              </a:rPr>
              <a:t>, CCCCO Dean </a:t>
            </a:r>
            <a:endParaRPr lang="en-US" b="1" i="1" dirty="0">
              <a:latin typeface="Times New Roman" charset="0"/>
              <a:ea typeface="Times New Roman" charset="0"/>
              <a:cs typeface="Times New Roman" charset="0"/>
            </a:endParaRPr>
          </a:p>
          <a:p>
            <a:pPr algn="l"/>
            <a:r>
              <a:rPr lang="en-US" b="1" i="1" dirty="0">
                <a:latin typeface="Times New Roman" charset="0"/>
                <a:ea typeface="Times New Roman" charset="0"/>
                <a:cs typeface="Times New Roman" charset="0"/>
              </a:rPr>
              <a:t>Virginia </a:t>
            </a:r>
            <a:r>
              <a:rPr lang="en-US" b="1" i="1" dirty="0" err="1">
                <a:latin typeface="Times New Roman" charset="0"/>
                <a:ea typeface="Times New Roman" charset="0"/>
                <a:cs typeface="Times New Roman" charset="0"/>
              </a:rPr>
              <a:t>Guleff</a:t>
            </a:r>
            <a:r>
              <a:rPr lang="en-US" i="1" dirty="0">
                <a:latin typeface="Times New Roman" charset="0"/>
                <a:ea typeface="Times New Roman" charset="0"/>
                <a:cs typeface="Times New Roman" charset="0"/>
              </a:rPr>
              <a:t>, Vice President of Instruction, Butte College</a:t>
            </a:r>
          </a:p>
          <a:p>
            <a:pPr algn="l"/>
            <a:r>
              <a:rPr lang="en-US" b="1" i="1" dirty="0" err="1">
                <a:latin typeface="Times New Roman" charset="0"/>
                <a:ea typeface="Times New Roman" charset="0"/>
                <a:cs typeface="Times New Roman" charset="0"/>
              </a:rPr>
              <a:t>Ginni</a:t>
            </a:r>
            <a:r>
              <a:rPr lang="en-US" b="1" i="1" dirty="0">
                <a:latin typeface="Times New Roman" charset="0"/>
                <a:ea typeface="Times New Roman" charset="0"/>
                <a:cs typeface="Times New Roman" charset="0"/>
              </a:rPr>
              <a:t> May</a:t>
            </a:r>
            <a:r>
              <a:rPr lang="en-US" dirty="0">
                <a:latin typeface="Times New Roman" charset="0"/>
                <a:ea typeface="Times New Roman" charset="0"/>
                <a:cs typeface="Times New Roman" charset="0"/>
              </a:rPr>
              <a:t>, </a:t>
            </a:r>
            <a:r>
              <a:rPr lang="en-US" i="1" dirty="0">
                <a:latin typeface="Times New Roman" charset="0"/>
                <a:ea typeface="Times New Roman" charset="0"/>
                <a:cs typeface="Times New Roman" charset="0"/>
              </a:rPr>
              <a:t>ASCCC Treasurer, 2018-19 Curriculum Chair</a:t>
            </a:r>
          </a:p>
          <a:p>
            <a:endParaRPr lang="en-US" dirty="0">
              <a:solidFill>
                <a:srgbClr val="FF0000"/>
              </a:solidFill>
              <a:latin typeface="Times New Roman" charset="0"/>
              <a:ea typeface="Times New Roman" charset="0"/>
              <a:cs typeface="Times New Roman" charset="0"/>
            </a:endParaRPr>
          </a:p>
          <a:p>
            <a:endParaRPr lang="en-US" dirty="0">
              <a:solidFill>
                <a:srgbClr val="FF0000"/>
              </a:solidFill>
              <a:latin typeface="Times New Roman" charset="0"/>
              <a:ea typeface="Times New Roman" charset="0"/>
              <a:cs typeface="Times New Roman" charset="0"/>
            </a:endParaRPr>
          </a:p>
          <a:p>
            <a:r>
              <a:rPr lang="en-US" sz="1600" dirty="0">
                <a:solidFill>
                  <a:srgbClr val="FF0000"/>
                </a:solidFill>
                <a:latin typeface="Times New Roman" charset="0"/>
                <a:ea typeface="Times New Roman" charset="0"/>
                <a:cs typeface="Times New Roman" charset="0"/>
              </a:rPr>
              <a:t>2019 Curriculum Institute, Hyatt Regency San Francisco Airport</a:t>
            </a:r>
          </a:p>
          <a:p>
            <a:r>
              <a:rPr lang="en-US" sz="1600" dirty="0">
                <a:solidFill>
                  <a:srgbClr val="FF0000"/>
                </a:solidFill>
                <a:latin typeface="Times New Roman" charset="0"/>
                <a:ea typeface="Times New Roman" charset="0"/>
                <a:cs typeface="Times New Roman" charset="0"/>
              </a:rPr>
              <a:t> July 12, 2019, 3:45-5:00</a:t>
            </a:r>
          </a:p>
        </p:txBody>
      </p:sp>
      <p:pic>
        <p:nvPicPr>
          <p:cNvPr id="8" name="Google Shape;179;p25">
            <a:extLst>
              <a:ext uri="{FF2B5EF4-FFF2-40B4-BE49-F238E27FC236}">
                <a16:creationId xmlns:a16="http://schemas.microsoft.com/office/drawing/2014/main" id="{FE9004C5-C2D5-7E47-A847-ABA3D0850789}"/>
              </a:ext>
            </a:extLst>
          </p:cNvPr>
          <p:cNvPicPr preferRelativeResize="0"/>
          <p:nvPr/>
        </p:nvPicPr>
        <p:blipFill rotWithShape="1">
          <a:blip r:embed="rId2">
            <a:alphaModFix/>
          </a:blip>
          <a:srcRect/>
          <a:stretch/>
        </p:blipFill>
        <p:spPr>
          <a:xfrm>
            <a:off x="2840425" y="552566"/>
            <a:ext cx="3577450" cy="827100"/>
          </a:xfrm>
          <a:prstGeom prst="rect">
            <a:avLst/>
          </a:prstGeom>
          <a:noFill/>
          <a:ln>
            <a:noFill/>
          </a:ln>
        </p:spPr>
      </p:pic>
      <p:pic>
        <p:nvPicPr>
          <p:cNvPr id="1026" name="Picture 2" descr="/var/folders/fp/kwshhw0j4clbcdfcvhq0ys5h0000gn/T/com.microsoft.Powerpoint/WebArchiveCopyPasteTempFiles/cidimage002.jpg@01D4E4AE.DD4DC190">
            <a:extLst>
              <a:ext uri="{FF2B5EF4-FFF2-40B4-BE49-F238E27FC236}">
                <a16:creationId xmlns:a16="http://schemas.microsoft.com/office/drawing/2014/main" id="{17EA5057-E295-694C-966A-BF9C42A800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100" y="552566"/>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3F6194F-FE99-6744-BAC5-F91049053A28}"/>
              </a:ext>
            </a:extLst>
          </p:cNvPr>
          <p:cNvPicPr>
            <a:picLocks noChangeAspect="1"/>
          </p:cNvPicPr>
          <p:nvPr/>
        </p:nvPicPr>
        <p:blipFill>
          <a:blip r:embed="rId4"/>
          <a:stretch>
            <a:fillRect/>
          </a:stretch>
        </p:blipFill>
        <p:spPr>
          <a:xfrm>
            <a:off x="8315324" y="3374821"/>
            <a:ext cx="2915487" cy="2098267"/>
          </a:xfrm>
          <a:prstGeom prst="rect">
            <a:avLst/>
          </a:prstGeom>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Chancellor’s Office Approval vs Chaptering</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1157288" y="2177647"/>
            <a:ext cx="9844088" cy="310854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What is the difference between Chancellor’s Office approval and Chancellor’s Office chaptering?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All courses and programs that receive Chancellor’s Office approval whether through Chancellor’s Office review or the Annual Course and Program Certification are Chaptered at the Chancellor’s Office.</a:t>
            </a: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111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Requirements of Certification</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1071563" y="2177645"/>
            <a:ext cx="9915525" cy="370870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College is certifying that all approved curriculum will align with all requirements outlined in Education Code, Title 5, and the 6</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edition of the Program and Course Approval Handbook.</a:t>
            </a:r>
          </a:p>
          <a:p>
            <a:pPr marL="342900" indent="-3429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College must have a board policy related to the credit hour. Policy must be submitted to the CCCCO with the certification memo.</a:t>
            </a:r>
          </a:p>
          <a:p>
            <a:pPr marL="342900" indent="-3429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College must have a cooperative work experience plan that has been approved by the local governing board (plan does not need to be submitted to the CCCCO).</a:t>
            </a: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336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Local Governing Board Policy</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74914" y="1678220"/>
            <a:ext cx="10600811" cy="5221942"/>
          </a:xfrm>
          <a:prstGeom prst="rect">
            <a:avLst/>
          </a:prstGeom>
          <a:noFill/>
        </p:spPr>
        <p:txBody>
          <a:bodyPr wrap="square" rtlCol="0">
            <a:spAutoFit/>
          </a:bodyPr>
          <a:lstStyle/>
          <a:p>
            <a:pPr algn="ctr">
              <a:spcBef>
                <a:spcPts val="400"/>
              </a:spcBef>
              <a:defRPr sz="1800" b="1"/>
            </a:pPr>
            <a:r>
              <a:rPr lang="en-US" sz="2200" dirty="0">
                <a:latin typeface="Times New Roman" panose="02020603050405020304" pitchFamily="18" charset="0"/>
                <a:cs typeface="Times New Roman" panose="02020603050405020304" pitchFamily="18" charset="0"/>
              </a:rPr>
              <a:t>Now REQUIRED by new title 5 regulations - §55002.5(f)</a:t>
            </a:r>
          </a:p>
          <a:p>
            <a:pPr>
              <a:defRPr sz="2000"/>
            </a:pPr>
            <a:endParaRPr lang="en-US" sz="2200" dirty="0">
              <a:latin typeface="Times New Roman" panose="02020603050405020304" pitchFamily="18" charset="0"/>
              <a:cs typeface="Times New Roman" panose="02020603050405020304" pitchFamily="18" charset="0"/>
            </a:endParaRPr>
          </a:p>
          <a:p>
            <a:pPr>
              <a:spcBef>
                <a:spcPts val="400"/>
              </a:spcBef>
              <a:defRPr sz="1800"/>
            </a:pPr>
            <a:r>
              <a:rPr lang="en-US" sz="2000" dirty="0">
                <a:latin typeface="Times New Roman" panose="02020603050405020304" pitchFamily="18" charset="0"/>
                <a:cs typeface="Times New Roman" panose="02020603050405020304" pitchFamily="18" charset="0"/>
              </a:rPr>
              <a:t>District policy shall specify:</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The credit hour calculation method for all academic activities (lecture, activity, lab, clinical, discussion, studio, work experience, etc.) </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Expected ratios of in-class to </a:t>
            </a:r>
            <a:r>
              <a:rPr lang="en-US" sz="2000" b="1" dirty="0">
                <a:latin typeface="Times New Roman" panose="02020603050405020304" pitchFamily="18" charset="0"/>
                <a:cs typeface="Times New Roman" panose="02020603050405020304" pitchFamily="18" charset="0"/>
              </a:rPr>
              <a:t>outside-of class hours </a:t>
            </a:r>
            <a:r>
              <a:rPr lang="en-US" sz="2000" dirty="0">
                <a:latin typeface="Times New Roman" panose="02020603050405020304" pitchFamily="18" charset="0"/>
                <a:cs typeface="Times New Roman" panose="02020603050405020304" pitchFamily="18" charset="0"/>
              </a:rPr>
              <a:t>for each type of academic activity </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Standards for incremental award of credit</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Standard term length (number used to determine divisor in calculation) </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Calculation methods for short term and extended term courses </a:t>
            </a:r>
          </a:p>
          <a:p>
            <a:pPr marL="617221" lvl="1" indent="-342900">
              <a:spcBef>
                <a:spcPts val="400"/>
              </a:spcBef>
              <a:buFont typeface="Arial" panose="020B0604020202020204" pitchFamily="34" charset="0"/>
              <a:buChar char="•"/>
              <a:defRPr sz="1800"/>
            </a:pPr>
            <a:r>
              <a:rPr lang="en-US" sz="2000" dirty="0">
                <a:latin typeface="Times New Roman" panose="02020603050405020304" pitchFamily="18" charset="0"/>
                <a:cs typeface="Times New Roman" panose="02020603050405020304" pitchFamily="18" charset="0"/>
              </a:rPr>
              <a:t>Provisions for monitoring compliance with state and federal regulations related to credit hour calculations</a:t>
            </a:r>
          </a:p>
          <a:p>
            <a:pPr>
              <a:defRPr sz="1400"/>
            </a:pPr>
            <a:endParaRPr lang="en-US" dirty="0">
              <a:latin typeface="Times New Roman" panose="02020603050405020304" pitchFamily="18" charset="0"/>
              <a:cs typeface="Times New Roman" panose="02020603050405020304" pitchFamily="18" charset="0"/>
            </a:endParaRPr>
          </a:p>
          <a:p>
            <a:pPr algn="ctr">
              <a:defRPr sz="2200" b="1"/>
            </a:pPr>
            <a:r>
              <a:rPr lang="en-US" dirty="0">
                <a:latin typeface="Times New Roman" panose="02020603050405020304" pitchFamily="18" charset="0"/>
                <a:cs typeface="Times New Roman" panose="02020603050405020304" pitchFamily="18" charset="0"/>
              </a:rPr>
              <a:t>Local policy is an academic and professional matter and </a:t>
            </a:r>
          </a:p>
          <a:p>
            <a:pPr algn="ctr">
              <a:defRPr sz="2200" b="1"/>
            </a:pPr>
            <a:r>
              <a:rPr lang="en-US" dirty="0">
                <a:latin typeface="Times New Roman" panose="02020603050405020304" pitchFamily="18" charset="0"/>
                <a:cs typeface="Times New Roman" panose="02020603050405020304" pitchFamily="18" charset="0"/>
              </a:rPr>
              <a:t>should fall under your 10+1 process.</a:t>
            </a: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98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a:xfrm>
            <a:off x="1479550" y="334678"/>
            <a:ext cx="9144000" cy="2387600"/>
          </a:xfrm>
        </p:spPr>
        <p:txBody>
          <a:bodyPr>
            <a:normAutofit/>
          </a:bodyPr>
          <a:lstStyle/>
          <a:p>
            <a:r>
              <a:rPr lang="en-US" b="1" dirty="0">
                <a:solidFill>
                  <a:srgbClr val="0070C0"/>
                </a:solidFill>
                <a:latin typeface="Times New Roman" panose="02020603050405020304" pitchFamily="18" charset="0"/>
                <a:cs typeface="Times New Roman" panose="02020603050405020304" pitchFamily="18" charset="0"/>
              </a:rPr>
              <a:t>The Present</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0DDAACEE-80DA-5647-931F-44A6E47157E3}"/>
              </a:ext>
            </a:extLst>
          </p:cNvPr>
          <p:cNvPicPr>
            <a:picLocks noChangeAspect="1"/>
          </p:cNvPicPr>
          <p:nvPr/>
        </p:nvPicPr>
        <p:blipFill>
          <a:blip r:embed="rId2"/>
          <a:stretch>
            <a:fillRect/>
          </a:stretch>
        </p:blipFill>
        <p:spPr>
          <a:xfrm>
            <a:off x="3976007" y="3408363"/>
            <a:ext cx="4239986" cy="2627597"/>
          </a:xfrm>
          <a:prstGeom prst="rect">
            <a:avLst/>
          </a:prstGeom>
        </p:spPr>
      </p:pic>
    </p:spTree>
    <p:extLst>
      <p:ext uri="{BB962C8B-B14F-4D97-AF65-F5344CB8AC3E}">
        <p14:creationId xmlns:p14="http://schemas.microsoft.com/office/powerpoint/2010/main" val="421282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Credit Curriculum Approval</a:t>
            </a:r>
            <a:endParaRPr lang="en-US"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92500" lnSpcReduction="1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Automated Curriculum Approval</a:t>
            </a:r>
          </a:p>
          <a:p>
            <a:pPr>
              <a:buClr>
                <a:srgbClr val="0070C0"/>
              </a:buClr>
            </a:pPr>
            <a:r>
              <a:rPr lang="en-US" dirty="0">
                <a:latin typeface="Times New Roman" panose="02020603050405020304" pitchFamily="18" charset="0"/>
                <a:cs typeface="Times New Roman" panose="02020603050405020304" pitchFamily="18" charset="0"/>
              </a:rPr>
              <a:t>Recommended by Curriculum Committee/Academic Senate </a:t>
            </a:r>
          </a:p>
          <a:p>
            <a:pPr>
              <a:buClr>
                <a:srgbClr val="0070C0"/>
              </a:buClr>
            </a:pPr>
            <a:r>
              <a:rPr lang="en-US" dirty="0">
                <a:latin typeface="Times New Roman" panose="02020603050405020304" pitchFamily="18" charset="0"/>
                <a:cs typeface="Times New Roman" panose="02020603050405020304" pitchFamily="18" charset="0"/>
              </a:rPr>
              <a:t>Approved by Local Board of Trustees </a:t>
            </a:r>
          </a:p>
          <a:p>
            <a:pPr>
              <a:buClr>
                <a:srgbClr val="0070C0"/>
              </a:buClr>
            </a:pPr>
            <a:r>
              <a:rPr lang="en-US" dirty="0">
                <a:latin typeface="Times New Roman" panose="02020603050405020304" pitchFamily="18" charset="0"/>
                <a:cs typeface="Times New Roman" panose="02020603050405020304" pitchFamily="18" charset="0"/>
              </a:rPr>
              <a:t>Chaptered by the Chancellor’s Office </a:t>
            </a:r>
          </a:p>
          <a:p>
            <a:pPr>
              <a:buClr>
                <a:srgbClr val="0070C0"/>
              </a:buClr>
            </a:pPr>
            <a:r>
              <a:rPr lang="en-US" dirty="0">
                <a:latin typeface="Times New Roman" panose="02020603050405020304" pitchFamily="18" charset="0"/>
                <a:cs typeface="Times New Roman" panose="02020603050405020304" pitchFamily="18" charset="0"/>
              </a:rPr>
              <a:t>Certified by the Curriculum Chair, CIO, Academic Senate President, CEO:</a:t>
            </a:r>
          </a:p>
          <a:p>
            <a:pPr lvl="1">
              <a:buClr>
                <a:srgbClr val="0070C0"/>
              </a:buClr>
            </a:pPr>
            <a:r>
              <a:rPr lang="en-US" dirty="0">
                <a:latin typeface="Times New Roman" panose="02020603050405020304" pitchFamily="18" charset="0"/>
                <a:cs typeface="Times New Roman" panose="02020603050405020304" pitchFamily="18" charset="0"/>
              </a:rPr>
              <a:t>All credit courses</a:t>
            </a:r>
          </a:p>
          <a:p>
            <a:pPr lvl="1">
              <a:buClr>
                <a:srgbClr val="0070C0"/>
              </a:buClr>
            </a:pPr>
            <a:r>
              <a:rPr lang="en-US" dirty="0">
                <a:latin typeface="Times New Roman" panose="02020603050405020304" pitchFamily="18" charset="0"/>
                <a:cs typeface="Times New Roman" panose="02020603050405020304" pitchFamily="18" charset="0"/>
              </a:rPr>
              <a:t>Modified credit programs with the exception of ADTs</a:t>
            </a:r>
          </a:p>
          <a:p>
            <a:pPr lvl="1">
              <a:buClr>
                <a:srgbClr val="0070C0"/>
              </a:buClr>
            </a:pPr>
            <a:r>
              <a:rPr lang="en-US" dirty="0">
                <a:latin typeface="Times New Roman" panose="02020603050405020304" pitchFamily="18" charset="0"/>
                <a:cs typeface="Times New Roman" panose="02020603050405020304" pitchFamily="18" charset="0"/>
              </a:rPr>
              <a:t>New credit programs with a goal of local program with the exception of new CTE credit programs and Apprenticeship</a:t>
            </a:r>
          </a:p>
          <a:p>
            <a:pPr>
              <a:buClr>
                <a:srgbClr val="0070C0"/>
              </a:buClr>
            </a:pPr>
            <a:r>
              <a:rPr lang="en-US" i="1"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648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Goals for the Future</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55D0AD53-131F-904B-8CA4-A0CE246E4241}"/>
              </a:ext>
            </a:extLst>
          </p:cNvPr>
          <p:cNvPicPr>
            <a:picLocks noChangeAspect="1"/>
          </p:cNvPicPr>
          <p:nvPr/>
        </p:nvPicPr>
        <p:blipFill>
          <a:blip r:embed="rId2"/>
          <a:stretch>
            <a:fillRect/>
          </a:stretch>
        </p:blipFill>
        <p:spPr>
          <a:xfrm>
            <a:off x="4134303" y="3935321"/>
            <a:ext cx="3923393" cy="2268629"/>
          </a:xfrm>
          <a:prstGeom prst="rect">
            <a:avLst/>
          </a:prstGeom>
        </p:spPr>
      </p:pic>
    </p:spTree>
    <p:extLst>
      <p:ext uri="{BB962C8B-B14F-4D97-AF65-F5344CB8AC3E}">
        <p14:creationId xmlns:p14="http://schemas.microsoft.com/office/powerpoint/2010/main" val="3076667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Streamlining Curriculum Approval</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27717" y="2177647"/>
            <a:ext cx="10671608" cy="3847207"/>
          </a:xfrm>
          <a:prstGeom prst="rect">
            <a:avLst/>
          </a:prstGeom>
          <a:noFill/>
        </p:spPr>
        <p:txBody>
          <a:bodyPr wrap="square" rtlCol="0">
            <a:spAutoFit/>
          </a:bodyPr>
          <a:lstStyle/>
          <a:p>
            <a:pPr>
              <a:buClr>
                <a:srgbClr val="0070C0"/>
              </a:buClr>
            </a:pPr>
            <a:r>
              <a:rPr lang="en-US" sz="2400" dirty="0">
                <a:latin typeface="Times New Roman" panose="02020603050405020304" pitchFamily="18" charset="0"/>
                <a:cs typeface="Times New Roman" panose="02020603050405020304" pitchFamily="18" charset="0"/>
              </a:rPr>
              <a:t>Certification Memo</a:t>
            </a:r>
          </a:p>
          <a:p>
            <a:pPr marL="342900"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4</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Certification will be due October of 2019</a:t>
            </a:r>
          </a:p>
          <a:p>
            <a:pPr>
              <a:buClr>
                <a:srgbClr val="0070C0"/>
              </a:buClr>
            </a:pPr>
            <a:r>
              <a:rPr lang="en-US" sz="2400" dirty="0">
                <a:latin typeface="Times New Roman" panose="02020603050405020304" pitchFamily="18" charset="0"/>
                <a:cs typeface="Times New Roman" panose="02020603050405020304" pitchFamily="18" charset="0"/>
              </a:rPr>
              <a:t>The Curriculum Chair, CIO,  Academic Senate President, and CEO certify and submit the following to the Chancellor’s Office for Chaptering:</a:t>
            </a:r>
          </a:p>
          <a:p>
            <a:pPr marL="800100" lvl="1"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 credit courses </a:t>
            </a:r>
          </a:p>
          <a:p>
            <a:pPr marL="800100" lvl="1"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Modified credit programs with the exception of ADTs </a:t>
            </a:r>
          </a:p>
          <a:p>
            <a:pPr marL="800100" lvl="1"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credit programs with a goal of local program with the exception of new CTE credit programs and Apprenticeship </a:t>
            </a:r>
          </a:p>
          <a:p>
            <a:pPr marL="800100" lvl="1" indent="-342900">
              <a:buClr>
                <a:srgbClr val="FF0000"/>
              </a:buClr>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CTE C-ID Aligned Programs – </a:t>
            </a:r>
            <a:r>
              <a:rPr lang="en-US" sz="2400" i="1" dirty="0">
                <a:solidFill>
                  <a:srgbClr val="FF0000"/>
                </a:solidFill>
                <a:latin typeface="Times New Roman" panose="02020603050405020304" pitchFamily="18" charset="0"/>
                <a:cs typeface="Times New Roman" panose="02020603050405020304" pitchFamily="18" charset="0"/>
              </a:rPr>
              <a:t>recommended by 5C for fall 2019 Certification</a:t>
            </a:r>
            <a:endParaRPr lang="en-US" sz="2400" i="1" dirty="0">
              <a:latin typeface="Times New Roman" panose="02020603050405020304" pitchFamily="18" charset="0"/>
              <a:cs typeface="Times New Roman" panose="02020603050405020304" pitchFamily="18" charset="0"/>
            </a:endParaRP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95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Leading to ASCCC Resolution 9.02 F18  </a:t>
            </a:r>
            <a:endParaRPr lang="en-US" sz="4000"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77500" lnSpcReduction="20000"/>
          </a:bodyPr>
          <a:lstStyle/>
          <a:p>
            <a:pPr>
              <a:buClr>
                <a:srgbClr val="0070C0"/>
              </a:buClr>
            </a:pPr>
            <a:r>
              <a:rPr lang="en-US" dirty="0">
                <a:latin typeface="Times New Roman" panose="02020603050405020304" pitchFamily="18" charset="0"/>
                <a:cs typeface="Times New Roman" panose="02020603050405020304" pitchFamily="18" charset="0"/>
              </a:rPr>
              <a:t>Colleges can have equivalent versions of credit and noncredit courses (usually seen in ESL or short term vocational).</a:t>
            </a:r>
          </a:p>
          <a:p>
            <a:pPr>
              <a:buClr>
                <a:srgbClr val="0070C0"/>
              </a:buClr>
            </a:pPr>
            <a:r>
              <a:rPr lang="en-US" dirty="0">
                <a:latin typeface="Times New Roman" panose="02020603050405020304" pitchFamily="18" charset="0"/>
                <a:cs typeface="Times New Roman" panose="02020603050405020304" pitchFamily="18" charset="0"/>
              </a:rPr>
              <a:t>These courses can be scheduled at the same time, with the same instructor (instructor must meet credit minimum qualifications) and have credit and noncredit students enrolled.</a:t>
            </a:r>
          </a:p>
          <a:p>
            <a:pPr>
              <a:buClr>
                <a:srgbClr val="0070C0"/>
              </a:buClr>
            </a:pPr>
            <a:r>
              <a:rPr lang="en-US" dirty="0">
                <a:latin typeface="Times New Roman" panose="02020603050405020304" pitchFamily="18" charset="0"/>
                <a:cs typeface="Times New Roman" panose="02020603050405020304" pitchFamily="18" charset="0"/>
              </a:rPr>
              <a:t>Colleges can choose whether they allow noncredit students to petition for course credit through credit by exam.</a:t>
            </a:r>
          </a:p>
          <a:p>
            <a:pPr>
              <a:buClr>
                <a:srgbClr val="0070C0"/>
              </a:buClr>
            </a:pPr>
            <a:r>
              <a:rPr lang="en-US" dirty="0">
                <a:latin typeface="Times New Roman" panose="02020603050405020304" pitchFamily="18" charset="0"/>
                <a:cs typeface="Times New Roman" panose="02020603050405020304" pitchFamily="18" charset="0"/>
              </a:rPr>
              <a:t>These types of courses can be helpful for students that are transitioning from noncredit into credit.</a:t>
            </a:r>
          </a:p>
          <a:p>
            <a:pPr>
              <a:buClr>
                <a:srgbClr val="0070C0"/>
              </a:buClr>
            </a:pPr>
            <a:r>
              <a:rPr lang="en-US" dirty="0">
                <a:latin typeface="Times New Roman" panose="02020603050405020304" pitchFamily="18" charset="0"/>
                <a:cs typeface="Times New Roman" panose="02020603050405020304" pitchFamily="18" charset="0"/>
              </a:rPr>
              <a:t>5C has recommended automated approval of a noncredit course that mirrors an approved credit course – February 2018/March 2019</a:t>
            </a:r>
          </a:p>
          <a:p>
            <a:pPr>
              <a:buClr>
                <a:srgbClr val="0070C0"/>
              </a:buClr>
            </a:pPr>
            <a:r>
              <a:rPr lang="en-US" dirty="0">
                <a:latin typeface="Times New Roman" panose="02020603050405020304" pitchFamily="18" charset="0"/>
                <a:cs typeface="Times New Roman" panose="02020603050405020304" pitchFamily="18" charset="0"/>
              </a:rPr>
              <a:t>Curriculum approval time is lengthy – timely approval and control number generation is imperative.</a:t>
            </a:r>
          </a:p>
          <a:p>
            <a:pPr>
              <a:buClr>
                <a:srgbClr val="0070C0"/>
              </a:buClr>
            </a:pPr>
            <a:r>
              <a:rPr lang="en-US" dirty="0">
                <a:latin typeface="Times New Roman" panose="02020603050405020304" pitchFamily="18" charset="0"/>
                <a:cs typeface="Times New Roman" panose="02020603050405020304" pitchFamily="18" charset="0"/>
              </a:rPr>
              <a:t>Colleges can require a noncredit support course to implement AB 705.</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850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ASCCC Resolution 9.02 F18</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marL="0" indent="0" algn="ctr">
              <a:buClr>
                <a:srgbClr val="0070C0"/>
              </a:buClr>
              <a:buNone/>
            </a:pPr>
            <a:r>
              <a:rPr lang="en-US" sz="3200" u="sng" dirty="0">
                <a:latin typeface="Times New Roman" panose="02020603050405020304" pitchFamily="18" charset="0"/>
                <a:cs typeface="Times New Roman" panose="02020603050405020304" pitchFamily="18" charset="0"/>
                <a:hlinkClick r:id="rId2"/>
              </a:rPr>
              <a:t>Equalize Noncredit Curriculum Processes to Align with Local Approval of Credit Curriculum Processes</a:t>
            </a:r>
            <a:endParaRPr lang="en-US" sz="3200" u="sng" dirty="0">
              <a:latin typeface="Times New Roman" panose="02020603050405020304" pitchFamily="18" charset="0"/>
              <a:cs typeface="Times New Roman" panose="02020603050405020304" pitchFamily="18" charset="0"/>
            </a:endParaRPr>
          </a:p>
          <a:p>
            <a:pPr marL="0" indent="0">
              <a:buClr>
                <a:srgbClr val="0070C0"/>
              </a:buClr>
              <a:buNone/>
            </a:pPr>
            <a:endParaRPr lang="en-US" dirty="0">
              <a:latin typeface="Times New Roman" panose="02020603050405020304" pitchFamily="18" charset="0"/>
              <a:cs typeface="Times New Roman" panose="02020603050405020304" pitchFamily="18" charset="0"/>
            </a:endParaRPr>
          </a:p>
          <a:p>
            <a:pPr marL="0" indent="0">
              <a:buClr>
                <a:srgbClr val="0070C0"/>
              </a:buClr>
              <a:buNone/>
            </a:pPr>
            <a:r>
              <a:rPr lang="en-US" dirty="0">
                <a:latin typeface="Times New Roman" panose="02020603050405020304" pitchFamily="18" charset="0"/>
                <a:cs typeface="Times New Roman" panose="02020603050405020304" pitchFamily="18" charset="0"/>
              </a:rPr>
              <a:t>Resolved, That the Academic Senate for California Community Colleges work with the California Community Colleges Chancellor’s Office and other stakeholders to equalize noncredit curriculum processes to align with local approval of credit curriculum processes.</a:t>
            </a:r>
          </a:p>
        </p:txBody>
      </p:sp>
    </p:spTree>
    <p:extLst>
      <p:ext uri="{BB962C8B-B14F-4D97-AF65-F5344CB8AC3E}">
        <p14:creationId xmlns:p14="http://schemas.microsoft.com/office/powerpoint/2010/main" val="4242258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Credit Curriculum Approval</a:t>
            </a:r>
            <a:endParaRPr lang="en-US"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85000" lnSpcReduction="2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Automated Curriculum Approval</a:t>
            </a:r>
          </a:p>
          <a:p>
            <a:pPr>
              <a:buClr>
                <a:srgbClr val="0070C0"/>
              </a:buClr>
            </a:pPr>
            <a:r>
              <a:rPr lang="en-US" dirty="0">
                <a:latin typeface="Times New Roman" panose="02020603050405020304" pitchFamily="18" charset="0"/>
                <a:cs typeface="Times New Roman" panose="02020603050405020304" pitchFamily="18" charset="0"/>
              </a:rPr>
              <a:t>Recommended by Curriculum Committee/Academic Senate </a:t>
            </a:r>
          </a:p>
          <a:p>
            <a:pPr>
              <a:buClr>
                <a:srgbClr val="0070C0"/>
              </a:buClr>
            </a:pPr>
            <a:r>
              <a:rPr lang="en-US" dirty="0">
                <a:latin typeface="Times New Roman" panose="02020603050405020304" pitchFamily="18" charset="0"/>
                <a:cs typeface="Times New Roman" panose="02020603050405020304" pitchFamily="18" charset="0"/>
              </a:rPr>
              <a:t>Approved by Local Board of Trustees </a:t>
            </a:r>
          </a:p>
          <a:p>
            <a:pPr>
              <a:buClr>
                <a:srgbClr val="0070C0"/>
              </a:buClr>
            </a:pPr>
            <a:r>
              <a:rPr lang="en-US" dirty="0">
                <a:latin typeface="Times New Roman" panose="02020603050405020304" pitchFamily="18" charset="0"/>
                <a:cs typeface="Times New Roman" panose="02020603050405020304" pitchFamily="18" charset="0"/>
              </a:rPr>
              <a:t>Chaptered by the Chancellor’s Office </a:t>
            </a:r>
          </a:p>
          <a:p>
            <a:pPr>
              <a:buClr>
                <a:srgbClr val="0070C0"/>
              </a:buClr>
            </a:pPr>
            <a:r>
              <a:rPr lang="en-US" dirty="0">
                <a:latin typeface="Times New Roman" panose="02020603050405020304" pitchFamily="18" charset="0"/>
                <a:cs typeface="Times New Roman" panose="02020603050405020304" pitchFamily="18" charset="0"/>
              </a:rPr>
              <a:t>Certified by the Curriculum Chair, CIO, Academic Senate President, CEO:</a:t>
            </a:r>
          </a:p>
          <a:p>
            <a:pPr lvl="1">
              <a:buClr>
                <a:srgbClr val="0070C0"/>
              </a:buClr>
            </a:pPr>
            <a:r>
              <a:rPr lang="en-US" dirty="0">
                <a:latin typeface="Times New Roman" panose="02020603050405020304" pitchFamily="18" charset="0"/>
                <a:cs typeface="Times New Roman" panose="02020603050405020304" pitchFamily="18" charset="0"/>
              </a:rPr>
              <a:t>All credit courses</a:t>
            </a:r>
          </a:p>
          <a:p>
            <a:pPr lvl="1">
              <a:buClr>
                <a:srgbClr val="0070C0"/>
              </a:buClr>
            </a:pPr>
            <a:r>
              <a:rPr lang="en-US" dirty="0">
                <a:latin typeface="Times New Roman" panose="02020603050405020304" pitchFamily="18" charset="0"/>
                <a:cs typeface="Times New Roman" panose="02020603050405020304" pitchFamily="18" charset="0"/>
              </a:rPr>
              <a:t>Modified credit programs with the exception of ADTs</a:t>
            </a:r>
          </a:p>
          <a:p>
            <a:pPr lvl="1">
              <a:buClr>
                <a:srgbClr val="0070C0"/>
              </a:buClr>
            </a:pPr>
            <a:r>
              <a:rPr lang="en-US" dirty="0">
                <a:latin typeface="Times New Roman" panose="02020603050405020304" pitchFamily="18" charset="0"/>
                <a:cs typeface="Times New Roman" panose="02020603050405020304" pitchFamily="18" charset="0"/>
              </a:rPr>
              <a:t>New credit programs with a goal of local program with the exception of new CTE credit programs and Apprenticeship</a:t>
            </a:r>
          </a:p>
          <a:p>
            <a:pPr lvl="1">
              <a:buClr>
                <a:srgbClr val="FF0000"/>
              </a:buClr>
            </a:pPr>
            <a:r>
              <a:rPr lang="en-US" i="1" dirty="0">
                <a:latin typeface="Times New Roman" panose="02020603050405020304" pitchFamily="18" charset="0"/>
                <a:cs typeface="Times New Roman" panose="02020603050405020304" pitchFamily="18" charset="0"/>
              </a:rPr>
              <a:t>CTE C-ID Aligned Programs – </a:t>
            </a:r>
            <a:r>
              <a:rPr lang="en-US" i="1" dirty="0">
                <a:solidFill>
                  <a:srgbClr val="FF0000"/>
                </a:solidFill>
                <a:latin typeface="Times New Roman" panose="02020603050405020304" pitchFamily="18" charset="0"/>
                <a:cs typeface="Times New Roman" panose="02020603050405020304" pitchFamily="18" charset="0"/>
              </a:rPr>
              <a:t>recommended by 5C for fall 2019 Certification</a:t>
            </a:r>
            <a:endParaRPr lang="en-US" i="1" dirty="0">
              <a:latin typeface="Times New Roman" panose="02020603050405020304" pitchFamily="18" charset="0"/>
              <a:cs typeface="Times New Roman" panose="02020603050405020304" pitchFamily="18" charset="0"/>
            </a:endParaRPr>
          </a:p>
          <a:p>
            <a:pPr marL="457200" lvl="1" indent="0">
              <a:buClr>
                <a:srgbClr val="0070C0"/>
              </a:buClr>
              <a:buNone/>
            </a:pPr>
            <a:endParaRPr lang="en-US" dirty="0">
              <a:latin typeface="Times New Roman" panose="02020603050405020304" pitchFamily="18" charset="0"/>
              <a:cs typeface="Times New Roman" panose="02020603050405020304" pitchFamily="18" charset="0"/>
            </a:endParaRPr>
          </a:p>
          <a:p>
            <a:pPr>
              <a:buClr>
                <a:srgbClr val="0070C0"/>
              </a:buClr>
            </a:pPr>
            <a:r>
              <a:rPr lang="en-US" i="1"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56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774C-5FCF-7346-9EF8-2DF2FF9A0675}"/>
              </a:ext>
            </a:extLst>
          </p:cNvPr>
          <p:cNvSpPr>
            <a:spLocks noGrp="1"/>
          </p:cNvSpPr>
          <p:nvPr>
            <p:ph type="title" idx="4294967295"/>
          </p:nvPr>
        </p:nvSpPr>
        <p:spPr>
          <a:xfrm>
            <a:off x="836907" y="470024"/>
            <a:ext cx="10364491" cy="1389774"/>
          </a:xfrm>
        </p:spPr>
        <p:txBody>
          <a:bodyPr>
            <a:normAutofit/>
          </a:bodyPr>
          <a:lstStyle/>
          <a:p>
            <a:pPr algn="ctr"/>
            <a:r>
              <a:rPr lang="en-US" sz="5400" b="1" dirty="0">
                <a:solidFill>
                  <a:srgbClr val="C00000"/>
                </a:solidFill>
                <a:latin typeface="Times New Roman" panose="02020603050405020304" pitchFamily="18" charset="0"/>
                <a:cs typeface="Times New Roman" panose="02020603050405020304" pitchFamily="18" charset="0"/>
              </a:rPr>
              <a:t>Description</a:t>
            </a:r>
          </a:p>
        </p:txBody>
      </p:sp>
      <p:sp>
        <p:nvSpPr>
          <p:cNvPr id="3" name="Rectangle 2">
            <a:extLst>
              <a:ext uri="{FF2B5EF4-FFF2-40B4-BE49-F238E27FC236}">
                <a16:creationId xmlns:a16="http://schemas.microsoft.com/office/drawing/2014/main" id="{3684D30E-AE96-AC4B-B60E-B853B895475E}"/>
              </a:ext>
            </a:extLst>
          </p:cNvPr>
          <p:cNvSpPr/>
          <p:nvPr/>
        </p:nvSpPr>
        <p:spPr>
          <a:xfrm>
            <a:off x="630621" y="1859798"/>
            <a:ext cx="10815146" cy="1938992"/>
          </a:xfrm>
          <a:prstGeom prst="rect">
            <a:avLst/>
          </a:prstGeom>
        </p:spPr>
        <p:txBody>
          <a:bodyPr wrap="square" numCol="1">
            <a:spAutoFit/>
          </a:bodyPr>
          <a:lstStyle/>
          <a:p>
            <a:r>
              <a:rPr lang="en-US" sz="2400" dirty="0">
                <a:latin typeface="Times New Roman" panose="02020603050405020304" pitchFamily="18" charset="0"/>
                <a:cs typeface="Times New Roman" panose="02020603050405020304" pitchFamily="18" charset="0"/>
              </a:rPr>
              <a:t>Curriculum streamlining has allowed for local approval of selected courses and programs, meaning that the approval of a local governing board makes curriculum official. Come to this session to learn about curriculum streamlining, taking a deep dive into the history, its present, and goals for the future for both credit and noncredit curriculum approval processes.</a:t>
            </a:r>
          </a:p>
        </p:txBody>
      </p:sp>
    </p:spTree>
    <p:extLst>
      <p:ext uri="{BB962C8B-B14F-4D97-AF65-F5344CB8AC3E}">
        <p14:creationId xmlns:p14="http://schemas.microsoft.com/office/powerpoint/2010/main" val="4117854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Noncredit Curriculum Approval…</a:t>
            </a:r>
            <a:r>
              <a:rPr lang="en-US" b="1" dirty="0">
                <a:solidFill>
                  <a:srgbClr val="FF0000"/>
                </a:solidFill>
                <a:latin typeface="Times New Roman" panose="02020603050405020304" pitchFamily="18" charset="0"/>
                <a:cs typeface="Times New Roman" panose="02020603050405020304" pitchFamily="18" charset="0"/>
              </a:rPr>
              <a:t>concept</a:t>
            </a:r>
            <a:br>
              <a:rPr lang="en-US" b="1"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Has </a:t>
            </a:r>
            <a:r>
              <a:rPr lang="en-US" sz="3600" b="1" dirty="0">
                <a:solidFill>
                  <a:srgbClr val="FF0000"/>
                </a:solidFill>
                <a:latin typeface="Times New Roman" panose="02020603050405020304" pitchFamily="18" charset="0"/>
                <a:cs typeface="Times New Roman" panose="02020603050405020304" pitchFamily="18" charset="0"/>
              </a:rPr>
              <a:t>not</a:t>
            </a:r>
            <a:r>
              <a:rPr lang="en-US" sz="3600" dirty="0">
                <a:solidFill>
                  <a:srgbClr val="FF0000"/>
                </a:solidFill>
                <a:latin typeface="Times New Roman" panose="02020603050405020304" pitchFamily="18" charset="0"/>
                <a:cs typeface="Times New Roman" panose="02020603050405020304" pitchFamily="18" charset="0"/>
              </a:rPr>
              <a:t> been approved</a:t>
            </a:r>
            <a:endParaRPr lang="en-US" sz="3600" dirty="0">
              <a:solidFill>
                <a:srgbClr val="FF0000"/>
              </a:solidFill>
            </a:endParaRPr>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92500" lnSpcReduction="1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Automated Curriculum Approval</a:t>
            </a:r>
          </a:p>
          <a:p>
            <a:pPr>
              <a:buClr>
                <a:srgbClr val="0070C0"/>
              </a:buClr>
            </a:pPr>
            <a:r>
              <a:rPr lang="en-US" dirty="0">
                <a:latin typeface="Times New Roman" panose="02020603050405020304" pitchFamily="18" charset="0"/>
                <a:cs typeface="Times New Roman" panose="02020603050405020304" pitchFamily="18" charset="0"/>
              </a:rPr>
              <a:t>Recommended by Curriculum Committee/Academic Senate </a:t>
            </a:r>
          </a:p>
          <a:p>
            <a:pPr>
              <a:buClr>
                <a:srgbClr val="0070C0"/>
              </a:buClr>
            </a:pPr>
            <a:r>
              <a:rPr lang="en-US" dirty="0">
                <a:latin typeface="Times New Roman" panose="02020603050405020304" pitchFamily="18" charset="0"/>
                <a:cs typeface="Times New Roman" panose="02020603050405020304" pitchFamily="18" charset="0"/>
              </a:rPr>
              <a:t>Approved by Local Board of Trustees </a:t>
            </a:r>
          </a:p>
          <a:p>
            <a:pPr>
              <a:buClr>
                <a:srgbClr val="0070C0"/>
              </a:buClr>
            </a:pPr>
            <a:r>
              <a:rPr lang="en-US" dirty="0">
                <a:latin typeface="Times New Roman" panose="02020603050405020304" pitchFamily="18" charset="0"/>
                <a:cs typeface="Times New Roman" panose="02020603050405020304" pitchFamily="18" charset="0"/>
              </a:rPr>
              <a:t>Chaptered by the Chancellor’s Office </a:t>
            </a:r>
          </a:p>
          <a:p>
            <a:pPr>
              <a:buClr>
                <a:srgbClr val="0070C0"/>
              </a:buClr>
            </a:pPr>
            <a:r>
              <a:rPr lang="en-US" dirty="0">
                <a:latin typeface="Times New Roman" panose="02020603050405020304" pitchFamily="18" charset="0"/>
                <a:cs typeface="Times New Roman" panose="02020603050405020304" pitchFamily="18" charset="0"/>
              </a:rPr>
              <a:t>Certified by the Curriculum Chair, CIO, Academic Senate President, CEO:</a:t>
            </a:r>
          </a:p>
          <a:p>
            <a:pPr lvl="1">
              <a:buClr>
                <a:srgbClr val="0070C0"/>
              </a:buClr>
            </a:pPr>
            <a:r>
              <a:rPr lang="en-US" dirty="0">
                <a:latin typeface="Times New Roman" panose="02020603050405020304" pitchFamily="18" charset="0"/>
                <a:cs typeface="Times New Roman" panose="02020603050405020304" pitchFamily="18" charset="0"/>
              </a:rPr>
              <a:t>All noncredit courses</a:t>
            </a:r>
          </a:p>
          <a:p>
            <a:pPr lvl="1">
              <a:buClr>
                <a:srgbClr val="0070C0"/>
              </a:buClr>
            </a:pPr>
            <a:r>
              <a:rPr lang="en-US" dirty="0">
                <a:latin typeface="Times New Roman" panose="02020603050405020304" pitchFamily="18" charset="0"/>
                <a:cs typeface="Times New Roman" panose="02020603050405020304" pitchFamily="18" charset="0"/>
              </a:rPr>
              <a:t>Modified noncredit programs</a:t>
            </a:r>
          </a:p>
          <a:p>
            <a:pPr lvl="1">
              <a:buClr>
                <a:srgbClr val="0070C0"/>
              </a:buClr>
            </a:pPr>
            <a:r>
              <a:rPr lang="en-US" dirty="0">
                <a:latin typeface="Times New Roman" panose="02020603050405020304" pitchFamily="18" charset="0"/>
                <a:cs typeface="Times New Roman" panose="02020603050405020304" pitchFamily="18" charset="0"/>
              </a:rPr>
              <a:t>New noncredit programs with the exception of CDCP short-term vocational noncredit programs</a:t>
            </a:r>
          </a:p>
          <a:p>
            <a:pPr>
              <a:buClr>
                <a:srgbClr val="0070C0"/>
              </a:buClr>
            </a:pPr>
            <a:r>
              <a:rPr lang="en-US"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372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Draft Title 5 Changes…</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marL="0" indent="0">
              <a:buClr>
                <a:srgbClr val="0070C0"/>
              </a:buClr>
              <a:buNone/>
            </a:pPr>
            <a:r>
              <a:rPr lang="en-US" sz="3000" b="1" dirty="0">
                <a:solidFill>
                  <a:srgbClr val="0070C0"/>
                </a:solidFill>
                <a:latin typeface="Times New Roman" panose="02020603050405020304" pitchFamily="18" charset="0"/>
                <a:cs typeface="Times New Roman" panose="02020603050405020304" pitchFamily="18" charset="0"/>
              </a:rPr>
              <a:t>to implement Streamlined Noncredit Curriculum Approval:</a:t>
            </a:r>
          </a:p>
          <a:p>
            <a:pPr marL="0" indent="0">
              <a:buClr>
                <a:srgbClr val="0070C0"/>
              </a:buClr>
              <a:buNone/>
            </a:pPr>
            <a:r>
              <a:rPr lang="en-US" b="1" dirty="0">
                <a:solidFill>
                  <a:srgbClr val="0070C0"/>
                </a:solidFill>
                <a:latin typeface="Times New Roman" panose="02020603050405020304" pitchFamily="18" charset="0"/>
                <a:cs typeface="Times New Roman" panose="02020603050405020304" pitchFamily="18" charset="0"/>
              </a:rPr>
              <a:t> </a:t>
            </a:r>
          </a:p>
          <a:p>
            <a:pPr>
              <a:buClr>
                <a:srgbClr val="0070C0"/>
              </a:buClr>
            </a:pPr>
            <a:r>
              <a:rPr lang="en-US" dirty="0">
                <a:latin typeface="Times New Roman" panose="02020603050405020304" pitchFamily="18" charset="0"/>
                <a:cs typeface="Times New Roman" panose="02020603050405020304" pitchFamily="18" charset="0"/>
              </a:rPr>
              <a:t>§55150 – Approval of Noncredit Courses and Programs</a:t>
            </a:r>
          </a:p>
          <a:p>
            <a:pPr>
              <a:buClr>
                <a:srgbClr val="0070C0"/>
              </a:buClr>
            </a:pPr>
            <a:r>
              <a:rPr lang="en-US" dirty="0">
                <a:latin typeface="Times New Roman" panose="02020603050405020304" pitchFamily="18" charset="0"/>
                <a:cs typeface="Times New Roman" panose="02020603050405020304" pitchFamily="18" charset="0"/>
              </a:rPr>
              <a:t>§55151 – Career Development and College Preparation</a:t>
            </a:r>
          </a:p>
          <a:p>
            <a:pPr>
              <a:buClr>
                <a:srgbClr val="0070C0"/>
              </a:buClr>
            </a:pPr>
            <a:r>
              <a:rPr lang="en-US" dirty="0">
                <a:latin typeface="Times New Roman" panose="02020603050405020304" pitchFamily="18" charset="0"/>
                <a:cs typeface="Times New Roman" panose="02020603050405020304" pitchFamily="18" charset="0"/>
              </a:rPr>
              <a:t>§55154 – Adult High School Diploma Programs</a:t>
            </a:r>
          </a:p>
          <a:p>
            <a:pPr>
              <a:buClr>
                <a:srgbClr val="0070C0"/>
              </a:buClr>
            </a:pPr>
            <a:r>
              <a:rPr lang="en-US" dirty="0">
                <a:latin typeface="Times New Roman" panose="02020603050405020304" pitchFamily="18" charset="0"/>
                <a:cs typeface="Times New Roman" panose="02020603050405020304" pitchFamily="18" charset="0"/>
              </a:rPr>
              <a:t>§55155 – Noncredit Certificates</a:t>
            </a:r>
          </a:p>
          <a:p>
            <a:pPr>
              <a:buClr>
                <a:srgbClr val="0070C0"/>
              </a:buClr>
            </a:pPr>
            <a:r>
              <a:rPr lang="en-US" dirty="0">
                <a:latin typeface="Times New Roman" panose="02020603050405020304" pitchFamily="18" charset="0"/>
                <a:cs typeface="Times New Roman" panose="02020603050405020304" pitchFamily="18" charset="0"/>
              </a:rPr>
              <a:t>§58160 – Noncredit Course Funding </a:t>
            </a:r>
          </a:p>
        </p:txBody>
      </p:sp>
    </p:spTree>
    <p:extLst>
      <p:ext uri="{BB962C8B-B14F-4D97-AF65-F5344CB8AC3E}">
        <p14:creationId xmlns:p14="http://schemas.microsoft.com/office/powerpoint/2010/main" val="176059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a:xfrm>
            <a:off x="838200" y="669925"/>
            <a:ext cx="10515600" cy="1608054"/>
          </a:xfrm>
        </p:spPr>
        <p:txBody>
          <a:bodyPr>
            <a:normAutofit fontScale="90000"/>
          </a:bodyPr>
          <a:lstStyle/>
          <a:p>
            <a:pPr algn="ctr"/>
            <a:r>
              <a:rPr lang="en-US" b="1" dirty="0">
                <a:solidFill>
                  <a:srgbClr val="0070C0"/>
                </a:solidFill>
                <a:latin typeface="Times New Roman" panose="02020603050405020304" pitchFamily="18" charset="0"/>
                <a:cs typeface="Times New Roman" panose="02020603050405020304" pitchFamily="18" charset="0"/>
              </a:rPr>
              <a:t>Auto Approval and Certification </a:t>
            </a:r>
            <a:br>
              <a:rPr lang="en-US" b="1" dirty="0">
                <a:solidFill>
                  <a:srgbClr val="0070C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DRAFT</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under consideration</a:t>
            </a:r>
            <a:r>
              <a:rPr lang="en-US" dirty="0">
                <a:solidFill>
                  <a:srgbClr val="0070C0"/>
                </a:solidFill>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a:xfrm>
            <a:off x="838200" y="2614863"/>
            <a:ext cx="10515600" cy="3898984"/>
          </a:xfrm>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Drafted by Noncredit Committee at CCCCO</a:t>
            </a:r>
          </a:p>
          <a:p>
            <a:pPr>
              <a:buClr>
                <a:srgbClr val="0070C0"/>
              </a:buClr>
            </a:pPr>
            <a:r>
              <a:rPr lang="en-US" dirty="0">
                <a:latin typeface="Times New Roman" panose="02020603050405020304" pitchFamily="18" charset="0"/>
                <a:cs typeface="Times New Roman" panose="02020603050405020304" pitchFamily="18" charset="0"/>
              </a:rPr>
              <a:t>Reviewed and recommended for approval by 5C</a:t>
            </a:r>
          </a:p>
          <a:p>
            <a:pPr>
              <a:buClr>
                <a:srgbClr val="0070C0"/>
              </a:buClr>
            </a:pPr>
            <a:r>
              <a:rPr lang="en-US" dirty="0">
                <a:latin typeface="Times New Roman" panose="02020603050405020304" pitchFamily="18" charset="0"/>
                <a:cs typeface="Times New Roman" panose="02020603050405020304" pitchFamily="18" charset="0"/>
              </a:rPr>
              <a:t>Depends on approval of Draft Title 5 Regulations</a:t>
            </a:r>
          </a:p>
          <a:p>
            <a:pPr>
              <a:buClr>
                <a:srgbClr val="0070C0"/>
              </a:buClr>
            </a:pPr>
            <a:r>
              <a:rPr lang="en-US" dirty="0">
                <a:latin typeface="Times New Roman" panose="02020603050405020304" pitchFamily="18" charset="0"/>
                <a:cs typeface="Times New Roman" panose="02020603050405020304" pitchFamily="18" charset="0"/>
              </a:rPr>
              <a:t>Includes:</a:t>
            </a:r>
          </a:p>
          <a:p>
            <a:pPr lvl="1">
              <a:buClr>
                <a:srgbClr val="0070C0"/>
              </a:buClr>
            </a:pPr>
            <a:r>
              <a:rPr lang="en-US" dirty="0">
                <a:latin typeface="Times New Roman" panose="02020603050405020304" pitchFamily="18" charset="0"/>
                <a:cs typeface="Times New Roman" panose="02020603050405020304" pitchFamily="18" charset="0"/>
              </a:rPr>
              <a:t>Criteria for Noncredit Course Submissions </a:t>
            </a:r>
          </a:p>
          <a:p>
            <a:pPr lvl="1">
              <a:buClr>
                <a:srgbClr val="0070C0"/>
              </a:buClr>
            </a:pPr>
            <a:r>
              <a:rPr lang="en-US" dirty="0">
                <a:latin typeface="Times New Roman" panose="02020603050405020304" pitchFamily="18" charset="0"/>
                <a:cs typeface="Times New Roman" panose="02020603050405020304" pitchFamily="18" charset="0"/>
              </a:rPr>
              <a:t>Certification and Required Signatures</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231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Progression</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fontScale="92500"/>
          </a:bodyPr>
          <a:lstStyle/>
          <a:p>
            <a:pPr>
              <a:buClr>
                <a:srgbClr val="0070C0"/>
              </a:buClr>
            </a:pPr>
            <a:r>
              <a:rPr lang="en-US" dirty="0">
                <a:latin typeface="Times New Roman" panose="02020603050405020304" pitchFamily="18" charset="0"/>
                <a:cs typeface="Times New Roman" panose="02020603050405020304" pitchFamily="18" charset="0"/>
              </a:rPr>
              <a:t>Noncredit draft regulations were created by a workgroup in 5C in early February 2019</a:t>
            </a:r>
          </a:p>
          <a:p>
            <a:pPr>
              <a:buClr>
                <a:srgbClr val="0070C0"/>
              </a:buClr>
            </a:pPr>
            <a:r>
              <a:rPr lang="en-US" dirty="0">
                <a:latin typeface="Times New Roman" panose="02020603050405020304" pitchFamily="18" charset="0"/>
                <a:cs typeface="Times New Roman" panose="02020603050405020304" pitchFamily="18" charset="0"/>
              </a:rPr>
              <a:t>Title 5 Workgroup in 5C edited regulations for </a:t>
            </a:r>
            <a:r>
              <a:rPr lang="en-US" b="1" dirty="0">
                <a:latin typeface="Times New Roman" panose="02020603050405020304" pitchFamily="18" charset="0"/>
                <a:cs typeface="Times New Roman" panose="02020603050405020304" pitchFamily="18" charset="0"/>
              </a:rPr>
              <a:t>1</a:t>
            </a:r>
            <a:r>
              <a:rPr lang="en-US" b="1" baseline="30000" dirty="0">
                <a:latin typeface="Times New Roman" panose="02020603050405020304" pitchFamily="18" charset="0"/>
                <a:cs typeface="Times New Roman" panose="02020603050405020304" pitchFamily="18" charset="0"/>
              </a:rPr>
              <a:t>st</a:t>
            </a:r>
            <a:r>
              <a:rPr lang="en-US" b="1" dirty="0">
                <a:latin typeface="Times New Roman" panose="02020603050405020304" pitchFamily="18" charset="0"/>
                <a:cs typeface="Times New Roman" panose="02020603050405020304" pitchFamily="18" charset="0"/>
              </a:rPr>
              <a:t> Reading at February 22, 2019 5C meeting</a:t>
            </a:r>
          </a:p>
          <a:p>
            <a:pPr>
              <a:buClr>
                <a:srgbClr val="0070C0"/>
              </a:buClr>
            </a:pPr>
            <a:r>
              <a:rPr lang="en-US" dirty="0">
                <a:latin typeface="Times New Roman" panose="02020603050405020304" pitchFamily="18" charset="0"/>
                <a:cs typeface="Times New Roman" panose="02020603050405020304" pitchFamily="18" charset="0"/>
              </a:rPr>
              <a:t>Edits were made, sent to CCCCO Legal Counsel and Staff to review</a:t>
            </a:r>
          </a:p>
          <a:p>
            <a:pPr>
              <a:buClr>
                <a:srgbClr val="0070C0"/>
              </a:buClr>
            </a:pPr>
            <a:r>
              <a:rPr lang="en-US" dirty="0">
                <a:latin typeface="Times New Roman" panose="02020603050405020304" pitchFamily="18" charset="0"/>
                <a:cs typeface="Times New Roman" panose="02020603050405020304" pitchFamily="18" charset="0"/>
              </a:rPr>
              <a:t>Legal Counsel and 5C members fine-tuned the drafts and approved during the </a:t>
            </a:r>
            <a:r>
              <a:rPr lang="en-US" b="1" dirty="0">
                <a:latin typeface="Times New Roman" panose="02020603050405020304" pitchFamily="18" charset="0"/>
                <a:cs typeface="Times New Roman" panose="02020603050405020304" pitchFamily="18" charset="0"/>
              </a:rPr>
              <a:t>2</a:t>
            </a:r>
            <a:r>
              <a:rPr lang="en-US" b="1" baseline="30000" dirty="0">
                <a:latin typeface="Times New Roman" panose="02020603050405020304" pitchFamily="18" charset="0"/>
                <a:cs typeface="Times New Roman" panose="02020603050405020304" pitchFamily="18" charset="0"/>
              </a:rPr>
              <a:t>nd</a:t>
            </a:r>
            <a:r>
              <a:rPr lang="en-US" b="1" dirty="0">
                <a:latin typeface="Times New Roman" panose="02020603050405020304" pitchFamily="18" charset="0"/>
                <a:cs typeface="Times New Roman" panose="02020603050405020304" pitchFamily="18" charset="0"/>
              </a:rPr>
              <a:t> Reading at March 14, 2019 5C meeting</a:t>
            </a:r>
          </a:p>
          <a:p>
            <a:pPr>
              <a:buClr>
                <a:srgbClr val="0070C0"/>
              </a:buClr>
            </a:pPr>
            <a:r>
              <a:rPr lang="en-US" dirty="0">
                <a:latin typeface="Times New Roman" panose="02020603050405020304" pitchFamily="18" charset="0"/>
                <a:cs typeface="Times New Roman" panose="02020603050405020304" pitchFamily="18" charset="0"/>
              </a:rPr>
              <a:t>5C Co-chairs, CCCCO Legal Counsel, and VC Academic Affairs made final preparations for discussion at Consultation Council on April 18, 2019.</a:t>
            </a:r>
          </a:p>
          <a:p>
            <a:pPr>
              <a:buClr>
                <a:srgbClr val="0070C0"/>
              </a:buClr>
            </a:pPr>
            <a:r>
              <a:rPr lang="en-US" dirty="0">
                <a:latin typeface="Times New Roman" panose="02020603050405020304" pitchFamily="18" charset="0"/>
                <a:cs typeface="Times New Roman" panose="02020603050405020304" pitchFamily="18" charset="0"/>
              </a:rPr>
              <a:t>Board of Governors reviewed at </a:t>
            </a:r>
            <a:r>
              <a:rPr lang="en-US" b="1" dirty="0">
                <a:latin typeface="Times New Roman" panose="02020603050405020304" pitchFamily="18" charset="0"/>
                <a:cs typeface="Times New Roman" panose="02020603050405020304" pitchFamily="18" charset="0"/>
              </a:rPr>
              <a:t>May 20, 2019 meeting</a:t>
            </a:r>
          </a:p>
          <a:p>
            <a:pPr>
              <a:buClr>
                <a:srgbClr val="0070C0"/>
              </a:buClr>
            </a:pPr>
            <a:r>
              <a:rPr lang="en-US" dirty="0">
                <a:solidFill>
                  <a:srgbClr val="FF0000"/>
                </a:solidFill>
                <a:latin typeface="Times New Roman" panose="02020603050405020304" pitchFamily="18" charset="0"/>
                <a:cs typeface="Times New Roman" panose="02020603050405020304" pitchFamily="18" charset="0"/>
              </a:rPr>
              <a:t>Board of Governors to consider for approval at </a:t>
            </a:r>
            <a:r>
              <a:rPr lang="en-US" b="1" dirty="0">
                <a:solidFill>
                  <a:srgbClr val="FF0000"/>
                </a:solidFill>
                <a:latin typeface="Times New Roman" panose="02020603050405020304" pitchFamily="18" charset="0"/>
                <a:cs typeface="Times New Roman" panose="02020603050405020304" pitchFamily="18" charset="0"/>
              </a:rPr>
              <a:t>July 15, 2019 meeting</a:t>
            </a:r>
          </a:p>
          <a:p>
            <a:pPr lvl="1">
              <a:buClr>
                <a:srgbClr val="0070C0"/>
              </a:buClr>
            </a:pPr>
            <a:endParaRPr lang="en-US" dirty="0">
              <a:solidFill>
                <a:srgbClr val="0070C0"/>
              </a:solidFill>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716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Questions?</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82090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Contact Information</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943428" y="2757714"/>
            <a:ext cx="10410371" cy="3693885"/>
          </a:xfrm>
        </p:spPr>
        <p:txBody>
          <a:bodyPr>
            <a:normAutofit/>
          </a:bodyPr>
          <a:lstStyle/>
          <a:p>
            <a:pPr marL="228600" lvl="1" algn="ctr">
              <a:lnSpc>
                <a:spcPct val="100000"/>
              </a:lnSpc>
              <a:buClr>
                <a:srgbClr val="0070C0"/>
              </a:buClr>
            </a:pPr>
            <a:r>
              <a:rPr lang="en-US" dirty="0">
                <a:latin typeface="Times New Roman" panose="02020603050405020304" pitchFamily="18" charset="0"/>
                <a:cs typeface="Times New Roman" panose="02020603050405020304" pitchFamily="18" charset="0"/>
              </a:rPr>
              <a:t>Raul </a:t>
            </a:r>
            <a:r>
              <a:rPr lang="en-US" dirty="0" err="1">
                <a:latin typeface="Times New Roman" panose="02020603050405020304" pitchFamily="18" charset="0"/>
                <a:cs typeface="Times New Roman" panose="02020603050405020304" pitchFamily="18" charset="0"/>
              </a:rPr>
              <a:t>Arambula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rarambula@CCCCO.edu</a:t>
            </a:r>
            <a:endParaRPr lang="en-US" dirty="0">
              <a:latin typeface="Times New Roman" panose="02020603050405020304" pitchFamily="18" charset="0"/>
              <a:cs typeface="Times New Roman" panose="02020603050405020304" pitchFamily="18" charset="0"/>
            </a:endParaRPr>
          </a:p>
          <a:p>
            <a:pPr marL="228600" lvl="1" algn="ctr">
              <a:lnSpc>
                <a:spcPct val="100000"/>
              </a:lnSpc>
              <a:buClr>
                <a:srgbClr val="0070C0"/>
              </a:buClr>
            </a:pPr>
            <a:r>
              <a:rPr lang="en-US" dirty="0" err="1">
                <a:latin typeface="Times New Roman" panose="02020603050405020304" pitchFamily="18" charset="0"/>
                <a:cs typeface="Times New Roman" panose="02020603050405020304" pitchFamily="18" charset="0"/>
              </a:rPr>
              <a:t>Ginni</a:t>
            </a:r>
            <a:r>
              <a:rPr lang="en-US" dirty="0">
                <a:latin typeface="Times New Roman" panose="02020603050405020304" pitchFamily="18" charset="0"/>
                <a:cs typeface="Times New Roman" panose="02020603050405020304" pitchFamily="18" charset="0"/>
              </a:rPr>
              <a:t> May: </a:t>
            </a:r>
            <a:r>
              <a:rPr lang="en-US" dirty="0" err="1">
                <a:latin typeface="Times New Roman" panose="02020603050405020304" pitchFamily="18" charset="0"/>
                <a:cs typeface="Times New Roman" panose="02020603050405020304" pitchFamily="18" charset="0"/>
              </a:rPr>
              <a:t>mayv@scc.losrios.edu</a:t>
            </a:r>
            <a:endParaRPr lang="en-US" dirty="0">
              <a:latin typeface="Times New Roman" panose="02020603050405020304" pitchFamily="18" charset="0"/>
              <a:cs typeface="Times New Roman" panose="02020603050405020304" pitchFamily="18" charset="0"/>
            </a:endParaRPr>
          </a:p>
          <a:p>
            <a:pPr marL="228600" lvl="1" algn="ctr">
              <a:lnSpc>
                <a:spcPct val="100000"/>
              </a:lnSpc>
              <a:buClr>
                <a:srgbClr val="0070C0"/>
              </a:buClr>
            </a:pPr>
            <a:r>
              <a:rPr lang="en-US" dirty="0">
                <a:latin typeface="Times New Roman" panose="02020603050405020304" pitchFamily="18" charset="0"/>
                <a:cs typeface="Times New Roman" panose="02020603050405020304" pitchFamily="18" charset="0"/>
              </a:rPr>
              <a:t>Virginia </a:t>
            </a:r>
            <a:r>
              <a:rPr lang="en-US" dirty="0" err="1">
                <a:latin typeface="Times New Roman" panose="02020603050405020304" pitchFamily="18" charset="0"/>
                <a:cs typeface="Times New Roman" panose="02020603050405020304" pitchFamily="18" charset="0"/>
              </a:rPr>
              <a:t>Guleff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guleffvi@butte.edu</a:t>
            </a:r>
            <a:endParaRPr lang="en-US" dirty="0">
              <a:latin typeface="Times New Roman" panose="02020603050405020304" pitchFamily="18" charset="0"/>
              <a:cs typeface="Times New Roman" panose="02020603050405020304" pitchFamily="18" charset="0"/>
            </a:endParaRPr>
          </a:p>
          <a:p>
            <a:pPr marL="228600" lvl="1">
              <a:lnSpc>
                <a:spcPct val="100000"/>
              </a:lnSpc>
              <a:buClr>
                <a:srgbClr val="0070C0"/>
              </a:buClr>
            </a:pPr>
            <a:endParaRPr lang="en-US" dirty="0">
              <a:latin typeface="Times New Roman" panose="02020603050405020304" pitchFamily="18" charset="0"/>
              <a:cs typeface="Times New Roman" panose="02020603050405020304" pitchFamily="18" charset="0"/>
            </a:endParaRPr>
          </a:p>
          <a:p>
            <a:pPr marL="228600" lvl="1">
              <a:lnSpc>
                <a:spcPct val="100000"/>
              </a:lnSpc>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39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rmAutofit/>
          </a:bodyPr>
          <a:lstStyle/>
          <a:p>
            <a:pPr algn="ctr"/>
            <a:r>
              <a:rPr lang="en-US" sz="5400" b="1" dirty="0">
                <a:solidFill>
                  <a:srgbClr val="0070C0"/>
                </a:solidFill>
                <a:latin typeface="Times New Roman" panose="02020603050405020304" pitchFamily="18" charset="0"/>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3406588" y="1513972"/>
            <a:ext cx="7947212" cy="4850969"/>
          </a:xfrm>
        </p:spPr>
        <p:txBody>
          <a:bodyPr>
            <a:normAutofit/>
          </a:bodyPr>
          <a:lstStyle/>
          <a:p>
            <a:pPr marL="0" indent="0">
              <a:buClr>
                <a:srgbClr val="0070C0"/>
              </a:buClr>
              <a:buNone/>
            </a:pPr>
            <a:r>
              <a:rPr lang="en-US" sz="3600" dirty="0">
                <a:latin typeface="Times New Roman" panose="02020603050405020304" pitchFamily="18" charset="0"/>
                <a:cs typeface="Times New Roman" panose="02020603050405020304" pitchFamily="18" charset="0"/>
              </a:rPr>
              <a:t>Curriculum Streamlining…</a:t>
            </a:r>
          </a:p>
          <a:p>
            <a:pPr marL="0" indent="0">
              <a:buClr>
                <a:srgbClr val="0070C0"/>
              </a:buClr>
              <a:buNone/>
            </a:pPr>
            <a:endParaRPr lang="en-US" sz="3600" dirty="0">
              <a:latin typeface="Times New Roman" panose="02020603050405020304" pitchFamily="18" charset="0"/>
              <a:cs typeface="Times New Roman" panose="02020603050405020304" pitchFamily="18" charset="0"/>
            </a:endParaRPr>
          </a:p>
          <a:p>
            <a:pPr>
              <a:buClr>
                <a:srgbClr val="0070C0"/>
              </a:buClr>
            </a:pPr>
            <a:r>
              <a:rPr lang="en-US" sz="3600" dirty="0">
                <a:latin typeface="Times New Roman" panose="02020603050405020304" pitchFamily="18" charset="0"/>
                <a:cs typeface="Times New Roman" panose="02020603050405020304" pitchFamily="18" charset="0"/>
              </a:rPr>
              <a:t>History: Getting to now</a:t>
            </a:r>
          </a:p>
          <a:p>
            <a:pPr>
              <a:buClr>
                <a:srgbClr val="0070C0"/>
              </a:buClr>
            </a:pPr>
            <a:endParaRPr lang="en-US" sz="3600" dirty="0">
              <a:latin typeface="Times New Roman" panose="02020603050405020304" pitchFamily="18" charset="0"/>
              <a:cs typeface="Times New Roman" panose="02020603050405020304" pitchFamily="18" charset="0"/>
            </a:endParaRPr>
          </a:p>
          <a:p>
            <a:pPr>
              <a:buClr>
                <a:srgbClr val="0070C0"/>
              </a:buClr>
            </a:pPr>
            <a:r>
              <a:rPr lang="en-US" sz="3600" dirty="0">
                <a:latin typeface="Times New Roman" panose="02020603050405020304" pitchFamily="18" charset="0"/>
                <a:cs typeface="Times New Roman" panose="02020603050405020304" pitchFamily="18" charset="0"/>
              </a:rPr>
              <a:t>The Present</a:t>
            </a:r>
          </a:p>
          <a:p>
            <a:pPr marL="0" indent="0">
              <a:buClr>
                <a:srgbClr val="0070C0"/>
              </a:buClr>
              <a:buNone/>
            </a:pPr>
            <a:endParaRPr lang="en-US" sz="3600" dirty="0">
              <a:latin typeface="Times New Roman" panose="02020603050405020304" pitchFamily="18" charset="0"/>
              <a:cs typeface="Times New Roman" panose="02020603050405020304" pitchFamily="18" charset="0"/>
            </a:endParaRPr>
          </a:p>
          <a:p>
            <a:pPr>
              <a:buClr>
                <a:srgbClr val="0070C0"/>
              </a:buClr>
            </a:pPr>
            <a:r>
              <a:rPr lang="en-US" sz="3600" dirty="0">
                <a:latin typeface="Times New Roman" panose="02020603050405020304" pitchFamily="18" charset="0"/>
                <a:cs typeface="Times New Roman" panose="02020603050405020304" pitchFamily="18" charset="0"/>
              </a:rPr>
              <a:t>Goals for the Future</a:t>
            </a:r>
          </a:p>
        </p:txBody>
      </p:sp>
      <p:pic>
        <p:nvPicPr>
          <p:cNvPr id="4" name="Picture 3">
            <a:extLst>
              <a:ext uri="{FF2B5EF4-FFF2-40B4-BE49-F238E27FC236}">
                <a16:creationId xmlns:a16="http://schemas.microsoft.com/office/drawing/2014/main" id="{3BC1B78C-80B6-9E44-A172-D3E2C7071D2D}"/>
              </a:ext>
            </a:extLst>
          </p:cNvPr>
          <p:cNvPicPr>
            <a:picLocks noChangeAspect="1"/>
          </p:cNvPicPr>
          <p:nvPr/>
        </p:nvPicPr>
        <p:blipFill>
          <a:blip r:embed="rId2"/>
          <a:stretch>
            <a:fillRect/>
          </a:stretch>
        </p:blipFill>
        <p:spPr>
          <a:xfrm>
            <a:off x="619863" y="2094741"/>
            <a:ext cx="2488276" cy="3309151"/>
          </a:xfrm>
          <a:prstGeom prst="rect">
            <a:avLst/>
          </a:prstGeom>
        </p:spPr>
      </p:pic>
    </p:spTree>
    <p:extLst>
      <p:ext uri="{BB962C8B-B14F-4D97-AF65-F5344CB8AC3E}">
        <p14:creationId xmlns:p14="http://schemas.microsoft.com/office/powerpoint/2010/main" val="272914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a:xfrm>
            <a:off x="1524000" y="1095048"/>
            <a:ext cx="9144000" cy="1555657"/>
          </a:xfrm>
        </p:spPr>
        <p:txBody>
          <a:bodyPr>
            <a:normAutofit fontScale="90000"/>
          </a:bodyPr>
          <a:lstStyle/>
          <a:p>
            <a:r>
              <a:rPr lang="en-US" b="1" dirty="0">
                <a:solidFill>
                  <a:srgbClr val="0070C0"/>
                </a:solidFill>
                <a:latin typeface="Times New Roman" panose="02020603050405020304" pitchFamily="18" charset="0"/>
                <a:cs typeface="Times New Roman" panose="02020603050405020304" pitchFamily="18" charset="0"/>
              </a:rPr>
              <a:t>History of Curriculum Streamlining: Getting to Now</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cxnSp>
        <p:nvCxnSpPr>
          <p:cNvPr id="5" name="Straight Arrow Connector 4">
            <a:extLst>
              <a:ext uri="{FF2B5EF4-FFF2-40B4-BE49-F238E27FC236}">
                <a16:creationId xmlns:a16="http://schemas.microsoft.com/office/drawing/2014/main" id="{359A5AE1-0890-AF4A-A0E4-499EBD701C5D}"/>
              </a:ext>
            </a:extLst>
          </p:cNvPr>
          <p:cNvCxnSpPr/>
          <p:nvPr/>
        </p:nvCxnSpPr>
        <p:spPr>
          <a:xfrm>
            <a:off x="2049517" y="4382814"/>
            <a:ext cx="7998373"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36787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27322" y="681925"/>
            <a:ext cx="8849531" cy="619933"/>
          </a:xfrm>
        </p:spPr>
        <p:txBody>
          <a:bodyPr>
            <a:noAutofit/>
          </a:bodyPr>
          <a:lstStyle/>
          <a:p>
            <a:pPr algn="ctr"/>
            <a:r>
              <a:rPr lang="en-US" sz="4800" b="1" dirty="0">
                <a:solidFill>
                  <a:srgbClr val="0070C0"/>
                </a:solidFill>
                <a:latin typeface="Times New Roman" panose="02020603050405020304" pitchFamily="18" charset="0"/>
                <a:cs typeface="Times New Roman" panose="02020603050405020304" pitchFamily="18" charset="0"/>
              </a:rPr>
              <a:t>In the Beginning…</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78933" y="1638744"/>
            <a:ext cx="10688542" cy="3416320"/>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Curriculum approval was slow – paper processes to </a:t>
            </a:r>
            <a:r>
              <a:rPr lang="en-US" sz="2400" dirty="0" err="1">
                <a:solidFill>
                  <a:srgbClr val="000000"/>
                </a:solidFill>
                <a:latin typeface="Times New Roman" panose="02020603050405020304" pitchFamily="18" charset="0"/>
                <a:cs typeface="Times New Roman" panose="02020603050405020304" pitchFamily="18" charset="0"/>
              </a:rPr>
              <a:t>Governet</a:t>
            </a:r>
            <a:endParaRPr lang="en-US" sz="2400" dirty="0">
              <a:solidFill>
                <a:srgbClr val="000000"/>
              </a:solidFill>
              <a:latin typeface="Times New Roman" panose="02020603050405020304" pitchFamily="18" charset="0"/>
              <a:cs typeface="Times New Roman" panose="02020603050405020304" pitchFamily="18" charset="0"/>
            </a:endParaRPr>
          </a:p>
          <a:p>
            <a:pPr marL="457200" indent="-457200">
              <a:buClr>
                <a:srgbClr val="0070C0"/>
              </a:buClr>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Fall 2016 – North/Far North Regional Consortium had grant to set up a streamlined curriculum approval process in response to the Strong Workforce Recommendations</a:t>
            </a:r>
          </a:p>
          <a:p>
            <a:pPr marL="457200" indent="-457200">
              <a:buClr>
                <a:srgbClr val="0070C0"/>
              </a:buClr>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ASCCC asserted that curriculum processes fall under academic and professional matters and joined project with CCCCO</a:t>
            </a:r>
          </a:p>
          <a:p>
            <a:pPr marL="457200" indent="-457200">
              <a:buClr>
                <a:srgbClr val="0070C0"/>
              </a:buClr>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5C began beginning discussion on streamlining curriculum approval processes</a:t>
            </a:r>
          </a:p>
          <a:p>
            <a:pPr marL="457200" indent="-457200">
              <a:buClr>
                <a:srgbClr val="0070C0"/>
              </a:buClr>
              <a:buFont typeface="Arial" panose="020B0604020202020204" pitchFamily="34" charset="0"/>
              <a:buChar char="•"/>
            </a:pPr>
            <a:r>
              <a:rPr lang="en-US" sz="2400" b="1" dirty="0">
                <a:solidFill>
                  <a:srgbClr val="000000"/>
                </a:solidFill>
                <a:latin typeface="Times New Roman" panose="02020603050405020304" pitchFamily="18" charset="0"/>
                <a:cs typeface="Times New Roman" panose="02020603050405020304" pitchFamily="18" charset="0"/>
              </a:rPr>
              <a:t>Title 5 Regulations needed to be changed </a:t>
            </a:r>
            <a:r>
              <a:rPr lang="en-US" sz="2400" dirty="0">
                <a:solidFill>
                  <a:srgbClr val="000000"/>
                </a:solidFill>
                <a:latin typeface="Times New Roman" panose="02020603050405020304" pitchFamily="18" charset="0"/>
                <a:cs typeface="Times New Roman" panose="02020603050405020304" pitchFamily="18" charset="0"/>
              </a:rPr>
              <a:t>to allow for streamlining curriculum approval processes – 2016-17 academic year</a:t>
            </a:r>
          </a:p>
        </p:txBody>
      </p:sp>
      <p:pic>
        <p:nvPicPr>
          <p:cNvPr id="5" name="Picture 4">
            <a:extLst>
              <a:ext uri="{FF2B5EF4-FFF2-40B4-BE49-F238E27FC236}">
                <a16:creationId xmlns:a16="http://schemas.microsoft.com/office/drawing/2014/main" id="{3C3524CA-34CA-954F-AFC2-0DBF24A4CF12}"/>
              </a:ext>
            </a:extLst>
          </p:cNvPr>
          <p:cNvPicPr>
            <a:picLocks noChangeAspect="1"/>
          </p:cNvPicPr>
          <p:nvPr/>
        </p:nvPicPr>
        <p:blipFill>
          <a:blip r:embed="rId2"/>
          <a:stretch>
            <a:fillRect/>
          </a:stretch>
        </p:blipFill>
        <p:spPr>
          <a:xfrm>
            <a:off x="5185217" y="5161784"/>
            <a:ext cx="2289639" cy="1282198"/>
          </a:xfrm>
          <a:prstGeom prst="rect">
            <a:avLst/>
          </a:prstGeom>
        </p:spPr>
      </p:pic>
    </p:spTree>
    <p:extLst>
      <p:ext uri="{BB962C8B-B14F-4D97-AF65-F5344CB8AC3E}">
        <p14:creationId xmlns:p14="http://schemas.microsoft.com/office/powerpoint/2010/main" val="347141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1358546" y="666824"/>
            <a:ext cx="9144000" cy="1217394"/>
          </a:xfrm>
        </p:spPr>
        <p:txBody>
          <a:bodyPr>
            <a:noAutofit/>
          </a:bodyPr>
          <a:lstStyle/>
          <a:p>
            <a:pPr algn="ctr"/>
            <a:r>
              <a:rPr lang="en-US" sz="3600" b="1" dirty="0">
                <a:solidFill>
                  <a:srgbClr val="0070C0"/>
                </a:solidFill>
                <a:latin typeface="Times New Roman" panose="02020603050405020304" pitchFamily="18" charset="0"/>
                <a:cs typeface="Times New Roman" panose="02020603050405020304" pitchFamily="18" charset="0"/>
              </a:rPr>
              <a:t>California Community Colleges Curriculum Committee (5C)</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1014414" y="2336799"/>
            <a:ext cx="10044112" cy="4078289"/>
          </a:xfrm>
        </p:spPr>
        <p:txBody>
          <a:bodyPr numCol="2" spcCol="457200" anchor="ctr">
            <a:normAutofit/>
          </a:bodyPr>
          <a:lstStyle/>
          <a:p>
            <a:pPr marL="0" indent="0" fontAlgn="base">
              <a:buClr>
                <a:srgbClr val="0070C0"/>
              </a:buClr>
              <a:buNone/>
            </a:pPr>
            <a:r>
              <a:rPr lang="en-US" sz="2000" b="1" dirty="0">
                <a:solidFill>
                  <a:srgbClr val="000000"/>
                </a:solidFill>
                <a:latin typeface="Times New Roman" panose="02020603050405020304" pitchFamily="18" charset="0"/>
                <a:cs typeface="Times New Roman" panose="02020603050405020304" pitchFamily="18" charset="0"/>
              </a:rPr>
              <a:t>Voting Members</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8 faculty representatives appointed by the ASCCC</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4 representatives appointed by the Chief Instructional Officers</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2 Chancellor's Office representatives - Dean of Curriculum and Instruction, Vice Chancellor of Educational Services</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1 curriculum specialist appointed by CCC Classified Senate (4CS)</a:t>
            </a:r>
          </a:p>
          <a:p>
            <a:pPr fontAlgn="base">
              <a:buClr>
                <a:srgbClr val="0070C0"/>
              </a:buClr>
            </a:pPr>
            <a:endParaRPr lang="en-US" sz="2000" dirty="0">
              <a:solidFill>
                <a:srgbClr val="000000"/>
              </a:solidFill>
              <a:latin typeface="Times New Roman" panose="02020603050405020304" pitchFamily="18" charset="0"/>
              <a:cs typeface="Times New Roman" panose="02020603050405020304" pitchFamily="18" charset="0"/>
            </a:endParaRPr>
          </a:p>
          <a:p>
            <a:pPr marL="0" indent="0" fontAlgn="base">
              <a:buClr>
                <a:srgbClr val="0070C0"/>
              </a:buClr>
              <a:buNone/>
            </a:pPr>
            <a:r>
              <a:rPr lang="en-US" sz="2000" b="1" dirty="0">
                <a:solidFill>
                  <a:srgbClr val="000000"/>
                </a:solidFill>
                <a:latin typeface="Times New Roman" panose="02020603050405020304" pitchFamily="18" charset="0"/>
                <a:cs typeface="Times New Roman" panose="02020603050405020304" pitchFamily="18" charset="0"/>
              </a:rPr>
              <a:t>Resource Members</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1 ACCE representative</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1 CTE Administrator</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1 Chancellor's Office Legal Counsel staff</a:t>
            </a:r>
          </a:p>
          <a:p>
            <a:pPr marL="0" indent="0" fontAlgn="base">
              <a:buClr>
                <a:srgbClr val="0070C0"/>
              </a:buClr>
              <a:buNone/>
            </a:pPr>
            <a:r>
              <a:rPr lang="en-US" sz="2000" b="1" dirty="0">
                <a:solidFill>
                  <a:srgbClr val="000000"/>
                </a:solidFill>
                <a:latin typeface="Times New Roman" panose="02020603050405020304" pitchFamily="18" charset="0"/>
                <a:cs typeface="Times New Roman" panose="02020603050405020304" pitchFamily="18" charset="0"/>
              </a:rPr>
              <a:t>Leadership</a:t>
            </a:r>
          </a:p>
          <a:p>
            <a:pPr fontAlgn="base">
              <a:buClr>
                <a:srgbClr val="0070C0"/>
              </a:buClr>
            </a:pPr>
            <a:r>
              <a:rPr lang="en-US" sz="2000" dirty="0">
                <a:solidFill>
                  <a:srgbClr val="000000"/>
                </a:solidFill>
                <a:latin typeface="Times New Roman" panose="02020603050405020304" pitchFamily="18" charset="0"/>
                <a:cs typeface="Times New Roman" panose="02020603050405020304" pitchFamily="18" charset="0"/>
              </a:rPr>
              <a:t>Co-chairs: 1 from ASCCC and 1 from the CIOs</a:t>
            </a:r>
          </a:p>
        </p:txBody>
      </p:sp>
    </p:spTree>
    <p:extLst>
      <p:ext uri="{BB962C8B-B14F-4D97-AF65-F5344CB8AC3E}">
        <p14:creationId xmlns:p14="http://schemas.microsoft.com/office/powerpoint/2010/main" val="144597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1487129" y="612564"/>
            <a:ext cx="9144000" cy="1371600"/>
          </a:xfrm>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4676744" y="2119603"/>
            <a:ext cx="7228930" cy="4225779"/>
          </a:xfrm>
        </p:spPr>
        <p:txBody>
          <a:bodyPr anchor="t">
            <a:normAutofit/>
          </a:bodyPr>
          <a:lstStyle/>
          <a:p>
            <a:pPr marL="0" indent="0">
              <a:buClr>
                <a:srgbClr val="0070C0"/>
              </a:buClr>
              <a:buNone/>
            </a:pPr>
            <a:endParaRPr lang="en-US" sz="2200" i="1" dirty="0">
              <a:solidFill>
                <a:srgbClr val="000000"/>
              </a:solidFill>
              <a:latin typeface="Times New Roman" panose="02020603050405020304" pitchFamily="18" charset="0"/>
              <a:cs typeface="Times New Roman" panose="02020603050405020304" pitchFamily="18" charset="0"/>
            </a:endParaRPr>
          </a:p>
          <a:p>
            <a:pPr>
              <a:buClr>
                <a:srgbClr val="0070C0"/>
              </a:buClr>
            </a:pPr>
            <a:r>
              <a:rPr lang="en-US" sz="2200" dirty="0">
                <a:solidFill>
                  <a:srgbClr val="000000"/>
                </a:solidFill>
                <a:latin typeface="Times New Roman" panose="02020603050405020304" pitchFamily="18" charset="0"/>
                <a:cs typeface="Times New Roman" panose="02020603050405020304" pitchFamily="18" charset="0"/>
              </a:rPr>
              <a:t>Responsible for the development and revision of </a:t>
            </a:r>
          </a:p>
          <a:p>
            <a:pPr lvl="1">
              <a:buClr>
                <a:srgbClr val="0070C0"/>
              </a:buClr>
            </a:pPr>
            <a:r>
              <a:rPr lang="en-US" sz="2200" dirty="0">
                <a:solidFill>
                  <a:srgbClr val="000000"/>
                </a:solidFill>
                <a:latin typeface="Times New Roman" panose="02020603050405020304" pitchFamily="18" charset="0"/>
                <a:cs typeface="Times New Roman" panose="02020603050405020304" pitchFamily="18" charset="0"/>
              </a:rPr>
              <a:t>All Title 5 regulations related to </a:t>
            </a:r>
            <a:r>
              <a:rPr lang="en-US" sz="2200" b="1" dirty="0">
                <a:solidFill>
                  <a:srgbClr val="7030A0"/>
                </a:solidFill>
                <a:latin typeface="Times New Roman" panose="02020603050405020304" pitchFamily="18" charset="0"/>
                <a:cs typeface="Times New Roman" panose="02020603050405020304" pitchFamily="18" charset="0"/>
              </a:rPr>
              <a:t>Curriculum and Instruction</a:t>
            </a:r>
          </a:p>
          <a:p>
            <a:pPr lvl="1">
              <a:buClr>
                <a:srgbClr val="0070C0"/>
              </a:buClr>
            </a:pPr>
            <a:r>
              <a:rPr lang="en-US" sz="2200" dirty="0">
                <a:solidFill>
                  <a:srgbClr val="000000"/>
                </a:solidFill>
                <a:latin typeface="Times New Roman" panose="02020603050405020304" pitchFamily="18" charset="0"/>
                <a:cs typeface="Times New Roman" panose="02020603050405020304" pitchFamily="18" charset="0"/>
              </a:rPr>
              <a:t>The PCAH</a:t>
            </a:r>
          </a:p>
          <a:p>
            <a:pPr lvl="1">
              <a:buClr>
                <a:srgbClr val="0070C0"/>
              </a:buClr>
            </a:pPr>
            <a:r>
              <a:rPr lang="en-US" sz="2200" dirty="0">
                <a:solidFill>
                  <a:srgbClr val="000000"/>
                </a:solidFill>
                <a:latin typeface="Times New Roman" panose="02020603050405020304" pitchFamily="18" charset="0"/>
                <a:cs typeface="Times New Roman" panose="02020603050405020304" pitchFamily="18" charset="0"/>
              </a:rPr>
              <a:t>The Baccalaureate Degree Handbook</a:t>
            </a:r>
          </a:p>
          <a:p>
            <a:pPr lvl="1">
              <a:buClr>
                <a:srgbClr val="0070C0"/>
              </a:buClr>
            </a:pPr>
            <a:r>
              <a:rPr lang="en-US" sz="2200" dirty="0">
                <a:solidFill>
                  <a:srgbClr val="000000"/>
                </a:solidFill>
                <a:latin typeface="Times New Roman" panose="02020603050405020304" pitchFamily="18" charset="0"/>
                <a:cs typeface="Times New Roman" panose="02020603050405020304" pitchFamily="18" charset="0"/>
              </a:rPr>
              <a:t>and all other recommendations that require approval by the Board of Governors.</a:t>
            </a:r>
          </a:p>
          <a:p>
            <a:pPr>
              <a:buClr>
                <a:srgbClr val="0070C0"/>
              </a:buClr>
            </a:pPr>
            <a:r>
              <a:rPr lang="en-US" sz="2200" dirty="0">
                <a:solidFill>
                  <a:srgbClr val="000000"/>
                </a:solidFill>
                <a:latin typeface="Times New Roman" panose="02020603050405020304" pitchFamily="18" charset="0"/>
                <a:cs typeface="Times New Roman" panose="02020603050405020304" pitchFamily="18" charset="0"/>
              </a:rPr>
              <a:t>In formulating its recommendations to the Board of Governors, the 5C shall consult with all appropriate constituencies, and shall rely primarily on the advice and judgment of the Academic Senate</a:t>
            </a:r>
          </a:p>
          <a:p>
            <a:pPr marL="0" indent="0">
              <a:spcBef>
                <a:spcPts val="0"/>
              </a:spcBef>
              <a:buClr>
                <a:srgbClr val="0070C0"/>
              </a:buClr>
              <a:buNone/>
            </a:pPr>
            <a:endParaRPr lang="en-US" sz="2200" dirty="0">
              <a:solidFill>
                <a:srgbClr val="00000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2998461F-8FD3-9A4B-8790-8B46D50ADEB0}"/>
              </a:ext>
            </a:extLst>
          </p:cNvPr>
          <p:cNvSpPr txBox="1">
            <a:spLocks/>
          </p:cNvSpPr>
          <p:nvPr/>
        </p:nvSpPr>
        <p:spPr>
          <a:xfrm>
            <a:off x="404547" y="3189335"/>
            <a:ext cx="4272197" cy="2493601"/>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0"/>
              </a:spcBef>
              <a:buClr>
                <a:srgbClr val="0070C0"/>
              </a:buClr>
              <a:buFont typeface="Arial" panose="020B0604020202020204" pitchFamily="34" charset="0"/>
              <a:buNone/>
            </a:pPr>
            <a:r>
              <a:rPr lang="en-US" sz="2000" b="1" dirty="0">
                <a:solidFill>
                  <a:srgbClr val="000000"/>
                </a:solidFill>
                <a:latin typeface="Times New Roman" panose="02020603050405020304" pitchFamily="18" charset="0"/>
                <a:cs typeface="Times New Roman" panose="02020603050405020304" pitchFamily="18" charset="0"/>
              </a:rPr>
              <a:t>California Code of Regulations</a:t>
            </a:r>
          </a:p>
          <a:p>
            <a:pPr>
              <a:spcBef>
                <a:spcPts val="0"/>
              </a:spcBef>
              <a:buClr>
                <a:srgbClr val="0070C0"/>
              </a:buClr>
            </a:pPr>
            <a:r>
              <a:rPr lang="en-US" sz="2000" dirty="0">
                <a:solidFill>
                  <a:srgbClr val="000000"/>
                </a:solidFill>
                <a:latin typeface="Times New Roman" panose="02020603050405020304" pitchFamily="18" charset="0"/>
                <a:cs typeface="Times New Roman" panose="02020603050405020304" pitchFamily="18" charset="0"/>
              </a:rPr>
              <a:t>Title 5. Education</a:t>
            </a:r>
          </a:p>
          <a:p>
            <a:pPr lvl="1">
              <a:spcBef>
                <a:spcPts val="0"/>
              </a:spcBef>
              <a:buClr>
                <a:srgbClr val="0070C0"/>
              </a:buClr>
            </a:pPr>
            <a:r>
              <a:rPr lang="en-US" sz="2000" dirty="0">
                <a:solidFill>
                  <a:srgbClr val="000000"/>
                </a:solidFill>
                <a:latin typeface="Times New Roman" panose="02020603050405020304" pitchFamily="18" charset="0"/>
                <a:cs typeface="Times New Roman" panose="02020603050405020304" pitchFamily="18" charset="0"/>
              </a:rPr>
              <a:t>Division 6. California Community Colleges</a:t>
            </a:r>
          </a:p>
          <a:p>
            <a:pPr lvl="2">
              <a:spcBef>
                <a:spcPts val="0"/>
              </a:spcBef>
              <a:buClr>
                <a:srgbClr val="0070C0"/>
              </a:buClr>
            </a:pPr>
            <a:r>
              <a:rPr lang="en-US" sz="2000" dirty="0">
                <a:solidFill>
                  <a:srgbClr val="000000"/>
                </a:solidFill>
                <a:latin typeface="Times New Roman" panose="02020603050405020304" pitchFamily="18" charset="0"/>
                <a:cs typeface="Times New Roman" panose="02020603050405020304" pitchFamily="18" charset="0"/>
              </a:rPr>
              <a:t>Chapter 6. </a:t>
            </a:r>
            <a:r>
              <a:rPr lang="en-US" sz="2000" b="1" dirty="0">
                <a:solidFill>
                  <a:srgbClr val="7030A0"/>
                </a:solidFill>
                <a:latin typeface="Times New Roman" panose="02020603050405020304" pitchFamily="18" charset="0"/>
                <a:cs typeface="Times New Roman" panose="02020603050405020304" pitchFamily="18" charset="0"/>
              </a:rPr>
              <a:t>Curriculum and Instruction</a:t>
            </a:r>
          </a:p>
        </p:txBody>
      </p:sp>
    </p:spTree>
    <p:extLst>
      <p:ext uri="{BB962C8B-B14F-4D97-AF65-F5344CB8AC3E}">
        <p14:creationId xmlns:p14="http://schemas.microsoft.com/office/powerpoint/2010/main" val="118591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Title 5 Regulations – </a:t>
            </a:r>
            <a:br>
              <a:rPr lang="en-US" sz="4000" b="1" dirty="0">
                <a:solidFill>
                  <a:srgbClr val="0070C0"/>
                </a:solidFill>
                <a:latin typeface="Times New Roman" panose="02020603050405020304" pitchFamily="18" charset="0"/>
                <a:cs typeface="Times New Roman" panose="02020603050405020304" pitchFamily="18" charset="0"/>
              </a:rPr>
            </a:br>
            <a:r>
              <a:rPr lang="en-US" sz="4000" dirty="0">
                <a:solidFill>
                  <a:srgbClr val="0070C0"/>
                </a:solidFill>
                <a:latin typeface="Times New Roman" panose="02020603050405020304" pitchFamily="18" charset="0"/>
                <a:cs typeface="Times New Roman" panose="02020603050405020304" pitchFamily="18" charset="0"/>
              </a:rPr>
              <a:t>Curriculum and Instruction</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27717" y="2177647"/>
            <a:ext cx="10671608" cy="3108543"/>
          </a:xfrm>
          <a:prstGeom prst="rect">
            <a:avLst/>
          </a:prstGeom>
          <a:noFill/>
        </p:spPr>
        <p:txBody>
          <a:bodyPr wrap="square" rtlCol="0">
            <a:spAutoFit/>
          </a:bodyPr>
          <a:lstStyle/>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5C drafts changes based on request from stakeholders (1</a:t>
            </a:r>
            <a:r>
              <a:rPr lang="en-US" sz="2800" baseline="30000" dirty="0">
                <a:solidFill>
                  <a:srgbClr val="000000"/>
                </a:solidFill>
                <a:latin typeface="Times New Roman" panose="02020603050405020304" pitchFamily="18" charset="0"/>
                <a:cs typeface="Times New Roman" panose="02020603050405020304" pitchFamily="18" charset="0"/>
              </a:rPr>
              <a:t>st</a:t>
            </a:r>
            <a:r>
              <a:rPr lang="en-US" sz="2800" dirty="0">
                <a:solidFill>
                  <a:srgbClr val="000000"/>
                </a:solidFill>
                <a:latin typeface="Times New Roman" panose="02020603050405020304" pitchFamily="18" charset="0"/>
                <a:cs typeface="Times New Roman" panose="02020603050405020304" pitchFamily="18" charset="0"/>
              </a:rPr>
              <a:t> and 2</a:t>
            </a:r>
            <a:r>
              <a:rPr lang="en-US" sz="2800" baseline="30000" dirty="0">
                <a:solidFill>
                  <a:srgbClr val="000000"/>
                </a:solidFill>
                <a:latin typeface="Times New Roman" panose="02020603050405020304" pitchFamily="18" charset="0"/>
                <a:cs typeface="Times New Roman" panose="02020603050405020304" pitchFamily="18" charset="0"/>
              </a:rPr>
              <a:t>nd</a:t>
            </a:r>
            <a:r>
              <a:rPr lang="en-US" sz="2800" dirty="0">
                <a:solidFill>
                  <a:srgbClr val="000000"/>
                </a:solidFill>
                <a:latin typeface="Times New Roman" panose="02020603050405020304" pitchFamily="18" charset="0"/>
                <a:cs typeface="Times New Roman" panose="02020603050405020304" pitchFamily="18" charset="0"/>
              </a:rPr>
              <a:t> Reading)</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Forward to legal counsel and Consultation Council</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Board of Governors (1</a:t>
            </a:r>
            <a:r>
              <a:rPr lang="en-US" sz="2800" baseline="30000" dirty="0">
                <a:solidFill>
                  <a:srgbClr val="000000"/>
                </a:solidFill>
                <a:latin typeface="Times New Roman" panose="02020603050405020304" pitchFamily="18" charset="0"/>
                <a:cs typeface="Times New Roman" panose="02020603050405020304" pitchFamily="18" charset="0"/>
              </a:rPr>
              <a:t>st</a:t>
            </a:r>
            <a:r>
              <a:rPr lang="en-US" sz="2800" dirty="0">
                <a:solidFill>
                  <a:srgbClr val="000000"/>
                </a:solidFill>
                <a:latin typeface="Times New Roman" panose="02020603050405020304" pitchFamily="18" charset="0"/>
                <a:cs typeface="Times New Roman" panose="02020603050405020304" pitchFamily="18" charset="0"/>
              </a:rPr>
              <a:t> Reading, public comment period, 2</a:t>
            </a:r>
            <a:r>
              <a:rPr lang="en-US" sz="2800" baseline="30000" dirty="0">
                <a:solidFill>
                  <a:srgbClr val="000000"/>
                </a:solidFill>
                <a:latin typeface="Times New Roman" panose="02020603050405020304" pitchFamily="18" charset="0"/>
                <a:cs typeface="Times New Roman" panose="02020603050405020304" pitchFamily="18" charset="0"/>
              </a:rPr>
              <a:t>nd</a:t>
            </a:r>
            <a:r>
              <a:rPr lang="en-US" sz="2800" dirty="0">
                <a:solidFill>
                  <a:srgbClr val="000000"/>
                </a:solidFill>
                <a:latin typeface="Times New Roman" panose="02020603050405020304" pitchFamily="18" charset="0"/>
                <a:cs typeface="Times New Roman" panose="02020603050405020304" pitchFamily="18" charset="0"/>
              </a:rPr>
              <a:t> Reading)</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Department of Finance…</a:t>
            </a: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1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Streamlining Curriculum Approval</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27717" y="1964831"/>
            <a:ext cx="10671608" cy="4770537"/>
          </a:xfrm>
          <a:prstGeom prst="rect">
            <a:avLst/>
          </a:prstGeom>
          <a:noFill/>
        </p:spPr>
        <p:txBody>
          <a:bodyPr wrap="square" rtlCol="0">
            <a:spAutoFit/>
          </a:bodyPr>
          <a:lstStyle/>
          <a:p>
            <a:pPr>
              <a:buClr>
                <a:srgbClr val="0070C0"/>
              </a:buClr>
            </a:pPr>
            <a:r>
              <a:rPr lang="en-US" sz="2400" dirty="0">
                <a:latin typeface="Times New Roman" panose="02020603050405020304" pitchFamily="18" charset="0"/>
                <a:cs typeface="Times New Roman" panose="02020603050405020304" pitchFamily="18" charset="0"/>
              </a:rPr>
              <a:t>Certification Memo</a:t>
            </a:r>
          </a:p>
          <a:p>
            <a:pPr marL="342900"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Certification was in Winter ‘17 and included only Curriculum Chair and CIO certified</a:t>
            </a:r>
          </a:p>
          <a:p>
            <a:pPr marL="342900"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a:t>
            </a:r>
            <a:r>
              <a:rPr lang="en-US" sz="2400" baseline="30000" dirty="0">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Certification was due Fall 2017</a:t>
            </a:r>
          </a:p>
          <a:p>
            <a:pPr marL="342900" indent="-3429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3</a:t>
            </a:r>
            <a:r>
              <a:rPr lang="en-US" sz="2400" baseline="30000" dirty="0">
                <a:latin typeface="Times New Roman" panose="02020603050405020304" pitchFamily="18" charset="0"/>
                <a:cs typeface="Times New Roman" panose="02020603050405020304" pitchFamily="18" charset="0"/>
              </a:rPr>
              <a:t>rd</a:t>
            </a:r>
            <a:r>
              <a:rPr lang="en-US" sz="2400" dirty="0">
                <a:latin typeface="Times New Roman" panose="02020603050405020304" pitchFamily="18" charset="0"/>
                <a:cs typeface="Times New Roman" panose="02020603050405020304" pitchFamily="18" charset="0"/>
              </a:rPr>
              <a:t> Certification was due October 16, 2018</a:t>
            </a:r>
          </a:p>
          <a:p>
            <a:pPr>
              <a:buClr>
                <a:srgbClr val="0070C0"/>
              </a:buClr>
            </a:pPr>
            <a:r>
              <a:rPr lang="en-US" sz="2400" dirty="0">
                <a:latin typeface="Times New Roman" panose="02020603050405020304" pitchFamily="18" charset="0"/>
                <a:cs typeface="Times New Roman" panose="02020603050405020304" pitchFamily="18" charset="0"/>
              </a:rPr>
              <a:t>The Curriculum Chair, CIO, Academic Senate President, and CEO certify and submit the following to the Chancellor’s Office for Chaptering:</a:t>
            </a:r>
          </a:p>
          <a:p>
            <a:pPr marL="342900" indent="-342900">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All credit courses </a:t>
            </a:r>
          </a:p>
          <a:p>
            <a:pPr marL="342900" indent="-342900">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Modified credit programs with the exception of ADTs </a:t>
            </a:r>
          </a:p>
          <a:p>
            <a:pPr marL="342900" indent="-342900">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New credit programs with a goal of local program with the exception of new CTE credit programs and Apprenticeship </a:t>
            </a:r>
          </a:p>
          <a:p>
            <a:pPr>
              <a:buClr>
                <a:srgbClr val="0070C0"/>
              </a:buClr>
            </a:pPr>
            <a:r>
              <a:rPr lang="en-US" sz="2400" i="1"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p:txBody>
      </p:sp>
    </p:spTree>
    <p:extLst>
      <p:ext uri="{BB962C8B-B14F-4D97-AF65-F5344CB8AC3E}">
        <p14:creationId xmlns:p14="http://schemas.microsoft.com/office/powerpoint/2010/main" val="1901480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3512</TotalTime>
  <Words>1549</Words>
  <Application>Microsoft Macintosh PowerPoint</Application>
  <PresentationFormat>Widescreen</PresentationFormat>
  <Paragraphs>190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Curriculum Streamlining Training:  A Deep Dive</vt:lpstr>
      <vt:lpstr>Description</vt:lpstr>
      <vt:lpstr>Overview</vt:lpstr>
      <vt:lpstr>History of Curriculum Streamlining: Getting to Now</vt:lpstr>
      <vt:lpstr>In the Beginning…</vt:lpstr>
      <vt:lpstr>California Community Colleges Curriculum Committee (5C)</vt:lpstr>
      <vt:lpstr>5C – Purpose and Responsibility</vt:lpstr>
      <vt:lpstr>Title 5 Regulations –  Curriculum and Instruction</vt:lpstr>
      <vt:lpstr>Streamlining Curriculum Approval</vt:lpstr>
      <vt:lpstr>Chancellor’s Office Approval vs Chaptering</vt:lpstr>
      <vt:lpstr>Requirements of Certification</vt:lpstr>
      <vt:lpstr>Local Governing Board Policy</vt:lpstr>
      <vt:lpstr>The Present</vt:lpstr>
      <vt:lpstr>Credit Curriculum Approval</vt:lpstr>
      <vt:lpstr>Goals for the Future</vt:lpstr>
      <vt:lpstr>Streamlining Curriculum Approval</vt:lpstr>
      <vt:lpstr>Leading to ASCCC Resolution 9.02 F18  </vt:lpstr>
      <vt:lpstr>ASCCC Resolution 9.02 F18</vt:lpstr>
      <vt:lpstr>Credit Curriculum Approval</vt:lpstr>
      <vt:lpstr>Noncredit Curriculum Approval…concept Has not been approved</vt:lpstr>
      <vt:lpstr>Draft Title 5 Changes…</vt:lpstr>
      <vt:lpstr>Auto Approval and Certification  DRAFT under consideration </vt:lpstr>
      <vt:lpstr>Progression</vt:lpstr>
      <vt:lpstr>Questions?</vt:lpstr>
      <vt:lpstr>Contact Information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Virginia May</cp:lastModifiedBy>
  <cp:revision>282</cp:revision>
  <dcterms:created xsi:type="dcterms:W3CDTF">2017-10-02T12:56:57Z</dcterms:created>
  <dcterms:modified xsi:type="dcterms:W3CDTF">2019-07-11T05:11:32Z</dcterms:modified>
</cp:coreProperties>
</file>