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98" r:id="rId3"/>
    <p:sldId id="505" r:id="rId4"/>
    <p:sldId id="608" r:id="rId5"/>
    <p:sldId id="600" r:id="rId6"/>
    <p:sldId id="603" r:id="rId7"/>
    <p:sldId id="601" r:id="rId8"/>
    <p:sldId id="602" r:id="rId9"/>
    <p:sldId id="605" r:id="rId10"/>
    <p:sldId id="598" r:id="rId11"/>
    <p:sldId id="609" r:id="rId12"/>
    <p:sldId id="509" r:id="rId13"/>
    <p:sldId id="607" r:id="rId14"/>
    <p:sldId id="606" r:id="rId15"/>
    <p:sldId id="507" r:id="rId16"/>
    <p:sldId id="516" r:id="rId17"/>
    <p:sldId id="576" r:id="rId18"/>
    <p:sldId id="584" r:id="rId19"/>
    <p:sldId id="585" r:id="rId20"/>
    <p:sldId id="586" r:id="rId21"/>
    <p:sldId id="587" r:id="rId22"/>
    <p:sldId id="588" r:id="rId23"/>
    <p:sldId id="589" r:id="rId24"/>
    <p:sldId id="406" r:id="rId25"/>
    <p:sldId id="592" r:id="rId26"/>
    <p:sldId id="591" r:id="rId27"/>
    <p:sldId id="590" r:id="rId28"/>
    <p:sldId id="593" r:id="rId29"/>
    <p:sldId id="594" r:id="rId30"/>
    <p:sldId id="595" r:id="rId31"/>
    <p:sldId id="596" r:id="rId32"/>
    <p:sldId id="577" r:id="rId33"/>
    <p:sldId id="5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3" autoAdjust="0"/>
    <p:restoredTop sz="92629" autoAdjust="0"/>
  </p:normalViewPr>
  <p:slideViewPr>
    <p:cSldViewPr snapToGrid="0" snapToObjects="1">
      <p:cViewPr varScale="1">
        <p:scale>
          <a:sx n="88" d="100"/>
          <a:sy n="88" d="100"/>
        </p:scale>
        <p:origin x="200" y="19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7/10/19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7/10/19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7/10/19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7/10/19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7/10/19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394" y="1666568"/>
            <a:ext cx="10058400" cy="1578077"/>
          </a:xfrm>
        </p:spPr>
        <p:txBody>
          <a:bodyPr anchor="ctr">
            <a:noAutofit/>
          </a:bodyPr>
          <a:lstStyle/>
          <a:p>
            <a:r>
              <a:rPr lang="en-US" sz="4400" b="1" dirty="0">
                <a:latin typeface="Times New Roman" panose="02020603050405020304" pitchFamily="18" charset="0"/>
                <a:cs typeface="Times New Roman" panose="02020603050405020304" pitchFamily="18" charset="0"/>
              </a:rPr>
              <a:t>Guided or Self Placement –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Helping Students to Determine and Meet their Goals</a:t>
            </a:r>
            <a:r>
              <a:rPr lang="en-US"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ea typeface="Times New Roman" charset="0"/>
              <a:cs typeface="Times New Roman" panose="02020603050405020304" pitchFamily="18" charset="0"/>
            </a:endParaRPr>
          </a:p>
        </p:txBody>
      </p:sp>
      <p:sp>
        <p:nvSpPr>
          <p:cNvPr id="3" name="Subtitle 2"/>
          <p:cNvSpPr>
            <a:spLocks noGrp="1"/>
          </p:cNvSpPr>
          <p:nvPr>
            <p:ph type="subTitle" idx="1"/>
          </p:nvPr>
        </p:nvSpPr>
        <p:spPr>
          <a:xfrm>
            <a:off x="442913" y="3971924"/>
            <a:ext cx="11203787" cy="262730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Diane </a:t>
            </a:r>
            <a:r>
              <a:rPr lang="en-US" dirty="0" err="1">
                <a:latin typeface="Times New Roman" panose="02020603050405020304" pitchFamily="18" charset="0"/>
                <a:cs typeface="Times New Roman" panose="02020603050405020304" pitchFamily="18" charset="0"/>
              </a:rPr>
              <a:t>Dieckmeyer</a:t>
            </a:r>
            <a:r>
              <a:rPr lang="en-US" dirty="0">
                <a:latin typeface="Times New Roman" panose="02020603050405020304" pitchFamily="18" charset="0"/>
                <a:cs typeface="Times New Roman" panose="02020603050405020304" pitchFamily="18" charset="0"/>
              </a:rPr>
              <a:t>, Vice President of Instruction, Mira Costa College</a:t>
            </a:r>
          </a:p>
          <a:p>
            <a:r>
              <a:rPr lang="en-US" dirty="0" err="1">
                <a:latin typeface="Times New Roman" panose="02020603050405020304" pitchFamily="18" charset="0"/>
                <a:cs typeface="Times New Roman" panose="02020603050405020304" pitchFamily="18" charset="0"/>
              </a:rPr>
              <a:t>Ginni</a:t>
            </a:r>
            <a:r>
              <a:rPr lang="en-US" dirty="0">
                <a:latin typeface="Times New Roman" panose="02020603050405020304" pitchFamily="18" charset="0"/>
                <a:cs typeface="Times New Roman" panose="02020603050405020304" pitchFamily="18" charset="0"/>
              </a:rPr>
              <a:t> May, ASCCC Treasurer, 2018-19 Curriculum Chair</a:t>
            </a:r>
          </a:p>
          <a:p>
            <a:r>
              <a:rPr lang="en-US" dirty="0">
                <a:latin typeface="Times New Roman" panose="02020603050405020304" pitchFamily="18" charset="0"/>
                <a:cs typeface="Times New Roman" panose="02020603050405020304" pitchFamily="18" charset="0"/>
              </a:rPr>
              <a:t>LaTonya Parker, ASCCC Executive Committee</a:t>
            </a:r>
          </a:p>
          <a:p>
            <a:endParaRPr lang="en-US" sz="2000" dirty="0">
              <a:solidFill>
                <a:srgbClr val="FF0000"/>
              </a:solidFill>
              <a:latin typeface="Times New Roman" panose="02020603050405020304" pitchFamily="18" charset="0"/>
              <a:ea typeface="Times New Roman" charset="0"/>
              <a:cs typeface="Times New Roman" panose="02020603050405020304" pitchFamily="18" charset="0"/>
            </a:endParaRPr>
          </a:p>
          <a:p>
            <a:endParaRPr lang="en-US" sz="2000" dirty="0">
              <a:solidFill>
                <a:srgbClr val="FF0000"/>
              </a:solidFill>
              <a:latin typeface="Times New Roman" panose="02020603050405020304" pitchFamily="18" charset="0"/>
              <a:ea typeface="Times New Roman" charset="0"/>
              <a:cs typeface="Times New Roman" panose="02020603050405020304" pitchFamily="18" charset="0"/>
            </a:endParaRP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Curriculum Institute, Hyatt Regency San Francisco Airport</a:t>
            </a: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 July 13, 2019, 9:00-10:15</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307275" y="564687"/>
            <a:ext cx="3577450" cy="827100"/>
          </a:xfrm>
          <a:prstGeom prst="rect">
            <a:avLst/>
          </a:prstGeom>
          <a:noFill/>
          <a:ln>
            <a:noFill/>
          </a:ln>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Memo AA 19-19 </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1525" y="1471612"/>
            <a:ext cx="10695950" cy="5632311"/>
          </a:xfrm>
          <a:prstGeom prst="rect">
            <a:avLst/>
          </a:prstGeom>
          <a:noFill/>
        </p:spPr>
        <p:txBody>
          <a:bodyPr wrap="square" rtlCol="0">
            <a:spAutoFit/>
          </a:bodyPr>
          <a:lstStyle/>
          <a:p>
            <a:pPr>
              <a:buClr>
                <a:srgbClr val="0070C0"/>
              </a:buClr>
            </a:pPr>
            <a:r>
              <a:rPr lang="en-US" sz="2400" dirty="0">
                <a:latin typeface="Times New Roman" panose="02020603050405020304" pitchFamily="18" charset="0"/>
                <a:cs typeface="Times New Roman" panose="02020603050405020304" pitchFamily="18" charset="0"/>
              </a:rPr>
              <a:t>The Chancellor’s Office is providing provisional approval for districts that opt to develop guided placement and self-placement methods that requires Chancellor’s approval. </a:t>
            </a:r>
          </a:p>
          <a:p>
            <a:pPr marL="285750" indent="-28575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district must collect data to demonstrate that students benefit from the guided and self-placement models implemented. </a:t>
            </a:r>
          </a:p>
          <a:p>
            <a:pPr marL="285750" indent="-28575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Data reported shall include throughput and successful pass rates, and the college’s placement results (e.g., the number of students assessed, the number of students placed into the colleges curricular offerings in English and mathematics/quantitative reasoning, and whether concurrent support was recommended, disaggregated by race and ethnicity). </a:t>
            </a:r>
          </a:p>
          <a:p>
            <a:pPr marL="285750" indent="-28575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Districts will be allowed no more than two years to innovate and validate their own guided and self-placement methodologies</a:t>
            </a:r>
          </a:p>
          <a:p>
            <a:pPr marL="285750" indent="-28575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Districts will be required to provide a preliminary report on their validation data after one year of implementation. </a:t>
            </a:r>
          </a:p>
          <a:p>
            <a:pPr marL="800100" lvl="1" indent="-342900">
              <a:buClr>
                <a:srgbClr val="0070C0"/>
              </a:buClr>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1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So…</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599" cy="4725878"/>
          </a:xfrm>
        </p:spPr>
        <p:txBody>
          <a:bodyPr>
            <a:normAutofit/>
          </a:bodyPr>
          <a:lstStyle/>
          <a:p>
            <a:pPr marL="228600" lvl="1" indent="0" algn="ctr">
              <a:buClr>
                <a:srgbClr val="7030A0"/>
              </a:buClr>
              <a:buNone/>
            </a:pPr>
            <a:r>
              <a:rPr lang="en-US" sz="4400" b="1" dirty="0">
                <a:solidFill>
                  <a:srgbClr val="00B050"/>
                </a:solidFill>
                <a:latin typeface="Times New Roman" panose="02020603050405020304" pitchFamily="18" charset="0"/>
                <a:cs typeface="Times New Roman" panose="02020603050405020304" pitchFamily="18" charset="0"/>
              </a:rPr>
              <a:t>What are your questions?</a:t>
            </a:r>
          </a:p>
        </p:txBody>
      </p:sp>
      <p:pic>
        <p:nvPicPr>
          <p:cNvPr id="4" name="Picture 3">
            <a:extLst>
              <a:ext uri="{FF2B5EF4-FFF2-40B4-BE49-F238E27FC236}">
                <a16:creationId xmlns:a16="http://schemas.microsoft.com/office/drawing/2014/main" id="{47452273-0DE9-1945-9B46-50D92414C0FD}"/>
              </a:ext>
            </a:extLst>
          </p:cNvPr>
          <p:cNvPicPr>
            <a:picLocks noChangeAspect="1"/>
          </p:cNvPicPr>
          <p:nvPr/>
        </p:nvPicPr>
        <p:blipFill>
          <a:blip r:embed="rId2"/>
          <a:stretch>
            <a:fillRect/>
          </a:stretch>
        </p:blipFill>
        <p:spPr>
          <a:xfrm>
            <a:off x="3710869" y="2847581"/>
            <a:ext cx="4307307" cy="2412092"/>
          </a:xfrm>
          <a:prstGeom prst="rect">
            <a:avLst/>
          </a:prstGeom>
        </p:spPr>
      </p:pic>
      <p:pic>
        <p:nvPicPr>
          <p:cNvPr id="5" name="Picture 4">
            <a:extLst>
              <a:ext uri="{FF2B5EF4-FFF2-40B4-BE49-F238E27FC236}">
                <a16:creationId xmlns:a16="http://schemas.microsoft.com/office/drawing/2014/main" id="{94F212D3-34BE-504D-912E-90FDF73E5302}"/>
              </a:ext>
            </a:extLst>
          </p:cNvPr>
          <p:cNvPicPr>
            <a:picLocks noChangeAspect="1"/>
          </p:cNvPicPr>
          <p:nvPr/>
        </p:nvPicPr>
        <p:blipFill>
          <a:blip r:embed="rId3"/>
          <a:stretch>
            <a:fillRect/>
          </a:stretch>
        </p:blipFill>
        <p:spPr>
          <a:xfrm>
            <a:off x="686314" y="2369969"/>
            <a:ext cx="2289116" cy="2289116"/>
          </a:xfrm>
          <a:prstGeom prst="rect">
            <a:avLst/>
          </a:prstGeom>
        </p:spPr>
      </p:pic>
      <p:pic>
        <p:nvPicPr>
          <p:cNvPr id="6" name="Picture 5">
            <a:extLst>
              <a:ext uri="{FF2B5EF4-FFF2-40B4-BE49-F238E27FC236}">
                <a16:creationId xmlns:a16="http://schemas.microsoft.com/office/drawing/2014/main" id="{FB20898A-E413-1B4D-967B-119A39182621}"/>
              </a:ext>
            </a:extLst>
          </p:cNvPr>
          <p:cNvPicPr>
            <a:picLocks noChangeAspect="1"/>
          </p:cNvPicPr>
          <p:nvPr/>
        </p:nvPicPr>
        <p:blipFill>
          <a:blip r:embed="rId4"/>
          <a:stretch>
            <a:fillRect/>
          </a:stretch>
        </p:blipFill>
        <p:spPr>
          <a:xfrm>
            <a:off x="8693659" y="4301415"/>
            <a:ext cx="2956144" cy="1963570"/>
          </a:xfrm>
          <a:prstGeom prst="rect">
            <a:avLst/>
          </a:prstGeom>
        </p:spPr>
      </p:pic>
    </p:spTree>
    <p:extLst>
      <p:ext uri="{BB962C8B-B14F-4D97-AF65-F5344CB8AC3E}">
        <p14:creationId xmlns:p14="http://schemas.microsoft.com/office/powerpoint/2010/main" val="270705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7082296" cy="4804700"/>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Challenges </a:t>
            </a:r>
            <a:br>
              <a:rPr lang="en-US" sz="5400" b="1" dirty="0">
                <a:solidFill>
                  <a:srgbClr val="C00000"/>
                </a:solidFill>
                <a:latin typeface="Times New Roman" panose="02020603050405020304" pitchFamily="18" charset="0"/>
                <a:cs typeface="Times New Roman" panose="02020603050405020304" pitchFamily="18" charset="0"/>
              </a:rPr>
            </a:br>
            <a:r>
              <a:rPr lang="en-US" sz="5400" b="1" dirty="0">
                <a:solidFill>
                  <a:srgbClr val="C00000"/>
                </a:solidFill>
                <a:latin typeface="Times New Roman" panose="02020603050405020304" pitchFamily="18" charset="0"/>
                <a:cs typeface="Times New Roman" panose="02020603050405020304" pitchFamily="18" charset="0"/>
              </a:rPr>
              <a:t>and </a:t>
            </a:r>
            <a:br>
              <a:rPr lang="en-US" sz="5400" b="1" dirty="0">
                <a:solidFill>
                  <a:srgbClr val="C00000"/>
                </a:solidFill>
                <a:latin typeface="Times New Roman" panose="02020603050405020304" pitchFamily="18" charset="0"/>
                <a:cs typeface="Times New Roman" panose="02020603050405020304" pitchFamily="18" charset="0"/>
              </a:rPr>
            </a:br>
            <a:r>
              <a:rPr lang="en-US" sz="5400" b="1" dirty="0">
                <a:solidFill>
                  <a:srgbClr val="C00000"/>
                </a:solidFill>
                <a:latin typeface="Times New Roman" panose="02020603050405020304" pitchFamily="18" charset="0"/>
                <a:cs typeface="Times New Roman" panose="02020603050405020304" pitchFamily="18" charset="0"/>
              </a:rPr>
              <a:t>Successes</a:t>
            </a:r>
            <a:br>
              <a:rPr lang="en-US" sz="5400" b="1" dirty="0">
                <a:solidFill>
                  <a:srgbClr val="C00000"/>
                </a:solidFill>
                <a:latin typeface="Times New Roman" panose="02020603050405020304" pitchFamily="18" charset="0"/>
                <a:cs typeface="Times New Roman" panose="02020603050405020304" pitchFamily="18" charset="0"/>
              </a:rPr>
            </a:br>
            <a:endParaRPr lang="en-US" sz="5400"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C53045-E81D-F64A-8D2F-D9A4E4D4BEC5}"/>
              </a:ext>
            </a:extLst>
          </p:cNvPr>
          <p:cNvPicPr>
            <a:picLocks noChangeAspect="1"/>
          </p:cNvPicPr>
          <p:nvPr/>
        </p:nvPicPr>
        <p:blipFill>
          <a:blip r:embed="rId2"/>
          <a:stretch>
            <a:fillRect/>
          </a:stretch>
        </p:blipFill>
        <p:spPr>
          <a:xfrm>
            <a:off x="6663211" y="1915885"/>
            <a:ext cx="4444093" cy="2754086"/>
          </a:xfrm>
          <a:prstGeom prst="rect">
            <a:avLst/>
          </a:prstGeom>
        </p:spPr>
      </p:pic>
    </p:spTree>
    <p:extLst>
      <p:ext uri="{BB962C8B-B14F-4D97-AF65-F5344CB8AC3E}">
        <p14:creationId xmlns:p14="http://schemas.microsoft.com/office/powerpoint/2010/main" val="21159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179872" y="681925"/>
            <a:ext cx="9704438" cy="940398"/>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 Discussion on Process: Challenges and Successes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5546" y="1933277"/>
            <a:ext cx="10807908" cy="4197246"/>
          </a:xfrm>
        </p:spPr>
        <p:txBody>
          <a:bodyPr>
            <a:normAutofit/>
          </a:bodyPr>
          <a:lstStyle/>
          <a:p>
            <a:r>
              <a:rPr lang="en-US" sz="2400" dirty="0">
                <a:latin typeface="Times New Roman" panose="02020603050405020304" pitchFamily="18" charset="0"/>
                <a:cs typeface="Times New Roman" panose="02020603050405020304" pitchFamily="18" charset="0"/>
              </a:rPr>
              <a:t>How is your guided or self placement process situated within your governance structure? </a:t>
            </a:r>
          </a:p>
          <a:p>
            <a:pPr lvl="1"/>
            <a:r>
              <a:rPr lang="en-US" sz="1600" dirty="0">
                <a:latin typeface="Times New Roman" panose="02020603050405020304" pitchFamily="18" charset="0"/>
                <a:cs typeface="Times New Roman" panose="02020603050405020304" pitchFamily="18" charset="0"/>
              </a:rPr>
              <a:t>Curriculum Committee?</a:t>
            </a:r>
          </a:p>
          <a:p>
            <a:pPr lvl="1"/>
            <a:r>
              <a:rPr lang="en-US" sz="1600" dirty="0">
                <a:latin typeface="Times New Roman" panose="02020603050405020304" pitchFamily="18" charset="0"/>
                <a:cs typeface="Times New Roman" panose="02020603050405020304" pitchFamily="18" charset="0"/>
              </a:rPr>
              <a:t>Academic Senate?</a:t>
            </a:r>
          </a:p>
          <a:p>
            <a:pPr lvl="1"/>
            <a:r>
              <a:rPr lang="en-US" sz="1600" dirty="0">
                <a:latin typeface="Times New Roman" panose="02020603050405020304" pitchFamily="18" charset="0"/>
                <a:cs typeface="Times New Roman" panose="02020603050405020304" pitchFamily="18" charset="0"/>
              </a:rPr>
              <a:t>Anywhere else?</a:t>
            </a:r>
          </a:p>
          <a:p>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Is your college facing any budgetary or capacity-related issues in implementing guided or self placement?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has been most surprising to you about the process?</a:t>
            </a: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60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 Scenarios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5546" y="1933277"/>
            <a:ext cx="10807908" cy="4197246"/>
          </a:xfrm>
        </p:spPr>
        <p:txBody>
          <a:bodyPr>
            <a:normAutofit/>
          </a:bodyPr>
          <a:lstStyle/>
          <a:p>
            <a:pPr marL="457200" indent="-457200">
              <a:buAutoNum type="arabicPeriod"/>
            </a:pPr>
            <a:r>
              <a:rPr lang="en-US" sz="2400" dirty="0">
                <a:latin typeface="Times New Roman" panose="02020603050405020304" pitchFamily="18" charset="0"/>
                <a:cs typeface="Times New Roman" panose="02020603050405020304" pitchFamily="18" charset="0"/>
              </a:rPr>
              <a:t>Faculty in English and Math disagree on what their Guided Placement or Self Placement model should look like? The administration is requesting that if they are going to use this method they adopt the same model to avoid confusion for students. How do they move forward?</a:t>
            </a:r>
          </a:p>
          <a:p>
            <a:pPr marL="457200" indent="-457200">
              <a:buAutoNum type="arabicPeriod"/>
            </a:pPr>
            <a:r>
              <a:rPr lang="en-US" sz="2400" dirty="0">
                <a:latin typeface="Times New Roman" panose="02020603050405020304" pitchFamily="18" charset="0"/>
                <a:cs typeface="Times New Roman" panose="02020603050405020304" pitchFamily="18" charset="0"/>
              </a:rPr>
              <a:t>The research department says they are too understaffed to provide support for analyzing outcomes for a Guided Placement or Self Placement model. Now what?</a:t>
            </a:r>
          </a:p>
          <a:p>
            <a:pPr marL="457200" indent="-457200">
              <a:buAutoNum type="arabicPeriod"/>
            </a:pPr>
            <a:r>
              <a:rPr lang="en-US" sz="2400" dirty="0">
                <a:latin typeface="Times New Roman" panose="02020603050405020304" pitchFamily="18" charset="0"/>
                <a:cs typeface="Times New Roman" panose="02020603050405020304" pitchFamily="18" charset="0"/>
              </a:rPr>
              <a:t>English and math faculty have worked for months on developing a new model of Guided Placement and Self Placement. Recently, they have discovered it cannot be programmed in time for implementation. How do they move forward?</a:t>
            </a: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46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6800" b="1" dirty="0">
                <a:solidFill>
                  <a:srgbClr val="C00000"/>
                </a:solidFill>
                <a:latin typeface="Times New Roman" panose="02020603050405020304" pitchFamily="18" charset="0"/>
                <a:cs typeface="Times New Roman" panose="02020603050405020304" pitchFamily="18" charset="0"/>
              </a:rPr>
              <a:t>AB 705, AB 1805, and Title 5 Regulations</a:t>
            </a:r>
          </a:p>
        </p:txBody>
      </p:sp>
      <p:pic>
        <p:nvPicPr>
          <p:cNvPr id="3" name="Picture 2">
            <a:extLst>
              <a:ext uri="{FF2B5EF4-FFF2-40B4-BE49-F238E27FC236}">
                <a16:creationId xmlns:a16="http://schemas.microsoft.com/office/drawing/2014/main" id="{05B03CD2-B482-8241-AE1A-C0B275E165CD}"/>
              </a:ext>
            </a:extLst>
          </p:cNvPr>
          <p:cNvPicPr>
            <a:picLocks noChangeAspect="1"/>
          </p:cNvPicPr>
          <p:nvPr/>
        </p:nvPicPr>
        <p:blipFill>
          <a:blip r:embed="rId2"/>
          <a:stretch>
            <a:fillRect/>
          </a:stretch>
        </p:blipFill>
        <p:spPr>
          <a:xfrm>
            <a:off x="6290469" y="1879277"/>
            <a:ext cx="4667817" cy="3100521"/>
          </a:xfrm>
          <a:prstGeom prst="rect">
            <a:avLst/>
          </a:prstGeom>
        </p:spPr>
      </p:pic>
    </p:spTree>
    <p:extLst>
      <p:ext uri="{BB962C8B-B14F-4D97-AF65-F5344CB8AC3E}">
        <p14:creationId xmlns:p14="http://schemas.microsoft.com/office/powerpoint/2010/main" val="168463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Education Code §78213 – AB 705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buClr>
                <a:srgbClr val="FF0000"/>
              </a:buClr>
            </a:pPr>
            <a:r>
              <a:rPr lang="en-US" dirty="0">
                <a:latin typeface="Times New Roman" panose="02020603050405020304" pitchFamily="18" charset="0"/>
                <a:cs typeface="Times New Roman" panose="02020603050405020304" pitchFamily="18" charset="0"/>
              </a:rPr>
              <a:t>Colleges are allowed to place students into pre-transfer courses </a:t>
            </a:r>
          </a:p>
          <a:p>
            <a:pPr lvl="1">
              <a:buClr>
                <a:srgbClr val="FF0000"/>
              </a:buClr>
            </a:pPr>
            <a:r>
              <a:rPr lang="en-US" dirty="0">
                <a:latin typeface="Times New Roman" panose="02020603050405020304" pitchFamily="18" charset="0"/>
                <a:cs typeface="Times New Roman" panose="02020603050405020304" pitchFamily="18" charset="0"/>
              </a:rPr>
              <a:t>only if students are highly unlikely to pass the transfer-level course; </a:t>
            </a:r>
            <a:r>
              <a:rPr lang="en-US" b="1"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p>
          <a:p>
            <a:pPr lvl="1">
              <a:buClr>
                <a:srgbClr val="FF0000"/>
              </a:buClr>
            </a:pPr>
            <a:r>
              <a:rPr lang="en-US" dirty="0">
                <a:latin typeface="Times New Roman" panose="02020603050405020304" pitchFamily="18" charset="0"/>
                <a:cs typeface="Times New Roman" panose="02020603050405020304" pitchFamily="18" charset="0"/>
              </a:rPr>
              <a:t>If placement in the pre-transfer course would maximize the likelihood that a student would complete transfer-level English or mathematics within a one-year timeframe or for ESL within a three-year timeframe.</a:t>
            </a:r>
          </a:p>
          <a:p>
            <a:pPr>
              <a:buClr>
                <a:srgbClr val="FF0000"/>
              </a:buClr>
            </a:pPr>
            <a:r>
              <a:rPr lang="en-US" dirty="0">
                <a:latin typeface="Times New Roman" panose="02020603050405020304" pitchFamily="18" charset="0"/>
                <a:cs typeface="Times New Roman" panose="02020603050405020304" pitchFamily="18" charset="0"/>
              </a:rPr>
              <a:t>In addition, colleges are required to use a student’s high school performance in their placement procedures when that data is reasonably available. </a:t>
            </a:r>
          </a:p>
          <a:p>
            <a:pPr>
              <a:buClr>
                <a:srgbClr val="FF000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7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71626" y="681925"/>
            <a:ext cx="8905228" cy="1009676"/>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The Title 5 Regulations for AB 705 </a:t>
            </a:r>
            <a:br>
              <a:rPr lang="en-US" sz="3600" b="1" dirty="0">
                <a:solidFill>
                  <a:srgbClr val="0070C0"/>
                </a:solidFill>
                <a:latin typeface="Times New Roman" panose="02020603050405020304" pitchFamily="18" charset="0"/>
                <a:cs typeface="Times New Roman" panose="02020603050405020304" pitchFamily="18" charset="0"/>
              </a:rPr>
            </a:br>
            <a:r>
              <a:rPr lang="en-US" sz="3600" b="1" dirty="0">
                <a:solidFill>
                  <a:srgbClr val="0070C0"/>
                </a:solidFill>
                <a:latin typeface="Times New Roman" panose="02020603050405020304" pitchFamily="18" charset="0"/>
                <a:cs typeface="Times New Roman" panose="02020603050405020304" pitchFamily="18" charset="0"/>
              </a:rPr>
              <a:t>AB 1805 Implementation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53733" y="2353456"/>
            <a:ext cx="10638676" cy="3539430"/>
          </a:xfrm>
          <a:prstGeom prst="rect">
            <a:avLst/>
          </a:prstGeom>
          <a:noFill/>
        </p:spPr>
        <p:txBody>
          <a:bodyPr wrap="square" rtlCol="0">
            <a:spAutoFit/>
          </a:bodyPr>
          <a:lstStyle/>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Approved by Board of Governors meeting on March 18, 2019</a:t>
            </a:r>
          </a:p>
          <a:p>
            <a:pPr algn="ctr">
              <a:buClr>
                <a:srgbClr val="0070C0"/>
              </a:buClr>
            </a:pP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§55002 – Standards and Criteria for Courses</a:t>
            </a:r>
          </a:p>
          <a:p>
            <a:pPr marL="457200"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§55003 – Policies for Prerequisites, Corequisites and Advisories on Recommended Preparation</a:t>
            </a:r>
          </a:p>
          <a:p>
            <a:pPr marL="457200"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§55063 – Minimum Requirements for Associate Degree</a:t>
            </a:r>
          </a:p>
          <a:p>
            <a:pPr marL="457200"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§55500 – Scope and Intent</a:t>
            </a:r>
          </a:p>
          <a:p>
            <a:pPr marL="457200" indent="-457200">
              <a:buClr>
                <a:srgbClr val="0070C0"/>
              </a:buClr>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§55522 – </a:t>
            </a:r>
            <a:r>
              <a:rPr lang="en-US" sz="2400" b="1" u="sng" dirty="0">
                <a:solidFill>
                  <a:srgbClr val="0070C0"/>
                </a:solidFill>
                <a:latin typeface="Times New Roman" panose="02020603050405020304" pitchFamily="18" charset="0"/>
                <a:cs typeface="Times New Roman" panose="02020603050405020304" pitchFamily="18" charset="0"/>
              </a:rPr>
              <a:t>English and Mathematics Placement and </a:t>
            </a:r>
            <a:r>
              <a:rPr lang="en-US" sz="2400" b="1" dirty="0">
                <a:solidFill>
                  <a:srgbClr val="000000"/>
                </a:solidFill>
                <a:latin typeface="Times New Roman" panose="02020603050405020304" pitchFamily="18" charset="0"/>
                <a:cs typeface="Times New Roman" panose="02020603050405020304" pitchFamily="18" charset="0"/>
              </a:rPr>
              <a:t>Assessment</a:t>
            </a:r>
          </a:p>
          <a:p>
            <a:pPr lvl="1">
              <a:buClr>
                <a:srgbClr val="0070C0"/>
              </a:buCl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03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Title 5 §55002</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28800" y="1691601"/>
            <a:ext cx="10638676" cy="483209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55002(a)(2)(D) </a:t>
            </a: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Prerequisites and Corequisites. Except as provided in section 55522, when the college and/or district curriculum committee determines, based on a review of the course outline of record, that a student would be highly unlikely to receive a satisfactory grade unless the student has knowledge or skills not taught in the course, then the course shall require prerequisites or corequisites (</a:t>
            </a:r>
            <a:r>
              <a:rPr lang="en-US" dirty="0">
                <a:solidFill>
                  <a:srgbClr val="FF0000"/>
                </a:solidFill>
                <a:latin typeface="Times New Roman" panose="02020603050405020304" pitchFamily="18" charset="0"/>
                <a:cs typeface="Times New Roman" panose="02020603050405020304" pitchFamily="18" charset="0"/>
              </a:rPr>
              <a:t>credit or noncredit</a:t>
            </a:r>
            <a:r>
              <a:rPr lang="en-US" dirty="0">
                <a:latin typeface="Times New Roman" panose="02020603050405020304" pitchFamily="18" charset="0"/>
                <a:cs typeface="Times New Roman" panose="02020603050405020304" pitchFamily="18" charset="0"/>
              </a:rPr>
              <a:t>) that are established, reviewed, and applied in accordance with the requirements of this article. </a:t>
            </a:r>
          </a:p>
          <a:p>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55002(b)(2)(D) </a:t>
            </a: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Prerequisites and corequisites. When the college and/or district curriculum committee deems appropriate, the course may require prerequisites or corequisites (</a:t>
            </a:r>
            <a:r>
              <a:rPr lang="en-US" dirty="0">
                <a:solidFill>
                  <a:srgbClr val="FF0000"/>
                </a:solidFill>
                <a:latin typeface="Times New Roman" panose="02020603050405020304" pitchFamily="18" charset="0"/>
                <a:cs typeface="Times New Roman" panose="02020603050405020304" pitchFamily="18" charset="0"/>
              </a:rPr>
              <a:t>credit or noncredit</a:t>
            </a:r>
            <a:r>
              <a:rPr lang="en-US" dirty="0">
                <a:latin typeface="Times New Roman" panose="02020603050405020304" pitchFamily="18" charset="0"/>
                <a:cs typeface="Times New Roman" panose="02020603050405020304" pitchFamily="18" charset="0"/>
              </a:rPr>
              <a:t>) for the course that are established, reviewed, and applied in accordance with this article. </a:t>
            </a:r>
          </a:p>
          <a:p>
            <a:endParaRPr lang="en-US" sz="2800"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55002(c)(5) </a:t>
            </a:r>
            <a:endParaRPr lang="en-US" sz="2800"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(5) Prerequisites and corequisites. When the college and/or district curriculum committee deems appropriate, a noncredit course may serve as a prerequisite or corequisite for a credit course as established, reviewed, and applied in accordance with this article.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10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Title 5 §55003</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28800" y="1691601"/>
            <a:ext cx="10638676" cy="4524315"/>
          </a:xfrm>
          <a:prstGeom prst="rect">
            <a:avLst/>
          </a:prstGeom>
          <a:noFill/>
        </p:spPr>
        <p:txBody>
          <a:bodyPr wrap="square" rtlCol="0">
            <a:spAutoFit/>
          </a:bodyPr>
          <a:lstStyle/>
          <a:p>
            <a:pPr>
              <a:lnSpc>
                <a:spcPct val="80000"/>
              </a:lnSpc>
            </a:pPr>
            <a:r>
              <a:rPr lang="en-US" sz="2000" dirty="0">
                <a:latin typeface="Times New Roman" panose="02020603050405020304" pitchFamily="18" charset="0"/>
                <a:cs typeface="Times New Roman" panose="02020603050405020304" pitchFamily="18" charset="0"/>
              </a:rPr>
              <a:t>§ 55003(c) A district governing board choosing to use content review as defined in subdivision (c) of section 55000 to establish prerequisites or corequisites in reading, written expression or mathematics for degree-applicable courses not in a sequence shall first adopt a plan specifying:</a:t>
            </a:r>
          </a:p>
          <a:p>
            <a:pPr>
              <a:lnSpc>
                <a:spcPct val="80000"/>
              </a:lnSpc>
            </a:pPr>
            <a:r>
              <a:rPr lang="en-US" sz="2000" dirty="0">
                <a:latin typeface="Times New Roman" panose="02020603050405020304" pitchFamily="18" charset="0"/>
                <a:cs typeface="Times New Roman" panose="02020603050405020304" pitchFamily="18" charset="0"/>
              </a:rPr>
              <a:t> </a:t>
            </a:r>
          </a:p>
          <a:p>
            <a:pPr>
              <a:lnSpc>
                <a:spcPct val="80000"/>
              </a:lnSpc>
            </a:pPr>
            <a:r>
              <a:rPr lang="en-US" sz="2000" dirty="0">
                <a:latin typeface="Times New Roman" panose="02020603050405020304" pitchFamily="18" charset="0"/>
                <a:cs typeface="Times New Roman" panose="02020603050405020304" pitchFamily="18" charset="0"/>
              </a:rPr>
              <a:t>(1) the method to be used to identify courses to which prerequisites </a:t>
            </a:r>
            <a:r>
              <a:rPr lang="en-US" sz="2000" dirty="0">
                <a:solidFill>
                  <a:srgbClr val="FF0000"/>
                </a:solidFill>
                <a:latin typeface="Times New Roman" panose="02020603050405020304" pitchFamily="18" charset="0"/>
                <a:cs typeface="Times New Roman" panose="02020603050405020304" pitchFamily="18" charset="0"/>
              </a:rPr>
              <a:t>or corequisites </a:t>
            </a:r>
            <a:r>
              <a:rPr lang="en-US" sz="2000" dirty="0">
                <a:latin typeface="Times New Roman" panose="02020603050405020304" pitchFamily="18" charset="0"/>
                <a:cs typeface="Times New Roman" panose="02020603050405020304" pitchFamily="18" charset="0"/>
              </a:rPr>
              <a:t>might be applied; </a:t>
            </a:r>
          </a:p>
          <a:p>
            <a:pPr>
              <a:lnSpc>
                <a:spcPct val="80000"/>
              </a:lnSpc>
            </a:pPr>
            <a:endParaRPr lang="en-US" sz="2000" dirty="0">
              <a:latin typeface="Times New Roman" panose="02020603050405020304" pitchFamily="18" charset="0"/>
              <a:cs typeface="Times New Roman" panose="02020603050405020304" pitchFamily="18" charset="0"/>
            </a:endParaRPr>
          </a:p>
          <a:p>
            <a:pPr>
              <a:lnSpc>
                <a:spcPct val="80000"/>
              </a:lnSpc>
            </a:pPr>
            <a:r>
              <a:rPr lang="en-US" sz="2000" dirty="0">
                <a:latin typeface="Times New Roman" panose="02020603050405020304" pitchFamily="18" charset="0"/>
                <a:cs typeface="Times New Roman" panose="02020603050405020304" pitchFamily="18" charset="0"/>
              </a:rPr>
              <a:t>(2) assurance that courses are reasonably available to students when prerequisites or corequisites have been established using content review as defined in subdivision (c) of section 55000. Such assurance shall include sufficient availability of the following: </a:t>
            </a:r>
          </a:p>
          <a:p>
            <a:pPr>
              <a:lnSpc>
                <a:spcPct val="80000"/>
              </a:lnSpc>
            </a:pPr>
            <a:endParaRPr lang="en-US" sz="2000" dirty="0">
              <a:latin typeface="Times New Roman" panose="02020603050405020304" pitchFamily="18" charset="0"/>
              <a:cs typeface="Times New Roman" panose="02020603050405020304" pitchFamily="18" charset="0"/>
            </a:endParaRPr>
          </a:p>
          <a:p>
            <a:pPr>
              <a:lnSpc>
                <a:spcPct val="80000"/>
              </a:lnSpc>
            </a:pPr>
            <a:r>
              <a:rPr lang="en-US" sz="2000" dirty="0">
                <a:latin typeface="Times New Roman" panose="02020603050405020304" pitchFamily="18" charset="0"/>
                <a:cs typeface="Times New Roman" panose="02020603050405020304" pitchFamily="18" charset="0"/>
              </a:rPr>
              <a:t>(A) appropriate courses that do not require prerequisites or corequisites, whether </a:t>
            </a:r>
            <a:r>
              <a:rPr lang="en-US" sz="2000" dirty="0">
                <a:solidFill>
                  <a:srgbClr val="FF0000"/>
                </a:solidFill>
                <a:latin typeface="Times New Roman" panose="02020603050405020304" pitchFamily="18" charset="0"/>
                <a:cs typeface="Times New Roman" panose="02020603050405020304" pitchFamily="18" charset="0"/>
              </a:rPr>
              <a:t>noncredit, credit</a:t>
            </a:r>
            <a:r>
              <a:rPr lang="en-US" sz="2000" dirty="0">
                <a:latin typeface="Times New Roman" panose="02020603050405020304" pitchFamily="18" charset="0"/>
                <a:cs typeface="Times New Roman" panose="02020603050405020304" pitchFamily="18" charset="0"/>
              </a:rPr>
              <a:t>, basic skills or degree-applicable courses; and </a:t>
            </a:r>
          </a:p>
          <a:p>
            <a:pPr>
              <a:lnSpc>
                <a:spcPct val="80000"/>
              </a:lnSpc>
            </a:pPr>
            <a:r>
              <a:rPr lang="en-US" sz="2000" dirty="0">
                <a:latin typeface="Times New Roman" panose="02020603050405020304" pitchFamily="18" charset="0"/>
                <a:cs typeface="Times New Roman" panose="02020603050405020304" pitchFamily="18" charset="0"/>
              </a:rPr>
              <a:t>(B) prerequisite or corequisite courses;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nSpc>
                <a:spcPct val="80000"/>
              </a:lnSpc>
            </a:pPr>
            <a:r>
              <a:rPr lang="en-US" sz="2000" dirty="0">
                <a:latin typeface="Times New Roman" panose="02020603050405020304" pitchFamily="18" charset="0"/>
                <a:cs typeface="Times New Roman" panose="02020603050405020304" pitchFamily="18" charset="0"/>
              </a:rPr>
              <a:t>(3) provisions for training for the curriculum committee; and </a:t>
            </a:r>
          </a:p>
          <a:p>
            <a:pPr>
              <a:lnSpc>
                <a:spcPct val="80000"/>
              </a:lnSpc>
            </a:pPr>
            <a:endParaRPr lang="en-US" sz="2000" dirty="0">
              <a:latin typeface="Times New Roman" panose="02020603050405020304" pitchFamily="18" charset="0"/>
              <a:cs typeface="Times New Roman" panose="02020603050405020304" pitchFamily="18" charset="0"/>
            </a:endParaRPr>
          </a:p>
          <a:p>
            <a:pPr>
              <a:lnSpc>
                <a:spcPct val="80000"/>
              </a:lnSpc>
            </a:pPr>
            <a:r>
              <a:rPr lang="en-US" sz="2000" dirty="0">
                <a:latin typeface="Times New Roman" panose="02020603050405020304" pitchFamily="18" charset="0"/>
                <a:cs typeface="Times New Roman" panose="02020603050405020304" pitchFamily="18" charset="0"/>
              </a:rPr>
              <a:t>(4) the research to be used to determine the impact of new prerequisites </a:t>
            </a:r>
            <a:r>
              <a:rPr lang="en-US" sz="2000" dirty="0">
                <a:solidFill>
                  <a:srgbClr val="FF0000"/>
                </a:solidFill>
                <a:latin typeface="Times New Roman" panose="02020603050405020304" pitchFamily="18" charset="0"/>
                <a:cs typeface="Times New Roman" panose="02020603050405020304" pitchFamily="18" charset="0"/>
              </a:rPr>
              <a:t>and corequisites </a:t>
            </a:r>
            <a:r>
              <a:rPr lang="en-US" sz="2000" dirty="0">
                <a:latin typeface="Times New Roman" panose="02020603050405020304" pitchFamily="18" charset="0"/>
                <a:cs typeface="Times New Roman" panose="02020603050405020304" pitchFamily="18" charset="0"/>
              </a:rPr>
              <a:t>based on content review. </a:t>
            </a:r>
          </a:p>
        </p:txBody>
      </p:sp>
    </p:spTree>
    <p:extLst>
      <p:ext uri="{BB962C8B-B14F-4D97-AF65-F5344CB8AC3E}">
        <p14:creationId xmlns:p14="http://schemas.microsoft.com/office/powerpoint/2010/main" val="375849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Description</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279413"/>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highlight>
                  <a:srgbClr val="FFFFFF"/>
                </a:highlight>
                <a:latin typeface="Times New Roman" panose="02020603050405020304" pitchFamily="18" charset="0"/>
                <a:cs typeface="Times New Roman" panose="02020603050405020304" pitchFamily="18" charset="0"/>
              </a:rPr>
              <a:t>What is guided placement and self-placement? With the passage of AB 705, AB 1805, and new or modified Title 5 Regulations, college districts were required to submit a detailed description of the guided and self-placement methods implemented by July 1, 2019. In addition, college districts were given provisional approval of their guided and self-placement methods that require the chancellor’s approval per Title 5 §55522. Join us, to learn about the requirements and options around guided and self-placement, and engage in discussion around what is working for students, and the challenges of implementation.</a:t>
            </a: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Title 5 §55003</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28800" y="1691601"/>
            <a:ext cx="10638676" cy="4832092"/>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§55003(d) Prerequisites or corequisites may be established only for any of the following purposes: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(1) the prerequisite or corequisite is expressly required or </a:t>
            </a:r>
            <a:r>
              <a:rPr lang="en-US" sz="2200" dirty="0">
                <a:solidFill>
                  <a:srgbClr val="FF0000"/>
                </a:solidFill>
                <a:latin typeface="Times New Roman" panose="02020603050405020304" pitchFamily="18" charset="0"/>
                <a:cs typeface="Times New Roman" panose="02020603050405020304" pitchFamily="18" charset="0"/>
              </a:rPr>
              <a:t>expressly authorized by statute or regulation, or expressly required by institutions for which the college has transfer agreements</a:t>
            </a:r>
            <a:r>
              <a:rPr lang="en-US" sz="2200" dirty="0">
                <a:latin typeface="Times New Roman" panose="02020603050405020304" pitchFamily="18" charset="0"/>
                <a:cs typeface="Times New Roman" panose="02020603050405020304" pitchFamily="18" charset="0"/>
              </a:rPr>
              <a:t>; or </a:t>
            </a:r>
          </a:p>
          <a:p>
            <a:pPr marL="457200" indent="-457200">
              <a:buAutoNum type="arabicParenBoth"/>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(3) the corequisite course will assure, consistent with section 55002, that a student acquires the necessary skills, concepts, and/or information, such that a student who has not enrolled in the corequisite is highly unlikely to receive a satisfactory grade in the course or program for which the corequisite is being established, </a:t>
            </a:r>
            <a:r>
              <a:rPr lang="en-US" sz="2200" dirty="0">
                <a:solidFill>
                  <a:srgbClr val="FF0000"/>
                </a:solidFill>
                <a:latin typeface="Times New Roman" panose="02020603050405020304" pitchFamily="18" charset="0"/>
                <a:cs typeface="Times New Roman" panose="02020603050405020304" pitchFamily="18" charset="0"/>
              </a:rPr>
              <a:t>and if the corequisite course is intended as additional support for students enrolling in transfer-level English or mathematics and quantitative reasoning courses, then it must be determined that the corequisite course increases the likelihood that the student will pass the transfer-level course</a:t>
            </a:r>
            <a:r>
              <a:rPr lang="en-US" sz="2200" dirty="0">
                <a:latin typeface="Times New Roman" panose="02020603050405020304" pitchFamily="18" charset="0"/>
                <a:cs typeface="Times New Roman" panose="02020603050405020304" pitchFamily="18" charset="0"/>
              </a:rPr>
              <a:t>; or </a:t>
            </a:r>
          </a:p>
        </p:txBody>
      </p:sp>
    </p:spTree>
    <p:extLst>
      <p:ext uri="{BB962C8B-B14F-4D97-AF65-F5344CB8AC3E}">
        <p14:creationId xmlns:p14="http://schemas.microsoft.com/office/powerpoint/2010/main" val="112111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Title 5 §55003</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28800" y="1691601"/>
            <a:ext cx="10638676"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§55003(e) Except as provided in this subdivision, no prerequisite or corequisite may be established or renewed unless it is determined to be necessary and appropriate to achieve the purpose for which it has been established. A prerequisite or corequisite need not be scrutinized using content review as defined by subdivision (c) of section 55000 or content review with statistical validation as defined by subdivision (f) of this section, if: </a:t>
            </a:r>
          </a:p>
          <a:p>
            <a:endParaRPr lang="en-US"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(5) it is a corequisite that has been recommended through placement guidelines approved by the Chancellor.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78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Title 5 §55063</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28800" y="1691601"/>
            <a:ext cx="10638676" cy="489364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English Competency</a:t>
            </a:r>
          </a:p>
          <a:p>
            <a:r>
              <a:rPr lang="en-US" sz="2400" dirty="0">
                <a:latin typeface="Times New Roman" panose="02020603050405020304" pitchFamily="18" charset="0"/>
                <a:cs typeface="Times New Roman" panose="02020603050405020304" pitchFamily="18" charset="0"/>
              </a:rPr>
              <a:t>Effective for all students admitted to a community college for the Fall 20019 term or any term thereafter, competence in written expression shall be demonstrated by obtaining a satisfactory grade in an English course at the level of the course typically known as Freshman Composition (either Freshman Composition or another English course at the same level and with the same rigor, approved locally) or by </a:t>
            </a:r>
            <a:r>
              <a:rPr lang="en-US" sz="2400" strike="sngStrike" dirty="0">
                <a:latin typeface="Times New Roman" panose="02020603050405020304" pitchFamily="18" charset="0"/>
                <a:cs typeface="Times New Roman" panose="02020603050405020304" pitchFamily="18" charset="0"/>
              </a:rPr>
              <a:t>completing an assessment conducted pursuant to subchapter 6 of this chapter (commencing with section 55500) </a:t>
            </a:r>
            <a:r>
              <a:rPr lang="en-US" sz="2400" u="sng" dirty="0">
                <a:solidFill>
                  <a:srgbClr val="FF0000"/>
                </a:solidFill>
                <a:latin typeface="Times New Roman" panose="02020603050405020304" pitchFamily="18" charset="0"/>
                <a:cs typeface="Times New Roman" panose="02020603050405020304" pitchFamily="18" charset="0"/>
              </a:rPr>
              <a:t>demonstrating competency </a:t>
            </a:r>
            <a:r>
              <a:rPr lang="en-US" sz="2400" strike="sngStrike" dirty="0">
                <a:latin typeface="Times New Roman" panose="02020603050405020304" pitchFamily="18" charset="0"/>
                <a:cs typeface="Times New Roman" panose="02020603050405020304" pitchFamily="18" charset="0"/>
              </a:rPr>
              <a:t>and achieving a score determined to be </a:t>
            </a:r>
            <a:r>
              <a:rPr lang="en-US" sz="2400" dirty="0">
                <a:latin typeface="Times New Roman" panose="02020603050405020304" pitchFamily="18" charset="0"/>
                <a:cs typeface="Times New Roman" panose="02020603050405020304" pitchFamily="18" charset="0"/>
              </a:rPr>
              <a:t>that is comparable to satisfactory completion of the specified English course, </a:t>
            </a:r>
            <a:r>
              <a:rPr lang="en-US" sz="2400" u="sng" dirty="0">
                <a:solidFill>
                  <a:srgbClr val="FF0000"/>
                </a:solidFill>
                <a:latin typeface="Times New Roman" panose="02020603050405020304" pitchFamily="18" charset="0"/>
                <a:cs typeface="Times New Roman" panose="02020603050405020304" pitchFamily="18" charset="0"/>
              </a:rPr>
              <a:t>determined locally</a:t>
            </a:r>
            <a:r>
              <a:rPr lang="en-US" sz="2400" dirty="0">
                <a:latin typeface="Times New Roman" panose="02020603050405020304" pitchFamily="18" charset="0"/>
                <a:cs typeface="Times New Roman" panose="02020603050405020304" pitchFamily="18" charset="0"/>
              </a:rPr>
              <a:t>. Satisfactory completion of an English course at the level of Freshman Composition shall satisfy both this competency requirement and the coursework requirement set forth in subdivision (b)(1)(D)(</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of this section.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07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Title 5 §55063</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828799" y="1426130"/>
            <a:ext cx="10638676" cy="526297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Mathematics Competency</a:t>
            </a:r>
          </a:p>
          <a:p>
            <a:r>
              <a:rPr lang="en-US" sz="2400" dirty="0">
                <a:latin typeface="Times New Roman" panose="02020603050405020304" pitchFamily="18" charset="0"/>
                <a:cs typeface="Times New Roman" panose="02020603050405020304" pitchFamily="18" charset="0"/>
              </a:rPr>
              <a:t>Effective for all students admitted to a community college for the Fall 2009 term or any term thereafter, competence in mathematics shall be demonstrated by obtaining a satisfactory grade in a mathematics course at </a:t>
            </a:r>
            <a:r>
              <a:rPr lang="en-US" sz="2400" u="sng" dirty="0">
                <a:solidFill>
                  <a:srgbClr val="FF0000"/>
                </a:solidFill>
                <a:latin typeface="Times New Roman" panose="02020603050405020304" pitchFamily="18" charset="0"/>
                <a:cs typeface="Times New Roman" panose="02020603050405020304" pitchFamily="18" charset="0"/>
              </a:rPr>
              <a:t>or above </a:t>
            </a:r>
            <a:r>
              <a:rPr lang="en-US" sz="2400" dirty="0">
                <a:latin typeface="Times New Roman" panose="02020603050405020304" pitchFamily="18" charset="0"/>
                <a:cs typeface="Times New Roman" panose="02020603050405020304" pitchFamily="18" charset="0"/>
              </a:rPr>
              <a:t>the level of the course typically known as Intermediate Algebra (either Intermediate Algebra or another mathematics course at </a:t>
            </a:r>
            <a:r>
              <a:rPr lang="en-US" sz="2400" u="sng" dirty="0">
                <a:solidFill>
                  <a:srgbClr val="FF0000"/>
                </a:solidFill>
                <a:latin typeface="Times New Roman" panose="02020603050405020304" pitchFamily="18" charset="0"/>
                <a:cs typeface="Times New Roman" panose="02020603050405020304" pitchFamily="18" charset="0"/>
              </a:rPr>
              <a:t>or above </a:t>
            </a:r>
            <a:r>
              <a:rPr lang="en-US" sz="2400" dirty="0">
                <a:latin typeface="Times New Roman" panose="02020603050405020304" pitchFamily="18" charset="0"/>
                <a:cs typeface="Times New Roman" panose="02020603050405020304" pitchFamily="18" charset="0"/>
              </a:rPr>
              <a:t>the same level, with the same rigor and with Elementary Algebra as a prerequisite, approved locally) or by </a:t>
            </a:r>
            <a:r>
              <a:rPr lang="en-US" sz="2400" strike="sngStrike" dirty="0">
                <a:latin typeface="Times New Roman" panose="02020603050405020304" pitchFamily="18" charset="0"/>
                <a:cs typeface="Times New Roman" panose="02020603050405020304" pitchFamily="18" charset="0"/>
              </a:rPr>
              <a:t>completing an assessment conducted pursuant to subchapter 6 of this chapter (commencing with section 55500) </a:t>
            </a:r>
            <a:r>
              <a:rPr lang="en-US" sz="2400" u="sng" dirty="0">
                <a:solidFill>
                  <a:srgbClr val="FF0000"/>
                </a:solidFill>
                <a:latin typeface="Times New Roman" panose="02020603050405020304" pitchFamily="18" charset="0"/>
                <a:cs typeface="Times New Roman" panose="02020603050405020304" pitchFamily="18" charset="0"/>
              </a:rPr>
              <a:t>demonstrating competency </a:t>
            </a:r>
            <a:r>
              <a:rPr lang="en-US" sz="2400" strike="sngStrike" dirty="0">
                <a:latin typeface="Times New Roman" panose="02020603050405020304" pitchFamily="18" charset="0"/>
                <a:cs typeface="Times New Roman" panose="02020603050405020304" pitchFamily="18" charset="0"/>
              </a:rPr>
              <a:t>and achieving a score determined to be </a:t>
            </a:r>
            <a:r>
              <a:rPr lang="en-US" sz="2400" u="sng" dirty="0">
                <a:solidFill>
                  <a:srgbClr val="FF0000"/>
                </a:solidFill>
                <a:latin typeface="Times New Roman" panose="02020603050405020304" pitchFamily="18" charset="0"/>
                <a:cs typeface="Times New Roman" panose="02020603050405020304" pitchFamily="18" charset="0"/>
              </a:rPr>
              <a:t>that is </a:t>
            </a:r>
            <a:r>
              <a:rPr lang="en-US" sz="2400" dirty="0">
                <a:latin typeface="Times New Roman" panose="02020603050405020304" pitchFamily="18" charset="0"/>
                <a:cs typeface="Times New Roman" panose="02020603050405020304" pitchFamily="18" charset="0"/>
              </a:rPr>
              <a:t>comparable to satisfactory completion of </a:t>
            </a:r>
            <a:r>
              <a:rPr lang="en-US" sz="2400" strike="sngStrike" dirty="0">
                <a:latin typeface="Times New Roman" panose="02020603050405020304" pitchFamily="18" charset="0"/>
                <a:cs typeface="Times New Roman" panose="02020603050405020304" pitchFamily="18" charset="0"/>
              </a:rPr>
              <a:t>the specified </a:t>
            </a:r>
            <a:r>
              <a:rPr lang="en-US" sz="2400" dirty="0">
                <a:latin typeface="Times New Roman" panose="02020603050405020304" pitchFamily="18" charset="0"/>
                <a:cs typeface="Times New Roman" panose="02020603050405020304" pitchFamily="18" charset="0"/>
              </a:rPr>
              <a:t>a mathematics course at </a:t>
            </a:r>
            <a:r>
              <a:rPr lang="en-US" sz="2400" u="sng" dirty="0">
                <a:solidFill>
                  <a:srgbClr val="FF0000"/>
                </a:solidFill>
                <a:latin typeface="Times New Roman" panose="02020603050405020304" pitchFamily="18" charset="0"/>
                <a:cs typeface="Times New Roman" panose="02020603050405020304" pitchFamily="18" charset="0"/>
              </a:rPr>
              <a:t>or above the level of the course typically known as Intermediate Algebra, determined locally</a:t>
            </a:r>
            <a:r>
              <a:rPr lang="en-US" sz="2400" dirty="0">
                <a:latin typeface="Times New Roman" panose="02020603050405020304" pitchFamily="18" charset="0"/>
                <a:cs typeface="Times New Roman" panose="02020603050405020304" pitchFamily="18" charset="0"/>
              </a:rPr>
              <a:t>. Satisfactory completion of a mathematics course at or above the level of Intermediate Algebra shall satisfy both this competency requirement and the coursework requirement set forth in subdivision (b)(1)(D)(ii) of this section. </a:t>
            </a:r>
          </a:p>
        </p:txBody>
      </p:sp>
    </p:spTree>
    <p:extLst>
      <p:ext uri="{BB962C8B-B14F-4D97-AF65-F5344CB8AC3E}">
        <p14:creationId xmlns:p14="http://schemas.microsoft.com/office/powerpoint/2010/main" val="3178370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(a) Scope and intent.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(1) For students with a goal of transfer to a four-year institution, increase the number of students who enter and complete transfer-level English and mathematics (or quantitative reasoning) within one-year;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(2) For students with a goal of earning a certificate or a local associate degree, increase the number of students who enter and complete transfer-level or the required college-level English and mathematics (or quantitative reasoning) within one-year;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(3) Minimize disproportionate impacts on students caused by traditional placement practices.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39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(c) Placement Methods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(1) Districts shall use a placement method for English and mathematics (or quantitative reasoning) identified below: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 Any Chancellor’s Office placement method published by the Chancellor’s Office to implement Education Code section 78213.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(B) A district placement method based upon localized research using high school performance data, including self-reported high school performance data.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i</a:t>
            </a:r>
            <a:r>
              <a:rPr lang="en-US" sz="2400" dirty="0">
                <a:solidFill>
                  <a:srgbClr val="FF0000"/>
                </a:solidFill>
                <a:latin typeface="Times New Roman" panose="02020603050405020304" pitchFamily="18" charset="0"/>
                <a:cs typeface="Times New Roman" panose="02020603050405020304" pitchFamily="18" charset="0"/>
              </a:rPr>
              <a:t>) A district placement method using localized research may utilize multiple measures to increase a student’s placement recommendation, but may not lower it, and must allow high performance on one measure to offset low performance on other measures.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87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(ii) A district placement method using localized research must be supported by data and research showing throughput rates at or above those achieved by direct placement into a transfer-level course (or college-level courses where appropriate). Such data and research must be validated within two years of adoption of the method. The Chancellor shall regularly publish throughput rates achieved by direct placement into transfer-level courses (or college-level courses where appropriate), based upon the best available research at the time of publication.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76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a:xfrm>
            <a:off x="838200" y="1825625"/>
            <a:ext cx="10515600" cy="4875214"/>
          </a:xfrm>
        </p:spPr>
        <p:txBody>
          <a:bodyPr>
            <a:normAutofit/>
          </a:bodyPr>
          <a:lstStyle/>
          <a:p>
            <a:pPr marL="0" lvl="1" indent="0" algn="ctr">
              <a:buClr>
                <a:srgbClr val="0070C0"/>
              </a:buClr>
              <a:buNone/>
            </a:pPr>
            <a:r>
              <a:rPr lang="en-US" b="1" dirty="0">
                <a:latin typeface="Times New Roman" panose="02020603050405020304" pitchFamily="18" charset="0"/>
                <a:cs typeface="Times New Roman" panose="02020603050405020304" pitchFamily="18" charset="0"/>
              </a:rPr>
              <a:t>Guided Placement or Self Placement</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(C) A district placement method may be based upon guided placement, including self- placement, if a student’s high school performance data is not available or usable with reasonable effort. District placement methods based upon guided placement, including self-placement, shall not: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i</a:t>
            </a:r>
            <a:r>
              <a:rPr lang="en-US" sz="2400" dirty="0">
                <a:solidFill>
                  <a:srgbClr val="FF0000"/>
                </a:solidFill>
                <a:latin typeface="Times New Roman" panose="02020603050405020304" pitchFamily="18" charset="0"/>
                <a:cs typeface="Times New Roman" panose="02020603050405020304" pitchFamily="18" charset="0"/>
              </a:rPr>
              <a:t>) incorporate sample problems or assignments, assessment instruments, or tests, including those designed for skill assessment, unless approved by the Chancellor; or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(ii) request students to solve problems, answer curricular questions, present demonstrations/examples of course work designed to show knowledge or mastery of prerequisite skills, or demonstrate skills through tests or surveys. </a:t>
            </a:r>
          </a:p>
          <a:p>
            <a:pPr marL="0" indent="0">
              <a:buNone/>
            </a:pPr>
            <a:r>
              <a:rPr lang="en-US" sz="2400" i="1" dirty="0">
                <a:latin typeface="Times New Roman" panose="02020603050405020304" pitchFamily="18" charset="0"/>
                <a:cs typeface="Times New Roman" panose="02020603050405020304" pitchFamily="18" charset="0"/>
              </a:rPr>
              <a:t>Colleges have been given provisional approval for (</a:t>
            </a:r>
            <a:r>
              <a:rPr lang="en-US" sz="2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in Memo AA 19-19…</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53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(2) Placement methods authorized by this section shall be designed to maximize the probability that students will enter and complete transfer-level coursework in English, mathematics (or quantitative reasoning) within one year. Placement methods shall not authorize placement of students into a remedial sequence or pre-transfer coursework in English or mathematics (or quantitative reasoning) unless: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(A) the student is highly unlikely to succeed in the transfer-level course; and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(B) enrollment in pre-transfer-level coursework will improve the student’s likelihood of completing transfer-level courses in one-year.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900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(3) Districts adopting a district placement method under subparagraph (c)(1)(B) or (c)(1)(C) shall, by July 1, 2019, provide an adoption plan on a form prescribed by the Chancellor, explaining the placement method and why the district believes it will be effective. Within two years of the adoption of a district placement method, the district shall report to the Chancellor on the method’s efficacy. The Chancellor may order the district to relinquish the district placement method and adopt a placement method published by the Chancellor’s Office under any of the following circumstances: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 the district’s failure to report within two years of adoption;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(B) the district’s failure to demonstrate that the local placement method meets or exceeds the throughput rate of a placement method published by the Chancellor’s Office.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70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352313" cy="3142569"/>
          </a:xfrm>
        </p:spPr>
        <p:txBody>
          <a:bodyPr>
            <a:normAutofit/>
          </a:bodyPr>
          <a:lstStyle/>
          <a:p>
            <a:pPr>
              <a:buClr>
                <a:srgbClr val="7030A0"/>
              </a:buClr>
            </a:pPr>
            <a:r>
              <a:rPr lang="en-US" dirty="0">
                <a:latin typeface="Times New Roman" panose="02020603050405020304" pitchFamily="18" charset="0"/>
                <a:cs typeface="Times New Roman" panose="02020603050405020304" pitchFamily="18" charset="0"/>
              </a:rPr>
              <a:t>What is Guided Placement, Self Placement?</a:t>
            </a:r>
          </a:p>
          <a:p>
            <a:pPr>
              <a:buClr>
                <a:srgbClr val="7030A0"/>
              </a:buClr>
            </a:pPr>
            <a:r>
              <a:rPr lang="en-US" dirty="0">
                <a:latin typeface="Times New Roman" panose="02020603050405020304" pitchFamily="18" charset="0"/>
                <a:cs typeface="Times New Roman" panose="02020603050405020304" pitchFamily="18" charset="0"/>
              </a:rPr>
              <a:t>Challenges and Successes:</a:t>
            </a:r>
          </a:p>
          <a:p>
            <a:pPr lvl="1">
              <a:buClr>
                <a:srgbClr val="7030A0"/>
              </a:buClr>
            </a:pPr>
            <a:r>
              <a:rPr lang="en-US" dirty="0">
                <a:latin typeface="Times New Roman" panose="02020603050405020304" pitchFamily="18" charset="0"/>
                <a:cs typeface="Times New Roman" panose="02020603050405020304" pitchFamily="18" charset="0"/>
              </a:rPr>
              <a:t>Who should be at the table?</a:t>
            </a:r>
          </a:p>
          <a:p>
            <a:pPr lvl="1">
              <a:buClr>
                <a:srgbClr val="7030A0"/>
              </a:buClr>
            </a:pPr>
            <a:r>
              <a:rPr lang="en-US" dirty="0">
                <a:latin typeface="Times New Roman" panose="02020603050405020304" pitchFamily="18" charset="0"/>
                <a:cs typeface="Times New Roman" panose="02020603050405020304" pitchFamily="18" charset="0"/>
              </a:rPr>
              <a:t>Where does this fit into your governance process?</a:t>
            </a:r>
          </a:p>
          <a:p>
            <a:pPr>
              <a:buClr>
                <a:srgbClr val="7030A0"/>
              </a:buClr>
            </a:pPr>
            <a:r>
              <a:rPr lang="en-US" dirty="0">
                <a:latin typeface="Times New Roman" panose="02020603050405020304" pitchFamily="18" charset="0"/>
                <a:cs typeface="Times New Roman" panose="02020603050405020304" pitchFamily="18" charset="0"/>
              </a:rPr>
              <a:t>AB 1805 and Title 5 Regulations</a:t>
            </a:r>
          </a:p>
          <a:p>
            <a:pPr>
              <a:buClr>
                <a:srgbClr val="7030A0"/>
              </a:buClr>
            </a:pPr>
            <a:r>
              <a:rPr lang="en-US" dirty="0">
                <a:latin typeface="Times New Roman" panose="02020603050405020304" pitchFamily="18" charset="0"/>
                <a:cs typeface="Times New Roman" panose="02020603050405020304" pitchFamily="18" charset="0"/>
              </a:rPr>
              <a:t>What is required? What is permitted?</a:t>
            </a:r>
          </a:p>
          <a:p>
            <a:pPr lvl="1">
              <a:buClr>
                <a:srgbClr val="7030A0"/>
              </a:buClr>
            </a:pPr>
            <a:endParaRPr lang="en-US" dirty="0">
              <a:latin typeface="Times New Roman" panose="02020603050405020304" pitchFamily="18" charset="0"/>
              <a:cs typeface="Times New Roman" panose="02020603050405020304" pitchFamily="18" charset="0"/>
            </a:endParaRPr>
          </a:p>
          <a:p>
            <a:pPr>
              <a:buClr>
                <a:srgbClr val="7030A0"/>
              </a:buClr>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C57C8CE-2065-9143-AF22-E19A8E4CEDC2}"/>
              </a:ext>
            </a:extLst>
          </p:cNvPr>
          <p:cNvPicPr>
            <a:picLocks noChangeAspect="1"/>
          </p:cNvPicPr>
          <p:nvPr/>
        </p:nvPicPr>
        <p:blipFill>
          <a:blip r:embed="rId2"/>
          <a:stretch>
            <a:fillRect/>
          </a:stretch>
        </p:blipFill>
        <p:spPr>
          <a:xfrm>
            <a:off x="2164441" y="4926920"/>
            <a:ext cx="3713843" cy="1244329"/>
          </a:xfrm>
          <a:prstGeom prst="rect">
            <a:avLst/>
          </a:prstGeom>
        </p:spPr>
      </p:pic>
      <p:pic>
        <p:nvPicPr>
          <p:cNvPr id="5" name="Picture 4">
            <a:extLst>
              <a:ext uri="{FF2B5EF4-FFF2-40B4-BE49-F238E27FC236}">
                <a16:creationId xmlns:a16="http://schemas.microsoft.com/office/drawing/2014/main" id="{FB1077B7-7A03-2247-A855-7BDDE19891DD}"/>
              </a:ext>
            </a:extLst>
          </p:cNvPr>
          <p:cNvPicPr>
            <a:picLocks noChangeAspect="1"/>
          </p:cNvPicPr>
          <p:nvPr/>
        </p:nvPicPr>
        <p:blipFill>
          <a:blip r:embed="rId3"/>
          <a:stretch>
            <a:fillRect/>
          </a:stretch>
        </p:blipFill>
        <p:spPr>
          <a:xfrm>
            <a:off x="8458654" y="4158327"/>
            <a:ext cx="2676979" cy="2012922"/>
          </a:xfrm>
          <a:prstGeom prst="rect">
            <a:avLst/>
          </a:prstGeom>
        </p:spPr>
      </p:pic>
      <p:pic>
        <p:nvPicPr>
          <p:cNvPr id="6" name="Picture 5">
            <a:extLst>
              <a:ext uri="{FF2B5EF4-FFF2-40B4-BE49-F238E27FC236}">
                <a16:creationId xmlns:a16="http://schemas.microsoft.com/office/drawing/2014/main" id="{0BA8E00B-BAB6-4F4A-89F1-D3D6732ECA6D}"/>
              </a:ext>
            </a:extLst>
          </p:cNvPr>
          <p:cNvPicPr>
            <a:picLocks noChangeAspect="1"/>
          </p:cNvPicPr>
          <p:nvPr/>
        </p:nvPicPr>
        <p:blipFill>
          <a:blip r:embed="rId4"/>
          <a:stretch>
            <a:fillRect/>
          </a:stretch>
        </p:blipFill>
        <p:spPr>
          <a:xfrm>
            <a:off x="8458654" y="1414916"/>
            <a:ext cx="2676979" cy="2012922"/>
          </a:xfrm>
          <a:prstGeom prst="rect">
            <a:avLst/>
          </a:prstGeom>
        </p:spPr>
      </p:pic>
    </p:spTree>
    <p:extLst>
      <p:ext uri="{BB962C8B-B14F-4D97-AF65-F5344CB8AC3E}">
        <p14:creationId xmlns:p14="http://schemas.microsoft.com/office/powerpoint/2010/main" val="238816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normAutofit/>
          </a:bodyPr>
          <a:lstStyle/>
          <a:p>
            <a:pPr>
              <a:buClr>
                <a:srgbClr val="0070C0"/>
              </a:buClr>
            </a:pPr>
            <a:r>
              <a:rPr lang="en-US" sz="2400" dirty="0">
                <a:latin typeface="Times New Roman" panose="02020603050405020304" pitchFamily="18" charset="0"/>
                <a:cs typeface="Times New Roman" panose="02020603050405020304" pitchFamily="18" charset="0"/>
              </a:rPr>
              <a:t>Most of the original assessment language still exists in sections d – h.</a:t>
            </a:r>
          </a:p>
          <a:p>
            <a:pPr>
              <a:buClr>
                <a:srgbClr val="0070C0"/>
              </a:buClr>
            </a:pPr>
            <a:r>
              <a:rPr lang="en-US" sz="2400" dirty="0">
                <a:latin typeface="Times New Roman" panose="02020603050405020304" pitchFamily="18" charset="0"/>
                <a:cs typeface="Times New Roman" panose="02020603050405020304" pitchFamily="18" charset="0"/>
              </a:rPr>
              <a:t>Student Equity and Achievement Plan requirements begin in section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This section implements AB 1805:</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i</a:t>
            </a:r>
            <a:r>
              <a:rPr lang="en-US" sz="2400" dirty="0">
                <a:solidFill>
                  <a:srgbClr val="FF0000"/>
                </a:solidFill>
                <a:latin typeface="Times New Roman" panose="02020603050405020304" pitchFamily="18" charset="0"/>
                <a:cs typeface="Times New Roman" panose="02020603050405020304" pitchFamily="18" charset="0"/>
              </a:rPr>
              <a:t>) Colleges or districts that receive funding from the Student Equity and Achievement Program shall do the following pursuant to Education Code section 78213: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(1) Inform students of their rights, pursuant to Education Code section 78213, to access transfer-level coursework in English, mathematics (or quantitative reasoning) credit English as a Second Language and of the multiple measures placement policies or other college placement processes including the availability of challenge processes;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57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§55522 </a:t>
            </a:r>
            <a:r>
              <a:rPr lang="en-US" sz="3600" b="1" dirty="0">
                <a:solidFill>
                  <a:srgbClr val="FF0000"/>
                </a:solidFill>
                <a:latin typeface="Times New Roman" panose="02020603050405020304" pitchFamily="18" charset="0"/>
                <a:cs typeface="Times New Roman" panose="02020603050405020304" pitchFamily="18" charset="0"/>
              </a:rPr>
              <a:t>English and Mathematics Placement and </a:t>
            </a:r>
            <a:r>
              <a:rPr lang="en-US" sz="3600" b="1" dirty="0">
                <a:solidFill>
                  <a:srgbClr val="0070C0"/>
                </a:solidFill>
                <a:latin typeface="Times New Roman" panose="02020603050405020304" pitchFamily="18" charset="0"/>
                <a:cs typeface="Times New Roman" panose="02020603050405020304" pitchFamily="18" charset="0"/>
              </a:rPr>
              <a:t>Assessment</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a:xfrm>
            <a:off x="838200" y="1690688"/>
            <a:ext cx="10515600" cy="4351338"/>
          </a:xfrm>
        </p:spPr>
        <p:txBody>
          <a:bodyPr>
            <a:noAutofit/>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(2) Include information about the student’s course placement options in the college catalog, in orientation and advisement materials, on the college’s website, and in any written communication by counseling services;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(3) Annually report all of the following to the Chancellor’s Office in a manner and form described by the Chancellor’s Office: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(A) The college’s placement results. Colleges shall include the number of students assessed and the number of students placed into transfer-level coursework, transfer- level coursework with concurrent support, or transfer-level or credit English as a Second Language coursework, disaggregated by race and ethnicity; and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(B) For students placed in stand-alone English or mathematics pretransfer-level coursework, colleges shall provide, based on local placement research, an explanation of how effective practices align with the regulations adopted pursuant to Section 78213.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(4) Publicly post the college’s placement results. Colleges shall include the number of students assessed and the number of students placed into transfer-level coursework, transfer-level coursework with concurrent support, or transfer-level or credit English as a Second Language coursework, disaggregated by race and ethnicity.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(j) The Chancellor shall provide districts with notice and an opportunity to cure actions found to be out of compliance with this section. The Chancellor may use any means authorized by law to obtain compliance in the event of a failure or refusal to cure. </a:t>
            </a:r>
          </a:p>
        </p:txBody>
      </p:sp>
    </p:spTree>
    <p:extLst>
      <p:ext uri="{BB962C8B-B14F-4D97-AF65-F5344CB8AC3E}">
        <p14:creationId xmlns:p14="http://schemas.microsoft.com/office/powerpoint/2010/main" val="209807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Implications… </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0" y="1489586"/>
            <a:ext cx="7167578" cy="4893647"/>
          </a:xfrm>
          <a:prstGeom prst="rect">
            <a:avLst/>
          </a:prstGeom>
          <a:noFill/>
        </p:spPr>
        <p:txBody>
          <a:bodyPr wrap="square" rtlCol="0">
            <a:spAutoFit/>
          </a:bodyPr>
          <a:lstStyle/>
          <a:p>
            <a:pPr marL="800100" lvl="1" indent="-342900">
              <a:buClr>
                <a:srgbClr val="0070C0"/>
              </a:buClr>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Prerequisites are still permitted</a:t>
            </a:r>
          </a:p>
          <a:p>
            <a:pPr marL="800100" lvl="1" indent="-342900">
              <a:buClr>
                <a:srgbClr val="0070C0"/>
              </a:buClr>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Pre-transfer courses are still permitted – Ed Code §66010.4</a:t>
            </a:r>
          </a:p>
          <a:p>
            <a:pPr marL="800100" lvl="1" indent="-342900">
              <a:buClr>
                <a:srgbClr val="0070C0"/>
              </a:buClr>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Default Placement Rules are not in the Regulations</a:t>
            </a:r>
          </a:p>
          <a:p>
            <a:pPr marL="800100" lvl="1" indent="-342900">
              <a:buClr>
                <a:srgbClr val="0070C0"/>
              </a:buClr>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Demonstrating Competency is required</a:t>
            </a:r>
          </a:p>
          <a:p>
            <a:pPr marL="800100" lvl="1" indent="-342900">
              <a:buClr>
                <a:srgbClr val="0070C0"/>
              </a:buClr>
              <a:buFont typeface="Arial" panose="020B0604020202020204" pitchFamily="34" charset="0"/>
              <a:buChar char="•"/>
            </a:pPr>
            <a:r>
              <a:rPr lang="en-US" sz="2600" dirty="0">
                <a:solidFill>
                  <a:srgbClr val="000000"/>
                </a:solidFill>
                <a:latin typeface="Times New Roman" panose="02020603050405020304" pitchFamily="18" charset="0"/>
                <a:cs typeface="Times New Roman" panose="02020603050405020304" pitchFamily="18" charset="0"/>
              </a:rPr>
              <a:t>Self Placement or Guided Placement has restrictions, </a:t>
            </a:r>
            <a:r>
              <a:rPr lang="en-US" sz="2600" i="1" dirty="0">
                <a:solidFill>
                  <a:srgbClr val="000000"/>
                </a:solidFill>
                <a:latin typeface="Times New Roman" panose="02020603050405020304" pitchFamily="18" charset="0"/>
                <a:cs typeface="Times New Roman" panose="02020603050405020304" pitchFamily="18" charset="0"/>
              </a:rPr>
              <a:t>but there is a two-year provisional approval for colleges to implement their own processes and report the findings…</a:t>
            </a:r>
          </a:p>
          <a:p>
            <a:pPr marL="800100" lvl="1" indent="-342900">
              <a:buClr>
                <a:srgbClr val="0070C0"/>
              </a:buClr>
              <a:buFont typeface="Arial" panose="020B0604020202020204" pitchFamily="34" charset="0"/>
              <a:buChar char="•"/>
            </a:pPr>
            <a:endParaRPr lang="en-US" sz="2600" dirty="0">
              <a:solidFill>
                <a:srgbClr val="0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2088EB-6454-4A45-A046-F936028FC329}"/>
              </a:ext>
            </a:extLst>
          </p:cNvPr>
          <p:cNvPicPr>
            <a:picLocks noChangeAspect="1"/>
          </p:cNvPicPr>
          <p:nvPr/>
        </p:nvPicPr>
        <p:blipFill>
          <a:blip r:embed="rId2"/>
          <a:stretch>
            <a:fillRect/>
          </a:stretch>
        </p:blipFill>
        <p:spPr>
          <a:xfrm>
            <a:off x="7795827" y="3405331"/>
            <a:ext cx="1880597" cy="2093495"/>
          </a:xfrm>
          <a:prstGeom prst="rect">
            <a:avLst/>
          </a:prstGeom>
        </p:spPr>
      </p:pic>
      <p:pic>
        <p:nvPicPr>
          <p:cNvPr id="8" name="Picture 7">
            <a:extLst>
              <a:ext uri="{FF2B5EF4-FFF2-40B4-BE49-F238E27FC236}">
                <a16:creationId xmlns:a16="http://schemas.microsoft.com/office/drawing/2014/main" id="{FB33BE54-594E-E549-AC13-1AC5A3CF7B4A}"/>
              </a:ext>
            </a:extLst>
          </p:cNvPr>
          <p:cNvPicPr>
            <a:picLocks noChangeAspect="1"/>
          </p:cNvPicPr>
          <p:nvPr/>
        </p:nvPicPr>
        <p:blipFill>
          <a:blip r:embed="rId3"/>
          <a:stretch>
            <a:fillRect/>
          </a:stretch>
        </p:blipFill>
        <p:spPr>
          <a:xfrm>
            <a:off x="9715319" y="1720178"/>
            <a:ext cx="1777089" cy="1654531"/>
          </a:xfrm>
          <a:prstGeom prst="rect">
            <a:avLst/>
          </a:prstGeom>
        </p:spPr>
      </p:pic>
    </p:spTree>
    <p:extLst>
      <p:ext uri="{BB962C8B-B14F-4D97-AF65-F5344CB8AC3E}">
        <p14:creationId xmlns:p14="http://schemas.microsoft.com/office/powerpoint/2010/main" val="2367698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 and A</a:t>
            </a:r>
          </a:p>
        </p:txBody>
      </p:sp>
      <p:pic>
        <p:nvPicPr>
          <p:cNvPr id="3" name="Picture 2">
            <a:extLst>
              <a:ext uri="{FF2B5EF4-FFF2-40B4-BE49-F238E27FC236}">
                <a16:creationId xmlns:a16="http://schemas.microsoft.com/office/drawing/2014/main" id="{8FA754ED-6A1A-6749-87B8-237472228DA4}"/>
              </a:ext>
            </a:extLst>
          </p:cNvPr>
          <p:cNvPicPr>
            <a:picLocks noChangeAspect="1"/>
          </p:cNvPicPr>
          <p:nvPr/>
        </p:nvPicPr>
        <p:blipFill>
          <a:blip r:embed="rId2"/>
          <a:stretch>
            <a:fillRect/>
          </a:stretch>
        </p:blipFill>
        <p:spPr>
          <a:xfrm>
            <a:off x="5362413" y="1937426"/>
            <a:ext cx="5328970" cy="2984223"/>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But wait…</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599" cy="4725878"/>
          </a:xfrm>
        </p:spPr>
        <p:txBody>
          <a:bodyPr>
            <a:normAutofit/>
          </a:bodyPr>
          <a:lstStyle/>
          <a:p>
            <a:pPr marL="228600" lvl="1" indent="0" algn="ctr">
              <a:buClr>
                <a:srgbClr val="7030A0"/>
              </a:buClr>
              <a:buNone/>
            </a:pPr>
            <a:r>
              <a:rPr lang="en-US" b="1" dirty="0">
                <a:solidFill>
                  <a:srgbClr val="00B050"/>
                </a:solidFill>
                <a:latin typeface="Times New Roman" panose="02020603050405020304" pitchFamily="18" charset="0"/>
                <a:cs typeface="Times New Roman" panose="02020603050405020304" pitchFamily="18" charset="0"/>
              </a:rPr>
              <a:t>True or False?</a:t>
            </a:r>
          </a:p>
          <a:p>
            <a:pPr lvl="1" indent="-457200">
              <a:buClr>
                <a:srgbClr val="7030A0"/>
              </a:buClr>
              <a:buAutoNum type="arabicPeriod"/>
            </a:pPr>
            <a:r>
              <a:rPr lang="en-US" dirty="0">
                <a:latin typeface="Times New Roman" panose="02020603050405020304" pitchFamily="18" charset="0"/>
                <a:cs typeface="Times New Roman" panose="02020603050405020304" pitchFamily="18" charset="0"/>
              </a:rPr>
              <a:t>Colleges are not allowed to ask students questions before providing placement results or guidance to students.</a:t>
            </a:r>
          </a:p>
          <a:p>
            <a:pPr lvl="1" indent="-457200">
              <a:buClr>
                <a:srgbClr val="7030A0"/>
              </a:buClr>
              <a:buAutoNum type="arabicPeriod"/>
            </a:pPr>
            <a:endParaRPr lang="en-US" dirty="0">
              <a:latin typeface="Times New Roman" panose="02020603050405020304" pitchFamily="18" charset="0"/>
              <a:cs typeface="Times New Roman" panose="02020603050405020304" pitchFamily="18" charset="0"/>
            </a:endParaRPr>
          </a:p>
          <a:p>
            <a:pPr lvl="1" indent="-457200">
              <a:buClr>
                <a:srgbClr val="7030A0"/>
              </a:buClr>
              <a:buAutoNum type="arabicPeriod"/>
            </a:pPr>
            <a:r>
              <a:rPr lang="en-US" dirty="0">
                <a:latin typeface="Times New Roman" panose="02020603050405020304" pitchFamily="18" charset="0"/>
                <a:cs typeface="Times New Roman" panose="02020603050405020304" pitchFamily="18" charset="0"/>
              </a:rPr>
              <a:t>Colleges did not use guided placement or self placement before AB 705 was passed.</a:t>
            </a:r>
          </a:p>
          <a:p>
            <a:pPr lvl="1" indent="-457200">
              <a:buClr>
                <a:srgbClr val="7030A0"/>
              </a:buClr>
              <a:buAutoNum type="arabicPeriod"/>
            </a:pPr>
            <a:endParaRPr lang="en-US" dirty="0">
              <a:latin typeface="Times New Roman" panose="02020603050405020304" pitchFamily="18" charset="0"/>
              <a:cs typeface="Times New Roman" panose="02020603050405020304" pitchFamily="18" charset="0"/>
            </a:endParaRPr>
          </a:p>
          <a:p>
            <a:pPr lvl="1" indent="-457200">
              <a:buClr>
                <a:srgbClr val="7030A0"/>
              </a:buClr>
              <a:buAutoNum type="arabicPeriod"/>
            </a:pPr>
            <a:r>
              <a:rPr lang="en-US" dirty="0">
                <a:latin typeface="Times New Roman" panose="02020603050405020304" pitchFamily="18" charset="0"/>
                <a:cs typeface="Times New Roman" panose="02020603050405020304" pitchFamily="18" charset="0"/>
              </a:rPr>
              <a:t>Attendees have lots of questions.</a:t>
            </a:r>
          </a:p>
          <a:p>
            <a:pPr lvl="1" indent="-457200">
              <a:buClr>
                <a:srgbClr val="7030A0"/>
              </a:buClr>
              <a:buAutoNum type="arabicPeriod"/>
            </a:pPr>
            <a:endParaRPr lang="en-US" dirty="0">
              <a:latin typeface="Times New Roman" panose="02020603050405020304" pitchFamily="18" charset="0"/>
              <a:cs typeface="Times New Roman" panose="02020603050405020304" pitchFamily="18" charset="0"/>
            </a:endParaRPr>
          </a:p>
          <a:p>
            <a:pPr lvl="1" indent="-457200">
              <a:buClr>
                <a:srgbClr val="7030A0"/>
              </a:buClr>
              <a:buAutoNum type="arabicPeriod"/>
            </a:pPr>
            <a:r>
              <a:rPr lang="en-US" dirty="0">
                <a:latin typeface="Times New Roman" panose="02020603050405020304" pitchFamily="18" charset="0"/>
                <a:cs typeface="Times New Roman" panose="02020603050405020304" pitchFamily="18" charset="0"/>
              </a:rPr>
              <a:t>Presenters have all of the answers.</a:t>
            </a:r>
          </a:p>
          <a:p>
            <a:pPr lvl="1" indent="-457200">
              <a:buClr>
                <a:srgbClr val="7030A0"/>
              </a:buClr>
              <a:buAutoNum type="arabicPeriod"/>
            </a:pPr>
            <a:endParaRPr lang="en-US" dirty="0">
              <a:latin typeface="Times New Roman" panose="02020603050405020304" pitchFamily="18" charset="0"/>
              <a:cs typeface="Times New Roman" panose="02020603050405020304" pitchFamily="18" charset="0"/>
            </a:endParaRPr>
          </a:p>
          <a:p>
            <a:pPr lvl="1" indent="-457200">
              <a:buClr>
                <a:srgbClr val="7030A0"/>
              </a:buClr>
              <a:buAutoNum type="arabicPeriod"/>
            </a:pPr>
            <a:r>
              <a:rPr lang="en-US" dirty="0">
                <a:latin typeface="Times New Roman" panose="02020603050405020304" pitchFamily="18" charset="0"/>
                <a:cs typeface="Times New Roman" panose="02020603050405020304" pitchFamily="18" charset="0"/>
              </a:rPr>
              <a:t>We will work through this together.</a:t>
            </a:r>
          </a:p>
        </p:txBody>
      </p:sp>
      <p:pic>
        <p:nvPicPr>
          <p:cNvPr id="4" name="Picture 3">
            <a:extLst>
              <a:ext uri="{FF2B5EF4-FFF2-40B4-BE49-F238E27FC236}">
                <a16:creationId xmlns:a16="http://schemas.microsoft.com/office/drawing/2014/main" id="{B208CA20-78A7-C743-B326-6F9429F22FB7}"/>
              </a:ext>
            </a:extLst>
          </p:cNvPr>
          <p:cNvPicPr>
            <a:picLocks noChangeAspect="1"/>
          </p:cNvPicPr>
          <p:nvPr/>
        </p:nvPicPr>
        <p:blipFill>
          <a:blip r:embed="rId2"/>
          <a:stretch>
            <a:fillRect/>
          </a:stretch>
        </p:blipFill>
        <p:spPr>
          <a:xfrm>
            <a:off x="7613650" y="3889182"/>
            <a:ext cx="3025321" cy="2274854"/>
          </a:xfrm>
          <a:prstGeom prst="rect">
            <a:avLst/>
          </a:prstGeom>
        </p:spPr>
      </p:pic>
    </p:spTree>
    <p:extLst>
      <p:ext uri="{BB962C8B-B14F-4D97-AF65-F5344CB8AC3E}">
        <p14:creationId xmlns:p14="http://schemas.microsoft.com/office/powerpoint/2010/main" val="422143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fontScale="90000"/>
          </a:bodyPr>
          <a:lstStyle/>
          <a:p>
            <a:pPr algn="ctr"/>
            <a:r>
              <a:rPr lang="en-US" sz="6800" b="1" dirty="0">
                <a:solidFill>
                  <a:srgbClr val="C00000"/>
                </a:solidFill>
                <a:latin typeface="Times New Roman" panose="02020603050405020304" pitchFamily="18" charset="0"/>
                <a:cs typeface="Times New Roman" panose="02020603050405020304" pitchFamily="18" charset="0"/>
              </a:rPr>
              <a:t>What is Guided Placement or Self Placement?</a:t>
            </a:r>
          </a:p>
        </p:txBody>
      </p:sp>
      <p:pic>
        <p:nvPicPr>
          <p:cNvPr id="3" name="Picture 2">
            <a:extLst>
              <a:ext uri="{FF2B5EF4-FFF2-40B4-BE49-F238E27FC236}">
                <a16:creationId xmlns:a16="http://schemas.microsoft.com/office/drawing/2014/main" id="{9AADDDC1-B58B-1845-B4AE-0749BD6A7BFA}"/>
              </a:ext>
            </a:extLst>
          </p:cNvPr>
          <p:cNvPicPr>
            <a:picLocks noChangeAspect="1"/>
          </p:cNvPicPr>
          <p:nvPr/>
        </p:nvPicPr>
        <p:blipFill>
          <a:blip r:embed="rId2"/>
          <a:stretch>
            <a:fillRect/>
          </a:stretch>
        </p:blipFill>
        <p:spPr>
          <a:xfrm>
            <a:off x="6283778" y="2496457"/>
            <a:ext cx="4850989" cy="2178588"/>
          </a:xfrm>
          <a:prstGeom prst="rect">
            <a:avLst/>
          </a:prstGeom>
        </p:spPr>
      </p:pic>
    </p:spTree>
    <p:extLst>
      <p:ext uri="{BB962C8B-B14F-4D97-AF65-F5344CB8AC3E}">
        <p14:creationId xmlns:p14="http://schemas.microsoft.com/office/powerpoint/2010/main" val="331225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Definitions </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1525" y="1471612"/>
            <a:ext cx="10695950" cy="489364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Assessment: </a:t>
            </a:r>
            <a:r>
              <a:rPr lang="en-US" sz="2400" dirty="0">
                <a:latin typeface="Times New Roman" panose="02020603050405020304" pitchFamily="18" charset="0"/>
                <a:cs typeface="Times New Roman" panose="02020603050405020304" pitchFamily="18" charset="0"/>
              </a:rPr>
              <a:t>One of the major components of the student matriculation process, which was created in 1987 by the California legislative mandate Assembly Bill (AB) 3. Assessment is a holistic process through which each college collects information about students in an effort to facilitate their success by ensuring their appropriate placement into the curriculum. Examples of this information include the students’ English and mathematics skills, study skills, learning skills, aptitudes, goals, educational background/performance, and the need for special services. (Education Code §78213 and California Code of Regulations §55502)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Guided Placement: </a:t>
            </a:r>
            <a:r>
              <a:rPr lang="en-US" sz="2400" dirty="0">
                <a:latin typeface="Times New Roman" panose="02020603050405020304" pitchFamily="18" charset="0"/>
                <a:cs typeface="Times New Roman" panose="02020603050405020304" pitchFamily="18" charset="0"/>
              </a:rPr>
              <a:t>A process or a tool used to encourage a student to reflect on his or her academic history and educational goals that may include the student evaluating their familiarity and comfort with topics in English or mathematics. After completing the process, students will receive their course placement. </a:t>
            </a:r>
          </a:p>
        </p:txBody>
      </p:sp>
    </p:spTree>
    <p:extLst>
      <p:ext uri="{BB962C8B-B14F-4D97-AF65-F5344CB8AC3E}">
        <p14:creationId xmlns:p14="http://schemas.microsoft.com/office/powerpoint/2010/main" val="182083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Definitions </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58FF5936-279A-3E4F-BA05-F2ADD27B62AB}"/>
              </a:ext>
            </a:extLst>
          </p:cNvPr>
          <p:cNvSpPr/>
          <p:nvPr/>
        </p:nvSpPr>
        <p:spPr>
          <a:xfrm>
            <a:off x="931333" y="1659467"/>
            <a:ext cx="10278534" cy="378565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Onboarding: </a:t>
            </a:r>
            <a:r>
              <a:rPr lang="en-US" sz="2400" dirty="0">
                <a:latin typeface="Times New Roman" panose="02020603050405020304" pitchFamily="18" charset="0"/>
                <a:cs typeface="Times New Roman" panose="02020603050405020304" pitchFamily="18" charset="0"/>
              </a:rPr>
              <a:t>A process of orienting a student to the college and the programs and courses offered. The process often includes collection of information from the student about the student’s educational and career goals, elements of the student’s life that may impact their studies, and additional information about the student’s educational and life experiences that will inform and assist the student to choose appropriate courses.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Placement: </a:t>
            </a:r>
            <a:r>
              <a:rPr lang="en-US" sz="2400" dirty="0">
                <a:latin typeface="Times New Roman" panose="02020603050405020304" pitchFamily="18" charset="0"/>
                <a:cs typeface="Times New Roman" panose="02020603050405020304" pitchFamily="18" charset="0"/>
              </a:rPr>
              <a:t>The use of validated assessment measures to specify the highest course or courses a student is eligible to enroll in and recommendations about supports to successfully complete that course. </a:t>
            </a:r>
          </a:p>
        </p:txBody>
      </p:sp>
    </p:spTree>
    <p:extLst>
      <p:ext uri="{BB962C8B-B14F-4D97-AF65-F5344CB8AC3E}">
        <p14:creationId xmlns:p14="http://schemas.microsoft.com/office/powerpoint/2010/main" val="212451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Definitions </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5546" y="1933277"/>
            <a:ext cx="10807908" cy="4197246"/>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Self-Assessment Survey: </a:t>
            </a:r>
            <a:r>
              <a:rPr lang="en-US" sz="2400" dirty="0">
                <a:latin typeface="Times New Roman" panose="02020603050405020304" pitchFamily="18" charset="0"/>
                <a:cs typeface="Times New Roman" panose="02020603050405020304" pitchFamily="18" charset="0"/>
              </a:rPr>
              <a:t>A process or a tool used to encourage a student to reflect on his or her academic history and educational goals that may include the student evaluating their familiarity and comfort with topics in English or mathematics. Survey results may culminate in course recommendations, but not placement. This survey may be part of the college’s student onboarding process.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Self Placement: </a:t>
            </a:r>
            <a:r>
              <a:rPr lang="en-US" sz="2400" dirty="0">
                <a:latin typeface="Times New Roman" panose="02020603050405020304" pitchFamily="18" charset="0"/>
                <a:cs typeface="Times New Roman" panose="02020603050405020304" pitchFamily="18" charset="0"/>
              </a:rPr>
              <a:t>The process in which a student chooses their placement after consideration of the self-assessment survey results and other relevant factors. </a:t>
            </a: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1525" y="1471612"/>
            <a:ext cx="10695950" cy="461665"/>
          </a:xfrm>
          <a:prstGeom prst="rect">
            <a:avLst/>
          </a:prstGeom>
          <a:noFill/>
        </p:spPr>
        <p:txBody>
          <a:bodyPr wrap="square" rtlCol="0">
            <a:spAutoFit/>
          </a:bodyPr>
          <a:lstStyle/>
          <a:p>
            <a:pPr marL="800100" lvl="1" indent="-342900">
              <a:buClr>
                <a:srgbClr val="0070C0"/>
              </a:buClr>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95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325120"/>
            <a:ext cx="8849531" cy="1163503"/>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What About Your Model of Guided or Self Placement??</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5546" y="1933277"/>
            <a:ext cx="10807908" cy="4197246"/>
          </a:xfrm>
        </p:spPr>
        <p:txBody>
          <a:bodyPr>
            <a:normAutofit/>
          </a:bodyPr>
          <a:lstStyle/>
          <a:p>
            <a:r>
              <a:rPr lang="en-US" sz="2400" dirty="0">
                <a:latin typeface="Times New Roman" panose="02020603050405020304" pitchFamily="18" charset="0"/>
                <a:cs typeface="Times New Roman" panose="02020603050405020304" pitchFamily="18" charset="0"/>
              </a:rPr>
              <a:t>Has your college been developing a guided or self placement model? Is it the same for Math and English?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so, who has been included in the development/implementation process and how smoothly has it been working?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Who </a:t>
            </a:r>
            <a:r>
              <a:rPr lang="en-US" sz="2400" i="1" dirty="0">
                <a:latin typeface="Times New Roman" panose="02020603050405020304" pitchFamily="18" charset="0"/>
                <a:cs typeface="Times New Roman" panose="02020603050405020304" pitchFamily="18" charset="0"/>
              </a:rPr>
              <a:t>should </a:t>
            </a:r>
            <a:r>
              <a:rPr lang="en-US" sz="2400" dirty="0">
                <a:latin typeface="Times New Roman" panose="02020603050405020304" pitchFamily="18" charset="0"/>
                <a:cs typeface="Times New Roman" panose="02020603050405020304" pitchFamily="18" charset="0"/>
              </a:rPr>
              <a:t>be involved?</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FD84BD58-4A25-8647-AD60-D98702DF5E63}"/>
              </a:ext>
            </a:extLst>
          </p:cNvPr>
          <p:cNvPicPr>
            <a:picLocks noChangeAspect="1"/>
          </p:cNvPicPr>
          <p:nvPr/>
        </p:nvPicPr>
        <p:blipFill>
          <a:blip r:embed="rId2"/>
          <a:stretch>
            <a:fillRect/>
          </a:stretch>
        </p:blipFill>
        <p:spPr>
          <a:xfrm>
            <a:off x="6612164" y="4031520"/>
            <a:ext cx="3414746" cy="1654349"/>
          </a:xfrm>
          <a:prstGeom prst="rect">
            <a:avLst/>
          </a:prstGeom>
        </p:spPr>
      </p:pic>
    </p:spTree>
    <p:extLst>
      <p:ext uri="{BB962C8B-B14F-4D97-AF65-F5344CB8AC3E}">
        <p14:creationId xmlns:p14="http://schemas.microsoft.com/office/powerpoint/2010/main" val="614928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3032</TotalTime>
  <Words>3292</Words>
  <Application>Microsoft Macintosh PowerPoint</Application>
  <PresentationFormat>Widescreen</PresentationFormat>
  <Paragraphs>208</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Guided or Self Placement –  Helping Students to Determine and Meet their Goals </vt:lpstr>
      <vt:lpstr>Description</vt:lpstr>
      <vt:lpstr>Overview</vt:lpstr>
      <vt:lpstr>But wait…</vt:lpstr>
      <vt:lpstr>What is Guided Placement or Self Placement?</vt:lpstr>
      <vt:lpstr>Definitions </vt:lpstr>
      <vt:lpstr>Definitions </vt:lpstr>
      <vt:lpstr>Definitions </vt:lpstr>
      <vt:lpstr> What About Your Model of Guided or Self Placement??</vt:lpstr>
      <vt:lpstr>Memo AA 19-19 </vt:lpstr>
      <vt:lpstr>So…</vt:lpstr>
      <vt:lpstr>Challenges  and  Successes </vt:lpstr>
      <vt:lpstr> Discussion on Process: Challenges and Successes</vt:lpstr>
      <vt:lpstr> Scenarios</vt:lpstr>
      <vt:lpstr>AB 705, AB 1805, and Title 5 Regulations</vt:lpstr>
      <vt:lpstr>Education Code §78213 – AB 705 </vt:lpstr>
      <vt:lpstr>The Title 5 Regulations for AB 705  AB 1805 Implementation</vt:lpstr>
      <vt:lpstr>Title 5 §55002</vt:lpstr>
      <vt:lpstr>Title 5 §55003</vt:lpstr>
      <vt:lpstr>Title 5 §55003</vt:lpstr>
      <vt:lpstr>Title 5 §55003</vt:lpstr>
      <vt:lpstr>Title 5 §55063</vt:lpstr>
      <vt:lpstr>Title 5 §55063</vt:lpstr>
      <vt:lpstr>§55522 English and Mathematics Placement and Assessment</vt:lpstr>
      <vt:lpstr>§55522 English and Mathematics Placement and Assessment</vt:lpstr>
      <vt:lpstr>§55522 English and Mathematics Placement and Assessment</vt:lpstr>
      <vt:lpstr>§55522 English and Mathematics Placement and Assessment</vt:lpstr>
      <vt:lpstr>§55522 English and Mathematics Placement and Assessment</vt:lpstr>
      <vt:lpstr>§55522 English and Mathematics Placement and Assessment</vt:lpstr>
      <vt:lpstr>§55522 English and Mathematics Placement and Assessment</vt:lpstr>
      <vt:lpstr>§55522 English and Mathematics Placement and Assessment</vt:lpstr>
      <vt:lpstr>Implications… </vt:lpstr>
      <vt:lpstr>Q and 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275</cp:revision>
  <dcterms:created xsi:type="dcterms:W3CDTF">2017-10-02T12:56:57Z</dcterms:created>
  <dcterms:modified xsi:type="dcterms:W3CDTF">2019-07-11T05:43:47Z</dcterms:modified>
</cp:coreProperties>
</file>