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notesMasterIdLst>
    <p:notesMasterId r:id="rId18"/>
  </p:notesMasterIdLst>
  <p:handoutMasterIdLst>
    <p:handoutMasterId r:id="rId19"/>
  </p:handoutMasterIdLst>
  <p:sldIdLst>
    <p:sldId id="302" r:id="rId2"/>
    <p:sldId id="484" r:id="rId3"/>
    <p:sldId id="588" r:id="rId4"/>
    <p:sldId id="516" r:id="rId5"/>
    <p:sldId id="546" r:id="rId6"/>
    <p:sldId id="535" r:id="rId7"/>
    <p:sldId id="549" r:id="rId8"/>
    <p:sldId id="589" r:id="rId9"/>
    <p:sldId id="560" r:id="rId10"/>
    <p:sldId id="581" r:id="rId11"/>
    <p:sldId id="590" r:id="rId12"/>
    <p:sldId id="523" r:id="rId13"/>
    <p:sldId id="591" r:id="rId14"/>
    <p:sldId id="547" r:id="rId15"/>
    <p:sldId id="510" r:id="rId16"/>
    <p:sldId id="59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 charset="0"/>
        <a:ea typeface="ＭＳ Ｐゴシック" pitchFamily="-1" charset="-128"/>
        <a:cs typeface="ＭＳ Ｐゴシック" pitchFamily="-1" charset="-128"/>
      </a:defRPr>
    </a:lvl1pPr>
    <a:lvl2pPr marL="457200" algn="l" rtl="0" fontAlgn="base">
      <a:spcBef>
        <a:spcPct val="0"/>
      </a:spcBef>
      <a:spcAft>
        <a:spcPct val="0"/>
      </a:spcAft>
      <a:defRPr kern="1200">
        <a:solidFill>
          <a:schemeClr val="tx1"/>
        </a:solidFill>
        <a:latin typeface="Garamond" pitchFamily="-1" charset="0"/>
        <a:ea typeface="ＭＳ Ｐゴシック" pitchFamily="-1" charset="-128"/>
        <a:cs typeface="ＭＳ Ｐゴシック" pitchFamily="-1" charset="-128"/>
      </a:defRPr>
    </a:lvl2pPr>
    <a:lvl3pPr marL="914400" algn="l" rtl="0" fontAlgn="base">
      <a:spcBef>
        <a:spcPct val="0"/>
      </a:spcBef>
      <a:spcAft>
        <a:spcPct val="0"/>
      </a:spcAft>
      <a:defRPr kern="1200">
        <a:solidFill>
          <a:schemeClr val="tx1"/>
        </a:solidFill>
        <a:latin typeface="Garamond" pitchFamily="-1" charset="0"/>
        <a:ea typeface="ＭＳ Ｐゴシック" pitchFamily="-1" charset="-128"/>
        <a:cs typeface="ＭＳ Ｐゴシック" pitchFamily="-1" charset="-128"/>
      </a:defRPr>
    </a:lvl3pPr>
    <a:lvl4pPr marL="1371600" algn="l" rtl="0" fontAlgn="base">
      <a:spcBef>
        <a:spcPct val="0"/>
      </a:spcBef>
      <a:spcAft>
        <a:spcPct val="0"/>
      </a:spcAft>
      <a:defRPr kern="1200">
        <a:solidFill>
          <a:schemeClr val="tx1"/>
        </a:solidFill>
        <a:latin typeface="Garamond" pitchFamily="-1" charset="0"/>
        <a:ea typeface="ＭＳ Ｐゴシック" pitchFamily="-1" charset="-128"/>
        <a:cs typeface="ＭＳ Ｐゴシック" pitchFamily="-1" charset="-128"/>
      </a:defRPr>
    </a:lvl4pPr>
    <a:lvl5pPr marL="1828800" algn="l" rtl="0" fontAlgn="base">
      <a:spcBef>
        <a:spcPct val="0"/>
      </a:spcBef>
      <a:spcAft>
        <a:spcPct val="0"/>
      </a:spcAft>
      <a:defRPr kern="1200">
        <a:solidFill>
          <a:schemeClr val="tx1"/>
        </a:solidFill>
        <a:latin typeface="Garamond" pitchFamily="-1" charset="0"/>
        <a:ea typeface="ＭＳ Ｐゴシック" pitchFamily="-1" charset="-128"/>
        <a:cs typeface="ＭＳ Ｐゴシック" pitchFamily="-1" charset="-128"/>
      </a:defRPr>
    </a:lvl5pPr>
    <a:lvl6pPr marL="2286000" algn="l" defTabSz="457200" rtl="0" eaLnBrk="1" latinLnBrk="0" hangingPunct="1">
      <a:defRPr kern="1200">
        <a:solidFill>
          <a:schemeClr val="tx1"/>
        </a:solidFill>
        <a:latin typeface="Garamond" pitchFamily="-1" charset="0"/>
        <a:ea typeface="ＭＳ Ｐゴシック" pitchFamily="-1" charset="-128"/>
        <a:cs typeface="ＭＳ Ｐゴシック" pitchFamily="-1" charset="-128"/>
      </a:defRPr>
    </a:lvl6pPr>
    <a:lvl7pPr marL="2743200" algn="l" defTabSz="457200" rtl="0" eaLnBrk="1" latinLnBrk="0" hangingPunct="1">
      <a:defRPr kern="1200">
        <a:solidFill>
          <a:schemeClr val="tx1"/>
        </a:solidFill>
        <a:latin typeface="Garamond" pitchFamily="-1" charset="0"/>
        <a:ea typeface="ＭＳ Ｐゴシック" pitchFamily="-1" charset="-128"/>
        <a:cs typeface="ＭＳ Ｐゴシック" pitchFamily="-1" charset="-128"/>
      </a:defRPr>
    </a:lvl7pPr>
    <a:lvl8pPr marL="3200400" algn="l" defTabSz="457200" rtl="0" eaLnBrk="1" latinLnBrk="0" hangingPunct="1">
      <a:defRPr kern="1200">
        <a:solidFill>
          <a:schemeClr val="tx1"/>
        </a:solidFill>
        <a:latin typeface="Garamond" pitchFamily="-1" charset="0"/>
        <a:ea typeface="ＭＳ Ｐゴシック" pitchFamily="-1" charset="-128"/>
        <a:cs typeface="ＭＳ Ｐゴシック" pitchFamily="-1" charset="-128"/>
      </a:defRPr>
    </a:lvl8pPr>
    <a:lvl9pPr marL="3657600" algn="l" defTabSz="457200" rtl="0" eaLnBrk="1" latinLnBrk="0" hangingPunct="1">
      <a:defRPr kern="1200">
        <a:solidFill>
          <a:schemeClr val="tx1"/>
        </a:solidFill>
        <a:latin typeface="Garamond" pitchFamily="-1" charset="0"/>
        <a:ea typeface="ＭＳ Ｐゴシック" pitchFamily="-1" charset="-128"/>
        <a:cs typeface="ＭＳ Ｐゴシック" pitchFamily="-1" charset="-128"/>
      </a:defRPr>
    </a:lvl9pPr>
  </p:defaultTextStyle>
  <p:extLst>
    <p:ext uri="{EFAFB233-063F-42B5-8137-9DF3F51BA10A}">
      <p15:sldGuideLst xmlns:p15="http://schemas.microsoft.com/office/powerpoint/2012/main">
        <p15:guide id="1" orient="horz" pos="22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gray"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0000"/>
    <a:srgbClr val="D50000"/>
    <a:srgbClr val="003399"/>
    <a:srgbClr val="FFCC00"/>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24" d="100"/>
          <a:sy n="124" d="100"/>
        </p:scale>
        <p:origin x="1224" y="90"/>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549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none" lIns="91440" tIns="45720" rIns="91440" bIns="45720" numCol="1" anchor="t" anchorCtr="0" compatLnSpc="1">
            <a:prstTxWarp prst="textNoShape">
              <a:avLst/>
            </a:prstTxWarp>
          </a:bodyPr>
          <a:lstStyle>
            <a:lvl1pPr eaLnBrk="0" hangingPunct="0">
              <a:defRPr sz="1200">
                <a:latin typeface="Garamond" pitchFamily="1" charset="0"/>
                <a:ea typeface="+mn-ea"/>
                <a:cs typeface="+mn-cs"/>
              </a:defRPr>
            </a:lvl1pPr>
          </a:lstStyle>
          <a:p>
            <a:pPr>
              <a:defRPr/>
            </a:pPr>
            <a:endParaRPr lang="en-US"/>
          </a:p>
        </p:txBody>
      </p:sp>
      <p:sp>
        <p:nvSpPr>
          <p:cNvPr id="575491" name="Rectangle 3"/>
          <p:cNvSpPr>
            <a:spLocks noGrp="1" noChangeArrowheads="1"/>
          </p:cNvSpPr>
          <p:nvPr>
            <p:ph type="dt" sz="quarter" idx="1"/>
          </p:nvPr>
        </p:nvSpPr>
        <p:spPr bwMode="auto">
          <a:xfrm>
            <a:off x="3886200" y="0"/>
            <a:ext cx="2971800" cy="457200"/>
          </a:xfrm>
          <a:prstGeom prst="rect">
            <a:avLst/>
          </a:prstGeom>
          <a:noFill/>
          <a:ln>
            <a:noFill/>
          </a:ln>
          <a:effectLst/>
          <a:extLst/>
        </p:spPr>
        <p:txBody>
          <a:bodyPr vert="horz" wrap="none" lIns="91440" tIns="45720" rIns="91440" bIns="45720" numCol="1" anchor="t" anchorCtr="0" compatLnSpc="1">
            <a:prstTxWarp prst="textNoShape">
              <a:avLst/>
            </a:prstTxWarp>
          </a:bodyPr>
          <a:lstStyle>
            <a:lvl1pPr algn="r" eaLnBrk="0" hangingPunct="0">
              <a:defRPr sz="1200">
                <a:latin typeface="Garamond" pitchFamily="1" charset="0"/>
                <a:ea typeface="+mn-ea"/>
                <a:cs typeface="+mn-cs"/>
              </a:defRPr>
            </a:lvl1pPr>
          </a:lstStyle>
          <a:p>
            <a:pPr>
              <a:defRPr/>
            </a:pPr>
            <a:endParaRPr lang="en-US"/>
          </a:p>
        </p:txBody>
      </p:sp>
      <p:sp>
        <p:nvSpPr>
          <p:cNvPr id="575492" name="Rectangle 4"/>
          <p:cNvSpPr>
            <a:spLocks noGrp="1" noChangeArrowheads="1"/>
          </p:cNvSpPr>
          <p:nvPr>
            <p:ph type="ftr" sz="quarter" idx="2"/>
          </p:nvPr>
        </p:nvSpPr>
        <p:spPr bwMode="auto">
          <a:xfrm>
            <a:off x="0" y="8686800"/>
            <a:ext cx="2971800" cy="457200"/>
          </a:xfrm>
          <a:prstGeom prst="rect">
            <a:avLst/>
          </a:prstGeom>
          <a:noFill/>
          <a:ln>
            <a:noFill/>
          </a:ln>
          <a:effectLst/>
          <a:extLst/>
        </p:spPr>
        <p:txBody>
          <a:bodyPr vert="horz" wrap="none" lIns="91440" tIns="45720" rIns="91440" bIns="45720" numCol="1" anchor="b" anchorCtr="0" compatLnSpc="1">
            <a:prstTxWarp prst="textNoShape">
              <a:avLst/>
            </a:prstTxWarp>
          </a:bodyPr>
          <a:lstStyle>
            <a:lvl1pPr eaLnBrk="0" hangingPunct="0">
              <a:defRPr sz="1200">
                <a:latin typeface="Garamond" pitchFamily="1" charset="0"/>
                <a:ea typeface="+mn-ea"/>
                <a:cs typeface="+mn-cs"/>
              </a:defRPr>
            </a:lvl1pPr>
          </a:lstStyle>
          <a:p>
            <a:pPr>
              <a:defRPr/>
            </a:pPr>
            <a:endParaRPr lang="en-US"/>
          </a:p>
        </p:txBody>
      </p:sp>
      <p:sp>
        <p:nvSpPr>
          <p:cNvPr id="575493" name="Rectangle 5"/>
          <p:cNvSpPr>
            <a:spLocks noGrp="1" noChangeArrowheads="1"/>
          </p:cNvSpPr>
          <p:nvPr>
            <p:ph type="sldNum" sz="quarter" idx="3"/>
          </p:nvPr>
        </p:nvSpPr>
        <p:spPr bwMode="auto">
          <a:xfrm>
            <a:off x="3886200" y="8686800"/>
            <a:ext cx="2971800" cy="457200"/>
          </a:xfrm>
          <a:prstGeom prst="rect">
            <a:avLst/>
          </a:prstGeom>
          <a:noFill/>
          <a:ln>
            <a:noFill/>
          </a:ln>
          <a:effectLst/>
          <a:extLst/>
        </p:spPr>
        <p:txBody>
          <a:bodyPr vert="horz" wrap="none" lIns="91440" tIns="45720" rIns="91440" bIns="45720" numCol="1" anchor="b" anchorCtr="0" compatLnSpc="1">
            <a:prstTxWarp prst="textNoShape">
              <a:avLst/>
            </a:prstTxWarp>
          </a:bodyPr>
          <a:lstStyle>
            <a:lvl1pPr algn="r" eaLnBrk="0" hangingPunct="0">
              <a:defRPr sz="1200"/>
            </a:lvl1pPr>
          </a:lstStyle>
          <a:p>
            <a:pPr>
              <a:defRPr/>
            </a:pPr>
            <a:fld id="{24CBE881-3455-A74B-8484-F29CA82FBFE9}" type="slidenum">
              <a:rPr lang="en-US"/>
              <a:pPr>
                <a:defRPr/>
              </a:pPr>
              <a:t>‹#›</a:t>
            </a:fld>
            <a:endParaRPr lang="en-US"/>
          </a:p>
        </p:txBody>
      </p:sp>
    </p:spTree>
    <p:extLst>
      <p:ext uri="{BB962C8B-B14F-4D97-AF65-F5344CB8AC3E}">
        <p14:creationId xmlns:p14="http://schemas.microsoft.com/office/powerpoint/2010/main" val="1834832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 charset="0"/>
                <a:ea typeface="+mn-ea"/>
                <a:cs typeface="+mn-cs"/>
              </a:defRPr>
            </a:lvl1pPr>
          </a:lstStyle>
          <a:p>
            <a:pPr>
              <a:defRPr/>
            </a:pPr>
            <a:endParaRPr lang="en-US"/>
          </a:p>
        </p:txBody>
      </p:sp>
      <p:sp>
        <p:nvSpPr>
          <p:cNvPr id="25603"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 charset="0"/>
                <a:ea typeface="+mn-ea"/>
                <a:cs typeface="+mn-cs"/>
              </a:defRPr>
            </a:lvl1pPr>
          </a:lstStyle>
          <a:p>
            <a:pPr>
              <a:defRPr/>
            </a:pPr>
            <a:endParaRPr lang="en-US"/>
          </a:p>
        </p:txBody>
      </p:sp>
      <p:sp>
        <p:nvSpPr>
          <p:cNvPr id="25607"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pitchFamily="-1" charset="0"/>
              </a:defRPr>
            </a:lvl1pPr>
          </a:lstStyle>
          <a:p>
            <a:pPr>
              <a:defRPr/>
            </a:pPr>
            <a:fld id="{5DC8830F-6B1D-1E41-8ED8-66DEBDADEC8B}" type="slidenum">
              <a:rPr lang="en-US"/>
              <a:pPr>
                <a:defRPr/>
              </a:pPr>
              <a:t>‹#›</a:t>
            </a:fld>
            <a:endParaRPr lang="en-US"/>
          </a:p>
        </p:txBody>
      </p:sp>
    </p:spTree>
    <p:extLst>
      <p:ext uri="{BB962C8B-B14F-4D97-AF65-F5344CB8AC3E}">
        <p14:creationId xmlns:p14="http://schemas.microsoft.com/office/powerpoint/2010/main" val="3810560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en-US">
              <a:latin typeface="Times New Roman" pitchFamily="-1" charset="0"/>
            </a:endParaRPr>
          </a:p>
        </p:txBody>
      </p:sp>
    </p:spTree>
    <p:extLst>
      <p:ext uri="{BB962C8B-B14F-4D97-AF65-F5344CB8AC3E}">
        <p14:creationId xmlns:p14="http://schemas.microsoft.com/office/powerpoint/2010/main" val="345793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871D4FF8-9F46-D24A-A8BB-EB1E741EAE64}" type="slidenum">
              <a:rPr lang="en-US"/>
              <a:pPr/>
              <a:t>11</a:t>
            </a:fld>
            <a:endParaRPr lang="en-US"/>
          </a:p>
        </p:txBody>
      </p:sp>
      <p:sp>
        <p:nvSpPr>
          <p:cNvPr id="35843" name="Rectangle 2"/>
          <p:cNvSpPr>
            <a:spLocks noGrp="1" noRot="1" noChangeAspect="1" noChangeArrowheads="1" noTextEdit="1"/>
          </p:cNvSpPr>
          <p:nvPr>
            <p:ph type="sldImg"/>
          </p:nvPr>
        </p:nvSpPr>
        <p:spPr>
          <a:xfrm>
            <a:off x="1144588" y="685800"/>
            <a:ext cx="4572000" cy="3429000"/>
          </a:xfrm>
          <a:ln/>
        </p:spPr>
      </p:sp>
      <p:sp>
        <p:nvSpPr>
          <p:cNvPr id="35844" name="Rectangle 3"/>
          <p:cNvSpPr>
            <a:spLocks noGrp="1" noChangeArrowheads="1"/>
          </p:cNvSpPr>
          <p:nvPr>
            <p:ph type="body" idx="1"/>
          </p:nvPr>
        </p:nvSpPr>
        <p:spPr>
          <a:noFill/>
        </p:spPr>
        <p:txBody>
          <a:bodyPr lIns="86493" tIns="43247" rIns="86493" bIns="43247"/>
          <a:lstStyle/>
          <a:p>
            <a:pPr eaLnBrk="1" hangingPunct="1"/>
            <a:endParaRPr lang="en-US">
              <a:latin typeface="Arial" pitchFamily="-1" charset="0"/>
            </a:endParaRPr>
          </a:p>
        </p:txBody>
      </p:sp>
    </p:spTree>
    <p:extLst>
      <p:ext uri="{BB962C8B-B14F-4D97-AF65-F5344CB8AC3E}">
        <p14:creationId xmlns:p14="http://schemas.microsoft.com/office/powerpoint/2010/main" val="1089676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871D4FF8-9F46-D24A-A8BB-EB1E741EAE64}" type="slidenum">
              <a:rPr lang="en-US"/>
              <a:pPr/>
              <a:t>12</a:t>
            </a:fld>
            <a:endParaRPr lang="en-US"/>
          </a:p>
        </p:txBody>
      </p:sp>
      <p:sp>
        <p:nvSpPr>
          <p:cNvPr id="35843" name="Rectangle 2"/>
          <p:cNvSpPr>
            <a:spLocks noGrp="1" noRot="1" noChangeAspect="1" noChangeArrowheads="1" noTextEdit="1"/>
          </p:cNvSpPr>
          <p:nvPr>
            <p:ph type="sldImg"/>
          </p:nvPr>
        </p:nvSpPr>
        <p:spPr>
          <a:xfrm>
            <a:off x="1144588" y="685800"/>
            <a:ext cx="4572000" cy="3429000"/>
          </a:xfrm>
          <a:ln/>
        </p:spPr>
      </p:sp>
      <p:sp>
        <p:nvSpPr>
          <p:cNvPr id="35844" name="Rectangle 3"/>
          <p:cNvSpPr>
            <a:spLocks noGrp="1" noChangeArrowheads="1"/>
          </p:cNvSpPr>
          <p:nvPr>
            <p:ph type="body" idx="1"/>
          </p:nvPr>
        </p:nvSpPr>
        <p:spPr>
          <a:noFill/>
        </p:spPr>
        <p:txBody>
          <a:bodyPr lIns="86493" tIns="43247" rIns="86493" bIns="43247"/>
          <a:lstStyle/>
          <a:p>
            <a:pPr eaLnBrk="1" hangingPunct="1"/>
            <a:endParaRPr lang="en-US">
              <a:latin typeface="Arial" pitchFamily="-1" charset="0"/>
            </a:endParaRPr>
          </a:p>
        </p:txBody>
      </p:sp>
    </p:spTree>
    <p:extLst>
      <p:ext uri="{BB962C8B-B14F-4D97-AF65-F5344CB8AC3E}">
        <p14:creationId xmlns:p14="http://schemas.microsoft.com/office/powerpoint/2010/main" val="1089676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871D4FF8-9F46-D24A-A8BB-EB1E741EAE64}" type="slidenum">
              <a:rPr lang="en-US"/>
              <a:pPr/>
              <a:t>13</a:t>
            </a:fld>
            <a:endParaRPr lang="en-US"/>
          </a:p>
        </p:txBody>
      </p:sp>
      <p:sp>
        <p:nvSpPr>
          <p:cNvPr id="35843" name="Rectangle 2"/>
          <p:cNvSpPr>
            <a:spLocks noGrp="1" noRot="1" noChangeAspect="1" noChangeArrowheads="1" noTextEdit="1"/>
          </p:cNvSpPr>
          <p:nvPr>
            <p:ph type="sldImg"/>
          </p:nvPr>
        </p:nvSpPr>
        <p:spPr>
          <a:xfrm>
            <a:off x="1144588" y="685800"/>
            <a:ext cx="4572000" cy="3429000"/>
          </a:xfrm>
          <a:ln/>
        </p:spPr>
      </p:sp>
      <p:sp>
        <p:nvSpPr>
          <p:cNvPr id="35844" name="Rectangle 3"/>
          <p:cNvSpPr>
            <a:spLocks noGrp="1" noChangeArrowheads="1"/>
          </p:cNvSpPr>
          <p:nvPr>
            <p:ph type="body" idx="1"/>
          </p:nvPr>
        </p:nvSpPr>
        <p:spPr>
          <a:noFill/>
        </p:spPr>
        <p:txBody>
          <a:bodyPr lIns="86493" tIns="43247" rIns="86493" bIns="43247"/>
          <a:lstStyle/>
          <a:p>
            <a:pPr eaLnBrk="1" hangingPunct="1"/>
            <a:endParaRPr lang="en-US">
              <a:latin typeface="Arial" pitchFamily="-1" charset="0"/>
            </a:endParaRPr>
          </a:p>
        </p:txBody>
      </p:sp>
    </p:spTree>
    <p:extLst>
      <p:ext uri="{BB962C8B-B14F-4D97-AF65-F5344CB8AC3E}">
        <p14:creationId xmlns:p14="http://schemas.microsoft.com/office/powerpoint/2010/main" val="1089676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39939" name="Rectangle 3"/>
          <p:cNvSpPr>
            <a:spLocks noGrp="1" noChangeArrowheads="1"/>
          </p:cNvSpPr>
          <p:nvPr>
            <p:ph type="body" idx="1"/>
          </p:nvPr>
        </p:nvSpPr>
        <p:spPr>
          <a:solidFill>
            <a:srgbClr val="FFFFFF"/>
          </a:solidFill>
          <a:ln>
            <a:solidFill>
              <a:srgbClr val="000000"/>
            </a:solidFill>
            <a:miter lim="800000"/>
            <a:headEnd/>
            <a:tailEnd/>
          </a:ln>
        </p:spPr>
        <p:txBody>
          <a:bodyPr lIns="86493" tIns="43247" rIns="86493" bIns="43247"/>
          <a:lstStyle/>
          <a:p>
            <a:pPr eaLnBrk="1" hangingPunct="1"/>
            <a:endParaRPr lang="en-US">
              <a:latin typeface="Times New Roman" pitchFamily="-1" charset="0"/>
            </a:endParaRPr>
          </a:p>
        </p:txBody>
      </p:sp>
    </p:spTree>
    <p:extLst>
      <p:ext uri="{BB962C8B-B14F-4D97-AF65-F5344CB8AC3E}">
        <p14:creationId xmlns:p14="http://schemas.microsoft.com/office/powerpoint/2010/main" val="1006129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pPr eaLnBrk="1" hangingPunct="1"/>
            <a:endParaRPr lang="en-US">
              <a:latin typeface="Times New Roman" pitchFamily="-1" charset="0"/>
            </a:endParaRPr>
          </a:p>
        </p:txBody>
      </p:sp>
    </p:spTree>
    <p:extLst>
      <p:ext uri="{BB962C8B-B14F-4D97-AF65-F5344CB8AC3E}">
        <p14:creationId xmlns:p14="http://schemas.microsoft.com/office/powerpoint/2010/main" val="216930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18435" name="Rectangle 3"/>
          <p:cNvSpPr>
            <a:spLocks noGrp="1" noChangeArrowheads="1"/>
          </p:cNvSpPr>
          <p:nvPr>
            <p:ph type="body" idx="1"/>
          </p:nvPr>
        </p:nvSpPr>
        <p:spPr>
          <a:solidFill>
            <a:srgbClr val="FFFFFF"/>
          </a:solidFill>
          <a:ln>
            <a:solidFill>
              <a:srgbClr val="000000"/>
            </a:solidFill>
            <a:miter lim="800000"/>
            <a:headEnd/>
            <a:tailEnd/>
          </a:ln>
        </p:spPr>
        <p:txBody>
          <a:bodyPr lIns="86493" tIns="43247" rIns="86493" bIns="43247"/>
          <a:lstStyle/>
          <a:p>
            <a:pPr eaLnBrk="1" hangingPunct="1"/>
            <a:endParaRPr lang="en-US">
              <a:latin typeface="Times New Roman" pitchFamily="-1" charset="0"/>
            </a:endParaRPr>
          </a:p>
        </p:txBody>
      </p:sp>
    </p:spTree>
    <p:extLst>
      <p:ext uri="{BB962C8B-B14F-4D97-AF65-F5344CB8AC3E}">
        <p14:creationId xmlns:p14="http://schemas.microsoft.com/office/powerpoint/2010/main" val="668101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7253DBC8-D7EC-E94A-A292-605B85503868}" type="slidenum">
              <a:rPr lang="en-US"/>
              <a:pPr/>
              <a:t>4</a:t>
            </a:fld>
            <a:endParaRPr lang="en-US"/>
          </a:p>
        </p:txBody>
      </p:sp>
      <p:sp>
        <p:nvSpPr>
          <p:cNvPr id="29699" name="Rectangle 2"/>
          <p:cNvSpPr>
            <a:spLocks noGrp="1" noRot="1" noChangeAspect="1" noChangeArrowheads="1" noTextEdit="1"/>
          </p:cNvSpPr>
          <p:nvPr>
            <p:ph type="sldImg"/>
          </p:nvPr>
        </p:nvSpPr>
        <p:spPr>
          <a:xfrm>
            <a:off x="1144588" y="685800"/>
            <a:ext cx="4572000" cy="3429000"/>
          </a:xfrm>
          <a:ln/>
        </p:spPr>
      </p:sp>
      <p:sp>
        <p:nvSpPr>
          <p:cNvPr id="29700" name="Rectangle 3"/>
          <p:cNvSpPr>
            <a:spLocks noGrp="1" noChangeArrowheads="1"/>
          </p:cNvSpPr>
          <p:nvPr>
            <p:ph type="body" idx="1"/>
          </p:nvPr>
        </p:nvSpPr>
        <p:spPr>
          <a:noFill/>
        </p:spPr>
        <p:txBody>
          <a:bodyPr lIns="86493" tIns="43247" rIns="86493" bIns="43247"/>
          <a:lstStyle/>
          <a:p>
            <a:pPr eaLnBrk="1" hangingPunct="1"/>
            <a:endParaRPr lang="en-US">
              <a:latin typeface="Arial" pitchFamily="-1" charset="0"/>
            </a:endParaRPr>
          </a:p>
        </p:txBody>
      </p:sp>
    </p:spTree>
    <p:extLst>
      <p:ext uri="{BB962C8B-B14F-4D97-AF65-F5344CB8AC3E}">
        <p14:creationId xmlns:p14="http://schemas.microsoft.com/office/powerpoint/2010/main" val="401569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38AFD437-08CC-F24F-A03E-D18C72ED06AA}" type="slidenum">
              <a:rPr lang="en-US"/>
              <a:pPr/>
              <a:t>5</a:t>
            </a:fld>
            <a:endParaRPr lang="en-US"/>
          </a:p>
        </p:txBody>
      </p:sp>
      <p:sp>
        <p:nvSpPr>
          <p:cNvPr id="31747" name="Rectangle 2"/>
          <p:cNvSpPr>
            <a:spLocks noGrp="1" noRot="1" noChangeAspect="1" noChangeArrowheads="1" noTextEdit="1"/>
          </p:cNvSpPr>
          <p:nvPr>
            <p:ph type="sldImg"/>
          </p:nvPr>
        </p:nvSpPr>
        <p:spPr>
          <a:xfrm>
            <a:off x="1144588" y="685800"/>
            <a:ext cx="4572000" cy="3429000"/>
          </a:xfrm>
          <a:ln/>
        </p:spPr>
      </p:sp>
      <p:sp>
        <p:nvSpPr>
          <p:cNvPr id="31748" name="Rectangle 3"/>
          <p:cNvSpPr>
            <a:spLocks noGrp="1" noChangeArrowheads="1"/>
          </p:cNvSpPr>
          <p:nvPr>
            <p:ph type="body" idx="1"/>
          </p:nvPr>
        </p:nvSpPr>
        <p:spPr>
          <a:noFill/>
        </p:spPr>
        <p:txBody>
          <a:bodyPr lIns="86493" tIns="43247" rIns="86493" bIns="43247"/>
          <a:lstStyle/>
          <a:p>
            <a:pPr eaLnBrk="1" hangingPunct="1"/>
            <a:endParaRPr lang="en-US">
              <a:latin typeface="Arial" pitchFamily="-1" charset="0"/>
            </a:endParaRPr>
          </a:p>
        </p:txBody>
      </p:sp>
    </p:spTree>
    <p:extLst>
      <p:ext uri="{BB962C8B-B14F-4D97-AF65-F5344CB8AC3E}">
        <p14:creationId xmlns:p14="http://schemas.microsoft.com/office/powerpoint/2010/main" val="1788194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D74A05AC-25D2-9B44-83E1-281FD9806D64}" type="slidenum">
              <a:rPr lang="en-US"/>
              <a:pPr/>
              <a:t>6</a:t>
            </a:fld>
            <a:endParaRPr lang="en-US"/>
          </a:p>
        </p:txBody>
      </p:sp>
      <p:sp>
        <p:nvSpPr>
          <p:cNvPr id="56323" name="Rectangle 2"/>
          <p:cNvSpPr>
            <a:spLocks noGrp="1" noRot="1" noChangeAspect="1" noChangeArrowheads="1" noTextEdit="1"/>
          </p:cNvSpPr>
          <p:nvPr>
            <p:ph type="sldImg"/>
          </p:nvPr>
        </p:nvSpPr>
        <p:spPr>
          <a:xfrm>
            <a:off x="1144588" y="685800"/>
            <a:ext cx="4572000" cy="3429000"/>
          </a:xfrm>
          <a:ln/>
        </p:spPr>
      </p:sp>
      <p:sp>
        <p:nvSpPr>
          <p:cNvPr id="56324" name="Rectangle 3"/>
          <p:cNvSpPr>
            <a:spLocks noGrp="1" noChangeArrowheads="1"/>
          </p:cNvSpPr>
          <p:nvPr>
            <p:ph type="body" idx="1"/>
          </p:nvPr>
        </p:nvSpPr>
        <p:spPr>
          <a:noFill/>
        </p:spPr>
        <p:txBody>
          <a:bodyPr lIns="86488" tIns="43245" rIns="86488" bIns="43245"/>
          <a:lstStyle/>
          <a:p>
            <a:pPr eaLnBrk="1" hangingPunct="1"/>
            <a:endParaRPr lang="en-US">
              <a:latin typeface="Arial" pitchFamily="-1" charset="0"/>
            </a:endParaRPr>
          </a:p>
        </p:txBody>
      </p:sp>
    </p:spTree>
    <p:extLst>
      <p:ext uri="{BB962C8B-B14F-4D97-AF65-F5344CB8AC3E}">
        <p14:creationId xmlns:p14="http://schemas.microsoft.com/office/powerpoint/2010/main" val="724874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796E4480-F268-B841-9907-5DE731751F2E}" type="slidenum">
              <a:rPr lang="en-US"/>
              <a:pPr/>
              <a:t>7</a:t>
            </a:fld>
            <a:endParaRPr lang="en-US"/>
          </a:p>
        </p:txBody>
      </p:sp>
      <p:sp>
        <p:nvSpPr>
          <p:cNvPr id="60419" name="Rectangle 2"/>
          <p:cNvSpPr>
            <a:spLocks noGrp="1" noRot="1" noChangeAspect="1" noChangeArrowheads="1" noTextEdit="1"/>
          </p:cNvSpPr>
          <p:nvPr>
            <p:ph type="sldImg"/>
          </p:nvPr>
        </p:nvSpPr>
        <p:spPr>
          <a:xfrm>
            <a:off x="1144588" y="685800"/>
            <a:ext cx="4572000" cy="3429000"/>
          </a:xfrm>
          <a:ln/>
        </p:spPr>
      </p:sp>
      <p:sp>
        <p:nvSpPr>
          <p:cNvPr id="60420" name="Rectangle 3"/>
          <p:cNvSpPr>
            <a:spLocks noGrp="1" noChangeArrowheads="1"/>
          </p:cNvSpPr>
          <p:nvPr>
            <p:ph type="body" idx="1"/>
          </p:nvPr>
        </p:nvSpPr>
        <p:spPr>
          <a:noFill/>
        </p:spPr>
        <p:txBody>
          <a:bodyPr lIns="86488" tIns="43245" rIns="86488" bIns="43245"/>
          <a:lstStyle/>
          <a:p>
            <a:pPr eaLnBrk="1" hangingPunct="1"/>
            <a:endParaRPr lang="en-US">
              <a:latin typeface="Arial" pitchFamily="-1" charset="0"/>
            </a:endParaRPr>
          </a:p>
        </p:txBody>
      </p:sp>
    </p:spTree>
    <p:extLst>
      <p:ext uri="{BB962C8B-B14F-4D97-AF65-F5344CB8AC3E}">
        <p14:creationId xmlns:p14="http://schemas.microsoft.com/office/powerpoint/2010/main" val="1183447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796E4480-F268-B841-9907-5DE731751F2E}" type="slidenum">
              <a:rPr lang="en-US"/>
              <a:pPr/>
              <a:t>8</a:t>
            </a:fld>
            <a:endParaRPr lang="en-US"/>
          </a:p>
        </p:txBody>
      </p:sp>
      <p:sp>
        <p:nvSpPr>
          <p:cNvPr id="60419" name="Rectangle 2"/>
          <p:cNvSpPr>
            <a:spLocks noGrp="1" noRot="1" noChangeAspect="1" noChangeArrowheads="1" noTextEdit="1"/>
          </p:cNvSpPr>
          <p:nvPr>
            <p:ph type="sldImg"/>
          </p:nvPr>
        </p:nvSpPr>
        <p:spPr>
          <a:xfrm>
            <a:off x="1144588" y="685800"/>
            <a:ext cx="4572000" cy="3429000"/>
          </a:xfrm>
          <a:ln/>
        </p:spPr>
      </p:sp>
      <p:sp>
        <p:nvSpPr>
          <p:cNvPr id="60420" name="Rectangle 3"/>
          <p:cNvSpPr>
            <a:spLocks noGrp="1" noChangeArrowheads="1"/>
          </p:cNvSpPr>
          <p:nvPr>
            <p:ph type="body" idx="1"/>
          </p:nvPr>
        </p:nvSpPr>
        <p:spPr>
          <a:noFill/>
        </p:spPr>
        <p:txBody>
          <a:bodyPr lIns="86488" tIns="43245" rIns="86488" bIns="43245"/>
          <a:lstStyle/>
          <a:p>
            <a:pPr eaLnBrk="1" hangingPunct="1"/>
            <a:endParaRPr lang="en-US">
              <a:latin typeface="Arial" pitchFamily="-1" charset="0"/>
            </a:endParaRPr>
          </a:p>
        </p:txBody>
      </p:sp>
    </p:spTree>
    <p:extLst>
      <p:ext uri="{BB962C8B-B14F-4D97-AF65-F5344CB8AC3E}">
        <p14:creationId xmlns:p14="http://schemas.microsoft.com/office/powerpoint/2010/main" val="1183447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Rot="1" noChangeAspect="1" noChangeArrowheads="1"/>
          </p:cNvSpPr>
          <p:nvPr>
            <p:ph type="sldImg"/>
          </p:nvPr>
        </p:nvSpPr>
        <p:spPr bwMode="auto">
          <a:xfrm>
            <a:off x="1144588"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4833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86493" tIns="43247" rIns="86493" bIns="43247"/>
          <a:lstStyle/>
          <a:p>
            <a:endParaRPr lang="en-US"/>
          </a:p>
        </p:txBody>
      </p:sp>
    </p:spTree>
    <p:extLst>
      <p:ext uri="{BB962C8B-B14F-4D97-AF65-F5344CB8AC3E}">
        <p14:creationId xmlns:p14="http://schemas.microsoft.com/office/powerpoint/2010/main" val="528428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miter lim="800000"/>
            <a:headEnd/>
            <a:tailEnd/>
          </a:ln>
        </p:spPr>
        <p:txBody>
          <a:bodyPr lIns="86493" tIns="43247" rIns="86493" bIns="43247"/>
          <a:lstStyle/>
          <a:p>
            <a:pPr eaLnBrk="1" hangingPunct="1"/>
            <a:endParaRPr lang="en-US">
              <a:latin typeface="Times New Roman" pitchFamily="-1" charset="0"/>
            </a:endParaRPr>
          </a:p>
        </p:txBody>
      </p:sp>
    </p:spTree>
    <p:extLst>
      <p:ext uri="{BB962C8B-B14F-4D97-AF65-F5344CB8AC3E}">
        <p14:creationId xmlns:p14="http://schemas.microsoft.com/office/powerpoint/2010/main" val="14556923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pPr>
              <a:defRPr/>
            </a:pPr>
            <a:endParaRPr lang="en-US"/>
          </a:p>
        </p:txBody>
      </p:sp>
      <p:sp>
        <p:nvSpPr>
          <p:cNvPr id="5" name="Footer Placeholder 4"/>
          <p:cNvSpPr>
            <a:spLocks noGrp="1"/>
          </p:cNvSpPr>
          <p:nvPr>
            <p:ph type="ftr" sz="quarter" idx="11"/>
          </p:nvPr>
        </p:nvSpPr>
        <p:spPr>
          <a:xfrm>
            <a:off x="533401" y="5936189"/>
            <a:ext cx="4021666" cy="365125"/>
          </a:xfrm>
        </p:spPr>
        <p:txBody>
          <a:bodyPr/>
          <a:lstStyle/>
          <a:p>
            <a:pPr>
              <a:defRPr/>
            </a:pPr>
            <a:endParaRPr lang="en-US"/>
          </a:p>
        </p:txBody>
      </p:sp>
      <p:sp>
        <p:nvSpPr>
          <p:cNvPr id="6" name="Slide Number Placeholder 5"/>
          <p:cNvSpPr>
            <a:spLocks noGrp="1"/>
          </p:cNvSpPr>
          <p:nvPr>
            <p:ph type="sldNum" sz="quarter" idx="12"/>
          </p:nvPr>
        </p:nvSpPr>
        <p:spPr>
          <a:xfrm>
            <a:off x="7010399" y="2750337"/>
            <a:ext cx="1370293" cy="1356442"/>
          </a:xfrm>
        </p:spPr>
        <p:txBody>
          <a:bodyPr/>
          <a:lstStyle/>
          <a:p>
            <a:pPr>
              <a:defRPr/>
            </a:pPr>
            <a:fld id="{845914FA-3139-1440-8C9E-6910C9523229}" type="slidenum">
              <a:rPr lang="en-US" smtClean="0"/>
              <a:pPr>
                <a:defRPr/>
              </a:pPr>
              <a:t>‹#›</a:t>
            </a:fld>
            <a:endParaRPr lang="en-US"/>
          </a:p>
        </p:txBody>
      </p:sp>
    </p:spTree>
    <p:extLst>
      <p:ext uri="{BB962C8B-B14F-4D97-AF65-F5344CB8AC3E}">
        <p14:creationId xmlns:p14="http://schemas.microsoft.com/office/powerpoint/2010/main" val="256402848"/>
      </p:ext>
    </p:extLst>
  </p:cSld>
  <p:clrMapOvr>
    <a:masterClrMapping/>
  </p:clrMapOvr>
  <p:transition spd="slow">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11310"/>
            <a:ext cx="1149836" cy="1090789"/>
          </a:xfrm>
        </p:spPr>
        <p:txBody>
          <a:bodyPr/>
          <a:lstStyle/>
          <a:p>
            <a:pPr>
              <a:defRPr/>
            </a:pPr>
            <a:fld id="{18915388-3124-8A4F-A252-49CCC0DF32EA}" type="slidenum">
              <a:rPr lang="en-US" smtClean="0"/>
              <a:pPr>
                <a:defRPr/>
              </a:pPr>
              <a:t>‹#›</a:t>
            </a:fld>
            <a:endParaRPr lang="en-US"/>
          </a:p>
        </p:txBody>
      </p:sp>
    </p:spTree>
    <p:extLst>
      <p:ext uri="{BB962C8B-B14F-4D97-AF65-F5344CB8AC3E}">
        <p14:creationId xmlns:p14="http://schemas.microsoft.com/office/powerpoint/2010/main" val="19900985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11616"/>
            <a:ext cx="1149836" cy="1090789"/>
          </a:xfrm>
        </p:spPr>
        <p:txBody>
          <a:bodyPr/>
          <a:lstStyle/>
          <a:p>
            <a:pPr>
              <a:defRPr/>
            </a:pPr>
            <a:fld id="{18915388-3124-8A4F-A252-49CCC0DF32EA}" type="slidenum">
              <a:rPr lang="en-US" smtClean="0"/>
              <a:pPr>
                <a:defRPr/>
              </a:pPr>
              <a:t>‹#›</a:t>
            </a:fld>
            <a:endParaRPr lang="en-US"/>
          </a:p>
        </p:txBody>
      </p:sp>
    </p:spTree>
    <p:extLst>
      <p:ext uri="{BB962C8B-B14F-4D97-AF65-F5344CB8AC3E}">
        <p14:creationId xmlns:p14="http://schemas.microsoft.com/office/powerpoint/2010/main" val="11265609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09926"/>
            <a:ext cx="1149836" cy="1090789"/>
          </a:xfrm>
        </p:spPr>
        <p:txBody>
          <a:bodyPr/>
          <a:lstStyle/>
          <a:p>
            <a:pPr>
              <a:defRPr/>
            </a:pPr>
            <a:fld id="{18915388-3124-8A4F-A252-49CCC0DF32EA}" type="slidenum">
              <a:rPr lang="en-US" smtClean="0"/>
              <a:pPr>
                <a:defRPr/>
              </a:pPr>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9476059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856438" y="4709926"/>
            <a:ext cx="1149836" cy="1090789"/>
          </a:xfrm>
        </p:spPr>
        <p:txBody>
          <a:bodyPr/>
          <a:lstStyle/>
          <a:p>
            <a:pPr>
              <a:defRPr/>
            </a:pPr>
            <a:fld id="{18915388-3124-8A4F-A252-49CCC0DF32EA}" type="slidenum">
              <a:rPr lang="en-US" smtClean="0"/>
              <a:pPr>
                <a:defRPr/>
              </a:pPr>
              <a:t>‹#›</a:t>
            </a:fld>
            <a:endParaRPr lang="en-US"/>
          </a:p>
        </p:txBody>
      </p:sp>
    </p:spTree>
    <p:extLst>
      <p:ext uri="{BB962C8B-B14F-4D97-AF65-F5344CB8AC3E}">
        <p14:creationId xmlns:p14="http://schemas.microsoft.com/office/powerpoint/2010/main" val="20626838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8915388-3124-8A4F-A252-49CCC0DF32EA}" type="slidenum">
              <a:rPr lang="en-US" smtClean="0"/>
              <a:pPr>
                <a:defRPr/>
              </a:pPr>
              <a:t>‹#›</a:t>
            </a:fld>
            <a:endParaRPr lang="en-US"/>
          </a:p>
        </p:txBody>
      </p:sp>
    </p:spTree>
    <p:extLst>
      <p:ext uri="{BB962C8B-B14F-4D97-AF65-F5344CB8AC3E}">
        <p14:creationId xmlns:p14="http://schemas.microsoft.com/office/powerpoint/2010/main" val="7140732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8915388-3124-8A4F-A252-49CCC0DF32EA}" type="slidenum">
              <a:rPr lang="en-US" smtClean="0"/>
              <a:pPr>
                <a:defRPr/>
              </a:pPr>
              <a:t>‹#›</a:t>
            </a:fld>
            <a:endParaRPr lang="en-US"/>
          </a:p>
        </p:txBody>
      </p:sp>
    </p:spTree>
    <p:extLst>
      <p:ext uri="{BB962C8B-B14F-4D97-AF65-F5344CB8AC3E}">
        <p14:creationId xmlns:p14="http://schemas.microsoft.com/office/powerpoint/2010/main" val="12898042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A65C6D-4D9A-5E43-B69A-35F7182B614B}" type="slidenum">
              <a:rPr lang="en-US" smtClean="0"/>
              <a:pPr>
                <a:defRPr/>
              </a:pPr>
              <a:t>‹#›</a:t>
            </a:fld>
            <a:endParaRPr lang="en-US"/>
          </a:p>
        </p:txBody>
      </p:sp>
    </p:spTree>
    <p:extLst>
      <p:ext uri="{BB962C8B-B14F-4D97-AF65-F5344CB8AC3E}">
        <p14:creationId xmlns:p14="http://schemas.microsoft.com/office/powerpoint/2010/main" val="1039710371"/>
      </p:ext>
    </p:extLst>
  </p:cSld>
  <p:clrMapOvr>
    <a:masterClrMapping/>
  </p:clrMapOvr>
  <p:transition spd="slow">
    <p:newsflash/>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pPr>
              <a:defRPr/>
            </a:pPr>
            <a:endParaRPr lang="en-US"/>
          </a:p>
        </p:txBody>
      </p:sp>
      <p:sp>
        <p:nvSpPr>
          <p:cNvPr id="5" name="Footer Placeholder 4"/>
          <p:cNvSpPr>
            <a:spLocks noGrp="1"/>
          </p:cNvSpPr>
          <p:nvPr>
            <p:ph type="ftr" sz="quarter" idx="11"/>
          </p:nvPr>
        </p:nvSpPr>
        <p:spPr>
          <a:xfrm>
            <a:off x="510241" y="5936189"/>
            <a:ext cx="4518959" cy="365125"/>
          </a:xfrm>
        </p:spPr>
        <p:txBody>
          <a:bodyPr/>
          <a:lstStyle/>
          <a:p>
            <a:pPr>
              <a:defRPr/>
            </a:pPr>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pPr>
              <a:defRPr/>
            </a:pPr>
            <a:fld id="{BB2DCD40-6A4A-0541-AD51-4E9D1162D7FB}" type="slidenum">
              <a:rPr lang="en-US" smtClean="0"/>
              <a:pPr>
                <a:defRPr/>
              </a:pPr>
              <a:t>‹#›</a:t>
            </a:fld>
            <a:endParaRPr lang="en-US"/>
          </a:p>
        </p:txBody>
      </p:sp>
    </p:spTree>
    <p:extLst>
      <p:ext uri="{BB962C8B-B14F-4D97-AF65-F5344CB8AC3E}">
        <p14:creationId xmlns:p14="http://schemas.microsoft.com/office/powerpoint/2010/main" val="337769758"/>
      </p:ext>
    </p:extLst>
  </p:cSld>
  <p:clrMapOvr>
    <a:masterClrMapping/>
  </p:clrMapOvr>
  <p:transition spd="slow">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E6066E6-6DF5-C542-BF36-BC70589AAB3C}" type="slidenum">
              <a:rPr lang="en-US" smtClean="0"/>
              <a:pPr>
                <a:defRPr/>
              </a:pPr>
              <a:t>‹#›</a:t>
            </a:fld>
            <a:endParaRPr lang="en-US"/>
          </a:p>
        </p:txBody>
      </p:sp>
    </p:spTree>
    <p:extLst>
      <p:ext uri="{BB962C8B-B14F-4D97-AF65-F5344CB8AC3E}">
        <p14:creationId xmlns:p14="http://schemas.microsoft.com/office/powerpoint/2010/main" val="1510470454"/>
      </p:ext>
    </p:extLst>
  </p:cSld>
  <p:clrMapOvr>
    <a:masterClrMapping/>
  </p:clrMapOvr>
  <p:transition spd="slow">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pPr>
              <a:defRPr/>
            </a:pPr>
            <a:endParaRPr lang="en-US"/>
          </a:p>
        </p:txBody>
      </p:sp>
      <p:sp>
        <p:nvSpPr>
          <p:cNvPr id="5" name="Footer Placeholder 4"/>
          <p:cNvSpPr>
            <a:spLocks noGrp="1"/>
          </p:cNvSpPr>
          <p:nvPr>
            <p:ph type="ftr" sz="quarter" idx="11"/>
          </p:nvPr>
        </p:nvSpPr>
        <p:spPr>
          <a:xfrm>
            <a:off x="533400" y="5936189"/>
            <a:ext cx="4834673" cy="365125"/>
          </a:xfrm>
        </p:spPr>
        <p:txBody>
          <a:bodyPr/>
          <a:lstStyle/>
          <a:p>
            <a:pPr>
              <a:defRPr/>
            </a:pPr>
            <a:endParaRPr lang="en-US"/>
          </a:p>
        </p:txBody>
      </p:sp>
      <p:sp>
        <p:nvSpPr>
          <p:cNvPr id="6" name="Slide Number Placeholder 5"/>
          <p:cNvSpPr>
            <a:spLocks noGrp="1"/>
          </p:cNvSpPr>
          <p:nvPr>
            <p:ph type="sldNum" sz="quarter" idx="12"/>
          </p:nvPr>
        </p:nvSpPr>
        <p:spPr>
          <a:xfrm>
            <a:off x="7856438" y="2869896"/>
            <a:ext cx="1149836" cy="1090789"/>
          </a:xfrm>
        </p:spPr>
        <p:txBody>
          <a:bodyPr/>
          <a:lstStyle/>
          <a:p>
            <a:pPr>
              <a:defRPr/>
            </a:pPr>
            <a:fld id="{98DB36B4-54A7-734D-A562-1A98F71DCF86}" type="slidenum">
              <a:rPr lang="en-US" smtClean="0"/>
              <a:pPr>
                <a:defRPr/>
              </a:pPr>
              <a:t>‹#›</a:t>
            </a:fld>
            <a:endParaRPr lang="en-US"/>
          </a:p>
        </p:txBody>
      </p:sp>
    </p:spTree>
    <p:extLst>
      <p:ext uri="{BB962C8B-B14F-4D97-AF65-F5344CB8AC3E}">
        <p14:creationId xmlns:p14="http://schemas.microsoft.com/office/powerpoint/2010/main" val="1072729191"/>
      </p:ext>
    </p:extLst>
  </p:cSld>
  <p:clrMapOvr>
    <a:masterClrMapping/>
  </p:clrMapOvr>
  <p:transition spd="slow">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B093AFD-3F67-7145-880D-13435FB4AD5A}" type="slidenum">
              <a:rPr lang="en-US" smtClean="0"/>
              <a:pPr>
                <a:defRPr/>
              </a:pPr>
              <a:t>‹#›</a:t>
            </a:fld>
            <a:endParaRPr lang="en-US"/>
          </a:p>
        </p:txBody>
      </p:sp>
    </p:spTree>
    <p:extLst>
      <p:ext uri="{BB962C8B-B14F-4D97-AF65-F5344CB8AC3E}">
        <p14:creationId xmlns:p14="http://schemas.microsoft.com/office/powerpoint/2010/main" val="1234296572"/>
      </p:ext>
    </p:extLst>
  </p:cSld>
  <p:clrMapOvr>
    <a:masterClrMapping/>
  </p:clrMapOvr>
  <p:transition spd="slow">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6BBA8A9-67C3-3248-AE3E-53836E3C8598}" type="slidenum">
              <a:rPr lang="en-US" smtClean="0"/>
              <a:pPr>
                <a:defRPr/>
              </a:pPr>
              <a:t>‹#›</a:t>
            </a:fld>
            <a:endParaRPr lang="en-US"/>
          </a:p>
        </p:txBody>
      </p:sp>
    </p:spTree>
    <p:extLst>
      <p:ext uri="{BB962C8B-B14F-4D97-AF65-F5344CB8AC3E}">
        <p14:creationId xmlns:p14="http://schemas.microsoft.com/office/powerpoint/2010/main" val="130455584"/>
      </p:ext>
    </p:extLst>
  </p:cSld>
  <p:clrMapOvr>
    <a:masterClrMapping/>
  </p:clrMapOvr>
  <p:transition spd="slow">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BB9D0F4-515B-5346-9807-0D8CC4BC97E7}" type="slidenum">
              <a:rPr lang="en-US" smtClean="0"/>
              <a:pPr>
                <a:defRPr/>
              </a:pPr>
              <a:t>‹#›</a:t>
            </a:fld>
            <a:endParaRPr lang="en-US"/>
          </a:p>
        </p:txBody>
      </p:sp>
    </p:spTree>
    <p:extLst>
      <p:ext uri="{BB962C8B-B14F-4D97-AF65-F5344CB8AC3E}">
        <p14:creationId xmlns:p14="http://schemas.microsoft.com/office/powerpoint/2010/main" val="2133680348"/>
      </p:ext>
    </p:extLst>
  </p:cSld>
  <p:clrMapOvr>
    <a:masterClrMapping/>
  </p:clrMapOvr>
  <p:transition spd="slow">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FF193D2-AB79-9448-A86B-6A0F47181847}" type="slidenum">
              <a:rPr lang="en-US" smtClean="0"/>
              <a:pPr>
                <a:defRPr/>
              </a:pPr>
              <a:t>‹#›</a:t>
            </a:fld>
            <a:endParaRPr lang="en-US"/>
          </a:p>
        </p:txBody>
      </p:sp>
    </p:spTree>
    <p:extLst>
      <p:ext uri="{BB962C8B-B14F-4D97-AF65-F5344CB8AC3E}">
        <p14:creationId xmlns:p14="http://schemas.microsoft.com/office/powerpoint/2010/main" val="2083671230"/>
      </p:ext>
    </p:extLst>
  </p:cSld>
  <p:clrMapOvr>
    <a:masterClrMapping/>
  </p:clrMapOvr>
  <p:transition spd="slow">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DC0CCFA-1D3F-294A-9841-54459F78698D}" type="slidenum">
              <a:rPr lang="en-US" smtClean="0"/>
              <a:pPr>
                <a:defRPr/>
              </a:pPr>
              <a:t>‹#›</a:t>
            </a:fld>
            <a:endParaRPr lang="en-US"/>
          </a:p>
        </p:txBody>
      </p:sp>
    </p:spTree>
    <p:extLst>
      <p:ext uri="{BB962C8B-B14F-4D97-AF65-F5344CB8AC3E}">
        <p14:creationId xmlns:p14="http://schemas.microsoft.com/office/powerpoint/2010/main" val="1246530981"/>
      </p:ext>
    </p:extLst>
  </p:cSld>
  <p:clrMapOvr>
    <a:masterClrMapping/>
  </p:clrMapOvr>
  <p:transition spd="slow">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C9D84C-E081-E749-BDD5-EB197AC24931}" type="slidenum">
              <a:rPr lang="en-US" smtClean="0"/>
              <a:pPr>
                <a:defRPr/>
              </a:pPr>
              <a:t>‹#›</a:t>
            </a:fld>
            <a:endParaRPr lang="en-US"/>
          </a:p>
        </p:txBody>
      </p:sp>
    </p:spTree>
    <p:extLst>
      <p:ext uri="{BB962C8B-B14F-4D97-AF65-F5344CB8AC3E}">
        <p14:creationId xmlns:p14="http://schemas.microsoft.com/office/powerpoint/2010/main" val="1743221182"/>
      </p:ext>
    </p:extLst>
  </p:cSld>
  <p:clrMapOvr>
    <a:masterClrMapping/>
  </p:clrMapOvr>
  <p:transition spd="slow">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a:defRPr/>
            </a:pPr>
            <a:fld id="{18915388-3124-8A4F-A252-49CCC0DF32EA}" type="slidenum">
              <a:rPr lang="en-US" smtClean="0"/>
              <a:pPr>
                <a:defRPr/>
              </a:pPr>
              <a:t>‹#›</a:t>
            </a:fld>
            <a:endParaRPr lang="en-US"/>
          </a:p>
        </p:txBody>
      </p:sp>
    </p:spTree>
    <p:extLst>
      <p:ext uri="{BB962C8B-B14F-4D97-AF65-F5344CB8AC3E}">
        <p14:creationId xmlns:p14="http://schemas.microsoft.com/office/powerpoint/2010/main" val="654469426"/>
      </p:ext>
    </p:extLst>
  </p:cSld>
  <p:clrMap bg1="dk1" tx1="lt1" bg2="dk2" tx2="lt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 id="2147484091" r:id="rId17"/>
  </p:sldLayoutIdLst>
  <p:transition spd="slow">
    <p:newsflash/>
  </p:transition>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a2mend.org/video-galler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A2MEND.ORG"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9"/>
          <p:cNvPicPr>
            <a:picLocks noChangeAspect="1" noChangeArrowheads="1"/>
          </p:cNvPicPr>
          <p:nvPr/>
        </p:nvPicPr>
        <p:blipFill>
          <a:blip r:embed="rId3"/>
          <a:srcRect/>
          <a:stretch>
            <a:fillRect/>
          </a:stretch>
        </p:blipFill>
        <p:spPr bwMode="auto">
          <a:xfrm>
            <a:off x="3035300" y="504825"/>
            <a:ext cx="3086100" cy="1830388"/>
          </a:xfrm>
          <a:prstGeom prst="rect">
            <a:avLst/>
          </a:prstGeom>
          <a:noFill/>
          <a:ln w="38100" cmpd="dbl">
            <a:noFill/>
            <a:miter lim="800000"/>
            <a:headEnd/>
            <a:tailEnd/>
          </a:ln>
        </p:spPr>
      </p:pic>
      <p:sp>
        <p:nvSpPr>
          <p:cNvPr id="15363" name="Rectangle 4"/>
          <p:cNvSpPr>
            <a:spLocks noChangeArrowheads="1"/>
          </p:cNvSpPr>
          <p:nvPr/>
        </p:nvSpPr>
        <p:spPr bwMode="auto">
          <a:xfrm>
            <a:off x="0" y="0"/>
            <a:ext cx="9144000" cy="6858000"/>
          </a:xfrm>
          <a:prstGeom prst="rect">
            <a:avLst/>
          </a:prstGeom>
          <a:noFill/>
          <a:ln w="152400">
            <a:solidFill>
              <a:schemeClr val="folHlink"/>
            </a:solidFill>
            <a:miter lim="800000"/>
            <a:headEnd/>
            <a:tailEnd/>
          </a:ln>
        </p:spPr>
        <p:txBody>
          <a:bodyPr wrap="none" anchor="ctr">
            <a:prstTxWarp prst="textNoShape">
              <a:avLst/>
            </a:prstTxWarp>
          </a:bodyPr>
          <a:lstStyle/>
          <a:p>
            <a:pPr algn="ctr"/>
            <a:endParaRPr lang="en-US" sz="2400">
              <a:solidFill>
                <a:srgbClr val="003399"/>
              </a:solidFill>
              <a:latin typeface="Times New Roman" pitchFamily="-1" charset="0"/>
            </a:endParaRPr>
          </a:p>
        </p:txBody>
      </p:sp>
      <p:sp>
        <p:nvSpPr>
          <p:cNvPr id="15364" name="Rectangle 24"/>
          <p:cNvSpPr>
            <a:spLocks noChangeArrowheads="1"/>
          </p:cNvSpPr>
          <p:nvPr/>
        </p:nvSpPr>
        <p:spPr bwMode="auto">
          <a:xfrm>
            <a:off x="5857875" y="4336614"/>
            <a:ext cx="3067050" cy="892552"/>
          </a:xfrm>
          <a:prstGeom prst="rect">
            <a:avLst/>
          </a:prstGeom>
          <a:noFill/>
          <a:ln w="9525">
            <a:noFill/>
            <a:miter lim="800000"/>
            <a:headEnd/>
            <a:tailEnd/>
          </a:ln>
        </p:spPr>
        <p:txBody>
          <a:bodyPr>
            <a:prstTxWarp prst="textNoShape">
              <a:avLst/>
            </a:prstTxWarp>
            <a:spAutoFit/>
          </a:bodyPr>
          <a:lstStyle/>
          <a:p>
            <a:pPr algn="ctr" eaLnBrk="0" hangingPunct="0"/>
            <a:r>
              <a:rPr lang="en-US" sz="2000" b="1" dirty="0"/>
              <a:t>Dr. </a:t>
            </a:r>
            <a:r>
              <a:rPr lang="en-US" sz="2000" b="1" dirty="0" smtClean="0"/>
              <a:t>Byron </a:t>
            </a:r>
            <a:r>
              <a:rPr lang="en-US" sz="2000" b="1" dirty="0" err="1" smtClean="0"/>
              <a:t>Breland</a:t>
            </a:r>
            <a:endParaRPr lang="en-US" sz="2000" b="1" dirty="0"/>
          </a:p>
          <a:p>
            <a:pPr algn="ctr" eaLnBrk="0" hangingPunct="0"/>
            <a:r>
              <a:rPr lang="en-US" sz="1600" dirty="0" smtClean="0"/>
              <a:t>President</a:t>
            </a:r>
          </a:p>
          <a:p>
            <a:pPr algn="ctr" eaLnBrk="0" hangingPunct="0"/>
            <a:r>
              <a:rPr lang="en-US" sz="1600" dirty="0" smtClean="0"/>
              <a:t>San Jose City College</a:t>
            </a:r>
            <a:endParaRPr lang="en-US" sz="1600" dirty="0"/>
          </a:p>
        </p:txBody>
      </p:sp>
      <p:sp>
        <p:nvSpPr>
          <p:cNvPr id="15365" name="Rectangle 5"/>
          <p:cNvSpPr>
            <a:spLocks noChangeArrowheads="1"/>
          </p:cNvSpPr>
          <p:nvPr/>
        </p:nvSpPr>
        <p:spPr bwMode="auto">
          <a:xfrm>
            <a:off x="12700" y="5814794"/>
            <a:ext cx="9144000" cy="830263"/>
          </a:xfrm>
          <a:prstGeom prst="rect">
            <a:avLst/>
          </a:prstGeom>
          <a:noFill/>
          <a:ln w="28575">
            <a:solidFill>
              <a:srgbClr val="850000"/>
            </a:solidFill>
            <a:miter lim="800000"/>
            <a:headEnd/>
            <a:tailEnd/>
          </a:ln>
        </p:spPr>
        <p:txBody>
          <a:bodyPr>
            <a:prstTxWarp prst="textNoShape">
              <a:avLst/>
            </a:prstTxWarp>
            <a:spAutoFit/>
          </a:bodyPr>
          <a:lstStyle/>
          <a:p>
            <a:pPr algn="ctr" eaLnBrk="0" hangingPunct="0"/>
            <a:r>
              <a:rPr lang="en-US" sz="1600" b="1" dirty="0"/>
              <a:t>Fostering change to improve the access, retention </a:t>
            </a:r>
          </a:p>
          <a:p>
            <a:pPr algn="ctr" eaLnBrk="0" hangingPunct="0"/>
            <a:r>
              <a:rPr lang="en-US" sz="1600" b="1" dirty="0"/>
              <a:t>and success of African American males in higher education</a:t>
            </a:r>
            <a:br>
              <a:rPr lang="en-US" sz="1600" b="1" dirty="0"/>
            </a:br>
            <a:endParaRPr lang="en-US" sz="1600" b="1" dirty="0"/>
          </a:p>
        </p:txBody>
      </p:sp>
      <p:sp>
        <p:nvSpPr>
          <p:cNvPr id="15366" name="Rectangle 24"/>
          <p:cNvSpPr>
            <a:spLocks noChangeArrowheads="1"/>
          </p:cNvSpPr>
          <p:nvPr/>
        </p:nvSpPr>
        <p:spPr bwMode="auto">
          <a:xfrm>
            <a:off x="3403600" y="4301708"/>
            <a:ext cx="2336800" cy="892552"/>
          </a:xfrm>
          <a:prstGeom prst="rect">
            <a:avLst/>
          </a:prstGeom>
          <a:noFill/>
          <a:ln w="9525">
            <a:noFill/>
            <a:miter lim="800000"/>
            <a:headEnd/>
            <a:tailEnd/>
          </a:ln>
        </p:spPr>
        <p:txBody>
          <a:bodyPr wrap="square">
            <a:prstTxWarp prst="textNoShape">
              <a:avLst/>
            </a:prstTxWarp>
            <a:spAutoFit/>
          </a:bodyPr>
          <a:lstStyle/>
          <a:p>
            <a:pPr algn="ctr" eaLnBrk="0" hangingPunct="0"/>
            <a:r>
              <a:rPr lang="en-US" sz="2000" b="1" dirty="0">
                <a:solidFill>
                  <a:schemeClr val="tx2"/>
                </a:solidFill>
              </a:rPr>
              <a:t>Dr. </a:t>
            </a:r>
            <a:r>
              <a:rPr lang="en-US" sz="2000" b="1" dirty="0" err="1" smtClean="0">
                <a:solidFill>
                  <a:schemeClr val="tx2"/>
                </a:solidFill>
              </a:rPr>
              <a:t>Shalamon</a:t>
            </a:r>
            <a:r>
              <a:rPr lang="en-US" sz="2000" b="1" dirty="0" smtClean="0">
                <a:solidFill>
                  <a:schemeClr val="tx2"/>
                </a:solidFill>
              </a:rPr>
              <a:t> Duke</a:t>
            </a:r>
            <a:endParaRPr lang="en-US" sz="2000" b="1" dirty="0">
              <a:solidFill>
                <a:schemeClr val="tx2"/>
              </a:solidFill>
            </a:endParaRPr>
          </a:p>
          <a:p>
            <a:pPr algn="ctr" eaLnBrk="0" hangingPunct="0"/>
            <a:r>
              <a:rPr lang="en-US" sz="1600" dirty="0" smtClean="0">
                <a:solidFill>
                  <a:schemeClr val="tx2"/>
                </a:solidFill>
              </a:rPr>
              <a:t>Dean of Student Services</a:t>
            </a:r>
            <a:endParaRPr lang="en-US" sz="1600" dirty="0">
              <a:solidFill>
                <a:schemeClr val="tx2"/>
              </a:solidFill>
            </a:endParaRPr>
          </a:p>
          <a:p>
            <a:pPr algn="ctr" eaLnBrk="0" hangingPunct="0"/>
            <a:r>
              <a:rPr lang="en-US" sz="1600" dirty="0" smtClean="0">
                <a:solidFill>
                  <a:schemeClr val="tx2"/>
                </a:solidFill>
              </a:rPr>
              <a:t>West Los Angeles College</a:t>
            </a:r>
            <a:endParaRPr lang="en-US" sz="1600" dirty="0">
              <a:solidFill>
                <a:schemeClr val="tx2"/>
              </a:solidFill>
            </a:endParaRPr>
          </a:p>
        </p:txBody>
      </p:sp>
      <p:sp>
        <p:nvSpPr>
          <p:cNvPr id="15367" name="Rectangle 24"/>
          <p:cNvSpPr>
            <a:spLocks noChangeArrowheads="1"/>
          </p:cNvSpPr>
          <p:nvPr/>
        </p:nvSpPr>
        <p:spPr bwMode="auto">
          <a:xfrm>
            <a:off x="12700" y="2547382"/>
            <a:ext cx="9144000" cy="1754326"/>
          </a:xfrm>
          <a:prstGeom prst="rect">
            <a:avLst/>
          </a:prstGeom>
          <a:noFill/>
          <a:ln w="9525">
            <a:noFill/>
            <a:miter lim="800000"/>
            <a:headEnd/>
            <a:tailEnd/>
          </a:ln>
        </p:spPr>
        <p:txBody>
          <a:bodyPr>
            <a:prstTxWarp prst="textNoShape">
              <a:avLst/>
            </a:prstTxWarp>
            <a:spAutoFit/>
          </a:bodyPr>
          <a:lstStyle/>
          <a:p>
            <a:pPr algn="ctr" eaLnBrk="0" hangingPunct="0"/>
            <a:r>
              <a:rPr lang="en-US" sz="3600" b="1" dirty="0" smtClean="0">
                <a:solidFill>
                  <a:schemeClr val="tx2"/>
                </a:solidFill>
              </a:rPr>
              <a:t>Combining Student &amp; Professional Mentoring to Increase Equity and Create Pathways for </a:t>
            </a:r>
            <a:r>
              <a:rPr lang="en-US" sz="3600" b="1" smtClean="0">
                <a:solidFill>
                  <a:schemeClr val="tx2"/>
                </a:solidFill>
              </a:rPr>
              <a:t>Student Success</a:t>
            </a:r>
            <a:endParaRPr lang="en-US" sz="3600" b="1" dirty="0">
              <a:solidFill>
                <a:schemeClr val="tx2"/>
              </a:solidFill>
            </a:endParaRPr>
          </a:p>
        </p:txBody>
      </p:sp>
      <p:sp>
        <p:nvSpPr>
          <p:cNvPr id="15368" name="Rectangle 24"/>
          <p:cNvSpPr>
            <a:spLocks noChangeArrowheads="1"/>
          </p:cNvSpPr>
          <p:nvPr/>
        </p:nvSpPr>
        <p:spPr bwMode="auto">
          <a:xfrm>
            <a:off x="12700" y="4336614"/>
            <a:ext cx="3378200" cy="892552"/>
          </a:xfrm>
          <a:prstGeom prst="rect">
            <a:avLst/>
          </a:prstGeom>
          <a:noFill/>
          <a:ln w="9525">
            <a:noFill/>
            <a:miter lim="800000"/>
            <a:headEnd/>
            <a:tailEnd/>
          </a:ln>
        </p:spPr>
        <p:txBody>
          <a:bodyPr>
            <a:prstTxWarp prst="textNoShape">
              <a:avLst/>
            </a:prstTxWarp>
            <a:spAutoFit/>
          </a:bodyPr>
          <a:lstStyle/>
          <a:p>
            <a:pPr algn="ctr" eaLnBrk="0" hangingPunct="0"/>
            <a:r>
              <a:rPr lang="en-US" sz="2000" b="1" dirty="0">
                <a:solidFill>
                  <a:schemeClr val="tx2"/>
                </a:solidFill>
              </a:rPr>
              <a:t>Dr. </a:t>
            </a:r>
            <a:r>
              <a:rPr lang="en-US" sz="2000" b="1" dirty="0" smtClean="0">
                <a:solidFill>
                  <a:schemeClr val="tx2"/>
                </a:solidFill>
              </a:rPr>
              <a:t>Walter C. Jones</a:t>
            </a:r>
            <a:endParaRPr lang="en-US" sz="2000" b="1" dirty="0">
              <a:solidFill>
                <a:schemeClr val="tx2"/>
              </a:solidFill>
            </a:endParaRPr>
          </a:p>
          <a:p>
            <a:pPr algn="ctr" eaLnBrk="0" hangingPunct="0"/>
            <a:r>
              <a:rPr lang="en-US" sz="1600" dirty="0" smtClean="0">
                <a:solidFill>
                  <a:schemeClr val="tx2"/>
                </a:solidFill>
              </a:rPr>
              <a:t>Dean of Academic Affairs</a:t>
            </a:r>
            <a:endParaRPr lang="en-US" sz="1600" dirty="0">
              <a:solidFill>
                <a:schemeClr val="tx2"/>
              </a:solidFill>
            </a:endParaRPr>
          </a:p>
          <a:p>
            <a:pPr algn="ctr" eaLnBrk="0" hangingPunct="0"/>
            <a:r>
              <a:rPr lang="en-US" sz="1600" dirty="0" smtClean="0">
                <a:solidFill>
                  <a:schemeClr val="tx2"/>
                </a:solidFill>
              </a:rPr>
              <a:t>West Los Angeles College</a:t>
            </a:r>
            <a:endParaRPr lang="en-US" sz="1600"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0" y="0"/>
            <a:ext cx="8915400" cy="1066800"/>
          </a:xfrm>
        </p:spPr>
        <p:txBody>
          <a:bodyPr/>
          <a:lstStyle/>
          <a:p>
            <a:pPr eaLnBrk="1" hangingPunct="1">
              <a:defRPr/>
            </a:pPr>
            <a:r>
              <a:rPr lang="en-US" smtClean="0">
                <a:effectLst>
                  <a:outerShdw blurRad="38100" dist="38100" dir="2700000" algn="tl">
                    <a:srgbClr val="C0C0C0"/>
                  </a:outerShdw>
                </a:effectLst>
                <a:latin typeface="Times New Roman" pitchFamily="1" charset="0"/>
              </a:rPr>
              <a:t> </a:t>
            </a:r>
          </a:p>
        </p:txBody>
      </p:sp>
      <p:sp>
        <p:nvSpPr>
          <p:cNvPr id="43011" name="Rectangle 8"/>
          <p:cNvSpPr>
            <a:spLocks noGrp="1" noChangeArrowheads="1"/>
          </p:cNvSpPr>
          <p:nvPr>
            <p:ph idx="1"/>
          </p:nvPr>
        </p:nvSpPr>
        <p:spPr>
          <a:xfrm>
            <a:off x="495300" y="1676400"/>
            <a:ext cx="8496300" cy="5181600"/>
          </a:xfrm>
          <a:noFill/>
        </p:spPr>
        <p:txBody>
          <a:bodyPr/>
          <a:lstStyle/>
          <a:p>
            <a:pPr marL="342900" indent="-342900">
              <a:spcBef>
                <a:spcPct val="0"/>
              </a:spcBef>
              <a:buClr>
                <a:schemeClr val="accent1"/>
              </a:buClr>
              <a:buFont typeface="Wingdings" charset="2"/>
              <a:buChar char="§"/>
            </a:pPr>
            <a:endParaRPr lang="en-US" sz="900" dirty="0" smtClean="0">
              <a:latin typeface="Garamond" pitchFamily="-1" charset="0"/>
            </a:endParaRPr>
          </a:p>
          <a:p>
            <a:pPr marL="342900" indent="-342900">
              <a:spcBef>
                <a:spcPct val="0"/>
              </a:spcBef>
              <a:buClr>
                <a:schemeClr val="accent1"/>
              </a:buClr>
              <a:buFont typeface="Wingdings" charset="2"/>
              <a:buChar char="§"/>
            </a:pPr>
            <a:endParaRPr lang="en-US" sz="900" dirty="0" smtClean="0">
              <a:latin typeface="Garamond" pitchFamily="-1" charset="0"/>
            </a:endParaRPr>
          </a:p>
          <a:p>
            <a:pPr marL="342900" indent="-342900">
              <a:spcBef>
                <a:spcPct val="0"/>
              </a:spcBef>
              <a:buClr>
                <a:schemeClr val="accent1"/>
              </a:buClr>
              <a:buFont typeface="Wingdings" charset="2"/>
              <a:buChar char="§"/>
            </a:pPr>
            <a:endParaRPr lang="en-US" sz="900" dirty="0" smtClean="0">
              <a:latin typeface="Garamond" pitchFamily="-1" charset="0"/>
            </a:endParaRPr>
          </a:p>
          <a:p>
            <a:pPr marL="342900" indent="-342900">
              <a:spcBef>
                <a:spcPct val="0"/>
              </a:spcBef>
              <a:buClr>
                <a:schemeClr val="accent1"/>
              </a:buClr>
              <a:buFont typeface="Wingdings" charset="2"/>
              <a:buChar char="§"/>
            </a:pPr>
            <a:r>
              <a:rPr lang="en-US" sz="2400" dirty="0" smtClean="0">
                <a:latin typeface="Garamond" pitchFamily="-1" charset="0"/>
              </a:rPr>
              <a:t>Student </a:t>
            </a:r>
            <a:r>
              <a:rPr lang="en-US" sz="2400" dirty="0">
                <a:latin typeface="Garamond" pitchFamily="-1" charset="0"/>
              </a:rPr>
              <a:t>engagement has two central features:</a:t>
            </a:r>
            <a:r>
              <a:rPr lang="en-US" sz="2400" dirty="0" smtClean="0">
                <a:latin typeface="Garamond" pitchFamily="-1" charset="0"/>
              </a:rPr>
              <a:t> </a:t>
            </a:r>
          </a:p>
          <a:p>
            <a:pPr marL="342900" indent="-342900">
              <a:spcBef>
                <a:spcPct val="0"/>
              </a:spcBef>
              <a:buClr>
                <a:schemeClr val="accent1"/>
              </a:buClr>
              <a:buFont typeface="Wingdings" pitchFamily="-1" charset="2"/>
              <a:buNone/>
            </a:pPr>
            <a:r>
              <a:rPr lang="en-US" sz="2400" dirty="0" smtClean="0">
                <a:latin typeface="Garamond" pitchFamily="-1" charset="0"/>
              </a:rPr>
              <a:t>		</a:t>
            </a:r>
            <a:r>
              <a:rPr lang="en-US" sz="2400" b="1" dirty="0" smtClean="0">
                <a:latin typeface="Garamond" pitchFamily="-1" charset="0"/>
              </a:rPr>
              <a:t>Student Behaviors </a:t>
            </a:r>
            <a:r>
              <a:rPr lang="en-US" sz="2400" b="1" i="1" dirty="0">
                <a:latin typeface="Garamond" pitchFamily="-1" charset="0"/>
              </a:rPr>
              <a:t>and</a:t>
            </a:r>
            <a:r>
              <a:rPr lang="en-US" sz="2400" b="1" dirty="0" smtClean="0">
                <a:latin typeface="Garamond" pitchFamily="-1" charset="0"/>
              </a:rPr>
              <a:t> Institutional Conditions</a:t>
            </a:r>
          </a:p>
          <a:p>
            <a:pPr marL="342900" indent="-342900">
              <a:spcBef>
                <a:spcPct val="0"/>
              </a:spcBef>
              <a:buClr>
                <a:schemeClr val="accent1"/>
              </a:buClr>
              <a:buFont typeface="Wingdings" pitchFamily="-1" charset="2"/>
              <a:buChar char="§"/>
            </a:pPr>
            <a:endParaRPr lang="en-US" sz="900" dirty="0" smtClean="0">
              <a:latin typeface="Garamond" pitchFamily="-1" charset="0"/>
            </a:endParaRPr>
          </a:p>
          <a:p>
            <a:pPr marL="342900" indent="-342900">
              <a:spcBef>
                <a:spcPct val="0"/>
              </a:spcBef>
              <a:buClr>
                <a:schemeClr val="accent1"/>
              </a:buClr>
              <a:buNone/>
            </a:pPr>
            <a:endParaRPr lang="en-US" sz="900" dirty="0" smtClean="0">
              <a:latin typeface="Garamond" pitchFamily="-1" charset="0"/>
            </a:endParaRPr>
          </a:p>
          <a:p>
            <a:pPr marL="692150" lvl="1" indent="-347663">
              <a:spcBef>
                <a:spcPct val="0"/>
              </a:spcBef>
              <a:buClr>
                <a:schemeClr val="accent1"/>
              </a:buClr>
              <a:buFont typeface="Wingdings" pitchFamily="-1" charset="2"/>
              <a:buChar char="§"/>
            </a:pPr>
            <a:r>
              <a:rPr lang="en-US" sz="2400" dirty="0">
                <a:latin typeface="Garamond" pitchFamily="-1" charset="0"/>
              </a:rPr>
              <a:t>Student behaviors include the time and effort students put towards their studies, interacting with faculty, utilizing campus resources, and quality peer interactions</a:t>
            </a:r>
            <a:endParaRPr lang="en-US" sz="2400" dirty="0" smtClean="0">
              <a:latin typeface="Garamond" pitchFamily="-1" charset="0"/>
            </a:endParaRPr>
          </a:p>
          <a:p>
            <a:pPr marL="692150" lvl="1" indent="-347663">
              <a:spcBef>
                <a:spcPct val="0"/>
              </a:spcBef>
              <a:buClr>
                <a:schemeClr val="accent1"/>
              </a:buClr>
              <a:buFont typeface="Wingdings" pitchFamily="-1" charset="2"/>
              <a:buChar char="§"/>
            </a:pPr>
            <a:endParaRPr lang="en-US" sz="900" dirty="0" smtClean="0">
              <a:latin typeface="Garamond" pitchFamily="-1" charset="0"/>
            </a:endParaRPr>
          </a:p>
          <a:p>
            <a:pPr marL="692150" lvl="1" indent="-347663">
              <a:spcBef>
                <a:spcPct val="0"/>
              </a:spcBef>
              <a:buClr>
                <a:schemeClr val="accent1"/>
              </a:buClr>
              <a:buNone/>
            </a:pPr>
            <a:endParaRPr lang="en-US" sz="900" dirty="0" smtClean="0">
              <a:latin typeface="Garamond" pitchFamily="-1" charset="0"/>
            </a:endParaRPr>
          </a:p>
          <a:p>
            <a:pPr marL="692150" lvl="1" indent="-347663">
              <a:spcBef>
                <a:spcPct val="0"/>
              </a:spcBef>
              <a:buClr>
                <a:schemeClr val="accent1"/>
              </a:buClr>
              <a:buFont typeface="Wingdings" pitchFamily="-1" charset="2"/>
              <a:buChar char="§"/>
            </a:pPr>
            <a:r>
              <a:rPr lang="en-US" sz="2400" dirty="0">
                <a:latin typeface="Garamond" pitchFamily="-1" charset="0"/>
              </a:rPr>
              <a:t>Institutional conditions include campus environment, resources, and </a:t>
            </a:r>
            <a:r>
              <a:rPr lang="en-US" sz="2400">
                <a:solidFill>
                  <a:srgbClr val="0000FF"/>
                </a:solidFill>
                <a:latin typeface="Garamond" pitchFamily="-1" charset="0"/>
              </a:rPr>
              <a:t>educational </a:t>
            </a:r>
            <a:r>
              <a:rPr lang="en-US" sz="2400" smtClean="0">
                <a:solidFill>
                  <a:srgbClr val="0000FF"/>
                </a:solidFill>
                <a:latin typeface="Garamond" pitchFamily="-1" charset="0"/>
              </a:rPr>
              <a:t>policies</a:t>
            </a:r>
            <a:r>
              <a:rPr lang="en-US" sz="2400" dirty="0">
                <a:latin typeface="Garamond" pitchFamily="-1" charset="0"/>
              </a:rPr>
              <a:t>, programs and practices </a:t>
            </a:r>
          </a:p>
          <a:p>
            <a:pPr marL="342900" indent="-342900">
              <a:spcBef>
                <a:spcPct val="0"/>
              </a:spcBef>
              <a:buClr>
                <a:schemeClr val="bg1"/>
              </a:buClr>
              <a:buFontTx/>
              <a:buChar char="•"/>
            </a:pPr>
            <a:endParaRPr lang="en-US" sz="1400" dirty="0" smtClean="0"/>
          </a:p>
          <a:p>
            <a:pPr marL="342900" indent="-342900">
              <a:spcBef>
                <a:spcPct val="0"/>
              </a:spcBef>
              <a:buClr>
                <a:schemeClr val="bg1"/>
              </a:buClr>
              <a:buFontTx/>
              <a:buChar char="•"/>
            </a:pPr>
            <a:endParaRPr lang="en-US" sz="1400" dirty="0" smtClean="0"/>
          </a:p>
          <a:p>
            <a:pPr marL="342900" indent="-342900">
              <a:spcBef>
                <a:spcPct val="0"/>
              </a:spcBef>
              <a:buClr>
                <a:schemeClr val="bg1"/>
              </a:buClr>
              <a:buFontTx/>
              <a:buChar char="•"/>
            </a:pPr>
            <a:endParaRPr lang="en-US" sz="1400" dirty="0" smtClean="0"/>
          </a:p>
          <a:p>
            <a:pPr marL="342900" indent="-342900">
              <a:spcBef>
                <a:spcPct val="0"/>
              </a:spcBef>
              <a:buClr>
                <a:schemeClr val="bg1"/>
              </a:buClr>
              <a:buFontTx/>
              <a:buChar char="•"/>
            </a:pPr>
            <a:endParaRPr lang="en-US" sz="1400" dirty="0" smtClean="0"/>
          </a:p>
          <a:p>
            <a:pPr marL="342900" indent="-342900">
              <a:spcBef>
                <a:spcPct val="0"/>
              </a:spcBef>
              <a:buClr>
                <a:schemeClr val="bg1"/>
              </a:buClr>
              <a:buFontTx/>
              <a:buChar char="•"/>
            </a:pPr>
            <a:endParaRPr lang="en-US" sz="1400" dirty="0" smtClean="0"/>
          </a:p>
          <a:p>
            <a:pPr marL="342900" indent="-342900" algn="r">
              <a:spcBef>
                <a:spcPct val="0"/>
              </a:spcBef>
              <a:buClr>
                <a:schemeClr val="bg1"/>
              </a:buClr>
              <a:buFontTx/>
              <a:buChar char="•"/>
            </a:pPr>
            <a:r>
              <a:rPr lang="en-US" sz="1400" dirty="0" err="1"/>
              <a:t>Kuh</a:t>
            </a:r>
            <a:r>
              <a:rPr lang="en-US" sz="1400" dirty="0"/>
              <a:t>, 2004; </a:t>
            </a:r>
            <a:r>
              <a:rPr lang="en-US" sz="1400" dirty="0" err="1"/>
              <a:t>Kuh</a:t>
            </a:r>
            <a:r>
              <a:rPr lang="en-US" sz="1400" dirty="0"/>
              <a:t> et al., 2006</a:t>
            </a:r>
          </a:p>
        </p:txBody>
      </p:sp>
      <p:sp>
        <p:nvSpPr>
          <p:cNvPr id="43012" name="Rectangle 5"/>
          <p:cNvSpPr>
            <a:spLocks noChangeArrowheads="1"/>
          </p:cNvSpPr>
          <p:nvPr/>
        </p:nvSpPr>
        <p:spPr bwMode="auto">
          <a:xfrm>
            <a:off x="704850" y="571500"/>
            <a:ext cx="7772400" cy="838200"/>
          </a:xfrm>
          <a:prstGeom prst="rect">
            <a:avLst/>
          </a:prstGeom>
          <a:noFill/>
          <a:ln w="9525">
            <a:noFill/>
            <a:miter lim="800000"/>
            <a:headEnd/>
            <a:tailEnd/>
          </a:ln>
        </p:spPr>
        <p:txBody>
          <a:bodyPr anchor="ctr">
            <a:prstTxWarp prst="textNoShape">
              <a:avLst/>
            </a:prstTxWarp>
          </a:bodyPr>
          <a:lstStyle/>
          <a:p>
            <a:r>
              <a:rPr lang="en-US" sz="2800" b="1" dirty="0">
                <a:solidFill>
                  <a:schemeClr val="tx2"/>
                </a:solidFill>
              </a:rPr>
              <a:t>Student Engagement</a:t>
            </a:r>
          </a:p>
        </p:txBody>
      </p:sp>
      <p:pic>
        <p:nvPicPr>
          <p:cNvPr id="43013" name="Picture 5"/>
          <p:cNvPicPr>
            <a:picLocks noChangeAspect="1" noChangeArrowheads="1"/>
          </p:cNvPicPr>
          <p:nvPr/>
        </p:nvPicPr>
        <p:blipFill>
          <a:blip r:embed="rId3"/>
          <a:srcRect/>
          <a:stretch>
            <a:fillRect/>
          </a:stretch>
        </p:blipFill>
        <p:spPr bwMode="auto">
          <a:xfrm>
            <a:off x="7056438" y="330200"/>
            <a:ext cx="1597025" cy="939800"/>
          </a:xfrm>
          <a:prstGeom prst="rect">
            <a:avLst/>
          </a:prstGeom>
          <a:noFill/>
          <a:ln w="9525">
            <a:noFill/>
            <a:miter lim="800000"/>
            <a:headEnd/>
            <a:tailEnd/>
          </a:ln>
        </p:spPr>
      </p:pic>
    </p:spTree>
    <p:extLst>
      <p:ext uri="{BB962C8B-B14F-4D97-AF65-F5344CB8AC3E}">
        <p14:creationId xmlns:p14="http://schemas.microsoft.com/office/powerpoint/2010/main" val="900937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22263" y="2019300"/>
            <a:ext cx="8331200" cy="4241800"/>
          </a:xfrm>
        </p:spPr>
        <p:txBody>
          <a:bodyPr/>
          <a:lstStyle/>
          <a:p>
            <a:pPr algn="just" eaLnBrk="1" hangingPunct="1">
              <a:buFontTx/>
              <a:buNone/>
            </a:pPr>
            <a:endParaRPr lang="en-US" sz="1400" b="1" dirty="0" smtClean="0">
              <a:latin typeface="Garamond" pitchFamily="-1" charset="0"/>
            </a:endParaRPr>
          </a:p>
          <a:p>
            <a:pPr algn="just" eaLnBrk="1" hangingPunct="1">
              <a:buFontTx/>
              <a:buNone/>
            </a:pPr>
            <a:r>
              <a:rPr lang="en-US" sz="2400" dirty="0" smtClean="0">
                <a:latin typeface="Garamond" pitchFamily="-1" charset="0"/>
              </a:rPr>
              <a:t>  A</a:t>
            </a:r>
            <a:r>
              <a:rPr lang="en-US" sz="2400" dirty="0">
                <a:latin typeface="Garamond" pitchFamily="-1" charset="0"/>
              </a:rPr>
              <a:t>²MEND hosts an annual African American Male </a:t>
            </a:r>
            <a:r>
              <a:rPr lang="en-US" sz="2400" dirty="0" smtClean="0">
                <a:latin typeface="Garamond" pitchFamily="-1" charset="0"/>
              </a:rPr>
              <a:t>Summit Conference </a:t>
            </a:r>
            <a:r>
              <a:rPr lang="en-US" sz="2400" dirty="0">
                <a:latin typeface="Garamond" pitchFamily="-1" charset="0"/>
              </a:rPr>
              <a:t>each spring to bring together policy makers, trustees, </a:t>
            </a:r>
            <a:r>
              <a:rPr lang="en-US" sz="2400" dirty="0" smtClean="0">
                <a:latin typeface="Garamond" pitchFamily="-1" charset="0"/>
              </a:rPr>
              <a:t>administrators,</a:t>
            </a:r>
            <a:r>
              <a:rPr lang="en-US" dirty="0" smtClean="0">
                <a:latin typeface="Garamond" pitchFamily="-1" charset="0"/>
              </a:rPr>
              <a:t> faculty</a:t>
            </a:r>
            <a:r>
              <a:rPr lang="en-US" sz="2400" dirty="0" smtClean="0">
                <a:latin typeface="Garamond" pitchFamily="-1" charset="0"/>
              </a:rPr>
              <a:t>, </a:t>
            </a:r>
            <a:r>
              <a:rPr lang="en-US" sz="2400" dirty="0">
                <a:latin typeface="Garamond" pitchFamily="-1" charset="0"/>
              </a:rPr>
              <a:t>staff, and current students in college to identify the barriers that </a:t>
            </a:r>
            <a:r>
              <a:rPr lang="en-US" sz="2400" dirty="0" smtClean="0">
                <a:latin typeface="Garamond" pitchFamily="-1" charset="0"/>
              </a:rPr>
              <a:t>African American </a:t>
            </a:r>
            <a:r>
              <a:rPr lang="en-US" sz="2400" dirty="0">
                <a:latin typeface="Garamond" pitchFamily="-1" charset="0"/>
              </a:rPr>
              <a:t>men face in community colleges today, discuss best and promising practices, and implementation strategies. </a:t>
            </a:r>
            <a:endParaRPr lang="en-US" sz="2400" dirty="0" smtClean="0">
              <a:latin typeface="Garamond" pitchFamily="-1" charset="0"/>
            </a:endParaRPr>
          </a:p>
          <a:p>
            <a:pPr algn="just" eaLnBrk="1" hangingPunct="1">
              <a:buFontTx/>
              <a:buNone/>
            </a:pPr>
            <a:endParaRPr lang="en-US" dirty="0">
              <a:latin typeface="Garamond" pitchFamily="-1" charset="0"/>
            </a:endParaRPr>
          </a:p>
          <a:p>
            <a:pPr algn="ctr" eaLnBrk="1" hangingPunct="1">
              <a:buFontTx/>
              <a:buNone/>
            </a:pPr>
            <a:r>
              <a:rPr lang="en-US" sz="2400" dirty="0" smtClean="0">
                <a:latin typeface="Garamond" pitchFamily="-1" charset="0"/>
              </a:rPr>
              <a:t>The Conference is open to anyone interested in student </a:t>
            </a:r>
            <a:r>
              <a:rPr lang="en-US" dirty="0" smtClean="0">
                <a:latin typeface="Garamond" pitchFamily="-1" charset="0"/>
              </a:rPr>
              <a:t>s</a:t>
            </a:r>
            <a:r>
              <a:rPr lang="en-US" sz="2400" dirty="0" smtClean="0">
                <a:latin typeface="Garamond" pitchFamily="-1" charset="0"/>
              </a:rPr>
              <a:t>uccess especially for African American males</a:t>
            </a:r>
            <a:endParaRPr lang="en-US" sz="2400" dirty="0">
              <a:latin typeface="Garamond" pitchFamily="-1" charset="0"/>
            </a:endParaRPr>
          </a:p>
          <a:p>
            <a:pPr algn="just" eaLnBrk="1" hangingPunct="1">
              <a:buFontTx/>
              <a:buNone/>
            </a:pPr>
            <a:endParaRPr lang="en-US" sz="2400" dirty="0">
              <a:latin typeface="Garamond" pitchFamily="-1" charset="0"/>
            </a:endParaRPr>
          </a:p>
        </p:txBody>
      </p:sp>
      <p:pic>
        <p:nvPicPr>
          <p:cNvPr id="34819" name="Picture 5"/>
          <p:cNvPicPr>
            <a:picLocks noChangeAspect="1" noChangeArrowheads="1"/>
          </p:cNvPicPr>
          <p:nvPr/>
        </p:nvPicPr>
        <p:blipFill>
          <a:blip r:embed="rId3"/>
          <a:srcRect/>
          <a:stretch>
            <a:fillRect/>
          </a:stretch>
        </p:blipFill>
        <p:spPr bwMode="auto">
          <a:xfrm>
            <a:off x="7056438" y="330200"/>
            <a:ext cx="1597025" cy="939800"/>
          </a:xfrm>
          <a:prstGeom prst="rect">
            <a:avLst/>
          </a:prstGeom>
          <a:noFill/>
          <a:ln w="9525">
            <a:noFill/>
            <a:miter lim="800000"/>
            <a:headEnd/>
            <a:tailEnd/>
          </a:ln>
        </p:spPr>
      </p:pic>
      <p:sp>
        <p:nvSpPr>
          <p:cNvPr id="34820" name="Rectangle 8"/>
          <p:cNvSpPr>
            <a:spLocks noChangeArrowheads="1"/>
          </p:cNvSpPr>
          <p:nvPr/>
        </p:nvSpPr>
        <p:spPr bwMode="auto">
          <a:xfrm>
            <a:off x="704850" y="571500"/>
            <a:ext cx="7772400" cy="838200"/>
          </a:xfrm>
          <a:prstGeom prst="rect">
            <a:avLst/>
          </a:prstGeom>
          <a:noFill/>
          <a:ln w="9525">
            <a:noFill/>
            <a:miter lim="800000"/>
            <a:headEnd/>
            <a:tailEnd/>
          </a:ln>
        </p:spPr>
        <p:txBody>
          <a:bodyPr anchor="ctr">
            <a:prstTxWarp prst="textNoShape">
              <a:avLst/>
            </a:prstTxWarp>
          </a:bodyPr>
          <a:lstStyle/>
          <a:p>
            <a:r>
              <a:rPr lang="en-US" sz="2800" b="1">
                <a:solidFill>
                  <a:schemeClr val="tx2"/>
                </a:solidFill>
              </a:rPr>
              <a:t>African American Male Summit</a:t>
            </a:r>
            <a:endParaRPr lang="en-US" sz="3800" b="1">
              <a:solidFill>
                <a:schemeClr val="tx2"/>
              </a:solidFill>
            </a:endParaRPr>
          </a:p>
        </p:txBody>
      </p:sp>
    </p:spTree>
    <p:extLst>
      <p:ext uri="{BB962C8B-B14F-4D97-AF65-F5344CB8AC3E}">
        <p14:creationId xmlns:p14="http://schemas.microsoft.com/office/powerpoint/2010/main" val="4714262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22263" y="2019300"/>
            <a:ext cx="8331200" cy="4241800"/>
          </a:xfrm>
        </p:spPr>
        <p:txBody>
          <a:bodyPr>
            <a:normAutofit/>
          </a:bodyPr>
          <a:lstStyle/>
          <a:p>
            <a:pPr algn="ctr" eaLnBrk="1" hangingPunct="1">
              <a:buFontTx/>
              <a:buNone/>
            </a:pPr>
            <a:r>
              <a:rPr lang="en-US" b="1" dirty="0" smtClean="0">
                <a:latin typeface="Garamond" pitchFamily="-1" charset="0"/>
              </a:rPr>
              <a:t>The African American Male Summit is split into two parts: </a:t>
            </a:r>
          </a:p>
          <a:p>
            <a:pPr algn="ctr" eaLnBrk="1" hangingPunct="1">
              <a:buFontTx/>
              <a:buNone/>
            </a:pPr>
            <a:r>
              <a:rPr lang="en-US" b="1" dirty="0" smtClean="0">
                <a:latin typeface="Garamond" pitchFamily="-1" charset="0"/>
              </a:rPr>
              <a:t>The Professional Pre-conference and the Summit</a:t>
            </a:r>
          </a:p>
          <a:p>
            <a:pPr algn="just" eaLnBrk="1" hangingPunct="1">
              <a:buFontTx/>
              <a:buNone/>
            </a:pPr>
            <a:r>
              <a:rPr lang="en-US" dirty="0" smtClean="0">
                <a:latin typeface="Garamond" pitchFamily="-1" charset="0"/>
              </a:rPr>
              <a:t>  </a:t>
            </a:r>
          </a:p>
          <a:p>
            <a:pPr algn="just" eaLnBrk="1" hangingPunct="1">
              <a:buFontTx/>
              <a:buNone/>
            </a:pPr>
            <a:r>
              <a:rPr lang="en-US" dirty="0" smtClean="0">
                <a:latin typeface="Garamond" pitchFamily="-1" charset="0"/>
              </a:rPr>
              <a:t>  </a:t>
            </a:r>
            <a:r>
              <a:rPr lang="en-US" b="1" dirty="0" smtClean="0">
                <a:latin typeface="Garamond" pitchFamily="-1" charset="0"/>
              </a:rPr>
              <a:t>Professional Pre-conference</a:t>
            </a:r>
            <a:r>
              <a:rPr lang="en-US" dirty="0" smtClean="0">
                <a:latin typeface="Garamond" pitchFamily="-1" charset="0"/>
              </a:rPr>
              <a:t> </a:t>
            </a:r>
          </a:p>
          <a:p>
            <a:pPr algn="just" eaLnBrk="1" hangingPunct="1">
              <a:buFontTx/>
              <a:buNone/>
            </a:pPr>
            <a:r>
              <a:rPr lang="en-US" dirty="0">
                <a:latin typeface="Garamond" pitchFamily="-1" charset="0"/>
              </a:rPr>
              <a:t> </a:t>
            </a:r>
            <a:r>
              <a:rPr lang="en-US" dirty="0" smtClean="0">
                <a:latin typeface="Garamond" pitchFamily="-1" charset="0"/>
              </a:rPr>
              <a:t> A</a:t>
            </a:r>
            <a:r>
              <a:rPr lang="en-US" dirty="0">
                <a:latin typeface="Garamond" pitchFamily="-1" charset="0"/>
              </a:rPr>
              <a:t>²</a:t>
            </a:r>
            <a:r>
              <a:rPr lang="en-US" dirty="0" smtClean="0">
                <a:latin typeface="Garamond" pitchFamily="-1" charset="0"/>
              </a:rPr>
              <a:t>MEND’s African American Male Summit features a day-long Pre-conference session designed to provide professional development activities and workshops on a variety of topics.  Panel discussions, seminars by HR professional and prominent guest speakers discuss career choice, mobility, “real talk” and challenges for people of color in higher education.</a:t>
            </a:r>
          </a:p>
          <a:p>
            <a:pPr algn="just" eaLnBrk="1" hangingPunct="1">
              <a:buFontTx/>
              <a:buNone/>
            </a:pPr>
            <a:endParaRPr lang="en-US" b="1" u="sng" dirty="0">
              <a:latin typeface="Garamond" pitchFamily="-1" charset="0"/>
            </a:endParaRPr>
          </a:p>
          <a:p>
            <a:pPr algn="just" eaLnBrk="1" hangingPunct="1">
              <a:buFontTx/>
              <a:buNone/>
            </a:pPr>
            <a:endParaRPr lang="en-US" b="1" u="sng" dirty="0">
              <a:latin typeface="Garamond" pitchFamily="-1" charset="0"/>
            </a:endParaRPr>
          </a:p>
        </p:txBody>
      </p:sp>
      <p:pic>
        <p:nvPicPr>
          <p:cNvPr id="34819" name="Picture 5"/>
          <p:cNvPicPr>
            <a:picLocks noChangeAspect="1" noChangeArrowheads="1"/>
          </p:cNvPicPr>
          <p:nvPr/>
        </p:nvPicPr>
        <p:blipFill>
          <a:blip r:embed="rId3"/>
          <a:srcRect/>
          <a:stretch>
            <a:fillRect/>
          </a:stretch>
        </p:blipFill>
        <p:spPr bwMode="auto">
          <a:xfrm>
            <a:off x="7056438" y="330200"/>
            <a:ext cx="1597025" cy="939800"/>
          </a:xfrm>
          <a:prstGeom prst="rect">
            <a:avLst/>
          </a:prstGeom>
          <a:noFill/>
          <a:ln w="9525">
            <a:noFill/>
            <a:miter lim="800000"/>
            <a:headEnd/>
            <a:tailEnd/>
          </a:ln>
        </p:spPr>
      </p:pic>
      <p:sp>
        <p:nvSpPr>
          <p:cNvPr id="34820" name="Rectangle 8"/>
          <p:cNvSpPr>
            <a:spLocks noChangeArrowheads="1"/>
          </p:cNvSpPr>
          <p:nvPr/>
        </p:nvSpPr>
        <p:spPr bwMode="auto">
          <a:xfrm>
            <a:off x="704850" y="571500"/>
            <a:ext cx="7772400" cy="838200"/>
          </a:xfrm>
          <a:prstGeom prst="rect">
            <a:avLst/>
          </a:prstGeom>
          <a:noFill/>
          <a:ln w="9525">
            <a:noFill/>
            <a:miter lim="800000"/>
            <a:headEnd/>
            <a:tailEnd/>
          </a:ln>
        </p:spPr>
        <p:txBody>
          <a:bodyPr anchor="ctr">
            <a:prstTxWarp prst="textNoShape">
              <a:avLst/>
            </a:prstTxWarp>
          </a:bodyPr>
          <a:lstStyle/>
          <a:p>
            <a:r>
              <a:rPr lang="en-US" sz="2800" b="1">
                <a:solidFill>
                  <a:schemeClr val="tx2"/>
                </a:solidFill>
              </a:rPr>
              <a:t>African American Male Summit</a:t>
            </a:r>
            <a:endParaRPr lang="en-US" sz="3800" b="1">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22263" y="2019300"/>
            <a:ext cx="8331200" cy="4241800"/>
          </a:xfrm>
        </p:spPr>
        <p:txBody>
          <a:bodyPr>
            <a:normAutofit lnSpcReduction="10000"/>
          </a:bodyPr>
          <a:lstStyle/>
          <a:p>
            <a:pPr algn="ctr" eaLnBrk="1" hangingPunct="1">
              <a:buFontTx/>
              <a:buNone/>
            </a:pPr>
            <a:r>
              <a:rPr lang="en-US" b="1" dirty="0" smtClean="0">
                <a:latin typeface="Garamond" pitchFamily="-1" charset="0"/>
              </a:rPr>
              <a:t>The African American Male Summit is split into two parts: </a:t>
            </a:r>
          </a:p>
          <a:p>
            <a:pPr algn="ctr" eaLnBrk="1" hangingPunct="1">
              <a:buFontTx/>
              <a:buNone/>
            </a:pPr>
            <a:r>
              <a:rPr lang="en-US" b="1" dirty="0" smtClean="0">
                <a:latin typeface="Garamond" pitchFamily="-1" charset="0"/>
              </a:rPr>
              <a:t>The Professional Pre-conference and the Summit</a:t>
            </a:r>
            <a:endParaRPr lang="en-US" dirty="0" smtClean="0">
              <a:latin typeface="Garamond" pitchFamily="-1" charset="0"/>
            </a:endParaRPr>
          </a:p>
          <a:p>
            <a:pPr algn="just" eaLnBrk="1" hangingPunct="1">
              <a:buFontTx/>
              <a:buNone/>
            </a:pPr>
            <a:r>
              <a:rPr lang="en-US" dirty="0" smtClean="0">
                <a:latin typeface="Garamond" pitchFamily="-1" charset="0"/>
              </a:rPr>
              <a:t>  </a:t>
            </a:r>
            <a:r>
              <a:rPr lang="en-US" b="1" dirty="0" smtClean="0">
                <a:latin typeface="Garamond" pitchFamily="-1" charset="0"/>
              </a:rPr>
              <a:t>The Summit</a:t>
            </a:r>
            <a:r>
              <a:rPr lang="en-US" dirty="0" smtClean="0">
                <a:latin typeface="Garamond" pitchFamily="-1" charset="0"/>
              </a:rPr>
              <a:t> </a:t>
            </a:r>
          </a:p>
          <a:p>
            <a:pPr algn="just">
              <a:buNone/>
            </a:pPr>
            <a:r>
              <a:rPr lang="en-US" dirty="0">
                <a:latin typeface="Garamond" pitchFamily="-1" charset="0"/>
              </a:rPr>
              <a:t> </a:t>
            </a:r>
            <a:r>
              <a:rPr lang="en-US" dirty="0" smtClean="0">
                <a:latin typeface="Garamond" pitchFamily="-1" charset="0"/>
              </a:rPr>
              <a:t> The Summit takes place over two days and </a:t>
            </a:r>
            <a:r>
              <a:rPr lang="en-US" dirty="0">
                <a:latin typeface="Garamond" pitchFamily="-1" charset="0"/>
              </a:rPr>
              <a:t>features keynotes from prominent </a:t>
            </a:r>
            <a:r>
              <a:rPr lang="en-US" dirty="0" smtClean="0">
                <a:latin typeface="Garamond" pitchFamily="-1" charset="0"/>
              </a:rPr>
              <a:t>educators on the challenges of African American male students in higher education.  The summit is divided into four educational strands: </a:t>
            </a:r>
          </a:p>
          <a:p>
            <a:pPr algn="just"/>
            <a:r>
              <a:rPr lang="en-US" b="1" u="sng" dirty="0" smtClean="0">
                <a:latin typeface="Garamond" pitchFamily="-1" charset="0"/>
              </a:rPr>
              <a:t>African American Male Students</a:t>
            </a:r>
          </a:p>
          <a:p>
            <a:pPr algn="just"/>
            <a:r>
              <a:rPr lang="en-US" b="1" u="sng" dirty="0" smtClean="0">
                <a:latin typeface="Garamond" pitchFamily="-1" charset="0"/>
              </a:rPr>
              <a:t>Student Support Services</a:t>
            </a:r>
          </a:p>
          <a:p>
            <a:pPr algn="just"/>
            <a:r>
              <a:rPr lang="en-US" b="1" u="sng" dirty="0" smtClean="0">
                <a:latin typeface="Garamond" pitchFamily="-1" charset="0"/>
              </a:rPr>
              <a:t>Instructional Practices</a:t>
            </a:r>
          </a:p>
          <a:p>
            <a:pPr algn="just"/>
            <a:r>
              <a:rPr lang="en-US" b="1" u="sng" dirty="0" smtClean="0">
                <a:latin typeface="Garamond" pitchFamily="-1" charset="0"/>
              </a:rPr>
              <a:t>Administrative/Executive Approaches</a:t>
            </a:r>
          </a:p>
          <a:p>
            <a:pPr algn="just"/>
            <a:endParaRPr lang="en-US" b="1" u="sng" dirty="0">
              <a:latin typeface="Garamond" pitchFamily="-1" charset="0"/>
            </a:endParaRPr>
          </a:p>
        </p:txBody>
      </p:sp>
      <p:pic>
        <p:nvPicPr>
          <p:cNvPr id="34819" name="Picture 5"/>
          <p:cNvPicPr>
            <a:picLocks noChangeAspect="1" noChangeArrowheads="1"/>
          </p:cNvPicPr>
          <p:nvPr/>
        </p:nvPicPr>
        <p:blipFill>
          <a:blip r:embed="rId3"/>
          <a:srcRect/>
          <a:stretch>
            <a:fillRect/>
          </a:stretch>
        </p:blipFill>
        <p:spPr bwMode="auto">
          <a:xfrm>
            <a:off x="7056438" y="330200"/>
            <a:ext cx="1597025" cy="939800"/>
          </a:xfrm>
          <a:prstGeom prst="rect">
            <a:avLst/>
          </a:prstGeom>
          <a:noFill/>
          <a:ln w="9525">
            <a:noFill/>
            <a:miter lim="800000"/>
            <a:headEnd/>
            <a:tailEnd/>
          </a:ln>
        </p:spPr>
      </p:pic>
      <p:sp>
        <p:nvSpPr>
          <p:cNvPr id="34820" name="Rectangle 8"/>
          <p:cNvSpPr>
            <a:spLocks noChangeArrowheads="1"/>
          </p:cNvSpPr>
          <p:nvPr/>
        </p:nvSpPr>
        <p:spPr bwMode="auto">
          <a:xfrm>
            <a:off x="704850" y="571500"/>
            <a:ext cx="7772400" cy="838200"/>
          </a:xfrm>
          <a:prstGeom prst="rect">
            <a:avLst/>
          </a:prstGeom>
          <a:noFill/>
          <a:ln w="9525">
            <a:noFill/>
            <a:miter lim="800000"/>
            <a:headEnd/>
            <a:tailEnd/>
          </a:ln>
        </p:spPr>
        <p:txBody>
          <a:bodyPr anchor="ctr">
            <a:prstTxWarp prst="textNoShape">
              <a:avLst/>
            </a:prstTxWarp>
          </a:bodyPr>
          <a:lstStyle/>
          <a:p>
            <a:r>
              <a:rPr lang="en-US" sz="2800" b="1">
                <a:solidFill>
                  <a:schemeClr val="tx2"/>
                </a:solidFill>
              </a:rPr>
              <a:t>African American Male Summit</a:t>
            </a:r>
            <a:endParaRPr lang="en-US" sz="3800" b="1">
              <a:solidFill>
                <a:schemeClr val="tx2"/>
              </a:solidFill>
            </a:endParaRPr>
          </a:p>
        </p:txBody>
      </p:sp>
    </p:spTree>
    <p:extLst>
      <p:ext uri="{BB962C8B-B14F-4D97-AF65-F5344CB8AC3E}">
        <p14:creationId xmlns:p14="http://schemas.microsoft.com/office/powerpoint/2010/main" val="31548900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673100" y="0"/>
            <a:ext cx="8915400" cy="1066800"/>
          </a:xfrm>
        </p:spPr>
        <p:txBody>
          <a:bodyPr/>
          <a:lstStyle/>
          <a:p>
            <a:pPr eaLnBrk="1" hangingPunct="1">
              <a:defRPr/>
            </a:pPr>
            <a:r>
              <a:rPr lang="en-US" dirty="0" smtClean="0">
                <a:effectLst>
                  <a:outerShdw blurRad="38100" dist="38100" dir="2700000" algn="tl">
                    <a:srgbClr val="C0C0C0"/>
                  </a:outerShdw>
                </a:effectLst>
                <a:latin typeface="Times New Roman" pitchFamily="1" charset="0"/>
                <a:ea typeface="+mj-ea"/>
                <a:cs typeface="+mj-cs"/>
              </a:rPr>
              <a:t> </a:t>
            </a:r>
          </a:p>
        </p:txBody>
      </p:sp>
      <p:pic>
        <p:nvPicPr>
          <p:cNvPr id="38915" name="Picture 5"/>
          <p:cNvPicPr>
            <a:picLocks noChangeAspect="1" noChangeArrowheads="1"/>
          </p:cNvPicPr>
          <p:nvPr/>
        </p:nvPicPr>
        <p:blipFill>
          <a:blip r:embed="rId3"/>
          <a:srcRect/>
          <a:stretch>
            <a:fillRect/>
          </a:stretch>
        </p:blipFill>
        <p:spPr bwMode="auto">
          <a:xfrm>
            <a:off x="7056438" y="330200"/>
            <a:ext cx="1597025" cy="939800"/>
          </a:xfrm>
          <a:prstGeom prst="rect">
            <a:avLst/>
          </a:prstGeom>
          <a:noFill/>
          <a:ln w="9525">
            <a:noFill/>
            <a:miter lim="800000"/>
            <a:headEnd/>
            <a:tailEnd/>
          </a:ln>
        </p:spPr>
      </p:pic>
      <p:sp>
        <p:nvSpPr>
          <p:cNvPr id="38916" name="Rectangle 8"/>
          <p:cNvSpPr>
            <a:spLocks noChangeArrowheads="1"/>
          </p:cNvSpPr>
          <p:nvPr/>
        </p:nvSpPr>
        <p:spPr bwMode="auto">
          <a:xfrm>
            <a:off x="704850" y="571500"/>
            <a:ext cx="7772400" cy="838200"/>
          </a:xfrm>
          <a:prstGeom prst="rect">
            <a:avLst/>
          </a:prstGeom>
          <a:noFill/>
          <a:ln w="9525">
            <a:noFill/>
            <a:miter lim="800000"/>
            <a:headEnd/>
            <a:tailEnd/>
          </a:ln>
        </p:spPr>
        <p:txBody>
          <a:bodyPr anchor="ctr">
            <a:prstTxWarp prst="textNoShape">
              <a:avLst/>
            </a:prstTxWarp>
          </a:bodyPr>
          <a:lstStyle/>
          <a:p>
            <a:r>
              <a:rPr lang="en-US" sz="2800" b="1" dirty="0" smtClean="0">
                <a:solidFill>
                  <a:schemeClr val="tx2"/>
                </a:solidFill>
              </a:rPr>
              <a:t>African </a:t>
            </a:r>
            <a:r>
              <a:rPr lang="en-US" sz="2800" b="1" dirty="0">
                <a:solidFill>
                  <a:schemeClr val="tx2"/>
                </a:solidFill>
              </a:rPr>
              <a:t>American Male Summit:</a:t>
            </a:r>
          </a:p>
          <a:p>
            <a:r>
              <a:rPr lang="en-US" sz="2800" b="1" dirty="0">
                <a:solidFill>
                  <a:schemeClr val="tx2"/>
                </a:solidFill>
              </a:rPr>
              <a:t>Video </a:t>
            </a:r>
            <a:r>
              <a:rPr lang="en-US" sz="2800" b="1" dirty="0" smtClean="0">
                <a:solidFill>
                  <a:schemeClr val="tx2"/>
                </a:solidFill>
              </a:rPr>
              <a:t>Highlight </a:t>
            </a:r>
            <a:endParaRPr lang="en-US" sz="3800" b="1" dirty="0">
              <a:solidFill>
                <a:schemeClr val="tx2"/>
              </a:solidFill>
            </a:endParaRPr>
          </a:p>
        </p:txBody>
      </p:sp>
      <p:sp>
        <p:nvSpPr>
          <p:cNvPr id="2" name="TextBox 1"/>
          <p:cNvSpPr txBox="1"/>
          <p:nvPr/>
        </p:nvSpPr>
        <p:spPr>
          <a:xfrm>
            <a:off x="2955890" y="3200400"/>
            <a:ext cx="3270319" cy="646331"/>
          </a:xfrm>
          <a:prstGeom prst="rect">
            <a:avLst/>
          </a:prstGeom>
          <a:noFill/>
        </p:spPr>
        <p:txBody>
          <a:bodyPr wrap="none" rtlCol="0">
            <a:spAutoFit/>
          </a:bodyPr>
          <a:lstStyle/>
          <a:p>
            <a:r>
              <a:rPr lang="en-US">
                <a:hlinkClick r:id="rId4"/>
              </a:rPr>
              <a:t>http://a2mend.org/video-gallery</a:t>
            </a:r>
            <a:r>
              <a:rPr lang="en-US" smtClean="0">
                <a:hlinkClick r:id="rId4"/>
              </a:rPr>
              <a:t>/</a:t>
            </a:r>
            <a:endParaRPr lang="en-US"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704850" y="571500"/>
            <a:ext cx="7772400" cy="838200"/>
          </a:xfrm>
          <a:prstGeom prst="rect">
            <a:avLst/>
          </a:prstGeom>
          <a:noFill/>
          <a:ln w="9525">
            <a:noFill/>
            <a:miter lim="800000"/>
            <a:headEnd/>
            <a:tailEnd/>
          </a:ln>
        </p:spPr>
        <p:txBody>
          <a:bodyPr anchor="ctr">
            <a:prstTxWarp prst="textNoShape">
              <a:avLst/>
            </a:prstTxWarp>
          </a:bodyPr>
          <a:lstStyle/>
          <a:p>
            <a:r>
              <a:rPr lang="en-US" sz="2800" b="1">
                <a:solidFill>
                  <a:schemeClr val="tx2"/>
                </a:solidFill>
              </a:rPr>
              <a:t>Thank you</a:t>
            </a:r>
            <a:endParaRPr lang="en-US" sz="3800" b="1">
              <a:solidFill>
                <a:schemeClr val="tx2"/>
              </a:solidFill>
            </a:endParaRPr>
          </a:p>
        </p:txBody>
      </p:sp>
      <p:sp>
        <p:nvSpPr>
          <p:cNvPr id="67587" name="Rectangle 3"/>
          <p:cNvSpPr>
            <a:spLocks noChangeArrowheads="1"/>
          </p:cNvSpPr>
          <p:nvPr/>
        </p:nvSpPr>
        <p:spPr bwMode="auto">
          <a:xfrm>
            <a:off x="219075" y="2443163"/>
            <a:ext cx="8534400" cy="5619750"/>
          </a:xfrm>
          <a:prstGeom prst="rect">
            <a:avLst/>
          </a:prstGeom>
          <a:noFill/>
          <a:ln w="9525">
            <a:noFill/>
            <a:miter lim="800000"/>
            <a:headEnd/>
            <a:tailEnd/>
          </a:ln>
        </p:spPr>
        <p:txBody>
          <a:bodyPr>
            <a:prstTxWarp prst="textNoShape">
              <a:avLst/>
            </a:prstTxWarp>
          </a:bodyPr>
          <a:lstStyle/>
          <a:p>
            <a:pPr marL="1304925" lvl="2" indent="-395288">
              <a:spcBef>
                <a:spcPct val="20000"/>
              </a:spcBef>
              <a:spcAft>
                <a:spcPts val="800"/>
              </a:spcAft>
              <a:buClr>
                <a:schemeClr val="accent2"/>
              </a:buClr>
              <a:buFont typeface="Wingdings" pitchFamily="-1" charset="2"/>
              <a:buNone/>
            </a:pPr>
            <a:r>
              <a:rPr lang="en-US" sz="2400" b="1" dirty="0" smtClean="0"/>
              <a:t>			</a:t>
            </a:r>
          </a:p>
          <a:p>
            <a:pPr marL="1304925" lvl="2" indent="-395288">
              <a:spcBef>
                <a:spcPct val="20000"/>
              </a:spcBef>
              <a:spcAft>
                <a:spcPts val="800"/>
              </a:spcAft>
              <a:buClr>
                <a:schemeClr val="accent2"/>
              </a:buClr>
              <a:buFont typeface="Wingdings" pitchFamily="-1" charset="2"/>
              <a:buNone/>
            </a:pPr>
            <a:r>
              <a:rPr lang="en-US" sz="2400" b="1" dirty="0"/>
              <a:t>	</a:t>
            </a:r>
            <a:r>
              <a:rPr lang="en-US" sz="2400" b="1" dirty="0" smtClean="0"/>
              <a:t>		</a:t>
            </a:r>
            <a:r>
              <a:rPr lang="en-US" sz="2400" b="1" dirty="0" smtClean="0">
                <a:hlinkClick r:id="rId3"/>
              </a:rPr>
              <a:t>WWW.A2MEND.ORG</a:t>
            </a:r>
            <a:endParaRPr lang="en-US" sz="2400" b="1" dirty="0" smtClean="0"/>
          </a:p>
          <a:p>
            <a:pPr marL="1304925" lvl="2" indent="-395288">
              <a:spcBef>
                <a:spcPct val="20000"/>
              </a:spcBef>
              <a:spcAft>
                <a:spcPts val="800"/>
              </a:spcAft>
              <a:buClr>
                <a:schemeClr val="accent2"/>
              </a:buClr>
              <a:buFont typeface="Wingdings" pitchFamily="-1" charset="2"/>
              <a:buNone/>
            </a:pPr>
            <a:endParaRPr lang="en-US" sz="2400" b="1" dirty="0"/>
          </a:p>
          <a:p>
            <a:pPr marL="469900" indent="-469900" algn="ctr">
              <a:spcBef>
                <a:spcPct val="20000"/>
              </a:spcBef>
              <a:spcAft>
                <a:spcPts val="800"/>
              </a:spcAft>
              <a:buClr>
                <a:schemeClr val="accent2"/>
              </a:buClr>
              <a:buFont typeface="Wingdings" pitchFamily="-1" charset="2"/>
              <a:buNone/>
            </a:pPr>
            <a:r>
              <a:rPr lang="en-US" sz="2400" b="1" dirty="0"/>
              <a:t>Questions, Comments &amp; Discussion</a:t>
            </a:r>
            <a:endParaRPr lang="en-US" sz="2400" dirty="0"/>
          </a:p>
        </p:txBody>
      </p:sp>
      <p:sp>
        <p:nvSpPr>
          <p:cNvPr id="67588" name="Line 4"/>
          <p:cNvSpPr>
            <a:spLocks noChangeShapeType="1"/>
          </p:cNvSpPr>
          <p:nvPr/>
        </p:nvSpPr>
        <p:spPr bwMode="ltGray">
          <a:xfrm>
            <a:off x="746125" y="1398588"/>
            <a:ext cx="7670800" cy="0"/>
          </a:xfrm>
          <a:prstGeom prst="line">
            <a:avLst/>
          </a:prstGeom>
          <a:noFill/>
          <a:ln w="44450">
            <a:solidFill>
              <a:schemeClr val="tx1"/>
            </a:solidFill>
            <a:round/>
            <a:headEnd/>
            <a:tailEnd/>
          </a:ln>
        </p:spPr>
        <p:txBody>
          <a:bodyPr wrap="none" anchor="ctr">
            <a:prstTxWarp prst="textNoShape">
              <a:avLst/>
            </a:prstTxWarp>
          </a:bodyPr>
          <a:lstStyle/>
          <a:p>
            <a:endParaRPr lang="en-US"/>
          </a:p>
        </p:txBody>
      </p:sp>
      <p:sp>
        <p:nvSpPr>
          <p:cNvPr id="67589" name="Rectangle 5"/>
          <p:cNvSpPr>
            <a:spLocks noChangeArrowheads="1"/>
          </p:cNvSpPr>
          <p:nvPr/>
        </p:nvSpPr>
        <p:spPr bwMode="auto">
          <a:xfrm rot="10800000" flipV="1">
            <a:off x="661988" y="2068513"/>
            <a:ext cx="7974012" cy="1555750"/>
          </a:xfrm>
          <a:prstGeom prst="rect">
            <a:avLst/>
          </a:prstGeom>
          <a:noFill/>
          <a:ln w="9525">
            <a:noFill/>
            <a:miter lim="800000"/>
            <a:headEnd/>
            <a:tailEnd/>
          </a:ln>
        </p:spPr>
        <p:txBody>
          <a:bodyPr>
            <a:prstTxWarp prst="textNoShape">
              <a:avLst/>
            </a:prstTxWarp>
            <a:spAutoFit/>
          </a:bodyPr>
          <a:lstStyle/>
          <a:p>
            <a:pPr eaLnBrk="0" hangingPunct="0"/>
            <a:endParaRPr lang="en-US" sz="4800" b="1"/>
          </a:p>
          <a:p>
            <a:pPr eaLnBrk="0" hangingPunct="0"/>
            <a:endParaRPr lang="en-US" sz="4800" b="1"/>
          </a:p>
        </p:txBody>
      </p:sp>
      <p:pic>
        <p:nvPicPr>
          <p:cNvPr id="67590" name="Picture 5"/>
          <p:cNvPicPr>
            <a:picLocks noChangeAspect="1" noChangeArrowheads="1"/>
          </p:cNvPicPr>
          <p:nvPr/>
        </p:nvPicPr>
        <p:blipFill>
          <a:blip r:embed="rId4"/>
          <a:srcRect/>
          <a:stretch>
            <a:fillRect/>
          </a:stretch>
        </p:blipFill>
        <p:spPr bwMode="auto">
          <a:xfrm>
            <a:off x="6870700" y="215900"/>
            <a:ext cx="1770063" cy="10414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757817"/>
      </p:ext>
    </p:extLst>
  </p:cSld>
  <p:clrMapOvr>
    <a:masterClrMapping/>
  </p:clrMapOvr>
  <p:transition spd="slow">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a:xfrm>
            <a:off x="0" y="0"/>
            <a:ext cx="8915400" cy="1066800"/>
          </a:xfrm>
        </p:spPr>
        <p:txBody>
          <a:bodyPr/>
          <a:lstStyle/>
          <a:p>
            <a:pPr eaLnBrk="1" hangingPunct="1">
              <a:defRPr/>
            </a:pPr>
            <a:r>
              <a:rPr lang="en-US" dirty="0" smtClean="0">
                <a:effectLst>
                  <a:outerShdw blurRad="38100" dist="38100" dir="2700000" algn="tl">
                    <a:srgbClr val="C0C0C0"/>
                  </a:outerShdw>
                </a:effectLst>
                <a:latin typeface="Times New Roman" pitchFamily="1" charset="0"/>
                <a:ea typeface="+mj-ea"/>
                <a:cs typeface="+mj-cs"/>
              </a:rPr>
              <a:t> </a:t>
            </a:r>
          </a:p>
        </p:txBody>
      </p:sp>
      <p:sp>
        <p:nvSpPr>
          <p:cNvPr id="513027" name="Rectangle 3"/>
          <p:cNvSpPr>
            <a:spLocks noGrp="1" noChangeArrowheads="1"/>
          </p:cNvSpPr>
          <p:nvPr>
            <p:ph idx="1"/>
          </p:nvPr>
        </p:nvSpPr>
        <p:spPr>
          <a:xfrm>
            <a:off x="596900" y="2209800"/>
            <a:ext cx="8318500" cy="4038600"/>
          </a:xfrm>
        </p:spPr>
        <p:txBody>
          <a:bodyPr>
            <a:normAutofit/>
          </a:bodyPr>
          <a:lstStyle/>
          <a:p>
            <a:pPr eaLnBrk="1" hangingPunct="1">
              <a:buFont typeface="Wingdings" pitchFamily="-1" charset="2"/>
              <a:buChar char="§"/>
              <a:defRPr/>
            </a:pPr>
            <a:r>
              <a:rPr lang="en-US" dirty="0" smtClean="0">
                <a:latin typeface="Garamond" pitchFamily="-1" charset="0"/>
              </a:rPr>
              <a:t>Introductions</a:t>
            </a:r>
            <a:endParaRPr lang="en-US" sz="2400" dirty="0">
              <a:latin typeface="Garamond" pitchFamily="-1" charset="0"/>
            </a:endParaRPr>
          </a:p>
          <a:p>
            <a:pPr eaLnBrk="1" hangingPunct="1">
              <a:buFont typeface="Wingdings" pitchFamily="-1" charset="2"/>
              <a:buNone/>
              <a:defRPr/>
            </a:pPr>
            <a:endParaRPr lang="en-US" sz="900" dirty="0">
              <a:latin typeface="Garamond" pitchFamily="-1" charset="0"/>
            </a:endParaRPr>
          </a:p>
          <a:p>
            <a:pPr eaLnBrk="1" hangingPunct="1">
              <a:buFont typeface="Wingdings" pitchFamily="-1" charset="2"/>
              <a:buChar char="§"/>
              <a:defRPr/>
            </a:pPr>
            <a:r>
              <a:rPr lang="en-US" dirty="0" smtClean="0">
                <a:latin typeface="Garamond" pitchFamily="-1" charset="0"/>
              </a:rPr>
              <a:t>Reflection</a:t>
            </a:r>
            <a:endParaRPr lang="en-US" sz="2400" dirty="0" smtClean="0">
              <a:latin typeface="Garamond" pitchFamily="-1" charset="0"/>
            </a:endParaRPr>
          </a:p>
          <a:p>
            <a:pPr eaLnBrk="1" hangingPunct="1">
              <a:buFont typeface="Wingdings" pitchFamily="-1" charset="2"/>
              <a:buChar char="§"/>
              <a:defRPr/>
            </a:pPr>
            <a:endParaRPr lang="en-US" sz="900" dirty="0">
              <a:latin typeface="Garamond" pitchFamily="-1" charset="0"/>
            </a:endParaRPr>
          </a:p>
          <a:p>
            <a:pPr>
              <a:buFont typeface="Wingdings" pitchFamily="-1" charset="2"/>
              <a:buChar char="§"/>
              <a:defRPr/>
            </a:pPr>
            <a:r>
              <a:rPr lang="en-US" dirty="0" smtClean="0">
                <a:latin typeface="Garamond" pitchFamily="-1" charset="0"/>
              </a:rPr>
              <a:t>Emergence of A</a:t>
            </a:r>
            <a:r>
              <a:rPr lang="en-US" baseline="30000" dirty="0" smtClean="0">
                <a:latin typeface="Garamond" pitchFamily="-1" charset="0"/>
              </a:rPr>
              <a:t>2</a:t>
            </a:r>
            <a:r>
              <a:rPr lang="en-US" dirty="0" smtClean="0">
                <a:latin typeface="Garamond" pitchFamily="-1" charset="0"/>
              </a:rPr>
              <a:t>MEND</a:t>
            </a:r>
          </a:p>
          <a:p>
            <a:pPr eaLnBrk="1" hangingPunct="1">
              <a:buFont typeface="Wingdings" pitchFamily="-1" charset="2"/>
              <a:buChar char="§"/>
              <a:defRPr/>
            </a:pPr>
            <a:endParaRPr lang="en-US" sz="900" dirty="0" smtClean="0">
              <a:latin typeface="Garamond" pitchFamily="-1" charset="0"/>
            </a:endParaRPr>
          </a:p>
          <a:p>
            <a:pPr eaLnBrk="1" hangingPunct="1">
              <a:buFont typeface="Wingdings" pitchFamily="-1" charset="2"/>
              <a:buChar char="§"/>
              <a:defRPr/>
            </a:pPr>
            <a:r>
              <a:rPr lang="en-US" sz="2400" dirty="0" smtClean="0">
                <a:latin typeface="Garamond" pitchFamily="-1" charset="0"/>
              </a:rPr>
              <a:t>The </a:t>
            </a:r>
            <a:r>
              <a:rPr lang="en-US" dirty="0" smtClean="0">
                <a:latin typeface="Garamond" pitchFamily="-1" charset="0"/>
              </a:rPr>
              <a:t>Mentor Program</a:t>
            </a:r>
            <a:endParaRPr lang="en-US" sz="900" dirty="0" smtClean="0">
              <a:latin typeface="Garamond" pitchFamily="-1" charset="0"/>
            </a:endParaRPr>
          </a:p>
          <a:p>
            <a:pPr marL="0" indent="0" eaLnBrk="1" hangingPunct="1">
              <a:buNone/>
              <a:defRPr/>
            </a:pPr>
            <a:endParaRPr lang="en-US" sz="900" dirty="0" smtClean="0">
              <a:latin typeface="Garamond" pitchFamily="-1" charset="0"/>
            </a:endParaRPr>
          </a:p>
          <a:p>
            <a:pPr eaLnBrk="1" hangingPunct="1">
              <a:buFont typeface="Wingdings" pitchFamily="-1" charset="2"/>
              <a:buChar char="§"/>
              <a:defRPr/>
            </a:pPr>
            <a:r>
              <a:rPr lang="en-US" dirty="0" smtClean="0">
                <a:latin typeface="Garamond" pitchFamily="-1" charset="0"/>
              </a:rPr>
              <a:t>The African American Male Summit</a:t>
            </a:r>
            <a:endParaRPr lang="en-US" sz="2400" dirty="0">
              <a:latin typeface="Garamond" pitchFamily="-1" charset="0"/>
            </a:endParaRPr>
          </a:p>
          <a:p>
            <a:pPr marL="0" indent="0" eaLnBrk="1" hangingPunct="1">
              <a:buNone/>
              <a:defRPr/>
            </a:pPr>
            <a:endParaRPr lang="en-US" sz="900" dirty="0">
              <a:latin typeface="Garamond" pitchFamily="-1" charset="0"/>
            </a:endParaRPr>
          </a:p>
          <a:p>
            <a:pPr eaLnBrk="1" hangingPunct="1">
              <a:buFont typeface="Wingdings" pitchFamily="-1" charset="2"/>
              <a:buChar char="§"/>
              <a:defRPr/>
            </a:pPr>
            <a:r>
              <a:rPr lang="en-US" sz="2400" dirty="0">
                <a:latin typeface="Garamond" pitchFamily="-1" charset="0"/>
              </a:rPr>
              <a:t>Discussion &amp; Questions</a:t>
            </a:r>
          </a:p>
          <a:p>
            <a:pPr eaLnBrk="1" hangingPunct="1">
              <a:buFont typeface="Wingdings" pitchFamily="-1" charset="2"/>
              <a:buChar char="§"/>
              <a:defRPr/>
            </a:pPr>
            <a:endParaRPr lang="en-US" sz="2400" dirty="0">
              <a:effectLst>
                <a:outerShdw blurRad="38100" dist="38100" dir="2700000" algn="tl">
                  <a:srgbClr val="DDDDDD"/>
                </a:outerShdw>
              </a:effectLst>
              <a:latin typeface="Garamond" pitchFamily="-1" charset="0"/>
            </a:endParaRPr>
          </a:p>
        </p:txBody>
      </p:sp>
      <p:pic>
        <p:nvPicPr>
          <p:cNvPr id="17412" name="Picture 5"/>
          <p:cNvPicPr>
            <a:picLocks noChangeAspect="1" noChangeArrowheads="1"/>
          </p:cNvPicPr>
          <p:nvPr/>
        </p:nvPicPr>
        <p:blipFill>
          <a:blip r:embed="rId3"/>
          <a:srcRect/>
          <a:stretch>
            <a:fillRect/>
          </a:stretch>
        </p:blipFill>
        <p:spPr bwMode="auto">
          <a:xfrm>
            <a:off x="7056438" y="330200"/>
            <a:ext cx="1597025" cy="939800"/>
          </a:xfrm>
          <a:prstGeom prst="rect">
            <a:avLst/>
          </a:prstGeom>
          <a:noFill/>
          <a:ln w="9525">
            <a:noFill/>
            <a:miter lim="800000"/>
            <a:headEnd/>
            <a:tailEnd/>
          </a:ln>
        </p:spPr>
      </p:pic>
      <p:sp>
        <p:nvSpPr>
          <p:cNvPr id="17413" name="Rectangle 5"/>
          <p:cNvSpPr>
            <a:spLocks noChangeArrowheads="1"/>
          </p:cNvSpPr>
          <p:nvPr/>
        </p:nvSpPr>
        <p:spPr bwMode="auto">
          <a:xfrm>
            <a:off x="704850" y="571500"/>
            <a:ext cx="7772400" cy="838200"/>
          </a:xfrm>
          <a:prstGeom prst="rect">
            <a:avLst/>
          </a:prstGeom>
          <a:noFill/>
          <a:ln w="9525">
            <a:noFill/>
            <a:miter lim="800000"/>
            <a:headEnd/>
            <a:tailEnd/>
          </a:ln>
        </p:spPr>
        <p:txBody>
          <a:bodyPr anchor="ctr">
            <a:prstTxWarp prst="textNoShape">
              <a:avLst/>
            </a:prstTxWarp>
          </a:bodyPr>
          <a:lstStyle/>
          <a:p>
            <a:r>
              <a:rPr lang="en-US" sz="2800" b="1">
                <a:solidFill>
                  <a:schemeClr val="tx2"/>
                </a:solidFill>
              </a:rPr>
              <a:t>Session Agenda</a:t>
            </a:r>
            <a:endParaRPr lang="en-US" sz="3800" b="1">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Garamond"/>
                <a:cs typeface="Garamond"/>
              </a:rPr>
              <a:t>Reflection</a:t>
            </a:r>
            <a:endParaRPr lang="en-US" sz="4000" dirty="0">
              <a:latin typeface="Garamond"/>
              <a:cs typeface="Garamond"/>
            </a:endParaRPr>
          </a:p>
        </p:txBody>
      </p:sp>
      <p:sp>
        <p:nvSpPr>
          <p:cNvPr id="3" name="Content Placeholder 2"/>
          <p:cNvSpPr>
            <a:spLocks noGrp="1"/>
          </p:cNvSpPr>
          <p:nvPr>
            <p:ph idx="1"/>
          </p:nvPr>
        </p:nvSpPr>
        <p:spPr>
          <a:xfrm>
            <a:off x="531639" y="2257194"/>
            <a:ext cx="6887389" cy="3775306"/>
          </a:xfrm>
        </p:spPr>
        <p:txBody>
          <a:bodyPr>
            <a:normAutofit/>
          </a:bodyPr>
          <a:lstStyle/>
          <a:p>
            <a:r>
              <a:rPr lang="en-US" dirty="0" smtClean="0">
                <a:latin typeface="Garamond"/>
                <a:cs typeface="Garamond"/>
              </a:rPr>
              <a:t>Think about a time during your college education when you were the most and least engaged (inside or outside of the classroom).</a:t>
            </a:r>
          </a:p>
          <a:p>
            <a:pPr lvl="1"/>
            <a:r>
              <a:rPr lang="en-US" dirty="0" smtClean="0">
                <a:latin typeface="Garamond"/>
                <a:cs typeface="Garamond"/>
              </a:rPr>
              <a:t>Who </a:t>
            </a:r>
            <a:r>
              <a:rPr lang="en-US" dirty="0">
                <a:latin typeface="Garamond"/>
                <a:cs typeface="Garamond"/>
              </a:rPr>
              <a:t>was there?</a:t>
            </a:r>
          </a:p>
          <a:p>
            <a:pPr lvl="1"/>
            <a:r>
              <a:rPr lang="en-US" dirty="0">
                <a:latin typeface="Garamond"/>
                <a:cs typeface="Garamond"/>
              </a:rPr>
              <a:t>What made the circumstances memorable?</a:t>
            </a:r>
          </a:p>
          <a:p>
            <a:pPr lvl="1"/>
            <a:r>
              <a:rPr lang="en-US" dirty="0">
                <a:latin typeface="Garamond"/>
                <a:cs typeface="Garamond"/>
              </a:rPr>
              <a:t>How did it change your thinking about college?</a:t>
            </a:r>
          </a:p>
          <a:p>
            <a:r>
              <a:rPr lang="en-US" dirty="0" smtClean="0">
                <a:latin typeface="Garamond"/>
                <a:cs typeface="Garamond"/>
              </a:rPr>
              <a:t>Think about a time during your early professional career when you were unsure about your direction</a:t>
            </a:r>
          </a:p>
          <a:p>
            <a:pPr lvl="1"/>
            <a:r>
              <a:rPr lang="en-US" dirty="0" smtClean="0">
                <a:latin typeface="Garamond"/>
                <a:cs typeface="Garamond"/>
              </a:rPr>
              <a:t>How did you navigate?</a:t>
            </a:r>
          </a:p>
          <a:p>
            <a:pPr lvl="1"/>
            <a:r>
              <a:rPr lang="en-US" dirty="0" smtClean="0">
                <a:latin typeface="Garamond"/>
                <a:cs typeface="Garamond"/>
              </a:rPr>
              <a:t>What did you need the most during that time?</a:t>
            </a:r>
          </a:p>
          <a:p>
            <a:pPr lvl="1"/>
            <a:endParaRPr lang="en-US" dirty="0" smtClean="0">
              <a:latin typeface="Garamond"/>
              <a:cs typeface="Garamond"/>
            </a:endParaRPr>
          </a:p>
          <a:p>
            <a:endParaRPr lang="en-US" dirty="0">
              <a:latin typeface="Garamond"/>
              <a:cs typeface="Garamond"/>
            </a:endParaRPr>
          </a:p>
        </p:txBody>
      </p:sp>
      <p:pic>
        <p:nvPicPr>
          <p:cNvPr id="4" name="Picture 5"/>
          <p:cNvPicPr>
            <a:picLocks noChangeAspect="1" noChangeArrowheads="1"/>
          </p:cNvPicPr>
          <p:nvPr/>
        </p:nvPicPr>
        <p:blipFill>
          <a:blip r:embed="rId2"/>
          <a:srcRect/>
          <a:stretch>
            <a:fillRect/>
          </a:stretch>
        </p:blipFill>
        <p:spPr bwMode="auto">
          <a:xfrm>
            <a:off x="7056438" y="330200"/>
            <a:ext cx="1597025" cy="939800"/>
          </a:xfrm>
          <a:prstGeom prst="rect">
            <a:avLst/>
          </a:prstGeom>
          <a:noFill/>
          <a:ln w="9525">
            <a:noFill/>
            <a:miter lim="800000"/>
            <a:headEnd/>
            <a:tailEnd/>
          </a:ln>
        </p:spPr>
      </p:pic>
    </p:spTree>
    <p:extLst>
      <p:ext uri="{BB962C8B-B14F-4D97-AF65-F5344CB8AC3E}">
        <p14:creationId xmlns:p14="http://schemas.microsoft.com/office/powerpoint/2010/main" val="1645396296"/>
      </p:ext>
    </p:extLst>
  </p:cSld>
  <p:clrMapOvr>
    <a:masterClrMapping/>
  </p:clrMapOvr>
  <p:transition spd="slow">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398463" y="2006600"/>
            <a:ext cx="8280400" cy="4851400"/>
          </a:xfrm>
        </p:spPr>
        <p:txBody>
          <a:bodyPr>
            <a:normAutofit/>
          </a:bodyPr>
          <a:lstStyle/>
          <a:p>
            <a:pPr eaLnBrk="1" hangingPunct="1">
              <a:buFontTx/>
              <a:buNone/>
            </a:pPr>
            <a:r>
              <a:rPr lang="en-US" sz="1600" dirty="0" smtClean="0">
                <a:latin typeface="Garamond" pitchFamily="-1" charset="0"/>
              </a:rPr>
              <a:t>The Mission</a:t>
            </a:r>
          </a:p>
          <a:p>
            <a:pPr>
              <a:buNone/>
            </a:pPr>
            <a:r>
              <a:rPr lang="en-US" sz="1600" dirty="0" smtClean="0">
                <a:latin typeface="Garamond"/>
                <a:cs typeface="Garamond"/>
              </a:rPr>
              <a:t>	The </a:t>
            </a:r>
            <a:r>
              <a:rPr lang="en-US" sz="1600" dirty="0">
                <a:latin typeface="Garamond"/>
                <a:cs typeface="Garamond"/>
              </a:rPr>
              <a:t>African American Male Education Network and Development (A²MEND) organization is comprised of African American male administrators who utilize their scholarly and professional expertise to foster institutional change within the community college system. We aim to create an affirming academic and professional environment for African Americans with a particular focus on African American male students, faculty, staff, and administrators</a:t>
            </a:r>
            <a:r>
              <a:rPr lang="en-US" sz="1600" dirty="0" smtClean="0">
                <a:latin typeface="Garamond"/>
                <a:cs typeface="Garamond"/>
              </a:rPr>
              <a:t>.</a:t>
            </a:r>
            <a:endParaRPr lang="en-US" sz="1600" dirty="0" smtClean="0">
              <a:latin typeface="Garamond" pitchFamily="-1" charset="0"/>
            </a:endParaRPr>
          </a:p>
          <a:p>
            <a:pPr eaLnBrk="1" hangingPunct="1">
              <a:buFontTx/>
              <a:buNone/>
            </a:pPr>
            <a:r>
              <a:rPr lang="en-US" sz="1600" dirty="0" smtClean="0">
                <a:latin typeface="Garamond" pitchFamily="-1" charset="0"/>
              </a:rPr>
              <a:t>The </a:t>
            </a:r>
            <a:r>
              <a:rPr lang="en-US" sz="1600" dirty="0">
                <a:latin typeface="Garamond" pitchFamily="-1" charset="0"/>
              </a:rPr>
              <a:t>Vision</a:t>
            </a:r>
          </a:p>
          <a:p>
            <a:pPr eaLnBrk="1" hangingPunct="1">
              <a:buFontTx/>
              <a:buNone/>
            </a:pPr>
            <a:r>
              <a:rPr lang="en-US" sz="1600" dirty="0">
                <a:latin typeface="Garamond" pitchFamily="-1" charset="0"/>
              </a:rPr>
              <a:t>	To be the nation’s leading organization in fostering African American Male success in community </a:t>
            </a:r>
            <a:r>
              <a:rPr lang="en-US" sz="1600" dirty="0" smtClean="0">
                <a:latin typeface="Garamond" pitchFamily="-1" charset="0"/>
              </a:rPr>
              <a:t>colleges</a:t>
            </a:r>
            <a:endParaRPr lang="en-US" sz="1600" dirty="0">
              <a:latin typeface="Garamond" pitchFamily="-1" charset="0"/>
            </a:endParaRPr>
          </a:p>
          <a:p>
            <a:pPr>
              <a:buFont typeface="Wingdings" pitchFamily="-1" charset="2"/>
              <a:buNone/>
            </a:pPr>
            <a:r>
              <a:rPr lang="en-US" sz="1600" dirty="0">
                <a:latin typeface="Garamond" pitchFamily="-1" charset="0"/>
              </a:rPr>
              <a:t>To achieve our vision, we strive to: </a:t>
            </a:r>
          </a:p>
          <a:p>
            <a:pPr lvl="2">
              <a:buFont typeface="Wingdings" pitchFamily="-1" charset="2"/>
              <a:buChar char="§"/>
            </a:pPr>
            <a:r>
              <a:rPr lang="en-US" sz="1600" dirty="0">
                <a:latin typeface="Garamond" pitchFamily="-1" charset="0"/>
              </a:rPr>
              <a:t>provide expertise to build, support, and sustain institutional capacity that effectively addresses the needs of African American </a:t>
            </a:r>
            <a:r>
              <a:rPr lang="en-US" sz="1600" dirty="0" smtClean="0">
                <a:latin typeface="Garamond" pitchFamily="-1" charset="0"/>
              </a:rPr>
              <a:t>men</a:t>
            </a:r>
          </a:p>
          <a:p>
            <a:pPr lvl="2">
              <a:buFont typeface="Wingdings" pitchFamily="-1" charset="2"/>
              <a:buChar char="§"/>
            </a:pPr>
            <a:r>
              <a:rPr lang="en-US" sz="1600" dirty="0">
                <a:latin typeface="Garamond" pitchFamily="-1" charset="0"/>
              </a:rPr>
              <a:t>hold the community college system accountable for the success of African American men</a:t>
            </a:r>
          </a:p>
        </p:txBody>
      </p:sp>
      <p:pic>
        <p:nvPicPr>
          <p:cNvPr id="28675" name="Picture 5"/>
          <p:cNvPicPr>
            <a:picLocks noChangeAspect="1" noChangeArrowheads="1"/>
          </p:cNvPicPr>
          <p:nvPr/>
        </p:nvPicPr>
        <p:blipFill>
          <a:blip r:embed="rId3"/>
          <a:srcRect/>
          <a:stretch>
            <a:fillRect/>
          </a:stretch>
        </p:blipFill>
        <p:spPr bwMode="auto">
          <a:xfrm>
            <a:off x="7056438" y="330200"/>
            <a:ext cx="1597025" cy="939800"/>
          </a:xfrm>
          <a:prstGeom prst="rect">
            <a:avLst/>
          </a:prstGeom>
          <a:noFill/>
          <a:ln w="9525">
            <a:noFill/>
            <a:miter lim="800000"/>
            <a:headEnd/>
            <a:tailEnd/>
          </a:ln>
        </p:spPr>
      </p:pic>
      <p:sp>
        <p:nvSpPr>
          <p:cNvPr id="5" name="Rectangle 5"/>
          <p:cNvSpPr>
            <a:spLocks noChangeArrowheads="1"/>
          </p:cNvSpPr>
          <p:nvPr/>
        </p:nvSpPr>
        <p:spPr bwMode="auto">
          <a:xfrm>
            <a:off x="361950" y="717550"/>
            <a:ext cx="7772400" cy="838200"/>
          </a:xfrm>
          <a:prstGeom prst="rect">
            <a:avLst/>
          </a:prstGeom>
          <a:noFill/>
          <a:ln w="9525">
            <a:noFill/>
            <a:miter lim="800000"/>
            <a:headEnd/>
            <a:tailEnd/>
          </a:ln>
        </p:spPr>
        <p:txBody>
          <a:bodyPr anchor="ctr">
            <a:prstTxWarp prst="textNoShape">
              <a:avLst/>
            </a:prstTxWarp>
          </a:bodyPr>
          <a:lstStyle/>
          <a:p>
            <a:r>
              <a:rPr lang="en-US" sz="2800" b="1" dirty="0">
                <a:solidFill>
                  <a:schemeClr val="tx2"/>
                </a:solidFill>
              </a:rPr>
              <a:t>The Emergence of </a:t>
            </a:r>
            <a:r>
              <a:rPr lang="en-US" sz="2800" b="1" dirty="0" smtClean="0">
                <a:solidFill>
                  <a:schemeClr val="tx2"/>
                </a:solidFill>
              </a:rPr>
              <a:t>A</a:t>
            </a:r>
            <a:r>
              <a:rPr lang="en-US" sz="2800" b="1" baseline="30000" dirty="0" smtClean="0">
                <a:solidFill>
                  <a:schemeClr val="tx2"/>
                </a:solidFill>
              </a:rPr>
              <a:t>2</a:t>
            </a:r>
            <a:r>
              <a:rPr lang="en-US" sz="2800" b="1" dirty="0" smtClean="0">
                <a:solidFill>
                  <a:schemeClr val="tx2"/>
                </a:solidFill>
              </a:rPr>
              <a:t>MEND</a:t>
            </a:r>
            <a:endParaRPr lang="en-US" sz="2800" b="1"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660400" y="2120900"/>
            <a:ext cx="8483600" cy="4851400"/>
          </a:xfrm>
        </p:spPr>
        <p:txBody>
          <a:bodyPr/>
          <a:lstStyle/>
          <a:p>
            <a:pPr>
              <a:buFont typeface="Wingdings" pitchFamily="-1" charset="2"/>
              <a:buNone/>
            </a:pPr>
            <a:endParaRPr lang="en-US" sz="900" dirty="0">
              <a:latin typeface="Garamond" pitchFamily="-1" charset="0"/>
            </a:endParaRPr>
          </a:p>
          <a:p>
            <a:pPr>
              <a:buFont typeface="Wingdings" pitchFamily="-1" charset="2"/>
              <a:buNone/>
            </a:pPr>
            <a:r>
              <a:rPr lang="en-US" sz="2400" dirty="0">
                <a:latin typeface="Garamond" pitchFamily="-1" charset="0"/>
              </a:rPr>
              <a:t>To achieve our vision, we strive to:</a:t>
            </a:r>
            <a:r>
              <a:rPr lang="en-US" sz="2400" dirty="0" smtClean="0">
                <a:latin typeface="Garamond" pitchFamily="-1" charset="0"/>
              </a:rPr>
              <a:t> </a:t>
            </a:r>
          </a:p>
          <a:p>
            <a:pPr>
              <a:buFont typeface="Wingdings" pitchFamily="-1" charset="2"/>
              <a:buNone/>
            </a:pPr>
            <a:endParaRPr lang="en-US" sz="1200" dirty="0" smtClean="0">
              <a:latin typeface="Garamond" pitchFamily="-1" charset="0"/>
            </a:endParaRPr>
          </a:p>
          <a:p>
            <a:pPr lvl="2">
              <a:buFont typeface="Wingdings" pitchFamily="-1" charset="2"/>
              <a:buChar char="§"/>
            </a:pPr>
            <a:r>
              <a:rPr lang="en-US" sz="2400" dirty="0">
                <a:latin typeface="Garamond" pitchFamily="-1" charset="0"/>
              </a:rPr>
              <a:t>promote research in the area of African American male academic achievement in the community </a:t>
            </a:r>
            <a:r>
              <a:rPr lang="en-US" sz="2400" dirty="0" smtClean="0">
                <a:latin typeface="Garamond" pitchFamily="-1" charset="0"/>
              </a:rPr>
              <a:t>colleges</a:t>
            </a:r>
          </a:p>
          <a:p>
            <a:pPr lvl="2">
              <a:buFont typeface="Wingdings" pitchFamily="-1" charset="2"/>
              <a:buChar char="§"/>
            </a:pPr>
            <a:endParaRPr lang="en-US" sz="900" dirty="0" smtClean="0">
              <a:latin typeface="Garamond" pitchFamily="-1" charset="0"/>
            </a:endParaRPr>
          </a:p>
          <a:p>
            <a:pPr lvl="2">
              <a:buFont typeface="Wingdings" pitchFamily="-1" charset="2"/>
              <a:buChar char="§"/>
            </a:pPr>
            <a:r>
              <a:rPr lang="en-US" sz="2400" dirty="0">
                <a:latin typeface="Garamond" pitchFamily="-1" charset="0"/>
              </a:rPr>
              <a:t>serve as a network for African American </a:t>
            </a:r>
            <a:r>
              <a:rPr lang="en-US" sz="2400" dirty="0" smtClean="0">
                <a:latin typeface="Garamond" pitchFamily="-1" charset="0"/>
              </a:rPr>
              <a:t>educators</a:t>
            </a:r>
          </a:p>
          <a:p>
            <a:pPr lvl="2">
              <a:buFont typeface="Wingdings" pitchFamily="-1" charset="2"/>
              <a:buChar char="§"/>
            </a:pPr>
            <a:endParaRPr lang="en-US" sz="900" dirty="0" smtClean="0">
              <a:latin typeface="Garamond" pitchFamily="-1" charset="0"/>
            </a:endParaRPr>
          </a:p>
          <a:p>
            <a:pPr lvl="2">
              <a:buFont typeface="Wingdings" pitchFamily="-1" charset="2"/>
              <a:buChar char="§"/>
            </a:pPr>
            <a:r>
              <a:rPr lang="en-US" sz="2400" dirty="0">
                <a:latin typeface="Garamond" pitchFamily="-1" charset="0"/>
              </a:rPr>
              <a:t>support African American men in their career development, advancement, and success</a:t>
            </a:r>
          </a:p>
          <a:p>
            <a:pPr>
              <a:buFont typeface="Wingdings" pitchFamily="-1" charset="2"/>
              <a:buNone/>
            </a:pPr>
            <a:endParaRPr lang="en-US" sz="2400" dirty="0">
              <a:latin typeface="Garamond" pitchFamily="-1" charset="0"/>
            </a:endParaRPr>
          </a:p>
        </p:txBody>
      </p:sp>
      <p:pic>
        <p:nvPicPr>
          <p:cNvPr id="30723" name="Picture 5"/>
          <p:cNvPicPr>
            <a:picLocks noChangeAspect="1" noChangeArrowheads="1"/>
          </p:cNvPicPr>
          <p:nvPr/>
        </p:nvPicPr>
        <p:blipFill>
          <a:blip r:embed="rId3"/>
          <a:srcRect/>
          <a:stretch>
            <a:fillRect/>
          </a:stretch>
        </p:blipFill>
        <p:spPr bwMode="auto">
          <a:xfrm>
            <a:off x="7056438" y="330200"/>
            <a:ext cx="1597025" cy="939800"/>
          </a:xfrm>
          <a:prstGeom prst="rect">
            <a:avLst/>
          </a:prstGeom>
          <a:noFill/>
          <a:ln w="9525">
            <a:noFill/>
            <a:miter lim="800000"/>
            <a:headEnd/>
            <a:tailEnd/>
          </a:ln>
        </p:spPr>
      </p:pic>
      <p:sp>
        <p:nvSpPr>
          <p:cNvPr id="30724" name="Rectangle 8"/>
          <p:cNvSpPr>
            <a:spLocks noChangeArrowheads="1"/>
          </p:cNvSpPr>
          <p:nvPr/>
        </p:nvSpPr>
        <p:spPr bwMode="auto">
          <a:xfrm>
            <a:off x="704850" y="571500"/>
            <a:ext cx="7772400" cy="838200"/>
          </a:xfrm>
          <a:prstGeom prst="rect">
            <a:avLst/>
          </a:prstGeom>
          <a:noFill/>
          <a:ln w="9525">
            <a:noFill/>
            <a:miter lim="800000"/>
            <a:headEnd/>
            <a:tailEnd/>
          </a:ln>
        </p:spPr>
        <p:txBody>
          <a:bodyPr anchor="ctr">
            <a:prstTxWarp prst="textNoShape">
              <a:avLst/>
            </a:prstTxWarp>
          </a:bodyPr>
          <a:lstStyle/>
          <a:p>
            <a:r>
              <a:rPr lang="en-US" sz="2800" b="1">
                <a:solidFill>
                  <a:schemeClr val="tx2"/>
                </a:solidFill>
              </a:rPr>
              <a:t>The Organization</a:t>
            </a:r>
            <a:endParaRPr lang="en-US" sz="3800" b="1">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555625" y="2054225"/>
            <a:ext cx="8054975" cy="4318000"/>
          </a:xfrm>
        </p:spPr>
        <p:txBody>
          <a:bodyPr/>
          <a:lstStyle/>
          <a:p>
            <a:pPr eaLnBrk="1" hangingPunct="1">
              <a:buFont typeface="Wingdings" pitchFamily="-1" charset="2"/>
              <a:buChar char="§"/>
            </a:pPr>
            <a:r>
              <a:rPr lang="en-US" sz="2400" dirty="0">
                <a:latin typeface="Garamond" pitchFamily="-1" charset="0"/>
              </a:rPr>
              <a:t>Most impactful component of A</a:t>
            </a:r>
            <a:r>
              <a:rPr lang="en-US" sz="2400" baseline="30000" dirty="0">
                <a:latin typeface="Garamond" pitchFamily="-1" charset="0"/>
              </a:rPr>
              <a:t>2</a:t>
            </a:r>
            <a:r>
              <a:rPr lang="en-US" sz="2400" dirty="0">
                <a:latin typeface="Garamond" pitchFamily="-1" charset="0"/>
              </a:rPr>
              <a:t>MEND </a:t>
            </a:r>
          </a:p>
          <a:p>
            <a:pPr eaLnBrk="1" hangingPunct="1">
              <a:buFont typeface="Wingdings" pitchFamily="-1" charset="2"/>
              <a:buChar char="§"/>
            </a:pPr>
            <a:endParaRPr lang="en-US" sz="900" dirty="0">
              <a:latin typeface="Garamond" pitchFamily="-1" charset="0"/>
            </a:endParaRPr>
          </a:p>
          <a:p>
            <a:pPr eaLnBrk="1" hangingPunct="1">
              <a:buFont typeface="Wingdings" pitchFamily="-1" charset="2"/>
              <a:buChar char="§"/>
            </a:pPr>
            <a:r>
              <a:rPr lang="en-US" sz="2400" dirty="0">
                <a:latin typeface="Garamond" pitchFamily="-1" charset="0"/>
              </a:rPr>
              <a:t>Work with A</a:t>
            </a:r>
            <a:r>
              <a:rPr lang="en-US" sz="2400" baseline="30000" dirty="0">
                <a:latin typeface="Garamond" pitchFamily="-1" charset="0"/>
              </a:rPr>
              <a:t>2</a:t>
            </a:r>
            <a:r>
              <a:rPr lang="en-US" sz="2400" dirty="0">
                <a:latin typeface="Garamond" pitchFamily="-1" charset="0"/>
              </a:rPr>
              <a:t>MEND members who are committed to their personal development, professional growth and academic success</a:t>
            </a:r>
          </a:p>
          <a:p>
            <a:pPr eaLnBrk="1" hangingPunct="1">
              <a:buFont typeface="Wingdings" pitchFamily="-1" charset="2"/>
              <a:buChar char="§"/>
            </a:pPr>
            <a:endParaRPr lang="en-US" sz="900" dirty="0">
              <a:latin typeface="Garamond" pitchFamily="-1" charset="0"/>
            </a:endParaRPr>
          </a:p>
          <a:p>
            <a:pPr eaLnBrk="1" hangingPunct="1">
              <a:buFont typeface="Wingdings" pitchFamily="-1" charset="2"/>
              <a:buChar char="§"/>
            </a:pPr>
            <a:r>
              <a:rPr lang="en-US" sz="2400" dirty="0">
                <a:latin typeface="Garamond" pitchFamily="-1" charset="0"/>
              </a:rPr>
              <a:t>Have worked with over </a:t>
            </a:r>
            <a:r>
              <a:rPr lang="en-US" sz="2400" dirty="0" smtClean="0">
                <a:latin typeface="Garamond" pitchFamily="-1" charset="0"/>
              </a:rPr>
              <a:t>100 </a:t>
            </a:r>
            <a:r>
              <a:rPr lang="en-US" sz="2400" dirty="0">
                <a:latin typeface="Garamond" pitchFamily="-1" charset="0"/>
              </a:rPr>
              <a:t>African American male students within the California community college system and beyond with clarifying their educational and career goals to achieve success</a:t>
            </a:r>
          </a:p>
          <a:p>
            <a:pPr eaLnBrk="1" hangingPunct="1">
              <a:buFont typeface="Wingdings" pitchFamily="-1" charset="2"/>
              <a:buNone/>
            </a:pPr>
            <a:endParaRPr lang="en-US" sz="900" dirty="0">
              <a:latin typeface="Garamond" pitchFamily="-1" charset="0"/>
            </a:endParaRPr>
          </a:p>
        </p:txBody>
      </p:sp>
      <p:pic>
        <p:nvPicPr>
          <p:cNvPr id="55299" name="Picture 5"/>
          <p:cNvPicPr>
            <a:picLocks noChangeAspect="1" noChangeArrowheads="1"/>
          </p:cNvPicPr>
          <p:nvPr/>
        </p:nvPicPr>
        <p:blipFill>
          <a:blip r:embed="rId3"/>
          <a:srcRect/>
          <a:stretch>
            <a:fillRect/>
          </a:stretch>
        </p:blipFill>
        <p:spPr bwMode="auto">
          <a:xfrm>
            <a:off x="6870700" y="215900"/>
            <a:ext cx="1770063" cy="1041400"/>
          </a:xfrm>
          <a:prstGeom prst="rect">
            <a:avLst/>
          </a:prstGeom>
          <a:noFill/>
          <a:ln w="9525">
            <a:noFill/>
            <a:miter lim="800000"/>
            <a:headEnd/>
            <a:tailEnd/>
          </a:ln>
        </p:spPr>
      </p:pic>
      <p:sp>
        <p:nvSpPr>
          <p:cNvPr id="55300" name="Rectangle 5"/>
          <p:cNvSpPr>
            <a:spLocks noChangeArrowheads="1"/>
          </p:cNvSpPr>
          <p:nvPr/>
        </p:nvSpPr>
        <p:spPr bwMode="auto">
          <a:xfrm>
            <a:off x="533400" y="571500"/>
            <a:ext cx="7943850" cy="838200"/>
          </a:xfrm>
          <a:prstGeom prst="rect">
            <a:avLst/>
          </a:prstGeom>
          <a:noFill/>
          <a:ln w="9525">
            <a:noFill/>
            <a:miter lim="800000"/>
            <a:headEnd/>
            <a:tailEnd/>
          </a:ln>
        </p:spPr>
        <p:txBody>
          <a:bodyPr anchor="ctr">
            <a:prstTxWarp prst="textNoShape">
              <a:avLst/>
            </a:prstTxWarp>
          </a:bodyPr>
          <a:lstStyle/>
          <a:p>
            <a:r>
              <a:rPr lang="en-US" sz="2800" b="1">
                <a:solidFill>
                  <a:schemeClr val="tx2"/>
                </a:solidFill>
              </a:rPr>
              <a:t>Student Mentor Program</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695325" y="2035175"/>
            <a:ext cx="7945438" cy="4733925"/>
          </a:xfrm>
        </p:spPr>
        <p:txBody>
          <a:bodyPr/>
          <a:lstStyle/>
          <a:p>
            <a:pPr lvl="1" eaLnBrk="1" hangingPunct="1">
              <a:buFont typeface="Wingdings" pitchFamily="-1" charset="2"/>
              <a:buChar char="§"/>
            </a:pPr>
            <a:r>
              <a:rPr lang="en-US" sz="1600" dirty="0">
                <a:latin typeface="Garamond" pitchFamily="-1" charset="0"/>
              </a:rPr>
              <a:t>American River College</a:t>
            </a:r>
          </a:p>
          <a:p>
            <a:pPr lvl="1" eaLnBrk="1" hangingPunct="1">
              <a:buFont typeface="Wingdings" pitchFamily="-1" charset="2"/>
              <a:buChar char="§"/>
            </a:pPr>
            <a:r>
              <a:rPr lang="en-US" sz="1600" dirty="0">
                <a:latin typeface="Garamond" pitchFamily="-1" charset="0"/>
              </a:rPr>
              <a:t>California State Polytechnic University, Pomona</a:t>
            </a:r>
          </a:p>
          <a:p>
            <a:pPr lvl="1" eaLnBrk="1" hangingPunct="1">
              <a:buFont typeface="Wingdings" pitchFamily="-1" charset="2"/>
              <a:buChar char="§"/>
            </a:pPr>
            <a:r>
              <a:rPr lang="en-US" sz="1600" dirty="0">
                <a:latin typeface="Garamond" pitchFamily="-1" charset="0"/>
              </a:rPr>
              <a:t>California State University, Dominguez Hills</a:t>
            </a:r>
          </a:p>
          <a:p>
            <a:pPr lvl="1" eaLnBrk="1" hangingPunct="1">
              <a:buFont typeface="Wingdings" pitchFamily="-1" charset="2"/>
              <a:buChar char="§"/>
            </a:pPr>
            <a:r>
              <a:rPr lang="en-US" sz="1600" dirty="0">
                <a:latin typeface="Garamond" pitchFamily="-1" charset="0"/>
              </a:rPr>
              <a:t>California State University, Los Angeles</a:t>
            </a:r>
          </a:p>
          <a:p>
            <a:pPr lvl="1" eaLnBrk="1" hangingPunct="1">
              <a:buFont typeface="Wingdings" pitchFamily="-1" charset="2"/>
              <a:buChar char="§"/>
            </a:pPr>
            <a:r>
              <a:rPr lang="en-US" sz="1600" dirty="0">
                <a:latin typeface="Garamond" pitchFamily="-1" charset="0"/>
              </a:rPr>
              <a:t>Contra Costa College</a:t>
            </a:r>
          </a:p>
          <a:p>
            <a:pPr lvl="1" eaLnBrk="1" hangingPunct="1">
              <a:buFont typeface="Wingdings" pitchFamily="-1" charset="2"/>
              <a:buChar char="§"/>
            </a:pPr>
            <a:r>
              <a:rPr lang="en-US" sz="1600" dirty="0">
                <a:latin typeface="Garamond" pitchFamily="-1" charset="0"/>
              </a:rPr>
              <a:t>El Camino College - Compton </a:t>
            </a:r>
            <a:r>
              <a:rPr lang="en-US" sz="1600" dirty="0" smtClean="0">
                <a:latin typeface="Garamond" pitchFamily="-1" charset="0"/>
              </a:rPr>
              <a:t>Center</a:t>
            </a:r>
          </a:p>
          <a:p>
            <a:pPr lvl="1" eaLnBrk="1" hangingPunct="1">
              <a:buFont typeface="Wingdings" pitchFamily="-1" charset="2"/>
              <a:buChar char="§"/>
            </a:pPr>
            <a:r>
              <a:rPr lang="en-US" sz="1600" dirty="0" smtClean="0">
                <a:latin typeface="Garamond" pitchFamily="-1" charset="0"/>
              </a:rPr>
              <a:t>Glendale Community College</a:t>
            </a:r>
            <a:endParaRPr lang="en-US" sz="1600" dirty="0">
              <a:latin typeface="Garamond" pitchFamily="-1" charset="0"/>
            </a:endParaRPr>
          </a:p>
          <a:p>
            <a:pPr lvl="1" eaLnBrk="1" hangingPunct="1">
              <a:buFont typeface="Wingdings" pitchFamily="-1" charset="2"/>
              <a:buChar char="§"/>
            </a:pPr>
            <a:r>
              <a:rPr lang="en-US" sz="1600" dirty="0">
                <a:latin typeface="Garamond" pitchFamily="-1" charset="0"/>
              </a:rPr>
              <a:t>Los Angeles Southwest College</a:t>
            </a:r>
          </a:p>
          <a:p>
            <a:pPr lvl="1" eaLnBrk="1" hangingPunct="1">
              <a:buFont typeface="Wingdings" pitchFamily="-1" charset="2"/>
              <a:buChar char="§"/>
            </a:pPr>
            <a:r>
              <a:rPr lang="en-US" sz="1600" dirty="0">
                <a:latin typeface="Garamond" pitchFamily="-1" charset="0"/>
              </a:rPr>
              <a:t>Long Beach City College</a:t>
            </a:r>
          </a:p>
          <a:p>
            <a:pPr lvl="1" eaLnBrk="1" hangingPunct="1">
              <a:buFont typeface="Wingdings" pitchFamily="-1" charset="2"/>
              <a:buChar char="§"/>
            </a:pPr>
            <a:r>
              <a:rPr lang="en-US" sz="1600" dirty="0">
                <a:latin typeface="Garamond" pitchFamily="-1" charset="0"/>
              </a:rPr>
              <a:t>Rio Hondo College</a:t>
            </a:r>
          </a:p>
          <a:p>
            <a:pPr lvl="1" eaLnBrk="1" hangingPunct="1">
              <a:buFont typeface="Wingdings" pitchFamily="-1" charset="2"/>
              <a:buChar char="§"/>
            </a:pPr>
            <a:r>
              <a:rPr lang="en-US" sz="1600" dirty="0">
                <a:latin typeface="Garamond" pitchFamily="-1" charset="0"/>
              </a:rPr>
              <a:t>Solano Community College</a:t>
            </a:r>
          </a:p>
          <a:p>
            <a:pPr lvl="1" eaLnBrk="1" hangingPunct="1">
              <a:buFont typeface="Wingdings" pitchFamily="-1" charset="2"/>
              <a:buChar char="§"/>
            </a:pPr>
            <a:r>
              <a:rPr lang="en-US" sz="1600" dirty="0">
                <a:latin typeface="Garamond" pitchFamily="-1" charset="0"/>
              </a:rPr>
              <a:t>University of La </a:t>
            </a:r>
            <a:r>
              <a:rPr lang="en-US" sz="1600" dirty="0" smtClean="0">
                <a:latin typeface="Garamond" pitchFamily="-1" charset="0"/>
              </a:rPr>
              <a:t>Verne</a:t>
            </a:r>
          </a:p>
          <a:p>
            <a:pPr lvl="1" eaLnBrk="1" hangingPunct="1">
              <a:buFont typeface="Wingdings" pitchFamily="-1" charset="2"/>
              <a:buChar char="§"/>
            </a:pPr>
            <a:r>
              <a:rPr lang="en-US" sz="1600" dirty="0" smtClean="0">
                <a:latin typeface="Garamond" pitchFamily="-1" charset="0"/>
              </a:rPr>
              <a:t>University of California, Berkley</a:t>
            </a:r>
            <a:endParaRPr lang="en-US" sz="1600" dirty="0">
              <a:latin typeface="Garamond" pitchFamily="-1" charset="0"/>
            </a:endParaRPr>
          </a:p>
          <a:p>
            <a:pPr lvl="1" eaLnBrk="1" hangingPunct="1">
              <a:buFont typeface="Wingdings" pitchFamily="-1" charset="2"/>
              <a:buChar char="§"/>
            </a:pPr>
            <a:r>
              <a:rPr lang="en-US" sz="1600" dirty="0">
                <a:latin typeface="Garamond" pitchFamily="-1" charset="0"/>
              </a:rPr>
              <a:t>University of Southern California</a:t>
            </a:r>
          </a:p>
          <a:p>
            <a:pPr lvl="1" eaLnBrk="1" hangingPunct="1">
              <a:buFont typeface="Wingdings" pitchFamily="-1" charset="2"/>
              <a:buChar char="§"/>
            </a:pPr>
            <a:r>
              <a:rPr lang="en-US" sz="1600" dirty="0">
                <a:latin typeface="Garamond" pitchFamily="-1" charset="0"/>
              </a:rPr>
              <a:t>West LA College</a:t>
            </a:r>
          </a:p>
          <a:p>
            <a:pPr lvl="1" eaLnBrk="1" hangingPunct="1">
              <a:buFont typeface="Wingdings" pitchFamily="-1" charset="2"/>
              <a:buNone/>
            </a:pPr>
            <a:endParaRPr lang="en-US" sz="1600" dirty="0">
              <a:latin typeface="Garamond" pitchFamily="-1" charset="0"/>
            </a:endParaRPr>
          </a:p>
          <a:p>
            <a:pPr lvl="1" eaLnBrk="1" hangingPunct="1">
              <a:buFont typeface="Wingdings" pitchFamily="-1" charset="2"/>
              <a:buNone/>
            </a:pPr>
            <a:endParaRPr lang="en-US" sz="1600" dirty="0">
              <a:latin typeface="Garamond" pitchFamily="-1" charset="0"/>
            </a:endParaRPr>
          </a:p>
          <a:p>
            <a:pPr marL="0" indent="0" eaLnBrk="1" hangingPunct="1">
              <a:buFont typeface="Wingdings" pitchFamily="-1" charset="2"/>
              <a:buNone/>
            </a:pPr>
            <a:endParaRPr lang="en-US" sz="1600" dirty="0">
              <a:latin typeface="Garamond" pitchFamily="-1" charset="0"/>
            </a:endParaRPr>
          </a:p>
        </p:txBody>
      </p:sp>
      <p:pic>
        <p:nvPicPr>
          <p:cNvPr id="59395" name="Picture 5"/>
          <p:cNvPicPr>
            <a:picLocks noChangeAspect="1" noChangeArrowheads="1"/>
          </p:cNvPicPr>
          <p:nvPr/>
        </p:nvPicPr>
        <p:blipFill>
          <a:blip r:embed="rId3"/>
          <a:srcRect/>
          <a:stretch>
            <a:fillRect/>
          </a:stretch>
        </p:blipFill>
        <p:spPr bwMode="auto">
          <a:xfrm>
            <a:off x="6870700" y="215900"/>
            <a:ext cx="1770063" cy="1041400"/>
          </a:xfrm>
          <a:prstGeom prst="rect">
            <a:avLst/>
          </a:prstGeom>
          <a:noFill/>
          <a:ln w="9525">
            <a:noFill/>
            <a:miter lim="800000"/>
            <a:headEnd/>
            <a:tailEnd/>
          </a:ln>
        </p:spPr>
      </p:pic>
      <p:sp>
        <p:nvSpPr>
          <p:cNvPr id="59396" name="Rectangle 5"/>
          <p:cNvSpPr>
            <a:spLocks noChangeArrowheads="1"/>
          </p:cNvSpPr>
          <p:nvPr/>
        </p:nvSpPr>
        <p:spPr bwMode="auto">
          <a:xfrm>
            <a:off x="533400" y="571500"/>
            <a:ext cx="7943850" cy="838200"/>
          </a:xfrm>
          <a:prstGeom prst="rect">
            <a:avLst/>
          </a:prstGeom>
          <a:noFill/>
          <a:ln w="9525">
            <a:noFill/>
            <a:miter lim="800000"/>
            <a:headEnd/>
            <a:tailEnd/>
          </a:ln>
        </p:spPr>
        <p:txBody>
          <a:bodyPr anchor="ctr">
            <a:prstTxWarp prst="textNoShape">
              <a:avLst/>
            </a:prstTxWarp>
          </a:bodyPr>
          <a:lstStyle/>
          <a:p>
            <a:r>
              <a:rPr lang="en-US" sz="2800" b="1" dirty="0">
                <a:solidFill>
                  <a:schemeClr val="tx2"/>
                </a:solidFill>
              </a:rPr>
              <a:t>Student Mentor Program</a:t>
            </a:r>
          </a:p>
          <a:p>
            <a:r>
              <a:rPr lang="en-US" sz="2400" b="1" dirty="0" smtClean="0"/>
              <a:t>Mentee Colleges</a:t>
            </a:r>
            <a:endParaRPr lang="en-US" sz="2400"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695325" y="2035175"/>
            <a:ext cx="7945438" cy="4733925"/>
          </a:xfrm>
        </p:spPr>
        <p:txBody>
          <a:bodyPr>
            <a:normAutofit/>
          </a:bodyPr>
          <a:lstStyle/>
          <a:p>
            <a:pPr marL="469900" lvl="1">
              <a:spcBef>
                <a:spcPct val="20000"/>
              </a:spcBef>
              <a:buClr>
                <a:schemeClr val="accent2"/>
              </a:buClr>
              <a:buFont typeface="Wingdings" pitchFamily="-1" charset="2"/>
              <a:buChar char="§"/>
            </a:pPr>
            <a:r>
              <a:rPr lang="en-US" sz="2400" dirty="0" smtClean="0">
                <a:latin typeface="Garamond"/>
                <a:cs typeface="Garamond"/>
              </a:rPr>
              <a:t>  Monitor student </a:t>
            </a:r>
            <a:r>
              <a:rPr lang="en-US" sz="2400" dirty="0">
                <a:latin typeface="Garamond"/>
                <a:cs typeface="Garamond"/>
              </a:rPr>
              <a:t>engagement behaviors</a:t>
            </a:r>
          </a:p>
          <a:p>
            <a:pPr marL="469900" lvl="1">
              <a:spcBef>
                <a:spcPct val="20000"/>
              </a:spcBef>
              <a:buClr>
                <a:schemeClr val="accent2"/>
              </a:buClr>
              <a:buFont typeface="Wingdings" pitchFamily="-1" charset="2"/>
              <a:buChar char="§"/>
            </a:pPr>
            <a:r>
              <a:rPr lang="en-US" sz="2400" dirty="0">
                <a:latin typeface="Garamond"/>
                <a:cs typeface="Garamond"/>
              </a:rPr>
              <a:t>  </a:t>
            </a:r>
            <a:r>
              <a:rPr lang="en-US" sz="2400" dirty="0" smtClean="0">
                <a:latin typeface="Garamond"/>
                <a:cs typeface="Garamond"/>
              </a:rPr>
              <a:t>Assist mentees with navigating </a:t>
            </a:r>
            <a:r>
              <a:rPr lang="en-US" sz="2400" dirty="0">
                <a:latin typeface="Garamond"/>
                <a:cs typeface="Garamond"/>
              </a:rPr>
              <a:t>campus culture; </a:t>
            </a:r>
            <a:r>
              <a:rPr lang="en-US" sz="2400" dirty="0" smtClean="0">
                <a:latin typeface="Garamond"/>
                <a:cs typeface="Garamond"/>
              </a:rPr>
              <a:t>  social </a:t>
            </a:r>
            <a:r>
              <a:rPr lang="en-US" sz="2400" dirty="0">
                <a:latin typeface="Garamond"/>
                <a:cs typeface="Garamond"/>
              </a:rPr>
              <a:t>capital</a:t>
            </a:r>
          </a:p>
          <a:p>
            <a:pPr marL="469900" lvl="1">
              <a:spcBef>
                <a:spcPct val="20000"/>
              </a:spcBef>
              <a:buClr>
                <a:schemeClr val="accent2"/>
              </a:buClr>
              <a:buFont typeface="Wingdings" pitchFamily="-1" charset="2"/>
              <a:buChar char="§"/>
            </a:pPr>
            <a:r>
              <a:rPr lang="en-US" sz="2400" dirty="0">
                <a:latin typeface="Garamond"/>
                <a:cs typeface="Garamond"/>
              </a:rPr>
              <a:t>  Focus on the success of African American men; not the failures</a:t>
            </a:r>
          </a:p>
          <a:p>
            <a:pPr marL="469900" lvl="1">
              <a:spcBef>
                <a:spcPct val="20000"/>
              </a:spcBef>
              <a:buClr>
                <a:schemeClr val="accent2"/>
              </a:buClr>
              <a:buFont typeface="Wingdings" pitchFamily="-1" charset="2"/>
              <a:buChar char="§"/>
            </a:pPr>
            <a:r>
              <a:rPr lang="en-US" sz="2400" dirty="0">
                <a:latin typeface="Garamond"/>
                <a:cs typeface="Garamond"/>
              </a:rPr>
              <a:t>  High expectations and accountability (with support)</a:t>
            </a:r>
          </a:p>
          <a:p>
            <a:pPr marL="469900" lvl="1">
              <a:spcBef>
                <a:spcPct val="20000"/>
              </a:spcBef>
              <a:buClr>
                <a:schemeClr val="accent2"/>
              </a:buClr>
              <a:buFont typeface="Wingdings" pitchFamily="-1" charset="2"/>
              <a:buChar char="§"/>
            </a:pPr>
            <a:r>
              <a:rPr lang="en-US" sz="2400" dirty="0">
                <a:latin typeface="Garamond"/>
                <a:cs typeface="Garamond"/>
              </a:rPr>
              <a:t>  Career and educational goal setting</a:t>
            </a:r>
          </a:p>
          <a:p>
            <a:pPr marL="469900" lvl="1">
              <a:spcBef>
                <a:spcPct val="20000"/>
              </a:spcBef>
              <a:buClr>
                <a:schemeClr val="accent2"/>
              </a:buClr>
              <a:buFont typeface="Wingdings" pitchFamily="-1" charset="2"/>
              <a:buChar char="§"/>
            </a:pPr>
            <a:r>
              <a:rPr lang="en-US" sz="2400" dirty="0">
                <a:latin typeface="Garamond"/>
                <a:cs typeface="Garamond"/>
              </a:rPr>
              <a:t>  Positive reinforcement, encouragement and validation</a:t>
            </a:r>
          </a:p>
          <a:p>
            <a:pPr marL="469900" lvl="1">
              <a:spcBef>
                <a:spcPct val="20000"/>
              </a:spcBef>
              <a:buClr>
                <a:schemeClr val="accent2"/>
              </a:buClr>
              <a:buFont typeface="Wingdings" pitchFamily="-1" charset="2"/>
              <a:buChar char="§"/>
            </a:pPr>
            <a:r>
              <a:rPr lang="en-US" sz="2400" dirty="0">
                <a:latin typeface="Garamond"/>
                <a:cs typeface="Garamond"/>
              </a:rPr>
              <a:t>  Positive peer groups</a:t>
            </a:r>
          </a:p>
          <a:p>
            <a:pPr marL="469900" lvl="1">
              <a:spcBef>
                <a:spcPct val="20000"/>
              </a:spcBef>
              <a:buClr>
                <a:schemeClr val="accent2"/>
              </a:buClr>
              <a:buFont typeface="Wingdings" pitchFamily="-1" charset="2"/>
              <a:buChar char="§"/>
            </a:pPr>
            <a:r>
              <a:rPr lang="en-US" sz="2400" dirty="0">
                <a:latin typeface="Garamond"/>
                <a:cs typeface="Garamond"/>
              </a:rPr>
              <a:t>  Positive role models </a:t>
            </a:r>
          </a:p>
          <a:p>
            <a:pPr marL="469900" lvl="1">
              <a:spcBef>
                <a:spcPct val="20000"/>
              </a:spcBef>
              <a:buClr>
                <a:schemeClr val="accent2"/>
              </a:buClr>
              <a:buFont typeface="Wingdings" pitchFamily="-1" charset="2"/>
              <a:buChar char="§"/>
            </a:pPr>
            <a:r>
              <a:rPr lang="en-US" sz="2400" dirty="0">
                <a:latin typeface="Garamond"/>
                <a:cs typeface="Garamond"/>
              </a:rPr>
              <a:t>  Bigger purpose; reaching back and bringing others along</a:t>
            </a:r>
          </a:p>
          <a:p>
            <a:pPr lvl="1" eaLnBrk="1" hangingPunct="1">
              <a:buFont typeface="Wingdings" pitchFamily="-1" charset="2"/>
              <a:buNone/>
            </a:pPr>
            <a:endParaRPr lang="en-US" sz="1600" dirty="0">
              <a:latin typeface="Garamond"/>
              <a:cs typeface="Garamond"/>
            </a:endParaRPr>
          </a:p>
          <a:p>
            <a:pPr lvl="1" eaLnBrk="1" hangingPunct="1">
              <a:buFont typeface="Wingdings" pitchFamily="-1" charset="2"/>
              <a:buNone/>
            </a:pPr>
            <a:endParaRPr lang="en-US" sz="1600" dirty="0">
              <a:latin typeface="Garamond"/>
              <a:cs typeface="Garamond"/>
            </a:endParaRPr>
          </a:p>
          <a:p>
            <a:pPr marL="0" indent="0" eaLnBrk="1" hangingPunct="1">
              <a:buFont typeface="Wingdings" pitchFamily="-1" charset="2"/>
              <a:buNone/>
            </a:pPr>
            <a:endParaRPr lang="en-US" sz="1600" dirty="0">
              <a:latin typeface="Garamond"/>
              <a:cs typeface="Garamond"/>
            </a:endParaRPr>
          </a:p>
        </p:txBody>
      </p:sp>
      <p:pic>
        <p:nvPicPr>
          <p:cNvPr id="59395" name="Picture 5"/>
          <p:cNvPicPr>
            <a:picLocks noChangeAspect="1" noChangeArrowheads="1"/>
          </p:cNvPicPr>
          <p:nvPr/>
        </p:nvPicPr>
        <p:blipFill>
          <a:blip r:embed="rId3"/>
          <a:srcRect/>
          <a:stretch>
            <a:fillRect/>
          </a:stretch>
        </p:blipFill>
        <p:spPr bwMode="auto">
          <a:xfrm>
            <a:off x="6870700" y="215900"/>
            <a:ext cx="1770063" cy="1041400"/>
          </a:xfrm>
          <a:prstGeom prst="rect">
            <a:avLst/>
          </a:prstGeom>
          <a:noFill/>
          <a:ln w="9525">
            <a:noFill/>
            <a:miter lim="800000"/>
            <a:headEnd/>
            <a:tailEnd/>
          </a:ln>
        </p:spPr>
      </p:pic>
      <p:sp>
        <p:nvSpPr>
          <p:cNvPr id="59396" name="Rectangle 5"/>
          <p:cNvSpPr>
            <a:spLocks noChangeArrowheads="1"/>
          </p:cNvSpPr>
          <p:nvPr/>
        </p:nvSpPr>
        <p:spPr bwMode="auto">
          <a:xfrm>
            <a:off x="533400" y="571500"/>
            <a:ext cx="7943850" cy="838200"/>
          </a:xfrm>
          <a:prstGeom prst="rect">
            <a:avLst/>
          </a:prstGeom>
          <a:noFill/>
          <a:ln w="9525">
            <a:noFill/>
            <a:miter lim="800000"/>
            <a:headEnd/>
            <a:tailEnd/>
          </a:ln>
        </p:spPr>
        <p:txBody>
          <a:bodyPr anchor="ctr">
            <a:prstTxWarp prst="textNoShape">
              <a:avLst/>
            </a:prstTxWarp>
          </a:bodyPr>
          <a:lstStyle/>
          <a:p>
            <a:r>
              <a:rPr lang="en-US" sz="2800" b="1" dirty="0">
                <a:solidFill>
                  <a:schemeClr val="tx2"/>
                </a:solidFill>
              </a:rPr>
              <a:t>Student Mentor Program</a:t>
            </a:r>
          </a:p>
          <a:p>
            <a:r>
              <a:rPr lang="en-US" sz="2400" b="1" dirty="0" smtClean="0"/>
              <a:t>Approach to Mentoring</a:t>
            </a:r>
            <a:endParaRPr lang="en-US" sz="2400" dirty="0">
              <a:solidFill>
                <a:schemeClr val="tx2"/>
              </a:solidFill>
            </a:endParaRPr>
          </a:p>
        </p:txBody>
      </p:sp>
    </p:spTree>
    <p:extLst>
      <p:ext uri="{BB962C8B-B14F-4D97-AF65-F5344CB8AC3E}">
        <p14:creationId xmlns:p14="http://schemas.microsoft.com/office/powerpoint/2010/main" val="473594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0" y="0"/>
            <a:ext cx="8915400" cy="1066800"/>
          </a:xfrm>
        </p:spPr>
        <p:txBody>
          <a:bodyPr/>
          <a:lstStyle/>
          <a:p>
            <a:r>
              <a:rPr lang="en-US" dirty="0">
                <a:effectLst>
                  <a:outerShdw blurRad="38100" dist="38100" dir="2700000" algn="tl">
                    <a:srgbClr val="DDDDDD"/>
                  </a:outerShdw>
                </a:effectLst>
                <a:latin typeface="Times New Roman" charset="0"/>
              </a:rPr>
              <a:t> </a:t>
            </a:r>
          </a:p>
        </p:txBody>
      </p:sp>
      <p:sp>
        <p:nvSpPr>
          <p:cNvPr id="482307" name="Rectangle 3"/>
          <p:cNvSpPr>
            <a:spLocks noGrp="1" noChangeArrowheads="1"/>
          </p:cNvSpPr>
          <p:nvPr>
            <p:ph idx="1"/>
          </p:nvPr>
        </p:nvSpPr>
        <p:spPr>
          <a:xfrm>
            <a:off x="571500" y="1701800"/>
            <a:ext cx="8128000" cy="4318000"/>
          </a:xfrm>
        </p:spPr>
        <p:txBody>
          <a:bodyPr>
            <a:normAutofit lnSpcReduction="10000"/>
          </a:bodyPr>
          <a:lstStyle/>
          <a:p>
            <a:pPr>
              <a:lnSpc>
                <a:spcPct val="90000"/>
              </a:lnSpc>
              <a:buFont typeface="Wingdings" charset="0"/>
              <a:buChar char="§"/>
            </a:pPr>
            <a:endParaRPr lang="en-US" sz="1000" dirty="0"/>
          </a:p>
          <a:p>
            <a:pPr>
              <a:lnSpc>
                <a:spcPct val="90000"/>
              </a:lnSpc>
              <a:buFont typeface="Wingdings" charset="0"/>
              <a:buChar char="§"/>
            </a:pPr>
            <a:r>
              <a:rPr lang="en-US" sz="2600" dirty="0">
                <a:latin typeface="Garamond" charset="0"/>
              </a:rPr>
              <a:t>The notion of student engagement has been found to be an important indicator of student success </a:t>
            </a:r>
            <a:r>
              <a:rPr lang="en-US" sz="1800" dirty="0">
                <a:latin typeface="Garamond" charset="0"/>
              </a:rPr>
              <a:t>(</a:t>
            </a:r>
            <a:r>
              <a:rPr lang="en-US" sz="1800" dirty="0" err="1">
                <a:latin typeface="Garamond" charset="0"/>
              </a:rPr>
              <a:t>Kuh</a:t>
            </a:r>
            <a:r>
              <a:rPr lang="en-US" sz="1800" dirty="0">
                <a:latin typeface="Garamond" charset="0"/>
              </a:rPr>
              <a:t> et al., 2006)</a:t>
            </a:r>
          </a:p>
          <a:p>
            <a:pPr>
              <a:lnSpc>
                <a:spcPct val="90000"/>
              </a:lnSpc>
              <a:buFont typeface="Wingdings" charset="0"/>
              <a:buChar char="§"/>
            </a:pPr>
            <a:endParaRPr lang="en-US" sz="1800" dirty="0">
              <a:latin typeface="Garamond" charset="0"/>
            </a:endParaRPr>
          </a:p>
          <a:p>
            <a:pPr>
              <a:lnSpc>
                <a:spcPct val="90000"/>
              </a:lnSpc>
              <a:buFont typeface="Wingdings" charset="0"/>
              <a:buChar char="§"/>
            </a:pPr>
            <a:r>
              <a:rPr lang="en-US" sz="2600" dirty="0">
                <a:latin typeface="Garamond" charset="0"/>
              </a:rPr>
              <a:t>Student engagement literature suggests that what students do while in college, such as the activities in which they engage and the company they keep, are important factors in their persistence and success</a:t>
            </a:r>
            <a:r>
              <a:rPr lang="en-US" sz="2000" dirty="0">
                <a:latin typeface="Times New Roman" charset="0"/>
              </a:rPr>
              <a:t> </a:t>
            </a:r>
          </a:p>
          <a:p>
            <a:pPr>
              <a:lnSpc>
                <a:spcPct val="90000"/>
              </a:lnSpc>
              <a:buFont typeface="Wingdings" charset="0"/>
              <a:buChar char="§"/>
            </a:pPr>
            <a:endParaRPr lang="en-US" sz="1800" dirty="0">
              <a:latin typeface="Garamond" charset="0"/>
            </a:endParaRPr>
          </a:p>
          <a:p>
            <a:pPr>
              <a:lnSpc>
                <a:spcPct val="90000"/>
              </a:lnSpc>
              <a:buFont typeface="Wingdings" charset="0"/>
              <a:buChar char="§"/>
            </a:pPr>
            <a:r>
              <a:rPr lang="en-US" sz="2600" dirty="0">
                <a:latin typeface="Garamond" charset="0"/>
              </a:rPr>
              <a:t>Enhancing student engagement may be an effective strategy for increasing the persistence, retention and academic achievement of African American males</a:t>
            </a:r>
          </a:p>
        </p:txBody>
      </p:sp>
      <p:pic>
        <p:nvPicPr>
          <p:cNvPr id="48230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6438" y="330200"/>
            <a:ext cx="159702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2309" name="Rectangle 5"/>
          <p:cNvSpPr>
            <a:spLocks noChangeArrowheads="1"/>
          </p:cNvSpPr>
          <p:nvPr/>
        </p:nvSpPr>
        <p:spPr bwMode="auto">
          <a:xfrm>
            <a:off x="704850" y="571500"/>
            <a:ext cx="7772400" cy="83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eaLnBrk="1" hangingPunct="1"/>
            <a:r>
              <a:rPr lang="en-US" sz="2800" b="1" dirty="0">
                <a:solidFill>
                  <a:schemeClr val="tx2"/>
                </a:solidFill>
              </a:rPr>
              <a:t>Student Engagement</a:t>
            </a:r>
          </a:p>
        </p:txBody>
      </p:sp>
    </p:spTree>
    <p:extLst>
      <p:ext uri="{BB962C8B-B14F-4D97-AF65-F5344CB8AC3E}">
        <p14:creationId xmlns:p14="http://schemas.microsoft.com/office/powerpoint/2010/main" val="38472736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10006</TotalTime>
  <Words>709</Words>
  <Application>Microsoft Office PowerPoint</Application>
  <PresentationFormat>On-screen Show (4:3)</PresentationFormat>
  <Paragraphs>150</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Garamond</vt:lpstr>
      <vt:lpstr>Times New Roman</vt:lpstr>
      <vt:lpstr>Trebuchet MS</vt:lpstr>
      <vt:lpstr>Wingdings</vt:lpstr>
      <vt:lpstr>Berlin</vt:lpstr>
      <vt:lpstr>PowerPoint Presentation</vt:lpstr>
      <vt:lpstr> </vt:lpstr>
      <vt:lpstr>Reflection</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PowerPoint Presentation</vt:lpstr>
      <vt:lpstr> </vt:lpstr>
      <vt:lpstr>PowerPoint Presentation</vt:lpstr>
      <vt:lpstr>PowerPoint Presentation</vt:lpstr>
    </vt:vector>
  </TitlesOfParts>
  <Company>CRM Learning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Accountability That Works! Slides</dc:title>
  <dc:creator>SkillBuilders</dc:creator>
  <cp:lastModifiedBy>Foster, Adrienne A.</cp:lastModifiedBy>
  <cp:revision>532</cp:revision>
  <cp:lastPrinted>2013-11-22T07:08:33Z</cp:lastPrinted>
  <dcterms:created xsi:type="dcterms:W3CDTF">2013-11-22T17:50:17Z</dcterms:created>
  <dcterms:modified xsi:type="dcterms:W3CDTF">2016-10-11T15:46:51Z</dcterms:modified>
</cp:coreProperties>
</file>