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q9f9CgkjZ8u+pVvaO/suuI4d9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168"/>
  </p:normalViewPr>
  <p:slideViewPr>
    <p:cSldViewPr snapToGrid="0" snapToObjects="1">
      <p:cViewPr varScale="1">
        <p:scale>
          <a:sx n="73" d="100"/>
          <a:sy n="73" d="100"/>
        </p:scale>
        <p:origin x="1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33" Type="http://schemas.openxmlformats.org/officeDocument/2006/relationships/tableStyles" Target="tableStyles.xml"/><Relationship Id="rId29" Type="http://customschemas.google.com/relationships/presentationmetadata" Target="metadata"/><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09814548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098145488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gd098145488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eb3f4142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eb3f41426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Angela</a:t>
            </a:r>
            <a:endParaRPr/>
          </a:p>
        </p:txBody>
      </p:sp>
      <p:sp>
        <p:nvSpPr>
          <p:cNvPr id="120" name="Google Shape;120;gceb3f41426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098145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09814548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 name="Google Shape;129;gd09814548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09814548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09814548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gd098145488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0981454b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0981454b5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 name="Google Shape;147;gd0981454b5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0981454b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0981454b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Angela</a:t>
            </a:r>
            <a:endParaRPr/>
          </a:p>
        </p:txBody>
      </p:sp>
      <p:sp>
        <p:nvSpPr>
          <p:cNvPr id="156" name="Google Shape;156;gd0981454b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eb3f4142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eb3f41426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All (Angela lead)</a:t>
            </a:r>
            <a:endParaRPr/>
          </a:p>
          <a:p>
            <a:pPr marL="0" lvl="0" indent="0" algn="l" rtl="0">
              <a:spcBef>
                <a:spcPts val="360"/>
              </a:spcBef>
              <a:spcAft>
                <a:spcPts val="0"/>
              </a:spcAft>
              <a:buNone/>
            </a:pPr>
            <a:r>
              <a:rPr lang="en-US"/>
              <a:t>Post-COVID - data re: impact on students, especially students of color (LA Times Article, Times article)</a:t>
            </a:r>
            <a:endParaRPr/>
          </a:p>
          <a:p>
            <a:pPr marL="0" lvl="0" indent="0" algn="l" rtl="0">
              <a:spcBef>
                <a:spcPts val="360"/>
              </a:spcBef>
              <a:spcAft>
                <a:spcPts val="0"/>
              </a:spcAft>
              <a:buNone/>
            </a:pPr>
            <a:r>
              <a:rPr lang="en-US"/>
              <a:t>Preparedness gaps</a:t>
            </a:r>
            <a:endParaRPr/>
          </a:p>
          <a:p>
            <a:pPr marL="0" lvl="0" indent="0" algn="l" rtl="0">
              <a:spcBef>
                <a:spcPts val="360"/>
              </a:spcBef>
              <a:spcAft>
                <a:spcPts val="0"/>
              </a:spcAft>
              <a:buNone/>
            </a:pPr>
            <a:r>
              <a:rPr lang="en-US"/>
              <a:t>Cannot make same assumptions about student preparation as we could pre-COVID</a:t>
            </a:r>
            <a:endParaRPr/>
          </a:p>
          <a:p>
            <a:pPr marL="0" lvl="0" indent="0" algn="l" rtl="0">
              <a:spcBef>
                <a:spcPts val="360"/>
              </a:spcBef>
              <a:spcAft>
                <a:spcPts val="0"/>
              </a:spcAft>
              <a:buNone/>
            </a:pPr>
            <a:r>
              <a:rPr lang="en-US"/>
              <a:t>Google doc for participant engagement</a:t>
            </a:r>
            <a:endParaRPr/>
          </a:p>
        </p:txBody>
      </p:sp>
      <p:sp>
        <p:nvSpPr>
          <p:cNvPr id="165" name="Google Shape;165;gceb3f41426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eb2baf34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eb2baf342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gceb2baf342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0981454b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0981454b5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4" name="Google Shape;184;gd0981454b5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eb3f4142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eb3f41426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Cheryl w/ input from all</a:t>
            </a:r>
            <a:endParaRPr/>
          </a:p>
          <a:p>
            <a:pPr marL="0" lvl="0" indent="0" algn="l" rtl="0">
              <a:spcBef>
                <a:spcPts val="360"/>
              </a:spcBef>
              <a:spcAft>
                <a:spcPts val="0"/>
              </a:spcAft>
              <a:buNone/>
            </a:pPr>
            <a:r>
              <a:rPr lang="en-US"/>
              <a:t>What actions can we take to support students &amp; colleagues to proactively address increased gaps in preparation, effects of COVID stress and education breaks</a:t>
            </a:r>
            <a:endParaRPr/>
          </a:p>
        </p:txBody>
      </p:sp>
      <p:sp>
        <p:nvSpPr>
          <p:cNvPr id="193" name="Google Shape;193;gceb3f41426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eb2baf342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eb2baf342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Cheryl w/ input from all</a:t>
            </a:r>
            <a:endParaRPr/>
          </a:p>
          <a:p>
            <a:pPr marL="0" lvl="0" indent="0" algn="l" rtl="0">
              <a:spcBef>
                <a:spcPts val="360"/>
              </a:spcBef>
              <a:spcAft>
                <a:spcPts val="0"/>
              </a:spcAft>
              <a:buNone/>
            </a:pPr>
            <a:r>
              <a:rPr lang="en-US"/>
              <a:t>What actions can we take to support students &amp; colleagues to proactively address increased gaps in preparation, effects of COVID stress and education breaks</a:t>
            </a:r>
            <a:endParaRPr/>
          </a:p>
        </p:txBody>
      </p:sp>
      <p:sp>
        <p:nvSpPr>
          <p:cNvPr id="201" name="Google Shape;201;gceb2baf342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eb2baf34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eb2baf342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Cheryl w/ input from all</a:t>
            </a:r>
            <a:endParaRPr/>
          </a:p>
          <a:p>
            <a:pPr marL="0" lvl="0" indent="0" algn="l" rtl="0">
              <a:spcBef>
                <a:spcPts val="360"/>
              </a:spcBef>
              <a:spcAft>
                <a:spcPts val="0"/>
              </a:spcAft>
              <a:buNone/>
            </a:pPr>
            <a:r>
              <a:rPr lang="en-US"/>
              <a:t>What actions can we take to support students &amp; colleagues to proactively address increased gaps in preparation, effects of COVID stress and education breaks</a:t>
            </a:r>
            <a:endParaRPr/>
          </a:p>
        </p:txBody>
      </p:sp>
      <p:sp>
        <p:nvSpPr>
          <p:cNvPr id="209" name="Google Shape;209;gceb2baf342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eb2baf34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ceb2baf342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Cheryl w/ input from all</a:t>
            </a:r>
            <a:endParaRPr/>
          </a:p>
          <a:p>
            <a:pPr marL="0" lvl="0" indent="0" algn="l" rtl="0">
              <a:spcBef>
                <a:spcPts val="360"/>
              </a:spcBef>
              <a:spcAft>
                <a:spcPts val="0"/>
              </a:spcAft>
              <a:buNone/>
            </a:pPr>
            <a:r>
              <a:rPr lang="en-US"/>
              <a:t>What actions can we take to support students &amp; colleagues to proactively address increased gaps in preparation, effects of COVID stress and education breaks</a:t>
            </a:r>
            <a:endParaRPr/>
          </a:p>
        </p:txBody>
      </p:sp>
      <p:sp>
        <p:nvSpPr>
          <p:cNvPr id="217" name="Google Shape;217;gceb2baf342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eb3f41426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eb3f41426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5" name="Google Shape;225;gceb3f41426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eb3f41426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eb3f41426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3" name="Google Shape;233;gceb3f41426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eb2baf34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eb2baf34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Ginni w/ Cheryl input</a:t>
            </a:r>
            <a:endParaRPr/>
          </a:p>
          <a:p>
            <a:pPr marL="0" lvl="0" indent="0" algn="l" rtl="0">
              <a:spcBef>
                <a:spcPts val="360"/>
              </a:spcBef>
              <a:spcAft>
                <a:spcPts val="0"/>
              </a:spcAft>
              <a:buNone/>
            </a:pPr>
            <a:r>
              <a:rPr lang="en-US"/>
              <a:t>Point out outcomes and success data common across 2-3 of the highlighted reports: ASCCC paper, PPIC, MMAP/RP</a:t>
            </a:r>
            <a:endParaRPr/>
          </a:p>
        </p:txBody>
      </p:sp>
      <p:sp>
        <p:nvSpPr>
          <p:cNvPr id="63" name="Google Shape;63;gceb2baf34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eb3f4142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eb3f4142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Ginni w/ Cheryl input</a:t>
            </a:r>
            <a:endParaRPr/>
          </a:p>
          <a:p>
            <a:pPr marL="0" lvl="0" indent="0" algn="l" rtl="0">
              <a:spcBef>
                <a:spcPts val="360"/>
              </a:spcBef>
              <a:spcAft>
                <a:spcPts val="0"/>
              </a:spcAft>
              <a:buNone/>
            </a:pPr>
            <a:r>
              <a:rPr lang="en-US"/>
              <a:t>Point out outcomes and success data common across 2-3 of the highlighted reports: ASCCC paper, PPIC, MMAP/RP</a:t>
            </a:r>
            <a:endParaRPr/>
          </a:p>
        </p:txBody>
      </p:sp>
      <p:sp>
        <p:nvSpPr>
          <p:cNvPr id="71" name="Google Shape;71;gceb3f4142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eb2baf34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eb2baf34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Ginni w/ Cheryl input</a:t>
            </a:r>
            <a:endParaRPr/>
          </a:p>
          <a:p>
            <a:pPr marL="0" lvl="0" indent="0" algn="l" rtl="0">
              <a:spcBef>
                <a:spcPts val="360"/>
              </a:spcBef>
              <a:spcAft>
                <a:spcPts val="0"/>
              </a:spcAft>
              <a:buNone/>
            </a:pPr>
            <a:r>
              <a:rPr lang="en-US"/>
              <a:t>Point out outcomes and success data common across 2-3 of the highlighted reports: ASCCC paper, PPIC, MMAP/RP</a:t>
            </a:r>
            <a:endParaRPr/>
          </a:p>
        </p:txBody>
      </p:sp>
      <p:sp>
        <p:nvSpPr>
          <p:cNvPr id="80" name="Google Shape;80;gceb2baf342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eb2baf34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eb2baf342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Ginni w/ Cheryl input</a:t>
            </a:r>
            <a:endParaRPr/>
          </a:p>
          <a:p>
            <a:pPr marL="0" lvl="0" indent="0" algn="l" rtl="0">
              <a:spcBef>
                <a:spcPts val="360"/>
              </a:spcBef>
              <a:spcAft>
                <a:spcPts val="0"/>
              </a:spcAft>
              <a:buNone/>
            </a:pPr>
            <a:r>
              <a:rPr lang="en-US"/>
              <a:t>Point out outcomes and success data common across 2-3 of the highlighted reports: ASCCC paper, PPIC, MMAP/RP</a:t>
            </a:r>
            <a:endParaRPr/>
          </a:p>
        </p:txBody>
      </p:sp>
      <p:sp>
        <p:nvSpPr>
          <p:cNvPr id="88" name="Google Shape;88;gceb2baf342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eb2baf342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eb2baf342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Ginni w/ Cheryl input</a:t>
            </a:r>
            <a:endParaRPr/>
          </a:p>
          <a:p>
            <a:pPr marL="0" lvl="0" indent="0" algn="l" rtl="0">
              <a:spcBef>
                <a:spcPts val="360"/>
              </a:spcBef>
              <a:spcAft>
                <a:spcPts val="0"/>
              </a:spcAft>
              <a:buNone/>
            </a:pPr>
            <a:r>
              <a:rPr lang="en-US"/>
              <a:t>Point out outcomes and success data common across 2-3 of the highlighted reports: ASCCC paper, PPIC, MMAP/RP</a:t>
            </a:r>
            <a:endParaRPr/>
          </a:p>
        </p:txBody>
      </p:sp>
      <p:sp>
        <p:nvSpPr>
          <p:cNvPr id="96" name="Google Shape;96;gceb2baf342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eb3f4142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eb3f4142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Ginni w/ Cheryl input</a:t>
            </a:r>
            <a:endParaRPr/>
          </a:p>
          <a:p>
            <a:pPr marL="0" lvl="0" indent="0" algn="l" rtl="0">
              <a:spcBef>
                <a:spcPts val="360"/>
              </a:spcBef>
              <a:spcAft>
                <a:spcPts val="0"/>
              </a:spcAft>
              <a:buNone/>
            </a:pPr>
            <a:r>
              <a:rPr lang="en-US"/>
              <a:t>Point out areas of improvement as noted by “unique” findings of one or more of the three reports</a:t>
            </a:r>
            <a:endParaRPr/>
          </a:p>
        </p:txBody>
      </p:sp>
      <p:sp>
        <p:nvSpPr>
          <p:cNvPr id="104" name="Google Shape;104;gceb3f4142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5734373" y="2231755"/>
            <a:ext cx="5656881" cy="418841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bg>
      <p:bgPr>
        <a:solidFill>
          <a:schemeClr val="lt1"/>
        </a:solidFill>
        <a:effectLst/>
      </p:bgPr>
    </p:bg>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20088" y="0"/>
            <a:ext cx="4009536" cy="6926263"/>
          </a:xfrm>
          <a:prstGeom prst="rect">
            <a:avLst/>
          </a:prstGeom>
          <a:noFill/>
          <a:ln>
            <a:noFill/>
          </a:ln>
          <a:effectLst>
            <a:outerShdw blurRad="190500" dist="38100" algn="l" rotWithShape="0">
              <a:srgbClr val="000000">
                <a:alpha val="40000"/>
              </a:srgbClr>
            </a:outerShdw>
          </a:effectLst>
        </p:spPr>
      </p:pic>
      <p:sp>
        <p:nvSpPr>
          <p:cNvPr id="17" name="Google Shape;17;p6"/>
          <p:cNvSpPr/>
          <p:nvPr/>
        </p:nvSpPr>
        <p:spPr>
          <a:xfrm>
            <a:off x="-22225" y="1130300"/>
            <a:ext cx="4071938" cy="4559300"/>
          </a:xfrm>
          <a:prstGeom prst="rect">
            <a:avLst/>
          </a:prstGeom>
          <a:solidFill>
            <a:srgbClr val="008A6A">
              <a:alpha val="72941"/>
            </a:srgbClr>
          </a:solidFill>
          <a:ln>
            <a:noFill/>
          </a:ln>
          <a:effectLst>
            <a:outerShdw blurRad="393700" dist="50800" dir="11400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6"/>
          <p:cNvSpPr/>
          <p:nvPr/>
        </p:nvSpPr>
        <p:spPr>
          <a:xfrm>
            <a:off x="11510963" y="-36513"/>
            <a:ext cx="681037" cy="6894513"/>
          </a:xfrm>
          <a:prstGeom prst="rect">
            <a:avLst/>
          </a:prstGeom>
          <a:solidFill>
            <a:srgbClr val="0C0C0C"/>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6"/>
          <p:cNvPicPr preferRelativeResize="0"/>
          <p:nvPr/>
        </p:nvPicPr>
        <p:blipFill rotWithShape="1">
          <a:blip r:embed="rId3">
            <a:alphaModFix/>
          </a:blip>
          <a:srcRect/>
          <a:stretch/>
        </p:blipFill>
        <p:spPr>
          <a:xfrm>
            <a:off x="4322763" y="6376988"/>
            <a:ext cx="344487" cy="344487"/>
          </a:xfrm>
          <a:prstGeom prst="rect">
            <a:avLst/>
          </a:prstGeom>
          <a:noFill/>
          <a:ln>
            <a:noFill/>
          </a:ln>
        </p:spPr>
      </p:pic>
      <p:sp>
        <p:nvSpPr>
          <p:cNvPr id="20" name="Google Shape;20;p6"/>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 name="Google Shape;22;p6"/>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DE62"/>
              </a:buClr>
              <a:buSzPts val="2600"/>
              <a:buNone/>
              <a:defRPr sz="2600">
                <a:solidFill>
                  <a:srgbClr val="FFDE62"/>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 name="Google Shape;23;p6"/>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4"/>
        <p:cNvGrpSpPr/>
        <p:nvPr/>
      </p:nvGrpSpPr>
      <p:grpSpPr>
        <a:xfrm>
          <a:off x="0" y="0"/>
          <a:ext cx="0" cy="0"/>
          <a:chOff x="0" y="0"/>
          <a:chExt cx="0" cy="0"/>
        </a:xfrm>
      </p:grpSpPr>
      <p:sp>
        <p:nvSpPr>
          <p:cNvPr id="25" name="Google Shape;25;p7"/>
          <p:cNvSpPr/>
          <p:nvPr/>
        </p:nvSpPr>
        <p:spPr>
          <a:xfrm>
            <a:off x="0" y="0"/>
            <a:ext cx="927100"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 name="Google Shape;26;p7"/>
          <p:cNvPicPr preferRelativeResize="0"/>
          <p:nvPr/>
        </p:nvPicPr>
        <p:blipFill rotWithShape="1">
          <a:blip r:embed="rId2">
            <a:alphaModFix/>
          </a:blip>
          <a:srcRect/>
          <a:stretch/>
        </p:blipFill>
        <p:spPr>
          <a:xfrm>
            <a:off x="1235075" y="6376988"/>
            <a:ext cx="344488" cy="344487"/>
          </a:xfrm>
          <a:prstGeom prst="rect">
            <a:avLst/>
          </a:prstGeom>
          <a:noFill/>
          <a:ln>
            <a:noFill/>
          </a:ln>
        </p:spPr>
      </p:pic>
      <p:sp>
        <p:nvSpPr>
          <p:cNvPr id="27" name="Google Shape;27;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30"/>
        <p:cNvGrpSpPr/>
        <p:nvPr/>
      </p:nvGrpSpPr>
      <p:grpSpPr>
        <a:xfrm>
          <a:off x="0" y="0"/>
          <a:ext cx="0" cy="0"/>
          <a:chOff x="0" y="0"/>
          <a:chExt cx="0" cy="0"/>
        </a:xfrm>
      </p:grpSpPr>
      <p:sp>
        <p:nvSpPr>
          <p:cNvPr id="31" name="Google Shape;31;p8"/>
          <p:cNvSpPr/>
          <p:nvPr/>
        </p:nvSpPr>
        <p:spPr>
          <a:xfrm>
            <a:off x="0" y="0"/>
            <a:ext cx="927100" cy="6858000"/>
          </a:xfrm>
          <a:prstGeom prst="rect">
            <a:avLst/>
          </a:prstGeom>
          <a:solidFill>
            <a:srgbClr val="00000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 name="Google Shape;32;p8"/>
          <p:cNvPicPr preferRelativeResize="0"/>
          <p:nvPr/>
        </p:nvPicPr>
        <p:blipFill rotWithShape="1">
          <a:blip r:embed="rId2">
            <a:alphaModFix/>
          </a:blip>
          <a:srcRect/>
          <a:stretch/>
        </p:blipFill>
        <p:spPr>
          <a:xfrm>
            <a:off x="1249363" y="6376988"/>
            <a:ext cx="344487" cy="344487"/>
          </a:xfrm>
          <a:prstGeom prst="rect">
            <a:avLst/>
          </a:prstGeom>
          <a:noFill/>
          <a:ln>
            <a:noFill/>
          </a:ln>
        </p:spPr>
      </p:pic>
      <p:sp>
        <p:nvSpPr>
          <p:cNvPr id="33" name="Google Shape;33;p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841375" y="6376988"/>
            <a:ext cx="344488" cy="344487"/>
          </a:xfrm>
          <a:prstGeom prst="rect">
            <a:avLst/>
          </a:prstGeom>
          <a:noFill/>
          <a:ln>
            <a:noFill/>
          </a:ln>
        </p:spPr>
      </p:pic>
      <p:sp>
        <p:nvSpPr>
          <p:cNvPr id="39" name="Google Shape;39;p9"/>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4"/>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latimes.com/california/story/2021-04-04/how-covid-distance-learning-hurt-california-english-learners" TargetMode="External"/><Relationship Id="rId4" Type="http://schemas.openxmlformats.org/officeDocument/2006/relationships/hyperlink" Target="https://greatpublicschoolsnow.org/wp-content/uploads/2021/03/EdRecoveryNow_Final_3-29-21.pdf#page=12" TargetMode="External"/><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latimes.com/california/story/2021-04-04/how-covid-distance-learning-hurt-california-english-learners" TargetMode="External"/><Relationship Id="rId5" Type="http://schemas.openxmlformats.org/officeDocument/2006/relationships/hyperlink" Target="https://greatpublicschoolsnow.org/wp-content/uploads/2021/03/EdRecoveryNow_Final_3-29-21.pdf#page=12"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asccc.org/resolutions/paper-and-resources-evaluating-placement-english-english-second-language-and-mathematic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leginfo.legislature.ca.gov/faces/codes_displaySection.xhtml?sectionNum=78213.&amp;lawCode=ED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asccc.org/sites/default/files/ASCCC_Optimizing_Student_Success_white-ppr_2020_v1.pdf" TargetMode="External"/><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ppic.org/publication/a-new-era-of-student-access-at-californias-community-colleges/" TargetMode="External"/><Relationship Id="rId4" Type="http://schemas.openxmlformats.org/officeDocument/2006/relationships/hyperlink" Target="https://rpgroup.org/Portals/0/Documents/Projects/MultipleMeasures/AB705_Workshops/AccessEnrollmentSuccess_RPGroup_Final2020-1.pdf"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txBox="1">
            <a:spLocks noGrp="1"/>
          </p:cNvSpPr>
          <p:nvPr>
            <p:ph type="title"/>
          </p:nvPr>
        </p:nvSpPr>
        <p:spPr>
          <a:xfrm>
            <a:off x="5734373" y="2231755"/>
            <a:ext cx="5656881" cy="418841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a:t>Revisiting the Promises of AB 705: What Data Tells Us about AB 705’s Impact on Students of Color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d098145488_0_16"/>
          <p:cNvSpPr txBox="1">
            <a:spLocks noGrp="1"/>
          </p:cNvSpPr>
          <p:nvPr>
            <p:ph type="title"/>
          </p:nvPr>
        </p:nvSpPr>
        <p:spPr>
          <a:xfrm>
            <a:off x="6115050" y="851250"/>
            <a:ext cx="5423400" cy="51555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7200"/>
              <a:t>Let’s</a:t>
            </a:r>
            <a:endParaRPr sz="7200"/>
          </a:p>
          <a:p>
            <a:pPr marL="0" lvl="0" indent="0" algn="ctr" rtl="0">
              <a:spcBef>
                <a:spcPts val="0"/>
              </a:spcBef>
              <a:spcAft>
                <a:spcPts val="0"/>
              </a:spcAft>
              <a:buNone/>
            </a:pPr>
            <a:r>
              <a:rPr lang="en-US" sz="7200"/>
              <a:t>take</a:t>
            </a:r>
            <a:endParaRPr sz="7200"/>
          </a:p>
          <a:p>
            <a:pPr marL="0" lvl="0" indent="0" algn="ctr" rtl="0">
              <a:spcBef>
                <a:spcPts val="0"/>
              </a:spcBef>
              <a:spcAft>
                <a:spcPts val="0"/>
              </a:spcAft>
              <a:buNone/>
            </a:pPr>
            <a:r>
              <a:rPr lang="en-US" sz="7200"/>
              <a:t>a</a:t>
            </a:r>
            <a:endParaRPr sz="7200"/>
          </a:p>
          <a:p>
            <a:pPr marL="0" lvl="0" indent="0" algn="ctr" rtl="0">
              <a:spcBef>
                <a:spcPts val="0"/>
              </a:spcBef>
              <a:spcAft>
                <a:spcPts val="0"/>
              </a:spcAft>
              <a:buNone/>
            </a:pPr>
            <a:r>
              <a:rPr lang="en-US" sz="7200"/>
              <a:t>closer</a:t>
            </a:r>
            <a:endParaRPr sz="7200"/>
          </a:p>
          <a:p>
            <a:pPr marL="0" lvl="0" indent="0" algn="ctr" rtl="0">
              <a:spcBef>
                <a:spcPts val="0"/>
              </a:spcBef>
              <a:spcAft>
                <a:spcPts val="0"/>
              </a:spcAft>
              <a:buNone/>
            </a:pPr>
            <a:r>
              <a:rPr lang="en-US" sz="7200"/>
              <a:t>look</a:t>
            </a:r>
            <a:endParaRPr sz="7200"/>
          </a:p>
        </p:txBody>
      </p:sp>
      <p:sp>
        <p:nvSpPr>
          <p:cNvPr id="115" name="Google Shape;115;gd098145488_0_16"/>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16" name="Google Shape;116;gd098145488_0_16"/>
          <p:cNvPicPr preferRelativeResize="0"/>
          <p:nvPr/>
        </p:nvPicPr>
        <p:blipFill>
          <a:blip r:embed="rId3">
            <a:alphaModFix/>
          </a:blip>
          <a:stretch>
            <a:fillRect/>
          </a:stretch>
        </p:blipFill>
        <p:spPr>
          <a:xfrm>
            <a:off x="871800" y="0"/>
            <a:ext cx="457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ceb3f41426_0_15"/>
          <p:cNvSpPr txBox="1">
            <a:spLocks noGrp="1"/>
          </p:cNvSpPr>
          <p:nvPr>
            <p:ph type="title"/>
          </p:nvPr>
        </p:nvSpPr>
        <p:spPr>
          <a:xfrm>
            <a:off x="1277650" y="-32067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Local Perspective: Findings from LACCD</a:t>
            </a:r>
            <a:endParaRPr/>
          </a:p>
        </p:txBody>
      </p:sp>
      <p:sp>
        <p:nvSpPr>
          <p:cNvPr id="123" name="Google Shape;123;gceb3f41426_0_15"/>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24" name="Google Shape;124;gceb3f41426_0_1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25" name="Google Shape;125;gceb3f41426_0_15" title="Points scored"/>
          <p:cNvPicPr preferRelativeResize="0"/>
          <p:nvPr/>
        </p:nvPicPr>
        <p:blipFill>
          <a:blip r:embed="rId3">
            <a:alphaModFix/>
          </a:blip>
          <a:stretch>
            <a:fillRect/>
          </a:stretch>
        </p:blipFill>
        <p:spPr>
          <a:xfrm>
            <a:off x="1809750" y="1540669"/>
            <a:ext cx="8572500" cy="53006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d098145488_0_0"/>
          <p:cNvSpPr txBox="1">
            <a:spLocks noGrp="1"/>
          </p:cNvSpPr>
          <p:nvPr>
            <p:ph type="title"/>
          </p:nvPr>
        </p:nvSpPr>
        <p:spPr>
          <a:xfrm>
            <a:off x="1277650" y="365125"/>
            <a:ext cx="10046100" cy="804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1100"/>
              <a:buFont typeface="Arial"/>
              <a:buNone/>
            </a:pPr>
            <a:r>
              <a:rPr lang="en-US"/>
              <a:t>Local Perspective: Findings from LACCD</a:t>
            </a:r>
            <a:endParaRPr/>
          </a:p>
        </p:txBody>
      </p:sp>
      <p:sp>
        <p:nvSpPr>
          <p:cNvPr id="132" name="Google Shape;132;gd098145488_0_0"/>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33" name="Google Shape;133;gd098145488_0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34" name="Google Shape;134;gd098145488_0_0"/>
          <p:cNvPicPr preferRelativeResize="0"/>
          <p:nvPr/>
        </p:nvPicPr>
        <p:blipFill>
          <a:blip r:embed="rId3">
            <a:alphaModFix/>
          </a:blip>
          <a:stretch>
            <a:fillRect/>
          </a:stretch>
        </p:blipFill>
        <p:spPr>
          <a:xfrm>
            <a:off x="0" y="1270025"/>
            <a:ext cx="12192000" cy="5476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d098145488_0_8"/>
          <p:cNvSpPr txBox="1">
            <a:spLocks noGrp="1"/>
          </p:cNvSpPr>
          <p:nvPr>
            <p:ph type="title"/>
          </p:nvPr>
        </p:nvSpPr>
        <p:spPr>
          <a:xfrm>
            <a:off x="1277650" y="365125"/>
            <a:ext cx="10046100" cy="756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1100"/>
              <a:buFont typeface="Arial"/>
              <a:buNone/>
            </a:pPr>
            <a:r>
              <a:rPr lang="en-US"/>
              <a:t>Local Perspective: Findings from LACCD</a:t>
            </a:r>
            <a:endParaRPr/>
          </a:p>
        </p:txBody>
      </p:sp>
      <p:sp>
        <p:nvSpPr>
          <p:cNvPr id="141" name="Google Shape;141;gd098145488_0_8"/>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42" name="Google Shape;142;gd098145488_0_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43" name="Google Shape;143;gd098145488_0_8"/>
          <p:cNvPicPr preferRelativeResize="0"/>
          <p:nvPr/>
        </p:nvPicPr>
        <p:blipFill>
          <a:blip r:embed="rId3">
            <a:alphaModFix/>
          </a:blip>
          <a:stretch>
            <a:fillRect/>
          </a:stretch>
        </p:blipFill>
        <p:spPr>
          <a:xfrm>
            <a:off x="0" y="1344850"/>
            <a:ext cx="12192000" cy="4788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d0981454b5_2_0"/>
          <p:cNvSpPr txBox="1">
            <a:spLocks noGrp="1"/>
          </p:cNvSpPr>
          <p:nvPr>
            <p:ph type="title"/>
          </p:nvPr>
        </p:nvSpPr>
        <p:spPr>
          <a:xfrm>
            <a:off x="1277650" y="-16827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500"/>
              <a:t>English Success Rates: Achievement Gaps Persist</a:t>
            </a:r>
            <a:endParaRPr sz="3500"/>
          </a:p>
        </p:txBody>
      </p:sp>
      <p:sp>
        <p:nvSpPr>
          <p:cNvPr id="150" name="Google Shape;150;gd0981454b5_2_0"/>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51" name="Google Shape;151;gd0981454b5_2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52" name="Google Shape;152;gd0981454b5_2_0" title="Points scored"/>
          <p:cNvPicPr preferRelativeResize="0"/>
          <p:nvPr/>
        </p:nvPicPr>
        <p:blipFill>
          <a:blip r:embed="rId3">
            <a:alphaModFix/>
          </a:blip>
          <a:stretch>
            <a:fillRect/>
          </a:stretch>
        </p:blipFill>
        <p:spPr>
          <a:xfrm>
            <a:off x="1809750" y="1540669"/>
            <a:ext cx="8572500" cy="53006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d0981454b5_1_0"/>
          <p:cNvSpPr txBox="1">
            <a:spLocks noGrp="1"/>
          </p:cNvSpPr>
          <p:nvPr>
            <p:ph type="title"/>
          </p:nvPr>
        </p:nvSpPr>
        <p:spPr>
          <a:xfrm>
            <a:off x="1277650" y="-32067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Local Perspective: Findings from LACCD</a:t>
            </a:r>
            <a:endParaRPr/>
          </a:p>
        </p:txBody>
      </p:sp>
      <p:sp>
        <p:nvSpPr>
          <p:cNvPr id="159" name="Google Shape;159;gd0981454b5_1_0"/>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60" name="Google Shape;160;gd0981454b5_1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61" name="Google Shape;161;gd0981454b5_1_0" title="Points scored"/>
          <p:cNvPicPr preferRelativeResize="0"/>
          <p:nvPr/>
        </p:nvPicPr>
        <p:blipFill>
          <a:blip r:embed="rId3">
            <a:alphaModFix/>
          </a:blip>
          <a:stretch>
            <a:fillRect/>
          </a:stretch>
        </p:blipFill>
        <p:spPr>
          <a:xfrm>
            <a:off x="1809750" y="1540669"/>
            <a:ext cx="8572500" cy="53006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ceb3f41426_0_29"/>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COVID Realities:</a:t>
            </a:r>
            <a:br>
              <a:rPr lang="en-US"/>
            </a:br>
            <a:r>
              <a:rPr lang="en-US"/>
              <a:t>Preparing for Post-COVID Education</a:t>
            </a:r>
            <a:endParaRPr/>
          </a:p>
        </p:txBody>
      </p:sp>
      <p:sp>
        <p:nvSpPr>
          <p:cNvPr id="168" name="Google Shape;168;gceb3f41426_0_29"/>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accent3">
                    <a:lumMod val="50000"/>
                  </a:schemeClr>
                </a:solidFill>
              </a:rPr>
              <a:t>Fewer first-time students enrolling in English and mathematics courses</a:t>
            </a:r>
            <a:endParaRPr dirty="0">
              <a:solidFill>
                <a:schemeClr val="accent3">
                  <a:lumMod val="50000"/>
                </a:schemeClr>
              </a:solidFill>
            </a:endParaRPr>
          </a:p>
          <a:p>
            <a:pPr marL="0" lvl="0" indent="0" algn="l" rtl="0">
              <a:spcBef>
                <a:spcPts val="1000"/>
              </a:spcBef>
              <a:spcAft>
                <a:spcPts val="0"/>
              </a:spcAft>
              <a:buNone/>
            </a:pPr>
            <a:r>
              <a:rPr lang="en-US" dirty="0">
                <a:solidFill>
                  <a:schemeClr val="accent3">
                    <a:lumMod val="50000"/>
                  </a:schemeClr>
                </a:solidFill>
              </a:rPr>
              <a:t>Fewer first-time students enrolled at many colleges; gap years</a:t>
            </a:r>
            <a:endParaRPr dirty="0">
              <a:solidFill>
                <a:schemeClr val="accent3">
                  <a:lumMod val="50000"/>
                </a:schemeClr>
              </a:solidFill>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169" name="Google Shape;169;gceb3f41426_0_2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170" name="Google Shape;170;gceb3f41426_0_29"/>
          <p:cNvPicPr preferRelativeResize="0"/>
          <p:nvPr/>
        </p:nvPicPr>
        <p:blipFill>
          <a:blip r:embed="rId3">
            <a:alphaModFix/>
          </a:blip>
          <a:stretch>
            <a:fillRect/>
          </a:stretch>
        </p:blipFill>
        <p:spPr>
          <a:xfrm>
            <a:off x="2484563" y="3063174"/>
            <a:ext cx="7632274" cy="36582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ceb2baf342_0_30"/>
          <p:cNvSpPr txBox="1">
            <a:spLocks noGrp="1"/>
          </p:cNvSpPr>
          <p:nvPr>
            <p:ph type="title"/>
          </p:nvPr>
        </p:nvSpPr>
        <p:spPr>
          <a:xfrm>
            <a:off x="1277650" y="365125"/>
            <a:ext cx="10046100" cy="866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Impact of COVID-19 Learning Loss </a:t>
            </a:r>
            <a:endParaRPr/>
          </a:p>
        </p:txBody>
      </p:sp>
      <p:sp>
        <p:nvSpPr>
          <p:cNvPr id="177" name="Google Shape;177;gceb2baf342_0_30"/>
          <p:cNvSpPr txBox="1">
            <a:spLocks noGrp="1"/>
          </p:cNvSpPr>
          <p:nvPr>
            <p:ph type="body" idx="1"/>
          </p:nvPr>
        </p:nvSpPr>
        <p:spPr>
          <a:xfrm>
            <a:off x="1265350" y="1270974"/>
            <a:ext cx="10058400" cy="4419600"/>
          </a:xfrm>
          <a:prstGeom prst="rect">
            <a:avLst/>
          </a:prstGeom>
        </p:spPr>
        <p:txBody>
          <a:bodyPr spcFirstLastPara="1" wrap="square" lIns="91425" tIns="45700" rIns="91425" bIns="45700" anchor="t" anchorCtr="0">
            <a:noAutofit/>
          </a:bodyPr>
          <a:lstStyle/>
          <a:p>
            <a:pPr marL="114300" lvl="0" indent="0" algn="l" rtl="0">
              <a:lnSpc>
                <a:spcPct val="98181"/>
              </a:lnSpc>
              <a:spcBef>
                <a:spcPts val="1000"/>
              </a:spcBef>
              <a:spcAft>
                <a:spcPts val="0"/>
              </a:spcAft>
              <a:buSzPts val="1800"/>
              <a:buNone/>
            </a:pPr>
            <a:r>
              <a:rPr lang="en-US" u="sng" dirty="0">
                <a:solidFill>
                  <a:schemeClr val="hlink"/>
                </a:solidFill>
                <a:hlinkClick r:id="rId3"/>
              </a:rPr>
              <a:t>Los Angeles Times article</a:t>
            </a:r>
            <a:r>
              <a:rPr lang="en-US" dirty="0"/>
              <a:t> and </a:t>
            </a:r>
            <a:r>
              <a:rPr lang="en-US" u="sng" dirty="0">
                <a:solidFill>
                  <a:schemeClr val="hlink"/>
                </a:solidFill>
                <a:hlinkClick r:id="rId4"/>
              </a:rPr>
              <a:t>LAUSD Educational Recovery Report</a:t>
            </a:r>
            <a:r>
              <a:rPr lang="en-US" dirty="0"/>
              <a:t>  </a:t>
            </a:r>
            <a:r>
              <a:rPr lang="en-US" sz="2000" dirty="0" smtClean="0">
                <a:solidFill>
                  <a:schemeClr val="accent3">
                    <a:lumMod val="50000"/>
                  </a:schemeClr>
                </a:solidFill>
              </a:rPr>
              <a:t>More </a:t>
            </a:r>
            <a:r>
              <a:rPr lang="en-US" sz="2000" dirty="0">
                <a:solidFill>
                  <a:schemeClr val="accent3">
                    <a:lumMod val="50000"/>
                  </a:schemeClr>
                </a:solidFill>
              </a:rPr>
              <a:t>than ⅓ of LAUSD students are not actively engaged in online learning</a:t>
            </a:r>
            <a:endParaRPr dirty="0">
              <a:solidFill>
                <a:schemeClr val="accent3">
                  <a:lumMod val="50000"/>
                </a:schemeClr>
              </a:solidFill>
            </a:endParaRPr>
          </a:p>
          <a:p>
            <a:pPr marL="0" lvl="0" indent="0" algn="l" rtl="0">
              <a:lnSpc>
                <a:spcPct val="98181"/>
              </a:lnSpc>
              <a:spcBef>
                <a:spcPts val="1000"/>
              </a:spcBef>
              <a:spcAft>
                <a:spcPts val="0"/>
              </a:spcAft>
              <a:buNone/>
            </a:pPr>
            <a:endParaRPr dirty="0"/>
          </a:p>
        </p:txBody>
      </p:sp>
      <p:sp>
        <p:nvSpPr>
          <p:cNvPr id="178" name="Google Shape;178;gceb2baf342_0_3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179" name="Google Shape;179;gceb2baf342_0_30"/>
          <p:cNvPicPr preferRelativeResize="0"/>
          <p:nvPr/>
        </p:nvPicPr>
        <p:blipFill>
          <a:blip r:embed="rId5">
            <a:alphaModFix/>
          </a:blip>
          <a:stretch>
            <a:fillRect/>
          </a:stretch>
        </p:blipFill>
        <p:spPr>
          <a:xfrm>
            <a:off x="1277650" y="2894813"/>
            <a:ext cx="4946549" cy="2503075"/>
          </a:xfrm>
          <a:prstGeom prst="rect">
            <a:avLst/>
          </a:prstGeom>
          <a:noFill/>
          <a:ln>
            <a:noFill/>
          </a:ln>
        </p:spPr>
      </p:pic>
      <p:pic>
        <p:nvPicPr>
          <p:cNvPr id="180" name="Google Shape;180;gceb2baf342_0_30"/>
          <p:cNvPicPr preferRelativeResize="0"/>
          <p:nvPr/>
        </p:nvPicPr>
        <p:blipFill>
          <a:blip r:embed="rId6">
            <a:alphaModFix/>
          </a:blip>
          <a:stretch>
            <a:fillRect/>
          </a:stretch>
        </p:blipFill>
        <p:spPr>
          <a:xfrm>
            <a:off x="6294550" y="2177162"/>
            <a:ext cx="5300775" cy="43617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d0981454b5_0_10"/>
          <p:cNvSpPr txBox="1">
            <a:spLocks noGrp="1"/>
          </p:cNvSpPr>
          <p:nvPr>
            <p:ph type="title"/>
          </p:nvPr>
        </p:nvSpPr>
        <p:spPr>
          <a:xfrm>
            <a:off x="1277650" y="-24447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English Learners &amp; COVID-19 Learning Loss </a:t>
            </a:r>
            <a:endParaRPr/>
          </a:p>
        </p:txBody>
      </p:sp>
      <p:sp>
        <p:nvSpPr>
          <p:cNvPr id="187" name="Google Shape;187;gd0981454b5_0_10"/>
          <p:cNvSpPr txBox="1">
            <a:spLocks noGrp="1"/>
          </p:cNvSpPr>
          <p:nvPr>
            <p:ph type="body" idx="1"/>
          </p:nvPr>
        </p:nvSpPr>
        <p:spPr>
          <a:xfrm>
            <a:off x="1277650" y="2321734"/>
            <a:ext cx="4507688" cy="4536266"/>
          </a:xfrm>
          <a:prstGeom prst="rect">
            <a:avLst/>
          </a:prstGeom>
        </p:spPr>
        <p:txBody>
          <a:bodyPr spcFirstLastPara="1" wrap="square" lIns="91425" tIns="45700" rIns="91425" bIns="45700" anchor="t" anchorCtr="0">
            <a:noAutofit/>
          </a:bodyPr>
          <a:lstStyle/>
          <a:p>
            <a:pPr>
              <a:lnSpc>
                <a:spcPct val="98181"/>
              </a:lnSpc>
              <a:spcBef>
                <a:spcPts val="0"/>
              </a:spcBef>
            </a:pPr>
            <a:r>
              <a:rPr lang="en-US" sz="2000" dirty="0" smtClean="0">
                <a:solidFill>
                  <a:schemeClr val="accent3">
                    <a:lumMod val="50000"/>
                  </a:schemeClr>
                </a:solidFill>
              </a:rPr>
              <a:t>Nearly </a:t>
            </a:r>
            <a:r>
              <a:rPr lang="en-US" sz="2000" dirty="0">
                <a:solidFill>
                  <a:schemeClr val="accent3">
                    <a:lumMod val="50000"/>
                  </a:schemeClr>
                </a:solidFill>
              </a:rPr>
              <a:t>20% of LAUSD K-12 students are English </a:t>
            </a:r>
            <a:r>
              <a:rPr lang="en-US" sz="2000" dirty="0" smtClean="0">
                <a:solidFill>
                  <a:schemeClr val="accent3">
                    <a:lumMod val="50000"/>
                  </a:schemeClr>
                </a:solidFill>
              </a:rPr>
              <a:t>learners</a:t>
            </a:r>
          </a:p>
          <a:p>
            <a:pPr>
              <a:lnSpc>
                <a:spcPct val="98181"/>
              </a:lnSpc>
              <a:spcBef>
                <a:spcPts val="0"/>
              </a:spcBef>
            </a:pPr>
            <a:endParaRPr sz="2000" dirty="0">
              <a:solidFill>
                <a:schemeClr val="accent3">
                  <a:lumMod val="50000"/>
                </a:schemeClr>
              </a:solidFill>
            </a:endParaRPr>
          </a:p>
          <a:p>
            <a:pPr indent="-355600">
              <a:lnSpc>
                <a:spcPct val="98181"/>
              </a:lnSpc>
              <a:spcBef>
                <a:spcPts val="0"/>
              </a:spcBef>
              <a:buSzPts val="2000"/>
            </a:pPr>
            <a:r>
              <a:rPr lang="en-US" sz="2000" dirty="0">
                <a:solidFill>
                  <a:schemeClr val="accent3">
                    <a:lumMod val="50000"/>
                  </a:schemeClr>
                </a:solidFill>
                <a:highlight>
                  <a:srgbClr val="FFFFFF"/>
                </a:highlight>
              </a:rPr>
              <a:t>In spring 2020 fewer than half of English learners in middle and high school participated in distance learning each </a:t>
            </a:r>
            <a:r>
              <a:rPr lang="en-US" sz="2000" dirty="0" smtClean="0">
                <a:solidFill>
                  <a:schemeClr val="accent3">
                    <a:lumMod val="50000"/>
                  </a:schemeClr>
                </a:solidFill>
                <a:highlight>
                  <a:srgbClr val="FFFFFF"/>
                </a:highlight>
              </a:rPr>
              <a:t>week</a:t>
            </a:r>
          </a:p>
          <a:p>
            <a:pPr indent="-355600">
              <a:lnSpc>
                <a:spcPct val="98181"/>
              </a:lnSpc>
              <a:spcBef>
                <a:spcPts val="0"/>
              </a:spcBef>
              <a:buSzPts val="2000"/>
            </a:pPr>
            <a:endParaRPr sz="2000" dirty="0">
              <a:solidFill>
                <a:schemeClr val="accent3">
                  <a:lumMod val="50000"/>
                </a:schemeClr>
              </a:solidFill>
            </a:endParaRPr>
          </a:p>
          <a:p>
            <a:pPr>
              <a:lnSpc>
                <a:spcPct val="98181"/>
              </a:lnSpc>
              <a:spcBef>
                <a:spcPts val="0"/>
              </a:spcBef>
            </a:pPr>
            <a:r>
              <a:rPr lang="en-US" sz="2000" dirty="0">
                <a:solidFill>
                  <a:schemeClr val="accent3">
                    <a:lumMod val="50000"/>
                  </a:schemeClr>
                </a:solidFill>
              </a:rPr>
              <a:t>More than 94% of English learners are not at grade level in reading and math</a:t>
            </a:r>
            <a:endParaRPr sz="2000" dirty="0">
              <a:solidFill>
                <a:schemeClr val="accent3">
                  <a:lumMod val="50000"/>
                </a:schemeClr>
              </a:solidFill>
            </a:endParaRPr>
          </a:p>
          <a:p>
            <a:pPr marL="0" lvl="0" indent="0" algn="l" rtl="0">
              <a:lnSpc>
                <a:spcPct val="98181"/>
              </a:lnSpc>
              <a:spcBef>
                <a:spcPts val="1000"/>
              </a:spcBef>
              <a:spcAft>
                <a:spcPts val="0"/>
              </a:spcAft>
              <a:buNone/>
            </a:pPr>
            <a:endParaRPr dirty="0"/>
          </a:p>
          <a:p>
            <a:pPr marL="0" lvl="0" indent="0" algn="l" rtl="0">
              <a:lnSpc>
                <a:spcPct val="98181"/>
              </a:lnSpc>
              <a:spcBef>
                <a:spcPts val="1000"/>
              </a:spcBef>
              <a:spcAft>
                <a:spcPts val="0"/>
              </a:spcAft>
              <a:buNone/>
            </a:pPr>
            <a:endParaRPr dirty="0"/>
          </a:p>
        </p:txBody>
      </p:sp>
      <p:sp>
        <p:nvSpPr>
          <p:cNvPr id="188" name="Google Shape;188;gd0981454b5_0_1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189" name="Google Shape;189;gd0981454b5_0_10"/>
          <p:cNvPicPr preferRelativeResize="0"/>
          <p:nvPr/>
        </p:nvPicPr>
        <p:blipFill>
          <a:blip r:embed="rId3">
            <a:alphaModFix/>
          </a:blip>
          <a:stretch>
            <a:fillRect/>
          </a:stretch>
        </p:blipFill>
        <p:spPr>
          <a:xfrm>
            <a:off x="5541500" y="1690375"/>
            <a:ext cx="6371075" cy="5167625"/>
          </a:xfrm>
          <a:prstGeom prst="rect">
            <a:avLst/>
          </a:prstGeom>
          <a:noFill/>
          <a:ln>
            <a:noFill/>
          </a:ln>
        </p:spPr>
      </p:pic>
      <p:sp>
        <p:nvSpPr>
          <p:cNvPr id="2" name="TextBox 1"/>
          <p:cNvSpPr txBox="1"/>
          <p:nvPr/>
        </p:nvSpPr>
        <p:spPr>
          <a:xfrm>
            <a:off x="1277650" y="1150349"/>
            <a:ext cx="10046100" cy="669735"/>
          </a:xfrm>
          <a:prstGeom prst="rect">
            <a:avLst/>
          </a:prstGeom>
          <a:noFill/>
        </p:spPr>
        <p:txBody>
          <a:bodyPr wrap="square" rtlCol="0">
            <a:spAutoFit/>
          </a:bodyPr>
          <a:lstStyle/>
          <a:p>
            <a:pPr marL="114300" lvl="0" indent="0">
              <a:lnSpc>
                <a:spcPct val="98181"/>
              </a:lnSpc>
              <a:buNone/>
            </a:pPr>
            <a:r>
              <a:rPr lang="en-US" sz="2400" u="sng" dirty="0">
                <a:solidFill>
                  <a:schemeClr val="hlink"/>
                </a:solidFill>
                <a:hlinkClick r:id="rId4"/>
              </a:rPr>
              <a:t>Los Angeles Times article</a:t>
            </a:r>
            <a:r>
              <a:rPr lang="en-US" sz="2400" dirty="0"/>
              <a:t> and </a:t>
            </a:r>
            <a:r>
              <a:rPr lang="en-US" sz="2400" u="sng" dirty="0" smtClean="0">
                <a:solidFill>
                  <a:schemeClr val="hlink"/>
                </a:solidFill>
                <a:hlinkClick r:id="rId5"/>
              </a:rPr>
              <a:t>LAUSD </a:t>
            </a:r>
            <a:r>
              <a:rPr lang="en-US" sz="2400" u="sng" dirty="0">
                <a:solidFill>
                  <a:schemeClr val="hlink"/>
                </a:solidFill>
                <a:hlinkClick r:id="rId5"/>
              </a:rPr>
              <a:t>Educational Recovery Report</a:t>
            </a:r>
            <a:r>
              <a:rPr lang="en-US" sz="2400" dirty="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ceb3f41426_0_22"/>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Can We do to Close Gaps?</a:t>
            </a:r>
            <a:endParaRPr/>
          </a:p>
        </p:txBody>
      </p:sp>
      <p:sp>
        <p:nvSpPr>
          <p:cNvPr id="196" name="Google Shape;196;gceb3f41426_0_22"/>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accent3">
                    <a:lumMod val="50000"/>
                  </a:schemeClr>
                </a:solidFill>
              </a:rPr>
              <a:t>First of all... </a:t>
            </a:r>
            <a:endParaRPr dirty="0">
              <a:solidFill>
                <a:schemeClr val="accent3">
                  <a:lumMod val="50000"/>
                </a:schemeClr>
              </a:solidFill>
            </a:endParaRPr>
          </a:p>
          <a:p>
            <a:pPr marL="0" lvl="0" indent="457200" algn="l" rtl="0">
              <a:spcBef>
                <a:spcPts val="1000"/>
              </a:spcBef>
              <a:spcAft>
                <a:spcPts val="0"/>
              </a:spcAft>
              <a:buNone/>
            </a:pPr>
            <a:r>
              <a:rPr lang="en-US" dirty="0">
                <a:solidFill>
                  <a:schemeClr val="accent3">
                    <a:lumMod val="50000"/>
                  </a:schemeClr>
                </a:solidFill>
              </a:rPr>
              <a:t>W</a:t>
            </a:r>
            <a:r>
              <a:rPr lang="en-US" dirty="0" smtClean="0">
                <a:solidFill>
                  <a:schemeClr val="accent3">
                    <a:lumMod val="50000"/>
                  </a:schemeClr>
                </a:solidFill>
              </a:rPr>
              <a:t>ork </a:t>
            </a:r>
            <a:r>
              <a:rPr lang="en-US" dirty="0">
                <a:solidFill>
                  <a:schemeClr val="accent3">
                    <a:lumMod val="50000"/>
                  </a:schemeClr>
                </a:solidFill>
              </a:rPr>
              <a:t>together </a:t>
            </a:r>
            <a:endParaRPr dirty="0">
              <a:solidFill>
                <a:schemeClr val="accent3">
                  <a:lumMod val="50000"/>
                </a:schemeClr>
              </a:solidFill>
            </a:endParaRPr>
          </a:p>
          <a:p>
            <a:pPr marL="0" lvl="0" indent="457200" algn="l" rtl="0">
              <a:spcBef>
                <a:spcPts val="1000"/>
              </a:spcBef>
              <a:spcAft>
                <a:spcPts val="0"/>
              </a:spcAft>
              <a:buNone/>
            </a:pPr>
            <a:r>
              <a:rPr lang="en-US" dirty="0">
                <a:solidFill>
                  <a:schemeClr val="accent3">
                    <a:lumMod val="50000"/>
                  </a:schemeClr>
                </a:solidFill>
              </a:rPr>
              <a:t>A</a:t>
            </a:r>
            <a:r>
              <a:rPr lang="en-US" dirty="0" smtClean="0">
                <a:solidFill>
                  <a:schemeClr val="accent3">
                    <a:lumMod val="50000"/>
                  </a:schemeClr>
                </a:solidFill>
              </a:rPr>
              <a:t>void </a:t>
            </a:r>
            <a:r>
              <a:rPr lang="en-US" dirty="0">
                <a:solidFill>
                  <a:schemeClr val="accent3">
                    <a:lumMod val="50000"/>
                  </a:schemeClr>
                </a:solidFill>
              </a:rPr>
              <a:t>placing blame or pointing fingers</a:t>
            </a:r>
            <a:endParaRPr dirty="0">
              <a:solidFill>
                <a:schemeClr val="accent3">
                  <a:lumMod val="50000"/>
                </a:schemeClr>
              </a:solidFill>
            </a:endParaRPr>
          </a:p>
          <a:p>
            <a:pPr marL="0" lvl="0" indent="457200" algn="l" rtl="0">
              <a:spcBef>
                <a:spcPts val="1000"/>
              </a:spcBef>
              <a:spcAft>
                <a:spcPts val="0"/>
              </a:spcAft>
              <a:buNone/>
            </a:pPr>
            <a:r>
              <a:rPr lang="en-US" dirty="0">
                <a:solidFill>
                  <a:schemeClr val="accent3">
                    <a:lumMod val="50000"/>
                  </a:schemeClr>
                </a:solidFill>
              </a:rPr>
              <a:t>S</a:t>
            </a:r>
            <a:r>
              <a:rPr lang="en-US" dirty="0" smtClean="0">
                <a:solidFill>
                  <a:schemeClr val="accent3">
                    <a:lumMod val="50000"/>
                  </a:schemeClr>
                </a:solidFill>
              </a:rPr>
              <a:t>tay </a:t>
            </a:r>
            <a:r>
              <a:rPr lang="en-US" dirty="0">
                <a:solidFill>
                  <a:schemeClr val="accent3">
                    <a:lumMod val="50000"/>
                  </a:schemeClr>
                </a:solidFill>
              </a:rPr>
              <a:t>focused on students and student needs</a:t>
            </a:r>
            <a:endParaRPr dirty="0">
              <a:solidFill>
                <a:schemeClr val="accent3">
                  <a:lumMod val="50000"/>
                </a:schemeClr>
              </a:solidFill>
            </a:endParaRPr>
          </a:p>
          <a:p>
            <a:pPr marL="0" lvl="0" indent="457200" algn="l" rtl="0">
              <a:spcBef>
                <a:spcPts val="1000"/>
              </a:spcBef>
              <a:spcAft>
                <a:spcPts val="0"/>
              </a:spcAft>
              <a:buNone/>
            </a:pPr>
            <a:r>
              <a:rPr lang="en-US" dirty="0">
                <a:solidFill>
                  <a:schemeClr val="accent3">
                    <a:lumMod val="50000"/>
                  </a:schemeClr>
                </a:solidFill>
              </a:rPr>
              <a:t>S</a:t>
            </a:r>
            <a:r>
              <a:rPr lang="en-US" dirty="0" smtClean="0">
                <a:solidFill>
                  <a:schemeClr val="accent3">
                    <a:lumMod val="50000"/>
                  </a:schemeClr>
                </a:solidFill>
              </a:rPr>
              <a:t>hare </a:t>
            </a:r>
            <a:r>
              <a:rPr lang="en-US" dirty="0">
                <a:solidFill>
                  <a:schemeClr val="accent3">
                    <a:lumMod val="50000"/>
                  </a:schemeClr>
                </a:solidFill>
              </a:rPr>
              <a:t>successes</a:t>
            </a:r>
            <a:endParaRPr dirty="0">
              <a:solidFill>
                <a:schemeClr val="accent3">
                  <a:lumMod val="50000"/>
                </a:schemeClr>
              </a:solidFill>
            </a:endParaRPr>
          </a:p>
          <a:p>
            <a:pPr marL="0" lvl="0" indent="457200" algn="l" rtl="0">
              <a:spcBef>
                <a:spcPts val="1000"/>
              </a:spcBef>
              <a:spcAft>
                <a:spcPts val="0"/>
              </a:spcAft>
              <a:buNone/>
            </a:pPr>
            <a:r>
              <a:rPr lang="en-US" dirty="0">
                <a:solidFill>
                  <a:schemeClr val="accent3">
                    <a:lumMod val="50000"/>
                  </a:schemeClr>
                </a:solidFill>
              </a:rPr>
              <a:t>L</a:t>
            </a:r>
            <a:r>
              <a:rPr lang="en-US" dirty="0" smtClean="0">
                <a:solidFill>
                  <a:schemeClr val="accent3">
                    <a:lumMod val="50000"/>
                  </a:schemeClr>
                </a:solidFill>
              </a:rPr>
              <a:t>earn </a:t>
            </a:r>
            <a:r>
              <a:rPr lang="en-US" dirty="0">
                <a:solidFill>
                  <a:schemeClr val="accent3">
                    <a:lumMod val="50000"/>
                  </a:schemeClr>
                </a:solidFill>
              </a:rPr>
              <a:t>from </a:t>
            </a:r>
            <a:r>
              <a:rPr lang="en-US" dirty="0" smtClean="0">
                <a:solidFill>
                  <a:schemeClr val="accent3">
                    <a:lumMod val="50000"/>
                  </a:schemeClr>
                </a:solidFill>
              </a:rPr>
              <a:t>challenges</a:t>
            </a:r>
          </a:p>
          <a:p>
            <a:pPr marL="0" lvl="0" indent="457200" algn="l" rtl="0">
              <a:spcBef>
                <a:spcPts val="1000"/>
              </a:spcBef>
              <a:spcAft>
                <a:spcPts val="0"/>
              </a:spcAft>
              <a:buNone/>
            </a:pPr>
            <a:r>
              <a:rPr lang="en-US" dirty="0" smtClean="0">
                <a:solidFill>
                  <a:schemeClr val="accent3">
                    <a:lumMod val="50000"/>
                  </a:schemeClr>
                </a:solidFill>
              </a:rPr>
              <a:t>Think creatively</a:t>
            </a:r>
            <a:endParaRPr dirty="0">
              <a:solidFill>
                <a:schemeClr val="accent3">
                  <a:lumMod val="50000"/>
                </a:schemeClr>
              </a:solidFill>
            </a:endParaRPr>
          </a:p>
          <a:p>
            <a:pPr marL="0" lvl="0" indent="0" algn="l" rtl="0">
              <a:lnSpc>
                <a:spcPct val="98181"/>
              </a:lnSpc>
              <a:spcBef>
                <a:spcPts val="1000"/>
              </a:spcBef>
              <a:spcAft>
                <a:spcPts val="0"/>
              </a:spcAft>
              <a:buClr>
                <a:schemeClr val="dk2"/>
              </a:buClr>
              <a:buSzPts val="1100"/>
              <a:buFont typeface="Arial"/>
              <a:buNone/>
            </a:pPr>
            <a:endParaRPr dirty="0"/>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197" name="Google Shape;197;gceb3f41426_0_2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Welcome</a:t>
            </a:r>
            <a:endParaRPr/>
          </a:p>
          <a:p>
            <a:pPr marL="0" lvl="0" indent="0" algn="ctr" rtl="0">
              <a:lnSpc>
                <a:spcPct val="90000"/>
              </a:lnSpc>
              <a:spcBef>
                <a:spcPts val="0"/>
              </a:spcBef>
              <a:spcAft>
                <a:spcPts val="0"/>
              </a:spcAft>
              <a:buNone/>
            </a:pPr>
            <a:endParaRPr/>
          </a:p>
        </p:txBody>
      </p:sp>
      <p:sp>
        <p:nvSpPr>
          <p:cNvPr id="50" name="Google Shape;50;p2"/>
          <p:cNvSpPr txBox="1">
            <a:spLocks noGrp="1"/>
          </p:cNvSpPr>
          <p:nvPr>
            <p:ph type="body" idx="1"/>
          </p:nvPr>
        </p:nvSpPr>
        <p:spPr>
          <a:xfrm>
            <a:off x="4360477" y="742830"/>
            <a:ext cx="6672648" cy="50917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04040"/>
              </a:buClr>
              <a:buSzPts val="2400"/>
              <a:buFont typeface="Arial"/>
              <a:buNone/>
            </a:pPr>
            <a:r>
              <a:rPr lang="en-US" dirty="0">
                <a:solidFill>
                  <a:schemeClr val="dk2"/>
                </a:solidFill>
                <a:latin typeface="Calibri"/>
                <a:ea typeface="Calibri"/>
                <a:cs typeface="Calibri"/>
                <a:sym typeface="Calibri"/>
              </a:rPr>
              <a:t>Description</a:t>
            </a:r>
            <a:endParaRPr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rgbClr val="404040"/>
              </a:buClr>
              <a:buSzPts val="2400"/>
              <a:buFont typeface="Arial"/>
              <a:buNone/>
            </a:pPr>
            <a:endParaRPr sz="1800" dirty="0">
              <a:solidFill>
                <a:schemeClr val="bg2"/>
              </a:solidFill>
              <a:latin typeface="Calibri"/>
              <a:ea typeface="Calibri"/>
              <a:cs typeface="Calibri"/>
              <a:sym typeface="Calibri"/>
            </a:endParaRPr>
          </a:p>
          <a:p>
            <a:pPr marL="0" marR="0" lvl="0" indent="0" rtl="0">
              <a:lnSpc>
                <a:spcPct val="90000"/>
              </a:lnSpc>
              <a:spcBef>
                <a:spcPts val="0"/>
              </a:spcBef>
              <a:spcAft>
                <a:spcPts val="0"/>
              </a:spcAft>
              <a:buClr>
                <a:srgbClr val="404040"/>
              </a:buClr>
              <a:buSzPts val="2400"/>
              <a:buFont typeface="Arial"/>
              <a:buNone/>
            </a:pPr>
            <a:r>
              <a:rPr lang="en-US" sz="2000" dirty="0">
                <a:solidFill>
                  <a:schemeClr val="bg2"/>
                </a:solidFill>
                <a:latin typeface="Calibri"/>
                <a:ea typeface="Calibri"/>
                <a:cs typeface="Calibri"/>
                <a:sym typeface="Calibri"/>
              </a:rPr>
              <a:t>With AB 705 being fully implemented for English and mathematics since in Fall 2019, longer at some colleges, it is time to investigate college implementations to determine whether they are closing long standing equity gaps and optimizing student success. </a:t>
            </a:r>
            <a:r>
              <a:rPr lang="en-US" sz="2000" dirty="0">
                <a:solidFill>
                  <a:schemeClr val="bg2"/>
                </a:solidFill>
                <a:highlight>
                  <a:srgbClr val="FFFFFF"/>
                </a:highlight>
                <a:latin typeface="Calibri"/>
                <a:ea typeface="Calibri"/>
                <a:cs typeface="Calibri"/>
                <a:sym typeface="Calibri"/>
              </a:rPr>
              <a:t>The ASCCC Guided Pathways Task Force examined local and statewide data and have reported their findings in the Academic Senate White Paper, </a:t>
            </a:r>
            <a:r>
              <a:rPr lang="en-US" sz="2000" i="1" dirty="0">
                <a:solidFill>
                  <a:schemeClr val="bg2"/>
                </a:solidFill>
                <a:highlight>
                  <a:srgbClr val="FFFFFF"/>
                </a:highlight>
                <a:latin typeface="Calibri"/>
                <a:ea typeface="Calibri"/>
                <a:cs typeface="Calibri"/>
                <a:sym typeface="Calibri"/>
              </a:rPr>
              <a:t>Optimizing Student Success: A Report on Placement in English and Mathematics Pathways. </a:t>
            </a:r>
            <a:r>
              <a:rPr lang="en-US" sz="2000" dirty="0">
                <a:solidFill>
                  <a:schemeClr val="bg2"/>
                </a:solidFill>
                <a:highlight>
                  <a:srgbClr val="FFFFFF"/>
                </a:highlight>
                <a:latin typeface="Calibri"/>
                <a:ea typeface="Calibri"/>
                <a:cs typeface="Calibri"/>
                <a:sym typeface="Calibri"/>
              </a:rPr>
              <a:t>Join this session to explore data and findings presented in the ASCCC paper along with research from other stakeholders. Together presenters and attendees will highlight progress and discuss solutions to challenges. This session also includes a preview of an upcoming ASCCC survey intended to capture faculty perceptions of local AB 705 implementation.</a:t>
            </a:r>
            <a:endParaRPr sz="2000" dirty="0">
              <a:solidFill>
                <a:schemeClr val="bg2"/>
              </a:solidFill>
            </a:endParaRPr>
          </a:p>
        </p:txBody>
      </p:sp>
      <p:sp>
        <p:nvSpPr>
          <p:cNvPr id="51" name="Google Shape;51;p2"/>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r>
              <a:rPr lang="en-US"/>
              <a:t>Ginni May</a:t>
            </a:r>
            <a:endParaRPr/>
          </a:p>
          <a:p>
            <a:pPr marL="0" lvl="0" indent="0" algn="ctr" rtl="0">
              <a:lnSpc>
                <a:spcPct val="90000"/>
              </a:lnSpc>
              <a:spcBef>
                <a:spcPts val="0"/>
              </a:spcBef>
              <a:spcAft>
                <a:spcPts val="0"/>
              </a:spcAft>
              <a:buClr>
                <a:srgbClr val="FFDE62"/>
              </a:buClr>
              <a:buSzPts val="2600"/>
              <a:buNone/>
            </a:pPr>
            <a:endParaRPr/>
          </a:p>
          <a:p>
            <a:pPr marL="0" lvl="0" indent="0" algn="ctr" rtl="0">
              <a:lnSpc>
                <a:spcPct val="90000"/>
              </a:lnSpc>
              <a:spcBef>
                <a:spcPts val="0"/>
              </a:spcBef>
              <a:spcAft>
                <a:spcPts val="0"/>
              </a:spcAft>
              <a:buClr>
                <a:srgbClr val="FFDE62"/>
              </a:buClr>
              <a:buSzPts val="2600"/>
              <a:buNone/>
            </a:pPr>
            <a:r>
              <a:rPr lang="en-US"/>
              <a:t>Angela Echeverri</a:t>
            </a:r>
            <a:endParaRPr/>
          </a:p>
          <a:p>
            <a:pPr marL="0" lvl="0" indent="0" algn="ctr" rtl="0">
              <a:lnSpc>
                <a:spcPct val="90000"/>
              </a:lnSpc>
              <a:spcBef>
                <a:spcPts val="0"/>
              </a:spcBef>
              <a:spcAft>
                <a:spcPts val="0"/>
              </a:spcAft>
              <a:buClr>
                <a:srgbClr val="FFDE62"/>
              </a:buClr>
              <a:buSzPts val="2600"/>
              <a:buNone/>
            </a:pPr>
            <a:endParaRPr/>
          </a:p>
          <a:p>
            <a:pPr marL="0" lvl="0" indent="0" algn="ctr" rtl="0">
              <a:lnSpc>
                <a:spcPct val="90000"/>
              </a:lnSpc>
              <a:spcBef>
                <a:spcPts val="0"/>
              </a:spcBef>
              <a:spcAft>
                <a:spcPts val="0"/>
              </a:spcAft>
              <a:buClr>
                <a:srgbClr val="FFDE62"/>
              </a:buClr>
              <a:buSzPts val="2600"/>
              <a:buNone/>
            </a:pPr>
            <a:r>
              <a:rPr lang="en-US"/>
              <a:t>Cheryl Aschenbach</a:t>
            </a:r>
            <a:endParaRPr/>
          </a:p>
        </p:txBody>
      </p:sp>
      <p:sp>
        <p:nvSpPr>
          <p:cNvPr id="52" name="Google Shape;52;p2"/>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ceb2baf342_0_59"/>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Can We do to Close Gaps?</a:t>
            </a:r>
            <a:endParaRPr/>
          </a:p>
        </p:txBody>
      </p:sp>
      <p:sp>
        <p:nvSpPr>
          <p:cNvPr id="204" name="Google Shape;204;gceb2baf342_0_59"/>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accent3">
                    <a:lumMod val="50000"/>
                  </a:schemeClr>
                </a:solidFill>
              </a:rPr>
              <a:t>Meet students where they are</a:t>
            </a:r>
            <a:endParaRPr dirty="0">
              <a:solidFill>
                <a:schemeClr val="accent3">
                  <a:lumMod val="50000"/>
                </a:schemeClr>
              </a:solidFill>
            </a:endParaRPr>
          </a:p>
          <a:p>
            <a:pPr marL="457200" lvl="0" indent="0" algn="l" rtl="0">
              <a:spcBef>
                <a:spcPts val="1000"/>
              </a:spcBef>
              <a:spcAft>
                <a:spcPts val="0"/>
              </a:spcAft>
              <a:buNone/>
            </a:pPr>
            <a:r>
              <a:rPr lang="en-US" dirty="0">
                <a:solidFill>
                  <a:schemeClr val="accent3">
                    <a:lumMod val="50000"/>
                  </a:schemeClr>
                </a:solidFill>
              </a:rPr>
              <a:t>Utilize guided self placement &amp; onboarding tools to identify areas needing additional support</a:t>
            </a:r>
            <a:endParaRPr dirty="0">
              <a:solidFill>
                <a:schemeClr val="accent3">
                  <a:lumMod val="50000"/>
                </a:schemeClr>
              </a:solidFill>
            </a:endParaRPr>
          </a:p>
          <a:p>
            <a:pPr marL="457200" lvl="0" indent="0" algn="l" rtl="0">
              <a:spcBef>
                <a:spcPts val="1000"/>
              </a:spcBef>
              <a:spcAft>
                <a:spcPts val="0"/>
              </a:spcAft>
              <a:buNone/>
            </a:pPr>
            <a:r>
              <a:rPr lang="en-US" dirty="0">
                <a:solidFill>
                  <a:schemeClr val="accent3">
                    <a:lumMod val="50000"/>
                  </a:schemeClr>
                </a:solidFill>
              </a:rPr>
              <a:t>Explore additional support structures - think outside the box</a:t>
            </a:r>
            <a:endParaRPr dirty="0">
              <a:solidFill>
                <a:schemeClr val="accent3">
                  <a:lumMod val="50000"/>
                </a:schemeClr>
              </a:solidFill>
            </a:endParaRPr>
          </a:p>
          <a:p>
            <a:pPr marL="457200" lvl="0" indent="0" algn="l" rtl="0">
              <a:spcBef>
                <a:spcPts val="1000"/>
              </a:spcBef>
              <a:spcAft>
                <a:spcPts val="0"/>
              </a:spcAft>
              <a:buNone/>
            </a:pPr>
            <a:r>
              <a:rPr lang="en-US" dirty="0">
                <a:solidFill>
                  <a:schemeClr val="accent3">
                    <a:lumMod val="50000"/>
                  </a:schemeClr>
                </a:solidFill>
              </a:rPr>
              <a:t>Survey students!</a:t>
            </a:r>
            <a:endParaRPr dirty="0">
              <a:solidFill>
                <a:schemeClr val="accent3">
                  <a:lumMod val="50000"/>
                </a:schemeClr>
              </a:solidFill>
            </a:endParaRPr>
          </a:p>
          <a:p>
            <a:pPr marL="457200" lvl="0" indent="0" algn="l" rtl="0">
              <a:spcBef>
                <a:spcPts val="1000"/>
              </a:spcBef>
              <a:spcAft>
                <a:spcPts val="0"/>
              </a:spcAft>
              <a:buNone/>
            </a:pPr>
            <a:r>
              <a:rPr lang="en-US" dirty="0">
                <a:solidFill>
                  <a:schemeClr val="accent3">
                    <a:lumMod val="50000"/>
                  </a:schemeClr>
                </a:solidFill>
              </a:rPr>
              <a:t>Look at data from several </a:t>
            </a:r>
            <a:r>
              <a:rPr lang="en-US" dirty="0" smtClean="0">
                <a:solidFill>
                  <a:schemeClr val="accent3">
                    <a:lumMod val="50000"/>
                  </a:schemeClr>
                </a:solidFill>
              </a:rPr>
              <a:t>viewpoints</a:t>
            </a:r>
          </a:p>
          <a:p>
            <a:pPr marL="457200" lvl="0" indent="0" algn="l" rtl="0">
              <a:spcBef>
                <a:spcPts val="1000"/>
              </a:spcBef>
              <a:spcAft>
                <a:spcPts val="0"/>
              </a:spcAft>
              <a:buNone/>
            </a:pPr>
            <a:r>
              <a:rPr lang="en-US" dirty="0" smtClean="0">
                <a:solidFill>
                  <a:schemeClr val="accent3">
                    <a:lumMod val="50000"/>
                  </a:schemeClr>
                </a:solidFill>
              </a:rPr>
              <a:t>Talk to students to identify their needs</a:t>
            </a:r>
            <a:endParaRPr dirty="0">
              <a:solidFill>
                <a:schemeClr val="accent3">
                  <a:lumMod val="50000"/>
                </a:schemeClr>
              </a:solidFill>
            </a:endParaRPr>
          </a:p>
          <a:p>
            <a:pPr marL="457200" lvl="0" indent="0" algn="l" rtl="0">
              <a:spcBef>
                <a:spcPts val="1000"/>
              </a:spcBef>
              <a:spcAft>
                <a:spcPts val="0"/>
              </a:spcAft>
              <a:buNone/>
            </a:pPr>
            <a:endParaRPr dirty="0"/>
          </a:p>
          <a:p>
            <a:pPr marL="0" lvl="0" indent="0" algn="l" rtl="0">
              <a:lnSpc>
                <a:spcPct val="98181"/>
              </a:lnSpc>
              <a:spcBef>
                <a:spcPts val="1000"/>
              </a:spcBef>
              <a:spcAft>
                <a:spcPts val="0"/>
              </a:spcAft>
              <a:buNone/>
            </a:pPr>
            <a:endParaRPr dirty="0"/>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205" name="Google Shape;205;gceb2baf342_0_5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ceb2baf342_0_37"/>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Evaluating our placement protocols</a:t>
            </a:r>
            <a:endParaRPr/>
          </a:p>
        </p:txBody>
      </p:sp>
      <p:sp>
        <p:nvSpPr>
          <p:cNvPr id="212" name="Google Shape;212;gceb2baf342_0_37"/>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lnSpc>
                <a:spcPct val="98181"/>
              </a:lnSpc>
              <a:spcBef>
                <a:spcPts val="1000"/>
              </a:spcBef>
              <a:spcAft>
                <a:spcPts val="0"/>
              </a:spcAft>
              <a:buNone/>
            </a:pPr>
            <a:r>
              <a:rPr lang="en-US" dirty="0">
                <a:solidFill>
                  <a:schemeClr val="accent3">
                    <a:lumMod val="50000"/>
                  </a:schemeClr>
                </a:solidFill>
              </a:rPr>
              <a:t>Understanding:</a:t>
            </a:r>
            <a:endParaRPr dirty="0">
              <a:solidFill>
                <a:schemeClr val="accent3">
                  <a:lumMod val="50000"/>
                </a:schemeClr>
              </a:solidFill>
            </a:endParaRPr>
          </a:p>
          <a:p>
            <a:pPr marL="457200" lvl="0" indent="-342900" algn="l" rtl="0">
              <a:lnSpc>
                <a:spcPct val="98181"/>
              </a:lnSpc>
              <a:spcBef>
                <a:spcPts val="1000"/>
              </a:spcBef>
              <a:spcAft>
                <a:spcPts val="0"/>
              </a:spcAft>
              <a:buSzPts val="1800"/>
              <a:buChar char="•"/>
            </a:pPr>
            <a:r>
              <a:rPr lang="en-US" dirty="0">
                <a:solidFill>
                  <a:schemeClr val="accent3">
                    <a:lumMod val="50000"/>
                  </a:schemeClr>
                </a:solidFill>
              </a:rPr>
              <a:t>Access and placement - Providing options for students, explaining those options</a:t>
            </a:r>
            <a:endParaRPr dirty="0">
              <a:solidFill>
                <a:schemeClr val="accent3">
                  <a:lumMod val="50000"/>
                </a:schemeClr>
              </a:solidFill>
            </a:endParaRPr>
          </a:p>
          <a:p>
            <a:pPr marL="457200" lvl="0" indent="-342900" algn="l" rtl="0">
              <a:lnSpc>
                <a:spcPct val="98181"/>
              </a:lnSpc>
              <a:spcBef>
                <a:spcPts val="0"/>
              </a:spcBef>
              <a:spcAft>
                <a:spcPts val="0"/>
              </a:spcAft>
              <a:buSzPts val="1800"/>
              <a:buChar char="•"/>
            </a:pPr>
            <a:r>
              <a:rPr lang="en-US" dirty="0">
                <a:solidFill>
                  <a:schemeClr val="accent3">
                    <a:lumMod val="50000"/>
                  </a:schemeClr>
                </a:solidFill>
              </a:rPr>
              <a:t>Enrollment - Helping students find the path to meet their goals</a:t>
            </a:r>
            <a:endParaRPr dirty="0">
              <a:solidFill>
                <a:schemeClr val="accent3">
                  <a:lumMod val="50000"/>
                </a:schemeClr>
              </a:solidFill>
            </a:endParaRPr>
          </a:p>
          <a:p>
            <a:pPr marL="457200" lvl="0" indent="-342900" algn="l" rtl="0">
              <a:lnSpc>
                <a:spcPct val="98181"/>
              </a:lnSpc>
              <a:spcBef>
                <a:spcPts val="0"/>
              </a:spcBef>
              <a:spcAft>
                <a:spcPts val="0"/>
              </a:spcAft>
              <a:buSzPts val="1800"/>
              <a:buChar char="•"/>
            </a:pPr>
            <a:r>
              <a:rPr lang="en-US" dirty="0">
                <a:solidFill>
                  <a:schemeClr val="accent3">
                    <a:lumMod val="50000"/>
                  </a:schemeClr>
                </a:solidFill>
              </a:rPr>
              <a:t>Student Support - helping students stay on their path, help students to get back on the path or a new path if goal changes</a:t>
            </a:r>
            <a:endParaRPr sz="2600" dirty="0">
              <a:solidFill>
                <a:schemeClr val="accent3">
                  <a:lumMod val="50000"/>
                </a:schemeClr>
              </a:solidFill>
            </a:endParaRPr>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213" name="Google Shape;213;gceb2baf342_0_3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ceb2baf342_0_52"/>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Evaluating Placement Protocols</a:t>
            </a:r>
            <a:endParaRPr/>
          </a:p>
        </p:txBody>
      </p:sp>
      <p:sp>
        <p:nvSpPr>
          <p:cNvPr id="220" name="Google Shape;220;gceb2baf342_0_52"/>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68300" algn="l" rtl="0">
              <a:lnSpc>
                <a:spcPct val="98181"/>
              </a:lnSpc>
              <a:spcBef>
                <a:spcPts val="1000"/>
              </a:spcBef>
              <a:spcAft>
                <a:spcPts val="0"/>
              </a:spcAft>
              <a:buClr>
                <a:srgbClr val="674831"/>
              </a:buClr>
              <a:buSzPts val="2200"/>
              <a:buChar char="•"/>
            </a:pPr>
            <a:r>
              <a:rPr lang="en-US" sz="2200" dirty="0">
                <a:solidFill>
                  <a:schemeClr val="accent3">
                    <a:lumMod val="50000"/>
                  </a:schemeClr>
                </a:solidFill>
              </a:rPr>
              <a:t>How should decreasing success rates be analyzed, and how are they being addressed? </a:t>
            </a:r>
            <a:endParaRPr sz="2200" dirty="0">
              <a:solidFill>
                <a:schemeClr val="accent3">
                  <a:lumMod val="50000"/>
                </a:schemeClr>
              </a:solidFill>
            </a:endParaRPr>
          </a:p>
          <a:p>
            <a:pPr marL="457200" lvl="0" indent="-368300" algn="l" rtl="0">
              <a:lnSpc>
                <a:spcPct val="98181"/>
              </a:lnSpc>
              <a:spcBef>
                <a:spcPts val="0"/>
              </a:spcBef>
              <a:spcAft>
                <a:spcPts val="0"/>
              </a:spcAft>
              <a:buClr>
                <a:srgbClr val="674831"/>
              </a:buClr>
              <a:buSzPts val="2200"/>
              <a:buChar char="•"/>
            </a:pPr>
            <a:r>
              <a:rPr lang="en-US" sz="2200" dirty="0">
                <a:solidFill>
                  <a:schemeClr val="accent3">
                    <a:lumMod val="50000"/>
                  </a:schemeClr>
                </a:solidFill>
              </a:rPr>
              <a:t>How do colleges balance throughput with success rates, retention, and persistence? </a:t>
            </a:r>
            <a:endParaRPr sz="2200" dirty="0">
              <a:solidFill>
                <a:schemeClr val="accent3">
                  <a:lumMod val="50000"/>
                </a:schemeClr>
              </a:solidFill>
            </a:endParaRPr>
          </a:p>
          <a:p>
            <a:pPr marL="457200" lvl="0" indent="-368300" algn="l" rtl="0">
              <a:lnSpc>
                <a:spcPct val="98181"/>
              </a:lnSpc>
              <a:spcBef>
                <a:spcPts val="0"/>
              </a:spcBef>
              <a:spcAft>
                <a:spcPts val="0"/>
              </a:spcAft>
              <a:buClr>
                <a:srgbClr val="674831"/>
              </a:buClr>
              <a:buSzPts val="2200"/>
              <a:buChar char="•"/>
            </a:pPr>
            <a:r>
              <a:rPr lang="en-US" sz="2200" dirty="0">
                <a:solidFill>
                  <a:schemeClr val="accent3">
                    <a:lumMod val="50000"/>
                  </a:schemeClr>
                </a:solidFill>
              </a:rPr>
              <a:t>What are the specific factors that influence success in strategies such as Puente, EOPS, </a:t>
            </a:r>
            <a:r>
              <a:rPr lang="en-US" sz="2200" dirty="0" err="1">
                <a:solidFill>
                  <a:schemeClr val="accent3">
                    <a:lumMod val="50000"/>
                  </a:schemeClr>
                </a:solidFill>
              </a:rPr>
              <a:t>Umoja</a:t>
            </a:r>
            <a:r>
              <a:rPr lang="en-US" sz="2200" dirty="0">
                <a:solidFill>
                  <a:schemeClr val="accent3">
                    <a:lumMod val="50000"/>
                  </a:schemeClr>
                </a:solidFill>
              </a:rPr>
              <a:t>, and DSPS to optimize success and reduce equity gaps? </a:t>
            </a:r>
            <a:endParaRPr sz="2200" dirty="0">
              <a:solidFill>
                <a:schemeClr val="accent3">
                  <a:lumMod val="50000"/>
                </a:schemeClr>
              </a:solidFill>
            </a:endParaRPr>
          </a:p>
          <a:p>
            <a:pPr marL="457200" lvl="0" indent="-368300" algn="l" rtl="0">
              <a:lnSpc>
                <a:spcPct val="98181"/>
              </a:lnSpc>
              <a:spcBef>
                <a:spcPts val="0"/>
              </a:spcBef>
              <a:spcAft>
                <a:spcPts val="0"/>
              </a:spcAft>
              <a:buClr>
                <a:srgbClr val="674831"/>
              </a:buClr>
              <a:buSzPts val="2200"/>
              <a:buChar char="•"/>
            </a:pPr>
            <a:r>
              <a:rPr lang="en-US" sz="2200" dirty="0">
                <a:solidFill>
                  <a:schemeClr val="accent3">
                    <a:lumMod val="50000"/>
                  </a:schemeClr>
                </a:solidFill>
              </a:rPr>
              <a:t>What opportunities exist to innovate and serve students with tailored guidance and support to optimize success from an individual student perspective? </a:t>
            </a:r>
            <a:endParaRPr sz="2200" dirty="0">
              <a:solidFill>
                <a:schemeClr val="accent3">
                  <a:lumMod val="50000"/>
                </a:schemeClr>
              </a:solidFill>
            </a:endParaRPr>
          </a:p>
          <a:p>
            <a:pPr marL="457200" lvl="0" indent="-368300" algn="l" rtl="0">
              <a:lnSpc>
                <a:spcPct val="98181"/>
              </a:lnSpc>
              <a:spcBef>
                <a:spcPts val="0"/>
              </a:spcBef>
              <a:spcAft>
                <a:spcPts val="0"/>
              </a:spcAft>
              <a:buClr>
                <a:srgbClr val="674831"/>
              </a:buClr>
              <a:buSzPts val="2200"/>
              <a:buChar char="•"/>
            </a:pPr>
            <a:r>
              <a:rPr lang="en-US" sz="2200" dirty="0">
                <a:solidFill>
                  <a:schemeClr val="accent3">
                    <a:lumMod val="50000"/>
                  </a:schemeClr>
                </a:solidFill>
              </a:rPr>
              <a:t>How are full-time and part-time students served?</a:t>
            </a:r>
            <a:endParaRPr sz="2200" dirty="0">
              <a:solidFill>
                <a:schemeClr val="accent3">
                  <a:lumMod val="50000"/>
                </a:schemeClr>
              </a:solidFill>
            </a:endParaRPr>
          </a:p>
          <a:p>
            <a:pPr marL="457200" lvl="0" indent="-368300" algn="l" rtl="0">
              <a:lnSpc>
                <a:spcPct val="98181"/>
              </a:lnSpc>
              <a:spcBef>
                <a:spcPts val="0"/>
              </a:spcBef>
              <a:spcAft>
                <a:spcPts val="0"/>
              </a:spcAft>
              <a:buClr>
                <a:srgbClr val="674831"/>
              </a:buClr>
              <a:buSzPts val="2200"/>
              <a:buChar char="•"/>
            </a:pPr>
            <a:r>
              <a:rPr lang="en-US" sz="2200" dirty="0">
                <a:solidFill>
                  <a:schemeClr val="accent3">
                    <a:lumMod val="50000"/>
                  </a:schemeClr>
                </a:solidFill>
              </a:rPr>
              <a:t>How are returning or continuing students served?</a:t>
            </a:r>
            <a:endParaRPr sz="2200" dirty="0">
              <a:solidFill>
                <a:schemeClr val="accent3">
                  <a:lumMod val="50000"/>
                </a:schemeClr>
              </a:solidFill>
            </a:endParaRPr>
          </a:p>
        </p:txBody>
      </p:sp>
      <p:sp>
        <p:nvSpPr>
          <p:cNvPr id="221" name="Google Shape;221;gceb2baf342_0_5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ceb3f41426_0_36"/>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ASCCC Next Steps:</a:t>
            </a:r>
            <a:br>
              <a:rPr lang="en-US"/>
            </a:br>
            <a:r>
              <a:rPr lang="en-US"/>
              <a:t>Placement Survey</a:t>
            </a:r>
            <a:endParaRPr/>
          </a:p>
        </p:txBody>
      </p:sp>
      <p:sp>
        <p:nvSpPr>
          <p:cNvPr id="228" name="Google Shape;228;gceb3f41426_0_36"/>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r>
              <a:rPr lang="en-US" dirty="0">
                <a:solidFill>
                  <a:schemeClr val="accent3">
                    <a:lumMod val="50000"/>
                  </a:schemeClr>
                </a:solidFill>
                <a:latin typeface="Calibri"/>
                <a:ea typeface="Calibri"/>
                <a:cs typeface="Calibri"/>
                <a:sym typeface="Calibri"/>
              </a:rPr>
              <a:t>ASCCC delegates passed Resolution </a:t>
            </a:r>
            <a:r>
              <a:rPr lang="en-US" u="sng" dirty="0">
                <a:solidFill>
                  <a:schemeClr val="accent3">
                    <a:lumMod val="50000"/>
                  </a:schemeClr>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F20 18.01</a:t>
            </a:r>
            <a:r>
              <a:rPr lang="en-US" dirty="0">
                <a:solidFill>
                  <a:schemeClr val="accent3">
                    <a:lumMod val="50000"/>
                  </a:schemeClr>
                </a:solidFill>
                <a:latin typeface="Calibri"/>
                <a:ea typeface="Calibri"/>
                <a:cs typeface="Calibri"/>
                <a:sym typeface="Calibri"/>
              </a:rPr>
              <a:t>: Paper and Resources for Evaluating Placement in English, English as a Second Language, and Mathematics Pathways</a:t>
            </a:r>
            <a:endParaRPr dirty="0">
              <a:solidFill>
                <a:schemeClr val="accent3">
                  <a:lumMod val="50000"/>
                </a:schemeClr>
              </a:solidFill>
              <a:latin typeface="Calibri"/>
              <a:ea typeface="Calibri"/>
              <a:cs typeface="Calibri"/>
              <a:sym typeface="Calibri"/>
            </a:endParaRPr>
          </a:p>
          <a:p>
            <a:pPr marL="457200" lvl="1" indent="0">
              <a:lnSpc>
                <a:spcPct val="115000"/>
              </a:lnSpc>
              <a:spcBef>
                <a:spcPts val="1000"/>
              </a:spcBef>
              <a:buNone/>
            </a:pPr>
            <a:r>
              <a:rPr lang="en-US" sz="2000" dirty="0" smtClean="0">
                <a:solidFill>
                  <a:schemeClr val="accent1"/>
                </a:solidFill>
                <a:latin typeface="Calibri"/>
                <a:ea typeface="Calibri"/>
                <a:cs typeface="Calibri"/>
                <a:sym typeface="Calibri"/>
              </a:rPr>
              <a:t>2</a:t>
            </a:r>
            <a:r>
              <a:rPr lang="en-US" sz="2000" baseline="30000" dirty="0" smtClean="0">
                <a:solidFill>
                  <a:schemeClr val="accent1"/>
                </a:solidFill>
                <a:latin typeface="Calibri"/>
                <a:ea typeface="Calibri"/>
                <a:cs typeface="Calibri"/>
                <a:sym typeface="Calibri"/>
              </a:rPr>
              <a:t>nd</a:t>
            </a:r>
            <a:r>
              <a:rPr lang="en-US" sz="2000" dirty="0" smtClean="0">
                <a:solidFill>
                  <a:schemeClr val="accent1"/>
                </a:solidFill>
                <a:latin typeface="Calibri"/>
                <a:ea typeface="Calibri"/>
                <a:cs typeface="Calibri"/>
                <a:sym typeface="Calibri"/>
              </a:rPr>
              <a:t> Resolved: </a:t>
            </a:r>
            <a:r>
              <a:rPr lang="en-US" sz="2000" i="1" dirty="0" smtClean="0">
                <a:solidFill>
                  <a:schemeClr val="accent1"/>
                </a:solidFill>
                <a:latin typeface="Calibri"/>
                <a:ea typeface="Calibri"/>
                <a:cs typeface="Calibri"/>
                <a:sym typeface="Calibri"/>
              </a:rPr>
              <a:t>Resolved, That the Academic Senate for California Community Colleges, in collaboration with system partners, write a paper on optimizing student success by evaluating placement in English, English as a Second Language, and mathematics pathways for consideration at the Spring 2022 Plenary Session.</a:t>
            </a:r>
            <a:endParaRPr sz="2000" dirty="0">
              <a:solidFill>
                <a:schemeClr val="accent1"/>
              </a:solidFill>
            </a:endParaRPr>
          </a:p>
          <a:p>
            <a:pPr marL="0" lvl="0" indent="0" algn="l" rtl="0">
              <a:spcBef>
                <a:spcPts val="1000"/>
              </a:spcBef>
              <a:spcAft>
                <a:spcPts val="0"/>
              </a:spcAft>
              <a:buNone/>
            </a:pPr>
            <a:endParaRPr lang="en-US" dirty="0" smtClean="0">
              <a:solidFill>
                <a:schemeClr val="accent3">
                  <a:lumMod val="50000"/>
                </a:schemeClr>
              </a:solidFill>
            </a:endParaRPr>
          </a:p>
          <a:p>
            <a:pPr marL="0" lvl="0" indent="0" algn="l" rtl="0">
              <a:spcBef>
                <a:spcPts val="1000"/>
              </a:spcBef>
              <a:spcAft>
                <a:spcPts val="0"/>
              </a:spcAft>
              <a:buNone/>
            </a:pPr>
            <a:r>
              <a:rPr lang="en-US" dirty="0" smtClean="0">
                <a:solidFill>
                  <a:schemeClr val="accent3">
                    <a:lumMod val="50000"/>
                  </a:schemeClr>
                </a:solidFill>
              </a:rPr>
              <a:t>Survey purpose: c</a:t>
            </a:r>
            <a:r>
              <a:rPr lang="en-US" dirty="0" smtClean="0">
                <a:solidFill>
                  <a:schemeClr val="accent3">
                    <a:lumMod val="50000"/>
                  </a:schemeClr>
                </a:solidFill>
              </a:rPr>
              <a:t>ollect </a:t>
            </a:r>
            <a:r>
              <a:rPr lang="en-US" dirty="0">
                <a:solidFill>
                  <a:schemeClr val="accent3">
                    <a:lumMod val="50000"/>
                  </a:schemeClr>
                </a:solidFill>
              </a:rPr>
              <a:t>qualitative data to inform focus of paper</a:t>
            </a:r>
            <a:endParaRPr dirty="0">
              <a:solidFill>
                <a:schemeClr val="accent3">
                  <a:lumMod val="50000"/>
                </a:schemeClr>
              </a:solidFill>
            </a:endParaRPr>
          </a:p>
        </p:txBody>
      </p:sp>
      <p:sp>
        <p:nvSpPr>
          <p:cNvPr id="229" name="Google Shape;229;gceb3f41426_0_36"/>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ceb3f41426_0_43"/>
          <p:cNvSpPr txBox="1">
            <a:spLocks noGrp="1"/>
          </p:cNvSpPr>
          <p:nvPr>
            <p:ph type="title"/>
          </p:nvPr>
        </p:nvSpPr>
        <p:spPr>
          <a:xfrm>
            <a:off x="5734373" y="2231755"/>
            <a:ext cx="5656800" cy="4188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Questions?</a:t>
            </a:r>
            <a:endParaRPr/>
          </a:p>
          <a:p>
            <a:pPr marL="0" lvl="0" indent="0" algn="ctr" rtl="0">
              <a:spcBef>
                <a:spcPts val="0"/>
              </a:spcBef>
              <a:spcAft>
                <a:spcPts val="0"/>
              </a:spcAft>
              <a:buNone/>
            </a:pPr>
            <a:endParaRPr/>
          </a:p>
          <a:p>
            <a:pPr marL="0" lvl="0" indent="0" algn="ctr" rtl="0">
              <a:spcBef>
                <a:spcPts val="0"/>
              </a:spcBef>
              <a:spcAft>
                <a:spcPts val="0"/>
              </a:spcAft>
              <a:buNone/>
            </a:pPr>
            <a:r>
              <a:rPr lang="en-US"/>
              <a:t>Thank you!</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US"/>
              <a:t>info@asccc.org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AB 705 (Irwin, 2017): A Quick Recap</a:t>
            </a:r>
            <a:endParaRPr/>
          </a:p>
        </p:txBody>
      </p:sp>
      <p:sp>
        <p:nvSpPr>
          <p:cNvPr id="58" name="Google Shape;58;p3"/>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u="sng" dirty="0">
                <a:solidFill>
                  <a:schemeClr val="hlink"/>
                </a:solidFill>
                <a:hlinkClick r:id="rId3"/>
              </a:rPr>
              <a:t>CA Ed Code §78213</a:t>
            </a:r>
            <a:endParaRPr dirty="0"/>
          </a:p>
          <a:p>
            <a:pPr marL="457200" lvl="0" indent="0" algn="l" rtl="0">
              <a:lnSpc>
                <a:spcPct val="115000"/>
              </a:lnSpc>
              <a:spcBef>
                <a:spcPts val="0"/>
              </a:spcBef>
              <a:spcAft>
                <a:spcPts val="0"/>
              </a:spcAft>
              <a:buNone/>
            </a:pPr>
            <a:r>
              <a:rPr lang="en-US" sz="2000" dirty="0">
                <a:solidFill>
                  <a:schemeClr val="accent3">
                    <a:lumMod val="50000"/>
                  </a:schemeClr>
                </a:solidFill>
                <a:latin typeface="+mn-lt"/>
                <a:ea typeface="Verdana"/>
                <a:cs typeface="Verdana"/>
                <a:sym typeface="Verdana"/>
              </a:rPr>
              <a:t>Maximize the probability that a student will enter and complete transfer-level coursework in English and mathematics within a one-year timeframe, </a:t>
            </a:r>
            <a:endParaRPr sz="2000" dirty="0">
              <a:solidFill>
                <a:schemeClr val="accent3">
                  <a:lumMod val="50000"/>
                </a:schemeClr>
              </a:solidFill>
              <a:latin typeface="+mn-lt"/>
              <a:ea typeface="Verdana"/>
              <a:cs typeface="Verdana"/>
              <a:sym typeface="Verdana"/>
            </a:endParaRPr>
          </a:p>
          <a:p>
            <a:pPr marL="457200" lvl="0" indent="0" algn="l" rtl="0">
              <a:lnSpc>
                <a:spcPct val="115000"/>
              </a:lnSpc>
              <a:spcBef>
                <a:spcPts val="600"/>
              </a:spcBef>
              <a:spcAft>
                <a:spcPts val="0"/>
              </a:spcAft>
              <a:buNone/>
            </a:pPr>
            <a:r>
              <a:rPr lang="en-US" sz="2000" dirty="0">
                <a:solidFill>
                  <a:schemeClr val="accent3">
                    <a:lumMod val="50000"/>
                  </a:schemeClr>
                </a:solidFill>
                <a:latin typeface="+mn-lt"/>
                <a:ea typeface="Verdana"/>
                <a:cs typeface="Verdana"/>
                <a:sym typeface="Verdana"/>
              </a:rPr>
              <a:t>Use multiple measures including high school coursework, grades, GPA if available</a:t>
            </a:r>
            <a:endParaRPr sz="2000" dirty="0">
              <a:solidFill>
                <a:schemeClr val="accent3">
                  <a:lumMod val="50000"/>
                </a:schemeClr>
              </a:solidFill>
              <a:latin typeface="+mn-lt"/>
              <a:ea typeface="Verdana"/>
              <a:cs typeface="Verdana"/>
              <a:sym typeface="Verdana"/>
            </a:endParaRPr>
          </a:p>
          <a:p>
            <a:pPr marL="457200" lvl="0" indent="0" algn="l" rtl="0">
              <a:lnSpc>
                <a:spcPct val="115000"/>
              </a:lnSpc>
              <a:spcBef>
                <a:spcPts val="600"/>
              </a:spcBef>
              <a:spcAft>
                <a:spcPts val="0"/>
              </a:spcAft>
              <a:buNone/>
            </a:pPr>
            <a:r>
              <a:rPr lang="en-US" sz="2000" dirty="0">
                <a:solidFill>
                  <a:schemeClr val="accent3">
                    <a:lumMod val="50000"/>
                  </a:schemeClr>
                </a:solidFill>
                <a:latin typeface="+mn-lt"/>
                <a:ea typeface="Verdana"/>
                <a:cs typeface="Verdana"/>
                <a:sym typeface="Verdana"/>
              </a:rPr>
              <a:t>Maximize the probability that students in ESL will complete degree and transfer-level requirements in English within a three-year timeframe</a:t>
            </a:r>
            <a:endParaRPr sz="2000" dirty="0">
              <a:solidFill>
                <a:schemeClr val="accent3">
                  <a:lumMod val="50000"/>
                </a:schemeClr>
              </a:solidFill>
              <a:latin typeface="+mn-lt"/>
              <a:ea typeface="Verdana"/>
              <a:cs typeface="Verdana"/>
              <a:sym typeface="Verdana"/>
            </a:endParaRPr>
          </a:p>
          <a:p>
            <a:pPr marL="0" lvl="0" indent="0" algn="l" rtl="0">
              <a:lnSpc>
                <a:spcPct val="90000"/>
              </a:lnSpc>
              <a:spcBef>
                <a:spcPts val="600"/>
              </a:spcBef>
              <a:spcAft>
                <a:spcPts val="0"/>
              </a:spcAft>
              <a:buNone/>
            </a:pPr>
            <a:endParaRPr dirty="0">
              <a:solidFill>
                <a:schemeClr val="accent3">
                  <a:lumMod val="50000"/>
                </a:schemeClr>
              </a:solidFill>
            </a:endParaRPr>
          </a:p>
          <a:p>
            <a:pPr marL="457200" lvl="0" indent="-381000" algn="l" rtl="0">
              <a:lnSpc>
                <a:spcPct val="90000"/>
              </a:lnSpc>
              <a:spcBef>
                <a:spcPts val="0"/>
              </a:spcBef>
              <a:spcAft>
                <a:spcPts val="0"/>
              </a:spcAft>
              <a:buSzPts val="2400"/>
              <a:buChar char="●"/>
            </a:pPr>
            <a:r>
              <a:rPr lang="en-US" dirty="0">
                <a:solidFill>
                  <a:schemeClr val="accent3">
                    <a:lumMod val="50000"/>
                  </a:schemeClr>
                </a:solidFill>
              </a:rPr>
              <a:t>Ensures students are not placed into remedial education unless they are highly unlikely to succeed in transfer-level coursework </a:t>
            </a:r>
            <a:endParaRPr dirty="0">
              <a:solidFill>
                <a:schemeClr val="accent3">
                  <a:lumMod val="50000"/>
                </a:schemeClr>
              </a:solidFill>
            </a:endParaRPr>
          </a:p>
          <a:p>
            <a:pPr marL="457200" lvl="0" indent="-381000" algn="l" rtl="0">
              <a:lnSpc>
                <a:spcPct val="90000"/>
              </a:lnSpc>
              <a:spcBef>
                <a:spcPts val="0"/>
              </a:spcBef>
              <a:spcAft>
                <a:spcPts val="0"/>
              </a:spcAft>
              <a:buSzPts val="2400"/>
              <a:buChar char="●"/>
            </a:pPr>
            <a:r>
              <a:rPr lang="en-US" dirty="0">
                <a:solidFill>
                  <a:schemeClr val="accent3">
                    <a:lumMod val="50000"/>
                  </a:schemeClr>
                </a:solidFill>
              </a:rPr>
              <a:t>Close equity and achievement gaps</a:t>
            </a:r>
            <a:endParaRPr dirty="0">
              <a:solidFill>
                <a:schemeClr val="accent3">
                  <a:lumMod val="50000"/>
                </a:schemeClr>
              </a:solidFill>
            </a:endParaRPr>
          </a:p>
          <a:p>
            <a:pPr marL="457200" lvl="0" indent="-381000" algn="l" rtl="0">
              <a:lnSpc>
                <a:spcPct val="90000"/>
              </a:lnSpc>
              <a:spcBef>
                <a:spcPts val="0"/>
              </a:spcBef>
              <a:spcAft>
                <a:spcPts val="0"/>
              </a:spcAft>
              <a:buSzPts val="2400"/>
              <a:buChar char="●"/>
            </a:pPr>
            <a:r>
              <a:rPr lang="en-US" dirty="0">
                <a:solidFill>
                  <a:schemeClr val="accent3">
                    <a:lumMod val="50000"/>
                  </a:schemeClr>
                </a:solidFill>
              </a:rPr>
              <a:t>English and mathematics full implementation fall 2019</a:t>
            </a:r>
            <a:endParaRPr dirty="0">
              <a:solidFill>
                <a:schemeClr val="accent3">
                  <a:lumMod val="50000"/>
                </a:schemeClr>
              </a:solidFill>
            </a:endParaRPr>
          </a:p>
          <a:p>
            <a:pPr marL="457200" lvl="0" indent="-381000" algn="l" rtl="0">
              <a:lnSpc>
                <a:spcPct val="90000"/>
              </a:lnSpc>
              <a:spcBef>
                <a:spcPts val="0"/>
              </a:spcBef>
              <a:spcAft>
                <a:spcPts val="0"/>
              </a:spcAft>
              <a:buSzPts val="2400"/>
              <a:buChar char="●"/>
            </a:pPr>
            <a:r>
              <a:rPr lang="en-US" dirty="0">
                <a:solidFill>
                  <a:schemeClr val="accent3">
                    <a:lumMod val="50000"/>
                  </a:schemeClr>
                </a:solidFill>
              </a:rPr>
              <a:t>ESL full implementation fall 2020?</a:t>
            </a:r>
            <a:endParaRPr dirty="0">
              <a:solidFill>
                <a:schemeClr val="accent3">
                  <a:lumMod val="50000"/>
                </a:schemeClr>
              </a:solidFill>
            </a:endParaRPr>
          </a:p>
        </p:txBody>
      </p:sp>
      <p:sp>
        <p:nvSpPr>
          <p:cNvPr id="59" name="Google Shape;59;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ceb2baf342_0_5"/>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Perspective:</a:t>
            </a:r>
            <a:endParaRPr/>
          </a:p>
          <a:p>
            <a:pPr marL="0" lvl="0" indent="0" algn="l" rtl="0">
              <a:spcBef>
                <a:spcPts val="0"/>
              </a:spcBef>
              <a:spcAft>
                <a:spcPts val="0"/>
              </a:spcAft>
              <a:buNone/>
            </a:pPr>
            <a:r>
              <a:rPr lang="en-US"/>
              <a:t>How Are We Doing?</a:t>
            </a:r>
            <a:endParaRPr/>
          </a:p>
        </p:txBody>
      </p:sp>
      <p:sp>
        <p:nvSpPr>
          <p:cNvPr id="66" name="Google Shape;66;gceb2baf342_0_5"/>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indent="-457200">
              <a:lnSpc>
                <a:spcPct val="98181"/>
              </a:lnSpc>
            </a:pPr>
            <a:r>
              <a:rPr lang="en-US" sz="2800" dirty="0" smtClean="0">
                <a:solidFill>
                  <a:srgbClr val="674831"/>
                </a:solidFill>
              </a:rPr>
              <a:t>Faculty </a:t>
            </a:r>
            <a:r>
              <a:rPr lang="en-US" sz="2800" dirty="0">
                <a:solidFill>
                  <a:srgbClr val="674831"/>
                </a:solidFill>
              </a:rPr>
              <a:t>statewide should be commended for their efforts to implement AB 705</a:t>
            </a:r>
            <a:endParaRPr sz="2800" dirty="0">
              <a:solidFill>
                <a:srgbClr val="674831"/>
              </a:solidFill>
            </a:endParaRPr>
          </a:p>
          <a:p>
            <a:pPr marL="800100" lvl="1">
              <a:lnSpc>
                <a:spcPct val="98181"/>
              </a:lnSpc>
            </a:pPr>
            <a:r>
              <a:rPr lang="en-US" dirty="0">
                <a:solidFill>
                  <a:srgbClr val="674831"/>
                </a:solidFill>
              </a:rPr>
              <a:t>C</a:t>
            </a:r>
            <a:r>
              <a:rPr lang="en-US" dirty="0" smtClean="0">
                <a:solidFill>
                  <a:srgbClr val="674831"/>
                </a:solidFill>
              </a:rPr>
              <a:t>reating pathways</a:t>
            </a:r>
            <a:endParaRPr dirty="0">
              <a:solidFill>
                <a:srgbClr val="674831"/>
              </a:solidFill>
            </a:endParaRPr>
          </a:p>
          <a:p>
            <a:pPr marL="800100" lvl="1">
              <a:lnSpc>
                <a:spcPct val="98181"/>
              </a:lnSpc>
            </a:pPr>
            <a:r>
              <a:rPr lang="en-US" dirty="0">
                <a:solidFill>
                  <a:srgbClr val="674831"/>
                </a:solidFill>
              </a:rPr>
              <a:t>E</a:t>
            </a:r>
            <a:r>
              <a:rPr lang="en-US" dirty="0" smtClean="0">
                <a:solidFill>
                  <a:srgbClr val="674831"/>
                </a:solidFill>
              </a:rPr>
              <a:t>valuating </a:t>
            </a:r>
            <a:r>
              <a:rPr lang="en-US" dirty="0">
                <a:solidFill>
                  <a:srgbClr val="674831"/>
                </a:solidFill>
              </a:rPr>
              <a:t>and improving instructional </a:t>
            </a:r>
            <a:r>
              <a:rPr lang="en-US" dirty="0" smtClean="0">
                <a:solidFill>
                  <a:srgbClr val="674831"/>
                </a:solidFill>
              </a:rPr>
              <a:t>methods</a:t>
            </a:r>
          </a:p>
          <a:p>
            <a:pPr marL="800100" lvl="1">
              <a:lnSpc>
                <a:spcPct val="98181"/>
              </a:lnSpc>
            </a:pPr>
            <a:r>
              <a:rPr lang="en-US" dirty="0">
                <a:solidFill>
                  <a:srgbClr val="674831"/>
                </a:solidFill>
              </a:rPr>
              <a:t>D</a:t>
            </a:r>
            <a:r>
              <a:rPr lang="en-US" dirty="0" smtClean="0">
                <a:solidFill>
                  <a:srgbClr val="674831"/>
                </a:solidFill>
              </a:rPr>
              <a:t>esigning </a:t>
            </a:r>
            <a:r>
              <a:rPr lang="en-US" dirty="0">
                <a:solidFill>
                  <a:srgbClr val="674831"/>
                </a:solidFill>
              </a:rPr>
              <a:t>support structures for their students.</a:t>
            </a:r>
            <a:endParaRPr dirty="0">
              <a:solidFill>
                <a:srgbClr val="674831"/>
              </a:solidFill>
            </a:endParaRPr>
          </a:p>
          <a:p>
            <a:pPr indent="-457200">
              <a:lnSpc>
                <a:spcPct val="98181"/>
              </a:lnSpc>
            </a:pPr>
            <a:r>
              <a:rPr lang="en-US" sz="2800" dirty="0" smtClean="0">
                <a:solidFill>
                  <a:srgbClr val="674831"/>
                </a:solidFill>
              </a:rPr>
              <a:t>Holistic </a:t>
            </a:r>
            <a:r>
              <a:rPr lang="en-US" sz="2800" dirty="0">
                <a:solidFill>
                  <a:srgbClr val="674831"/>
                </a:solidFill>
              </a:rPr>
              <a:t>approach in evaluating AB 705 Implementation – many contributing variables</a:t>
            </a:r>
            <a:endParaRPr sz="2800" dirty="0">
              <a:solidFill>
                <a:srgbClr val="674831"/>
              </a:solidFill>
            </a:endParaRPr>
          </a:p>
          <a:p>
            <a:pPr marL="0" lvl="0" indent="0" algn="l" rtl="0">
              <a:lnSpc>
                <a:spcPct val="98181"/>
              </a:lnSpc>
              <a:spcBef>
                <a:spcPts val="1000"/>
              </a:spcBef>
              <a:spcAft>
                <a:spcPts val="0"/>
              </a:spcAft>
              <a:buNone/>
            </a:pPr>
            <a:endParaRPr dirty="0"/>
          </a:p>
        </p:txBody>
      </p:sp>
      <p:sp>
        <p:nvSpPr>
          <p:cNvPr id="67" name="Google Shape;67;gceb2baf342_0_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ceb3f41426_0_1"/>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Perspective:</a:t>
            </a:r>
            <a:endParaRPr/>
          </a:p>
          <a:p>
            <a:pPr marL="0" lvl="0" indent="0" algn="l" rtl="0">
              <a:spcBef>
                <a:spcPts val="0"/>
              </a:spcBef>
              <a:spcAft>
                <a:spcPts val="0"/>
              </a:spcAft>
              <a:buNone/>
            </a:pPr>
            <a:r>
              <a:rPr lang="en-US"/>
              <a:t>How Are We Doing?</a:t>
            </a:r>
            <a:endParaRPr/>
          </a:p>
        </p:txBody>
      </p:sp>
      <p:sp>
        <p:nvSpPr>
          <p:cNvPr id="74" name="Google Shape;74;gceb3f41426_0_1"/>
          <p:cNvSpPr txBox="1">
            <a:spLocks noGrp="1"/>
          </p:cNvSpPr>
          <p:nvPr>
            <p:ph type="body" idx="1"/>
          </p:nvPr>
        </p:nvSpPr>
        <p:spPr>
          <a:xfrm>
            <a:off x="1277650" y="1798325"/>
            <a:ext cx="4296300" cy="4688100"/>
          </a:xfrm>
          <a:prstGeom prst="rect">
            <a:avLst/>
          </a:prstGeom>
        </p:spPr>
        <p:txBody>
          <a:bodyPr spcFirstLastPara="1" wrap="square" lIns="91425" tIns="45700" rIns="91425" bIns="45700" anchor="t" anchorCtr="0">
            <a:noAutofit/>
          </a:bodyPr>
          <a:lstStyle/>
          <a:p>
            <a:pPr marL="0" indent="0" algn="ctr">
              <a:lnSpc>
                <a:spcPct val="98181"/>
              </a:lnSpc>
              <a:buNone/>
            </a:pPr>
            <a:r>
              <a:rPr lang="en-US" sz="2800" dirty="0">
                <a:solidFill>
                  <a:srgbClr val="674831"/>
                </a:solidFill>
              </a:rPr>
              <a:t>ASCCC</a:t>
            </a:r>
          </a:p>
          <a:p>
            <a:pPr marL="0" lvl="0" indent="0" algn="ctr" rtl="0">
              <a:lnSpc>
                <a:spcPct val="98181"/>
              </a:lnSpc>
              <a:spcBef>
                <a:spcPts val="1000"/>
              </a:spcBef>
              <a:spcAft>
                <a:spcPts val="0"/>
              </a:spcAft>
              <a:buNone/>
            </a:pPr>
            <a:r>
              <a:rPr lang="en-US" sz="2800" dirty="0" smtClean="0">
                <a:solidFill>
                  <a:srgbClr val="674831"/>
                </a:solidFill>
              </a:rPr>
              <a:t>Guided </a:t>
            </a:r>
            <a:r>
              <a:rPr lang="en-US" sz="2800" dirty="0">
                <a:solidFill>
                  <a:srgbClr val="674831"/>
                </a:solidFill>
              </a:rPr>
              <a:t>Pathways </a:t>
            </a:r>
            <a:endParaRPr lang="en-US" sz="2800" dirty="0" smtClean="0">
              <a:solidFill>
                <a:srgbClr val="674831"/>
              </a:solidFill>
            </a:endParaRPr>
          </a:p>
          <a:p>
            <a:pPr marL="0" lvl="0" indent="0" algn="ctr" rtl="0">
              <a:lnSpc>
                <a:spcPct val="98181"/>
              </a:lnSpc>
              <a:spcBef>
                <a:spcPts val="1000"/>
              </a:spcBef>
              <a:spcAft>
                <a:spcPts val="0"/>
              </a:spcAft>
              <a:buNone/>
            </a:pPr>
            <a:r>
              <a:rPr lang="en-US" sz="2800" dirty="0" smtClean="0">
                <a:solidFill>
                  <a:srgbClr val="674831"/>
                </a:solidFill>
              </a:rPr>
              <a:t>Task </a:t>
            </a:r>
            <a:r>
              <a:rPr lang="en-US" sz="2800" dirty="0">
                <a:solidFill>
                  <a:srgbClr val="674831"/>
                </a:solidFill>
              </a:rPr>
              <a:t>Force </a:t>
            </a:r>
            <a:endParaRPr lang="en-US" sz="2800" dirty="0" smtClean="0">
              <a:solidFill>
                <a:srgbClr val="674831"/>
              </a:solidFill>
            </a:endParaRPr>
          </a:p>
          <a:p>
            <a:pPr marL="0" lvl="0" indent="0" algn="ctr" rtl="0">
              <a:lnSpc>
                <a:spcPct val="98181"/>
              </a:lnSpc>
              <a:spcBef>
                <a:spcPts val="1000"/>
              </a:spcBef>
              <a:spcAft>
                <a:spcPts val="0"/>
              </a:spcAft>
              <a:buNone/>
            </a:pPr>
            <a:r>
              <a:rPr lang="en-US" sz="2800" dirty="0" smtClean="0">
                <a:solidFill>
                  <a:srgbClr val="674831"/>
                </a:solidFill>
                <a:hlinkClick r:id="rId3"/>
              </a:rPr>
              <a:t>Optimizing Student Success: A Report on Placement in English and Mathematics Pathways</a:t>
            </a:r>
            <a:endParaRPr sz="2800" dirty="0">
              <a:solidFill>
                <a:srgbClr val="674831"/>
              </a:solidFill>
            </a:endParaRPr>
          </a:p>
          <a:p>
            <a:pPr marL="0" lvl="0" indent="0" algn="l" rtl="0">
              <a:lnSpc>
                <a:spcPct val="98181"/>
              </a:lnSpc>
              <a:spcBef>
                <a:spcPts val="1000"/>
              </a:spcBef>
              <a:spcAft>
                <a:spcPts val="0"/>
              </a:spcAft>
              <a:buNone/>
            </a:pPr>
            <a:endParaRPr sz="2800" dirty="0">
              <a:solidFill>
                <a:schemeClr val="dk2"/>
              </a:solidFill>
            </a:endParaRPr>
          </a:p>
        </p:txBody>
      </p:sp>
      <p:sp>
        <p:nvSpPr>
          <p:cNvPr id="75" name="Google Shape;75;gceb3f41426_0_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76" name="Google Shape;76;gceb3f41426_0_1"/>
          <p:cNvPicPr preferRelativeResize="0"/>
          <p:nvPr/>
        </p:nvPicPr>
        <p:blipFill>
          <a:blip r:embed="rId4">
            <a:alphaModFix/>
          </a:blip>
          <a:stretch>
            <a:fillRect/>
          </a:stretch>
        </p:blipFill>
        <p:spPr>
          <a:xfrm>
            <a:off x="6148700" y="520900"/>
            <a:ext cx="5792376" cy="5600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ceb2baf342_0_13"/>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Perspective:</a:t>
            </a:r>
            <a:endParaRPr/>
          </a:p>
          <a:p>
            <a:pPr marL="0" lvl="0" indent="0" algn="l" rtl="0">
              <a:spcBef>
                <a:spcPts val="0"/>
              </a:spcBef>
              <a:spcAft>
                <a:spcPts val="0"/>
              </a:spcAft>
              <a:buNone/>
            </a:pPr>
            <a:r>
              <a:rPr lang="en-US"/>
              <a:t>How Are We Doing?</a:t>
            </a:r>
            <a:endParaRPr/>
          </a:p>
        </p:txBody>
      </p:sp>
      <p:sp>
        <p:nvSpPr>
          <p:cNvPr id="83" name="Google Shape;83;gceb2baf342_0_13"/>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lnSpc>
                <a:spcPct val="98181"/>
              </a:lnSpc>
              <a:spcBef>
                <a:spcPts val="1000"/>
              </a:spcBef>
              <a:spcAft>
                <a:spcPts val="0"/>
              </a:spcAft>
              <a:buNone/>
            </a:pPr>
            <a:r>
              <a:rPr lang="en-US" sz="2800" dirty="0">
                <a:solidFill>
                  <a:srgbClr val="674831"/>
                </a:solidFill>
                <a:hlinkClick r:id="rId3"/>
              </a:rPr>
              <a:t>PPIC Report </a:t>
            </a:r>
            <a:r>
              <a:rPr lang="en-US" sz="2800" dirty="0">
                <a:solidFill>
                  <a:srgbClr val="674831"/>
                </a:solidFill>
              </a:rPr>
              <a:t>from 2019 by Mejia, Rodriguez, and </a:t>
            </a:r>
            <a:r>
              <a:rPr lang="en-US" sz="2800" dirty="0" smtClean="0">
                <a:solidFill>
                  <a:srgbClr val="674831"/>
                </a:solidFill>
              </a:rPr>
              <a:t>Johnson</a:t>
            </a:r>
            <a:endParaRPr lang="en-US" sz="2800" dirty="0">
              <a:solidFill>
                <a:srgbClr val="674831"/>
              </a:solidFill>
            </a:endParaRPr>
          </a:p>
          <a:p>
            <a:pPr marL="0" lvl="0" indent="0" algn="l" rtl="0">
              <a:lnSpc>
                <a:spcPct val="98181"/>
              </a:lnSpc>
              <a:spcBef>
                <a:spcPts val="1000"/>
              </a:spcBef>
              <a:spcAft>
                <a:spcPts val="0"/>
              </a:spcAft>
              <a:buNone/>
            </a:pPr>
            <a:endParaRPr sz="2800" dirty="0">
              <a:solidFill>
                <a:srgbClr val="674831"/>
              </a:solidFill>
            </a:endParaRPr>
          </a:p>
          <a:p>
            <a:pPr marL="0" lvl="0" indent="0" algn="l" rtl="0">
              <a:lnSpc>
                <a:spcPct val="98181"/>
              </a:lnSpc>
              <a:spcBef>
                <a:spcPts val="1000"/>
              </a:spcBef>
              <a:spcAft>
                <a:spcPts val="0"/>
              </a:spcAft>
              <a:buNone/>
            </a:pPr>
            <a:r>
              <a:rPr lang="en-US" sz="2800" dirty="0">
                <a:solidFill>
                  <a:srgbClr val="674831"/>
                </a:solidFill>
                <a:hlinkClick r:id="rId4"/>
              </a:rPr>
              <a:t>RP Group MMAP Report </a:t>
            </a:r>
            <a:r>
              <a:rPr lang="en-US" sz="2800" dirty="0">
                <a:solidFill>
                  <a:srgbClr val="674831"/>
                </a:solidFill>
              </a:rPr>
              <a:t>January </a:t>
            </a:r>
            <a:r>
              <a:rPr lang="en-US" sz="2800" dirty="0" smtClean="0">
                <a:solidFill>
                  <a:srgbClr val="674831"/>
                </a:solidFill>
              </a:rPr>
              <a:t>2021</a:t>
            </a:r>
            <a:endParaRPr sz="2800" dirty="0">
              <a:solidFill>
                <a:schemeClr val="dk2"/>
              </a:solidFill>
            </a:endParaRPr>
          </a:p>
        </p:txBody>
      </p:sp>
      <p:sp>
        <p:nvSpPr>
          <p:cNvPr id="84" name="Google Shape;84;gceb2baf342_0_1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eb2baf342_0_21"/>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Perspective:</a:t>
            </a:r>
            <a:endParaRPr/>
          </a:p>
          <a:p>
            <a:pPr marL="0" lvl="0" indent="0" algn="l" rtl="0">
              <a:spcBef>
                <a:spcPts val="0"/>
              </a:spcBef>
              <a:spcAft>
                <a:spcPts val="0"/>
              </a:spcAft>
              <a:buNone/>
            </a:pPr>
            <a:r>
              <a:rPr lang="en-US"/>
              <a:t>How Are We Doing?</a:t>
            </a:r>
            <a:endParaRPr/>
          </a:p>
        </p:txBody>
      </p:sp>
      <p:sp>
        <p:nvSpPr>
          <p:cNvPr id="91" name="Google Shape;91;gceb2baf342_0_21"/>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indent="-457200">
              <a:lnSpc>
                <a:spcPct val="98181"/>
              </a:lnSpc>
            </a:pPr>
            <a:r>
              <a:rPr lang="en-US" sz="2800" dirty="0" smtClean="0">
                <a:solidFill>
                  <a:srgbClr val="674831"/>
                </a:solidFill>
              </a:rPr>
              <a:t>More </a:t>
            </a:r>
            <a:r>
              <a:rPr lang="en-US" sz="2800" dirty="0">
                <a:solidFill>
                  <a:srgbClr val="674831"/>
                </a:solidFill>
              </a:rPr>
              <a:t>students taking transfer-level English and mathematics, especially in underrepresented groups</a:t>
            </a:r>
            <a:endParaRPr sz="2800" dirty="0">
              <a:solidFill>
                <a:srgbClr val="674831"/>
              </a:solidFill>
            </a:endParaRPr>
          </a:p>
          <a:p>
            <a:pPr indent="-457200">
              <a:lnSpc>
                <a:spcPct val="98181"/>
              </a:lnSpc>
            </a:pPr>
            <a:r>
              <a:rPr lang="en-US" sz="2800" dirty="0" smtClean="0">
                <a:solidFill>
                  <a:srgbClr val="674831"/>
                </a:solidFill>
              </a:rPr>
              <a:t>More </a:t>
            </a:r>
            <a:r>
              <a:rPr lang="en-US" sz="2800" dirty="0">
                <a:solidFill>
                  <a:srgbClr val="674831"/>
                </a:solidFill>
              </a:rPr>
              <a:t>students students succeeding in transfer-level English and mathematics, especially in underrepresented groups</a:t>
            </a:r>
            <a:endParaRPr sz="2800" dirty="0">
              <a:solidFill>
                <a:srgbClr val="674831"/>
              </a:solidFill>
            </a:endParaRPr>
          </a:p>
          <a:p>
            <a:pPr indent="-457200">
              <a:lnSpc>
                <a:spcPct val="98181"/>
              </a:lnSpc>
            </a:pPr>
            <a:r>
              <a:rPr lang="en-US" sz="2800" dirty="0" smtClean="0">
                <a:solidFill>
                  <a:srgbClr val="674831"/>
                </a:solidFill>
              </a:rPr>
              <a:t>Fewer </a:t>
            </a:r>
            <a:r>
              <a:rPr lang="en-US" sz="2800" dirty="0">
                <a:solidFill>
                  <a:srgbClr val="674831"/>
                </a:solidFill>
              </a:rPr>
              <a:t>students enrolled in credit English and mathematics statewide overall</a:t>
            </a:r>
            <a:endParaRPr sz="2800" dirty="0">
              <a:solidFill>
                <a:srgbClr val="674831"/>
              </a:solidFill>
            </a:endParaRPr>
          </a:p>
          <a:p>
            <a:pPr indent="-457200">
              <a:lnSpc>
                <a:spcPct val="98181"/>
              </a:lnSpc>
            </a:pPr>
            <a:r>
              <a:rPr lang="en-US" sz="2800" dirty="0" smtClean="0">
                <a:solidFill>
                  <a:srgbClr val="674831"/>
                </a:solidFill>
              </a:rPr>
              <a:t>Numbers </a:t>
            </a:r>
            <a:r>
              <a:rPr lang="en-US" sz="2800" dirty="0">
                <a:solidFill>
                  <a:srgbClr val="674831"/>
                </a:solidFill>
              </a:rPr>
              <a:t>of students not successful in transfer-level English and mathematics has increased, especially in underrepresented groups</a:t>
            </a:r>
            <a:endParaRPr sz="2800" dirty="0">
              <a:solidFill>
                <a:schemeClr val="dk2"/>
              </a:solidFill>
            </a:endParaRPr>
          </a:p>
          <a:p>
            <a:pPr marL="0" lvl="0" indent="0" algn="l" rtl="0">
              <a:lnSpc>
                <a:spcPct val="98181"/>
              </a:lnSpc>
              <a:spcBef>
                <a:spcPts val="1000"/>
              </a:spcBef>
              <a:spcAft>
                <a:spcPts val="0"/>
              </a:spcAft>
              <a:buNone/>
            </a:pPr>
            <a:endParaRPr dirty="0"/>
          </a:p>
        </p:txBody>
      </p:sp>
      <p:sp>
        <p:nvSpPr>
          <p:cNvPr id="92" name="Google Shape;92;gceb2baf342_0_2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ceb2baf342_0_45"/>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Perspective:</a:t>
            </a:r>
            <a:endParaRPr/>
          </a:p>
          <a:p>
            <a:pPr marL="0" lvl="0" indent="0" algn="l" rtl="0">
              <a:spcBef>
                <a:spcPts val="0"/>
              </a:spcBef>
              <a:spcAft>
                <a:spcPts val="0"/>
              </a:spcAft>
              <a:buNone/>
            </a:pPr>
            <a:r>
              <a:rPr lang="en-US"/>
              <a:t>How Are We Doing?</a:t>
            </a:r>
            <a:endParaRPr/>
          </a:p>
        </p:txBody>
      </p:sp>
      <p:sp>
        <p:nvSpPr>
          <p:cNvPr id="99" name="Google Shape;99;gceb2baf342_0_45"/>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indent="-457200">
              <a:lnSpc>
                <a:spcPct val="98181"/>
              </a:lnSpc>
            </a:pPr>
            <a:r>
              <a:rPr lang="en-US" sz="2800" dirty="0">
                <a:solidFill>
                  <a:schemeClr val="accent3">
                    <a:lumMod val="50000"/>
                  </a:schemeClr>
                </a:solidFill>
              </a:rPr>
              <a:t>Access to transfer-level coursework has increased</a:t>
            </a:r>
            <a:endParaRPr sz="2800" dirty="0">
              <a:solidFill>
                <a:schemeClr val="accent3">
                  <a:lumMod val="50000"/>
                </a:schemeClr>
              </a:solidFill>
            </a:endParaRPr>
          </a:p>
          <a:p>
            <a:pPr indent="-457200">
              <a:lnSpc>
                <a:spcPct val="98181"/>
              </a:lnSpc>
            </a:pPr>
            <a:r>
              <a:rPr lang="en-US" sz="2800" dirty="0" err="1">
                <a:solidFill>
                  <a:schemeClr val="accent3">
                    <a:lumMod val="50000"/>
                  </a:schemeClr>
                </a:solidFill>
              </a:rPr>
              <a:t>Corequisite</a:t>
            </a:r>
            <a:r>
              <a:rPr lang="en-US" sz="2800" dirty="0">
                <a:solidFill>
                  <a:schemeClr val="accent3">
                    <a:lumMod val="50000"/>
                  </a:schemeClr>
                </a:solidFill>
              </a:rPr>
              <a:t> models are showing success for many more students</a:t>
            </a:r>
            <a:endParaRPr sz="2800" dirty="0">
              <a:solidFill>
                <a:schemeClr val="accent3">
                  <a:lumMod val="50000"/>
                </a:schemeClr>
              </a:solidFill>
            </a:endParaRPr>
          </a:p>
          <a:p>
            <a:pPr indent="-457200">
              <a:lnSpc>
                <a:spcPct val="98181"/>
              </a:lnSpc>
            </a:pPr>
            <a:r>
              <a:rPr lang="en-US" sz="2800" dirty="0">
                <a:solidFill>
                  <a:schemeClr val="accent3">
                    <a:lumMod val="50000"/>
                  </a:schemeClr>
                </a:solidFill>
              </a:rPr>
              <a:t>There is progress but equity gaps persist</a:t>
            </a:r>
            <a:endParaRPr sz="2800" dirty="0">
              <a:solidFill>
                <a:schemeClr val="accent3">
                  <a:lumMod val="50000"/>
                </a:schemeClr>
              </a:solidFill>
            </a:endParaRPr>
          </a:p>
          <a:p>
            <a:pPr marL="0" lvl="0" indent="0" algn="l" rtl="0">
              <a:lnSpc>
                <a:spcPct val="98181"/>
              </a:lnSpc>
              <a:spcBef>
                <a:spcPts val="1000"/>
              </a:spcBef>
              <a:spcAft>
                <a:spcPts val="0"/>
              </a:spcAft>
              <a:buNone/>
            </a:pPr>
            <a:endParaRPr sz="2800" dirty="0">
              <a:solidFill>
                <a:schemeClr val="dk2"/>
              </a:solidFill>
            </a:endParaRPr>
          </a:p>
          <a:p>
            <a:pPr marL="0" lvl="0" indent="0" algn="l" rtl="0">
              <a:lnSpc>
                <a:spcPct val="98181"/>
              </a:lnSpc>
              <a:spcBef>
                <a:spcPts val="1000"/>
              </a:spcBef>
              <a:spcAft>
                <a:spcPts val="0"/>
              </a:spcAft>
              <a:buNone/>
            </a:pPr>
            <a:endParaRPr dirty="0"/>
          </a:p>
        </p:txBody>
      </p:sp>
      <p:sp>
        <p:nvSpPr>
          <p:cNvPr id="100" name="Google Shape;100;gceb2baf342_0_4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ceb3f41426_0_8"/>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Perspective:</a:t>
            </a:r>
            <a:endParaRPr/>
          </a:p>
          <a:p>
            <a:pPr marL="0" lvl="0" indent="0" algn="l" rtl="0">
              <a:spcBef>
                <a:spcPts val="0"/>
              </a:spcBef>
              <a:spcAft>
                <a:spcPts val="0"/>
              </a:spcAft>
              <a:buNone/>
            </a:pPr>
            <a:r>
              <a:rPr lang="en-US"/>
              <a:t>Where Do We Need to Improve?</a:t>
            </a:r>
            <a:endParaRPr/>
          </a:p>
        </p:txBody>
      </p:sp>
      <p:sp>
        <p:nvSpPr>
          <p:cNvPr id="107" name="Google Shape;107;gceb3f41426_0_8"/>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342900">
              <a:lnSpc>
                <a:spcPct val="98181"/>
              </a:lnSpc>
            </a:pPr>
            <a:r>
              <a:rPr lang="en-US" dirty="0">
                <a:solidFill>
                  <a:schemeClr val="accent3">
                    <a:lumMod val="50000"/>
                  </a:schemeClr>
                </a:solidFill>
              </a:rPr>
              <a:t>Equity Gaps Persist</a:t>
            </a:r>
            <a:endParaRPr dirty="0">
              <a:solidFill>
                <a:schemeClr val="accent3">
                  <a:lumMod val="50000"/>
                </a:schemeClr>
              </a:solidFill>
            </a:endParaRPr>
          </a:p>
          <a:p>
            <a:pPr marL="342900">
              <a:lnSpc>
                <a:spcPct val="98181"/>
              </a:lnSpc>
            </a:pPr>
            <a:endParaRPr dirty="0">
              <a:solidFill>
                <a:schemeClr val="accent3">
                  <a:lumMod val="50000"/>
                </a:schemeClr>
              </a:solidFill>
            </a:endParaRPr>
          </a:p>
          <a:p>
            <a:pPr marL="342900">
              <a:lnSpc>
                <a:spcPct val="98181"/>
              </a:lnSpc>
            </a:pPr>
            <a:r>
              <a:rPr lang="en-US" dirty="0">
                <a:solidFill>
                  <a:schemeClr val="accent3">
                    <a:lumMod val="50000"/>
                  </a:schemeClr>
                </a:solidFill>
              </a:rPr>
              <a:t>STEM pathways</a:t>
            </a:r>
            <a:endParaRPr dirty="0">
              <a:solidFill>
                <a:schemeClr val="accent3">
                  <a:lumMod val="50000"/>
                </a:schemeClr>
              </a:solidFill>
            </a:endParaRPr>
          </a:p>
          <a:p>
            <a:pPr marL="342900">
              <a:lnSpc>
                <a:spcPct val="98181"/>
              </a:lnSpc>
            </a:pPr>
            <a:endParaRPr dirty="0">
              <a:solidFill>
                <a:schemeClr val="accent3">
                  <a:lumMod val="50000"/>
                </a:schemeClr>
              </a:solidFill>
            </a:endParaRPr>
          </a:p>
          <a:p>
            <a:pPr marL="342900">
              <a:lnSpc>
                <a:spcPct val="98181"/>
              </a:lnSpc>
            </a:pPr>
            <a:r>
              <a:rPr lang="en-US" dirty="0">
                <a:solidFill>
                  <a:schemeClr val="accent3">
                    <a:lumMod val="50000"/>
                  </a:schemeClr>
                </a:solidFill>
              </a:rPr>
              <a:t>Opportunities for Students of Color</a:t>
            </a:r>
            <a:endParaRPr dirty="0">
              <a:solidFill>
                <a:schemeClr val="accent3">
                  <a:lumMod val="50000"/>
                </a:schemeClr>
              </a:solidFill>
            </a:endParaRPr>
          </a:p>
          <a:p>
            <a:pPr marL="0" lvl="0" indent="0" algn="l" rtl="0">
              <a:lnSpc>
                <a:spcPct val="98181"/>
              </a:lnSpc>
              <a:spcBef>
                <a:spcPts val="1000"/>
              </a:spcBef>
              <a:spcAft>
                <a:spcPts val="0"/>
              </a:spcAft>
              <a:buNone/>
            </a:pPr>
            <a:endParaRPr dirty="0"/>
          </a:p>
          <a:p>
            <a:pPr marL="0" lvl="0" indent="0" algn="l" rtl="0">
              <a:lnSpc>
                <a:spcPct val="98181"/>
              </a:lnSpc>
              <a:spcBef>
                <a:spcPts val="1000"/>
              </a:spcBef>
              <a:spcAft>
                <a:spcPts val="0"/>
              </a:spcAft>
              <a:buNone/>
            </a:pPr>
            <a:endParaRPr dirty="0"/>
          </a:p>
          <a:p>
            <a:pPr marL="0" lvl="0" indent="0" algn="l" rtl="0">
              <a:lnSpc>
                <a:spcPct val="98181"/>
              </a:lnSpc>
              <a:spcBef>
                <a:spcPts val="1000"/>
              </a:spcBef>
              <a:spcAft>
                <a:spcPts val="0"/>
              </a:spcAft>
              <a:buNone/>
            </a:pPr>
            <a:endParaRPr dirty="0"/>
          </a:p>
          <a:p>
            <a:pPr marL="0" lvl="0" indent="0" algn="l" rtl="0">
              <a:lnSpc>
                <a:spcPct val="98181"/>
              </a:lnSpc>
              <a:spcBef>
                <a:spcPts val="1000"/>
              </a:spcBef>
              <a:spcAft>
                <a:spcPts val="0"/>
              </a:spcAft>
              <a:buNone/>
            </a:pPr>
            <a:endParaRPr dirty="0"/>
          </a:p>
          <a:p>
            <a:pPr marL="0" lvl="0" indent="0" algn="l" rtl="0">
              <a:lnSpc>
                <a:spcPct val="98181"/>
              </a:lnSpc>
              <a:spcBef>
                <a:spcPts val="1000"/>
              </a:spcBef>
              <a:spcAft>
                <a:spcPts val="0"/>
              </a:spcAft>
              <a:buNone/>
            </a:pPr>
            <a:endParaRPr dirty="0"/>
          </a:p>
          <a:p>
            <a:pPr marL="0" lvl="0" indent="0" algn="l" rtl="0">
              <a:lnSpc>
                <a:spcPct val="98181"/>
              </a:lnSpc>
              <a:spcBef>
                <a:spcPts val="1000"/>
              </a:spcBef>
              <a:spcAft>
                <a:spcPts val="0"/>
              </a:spcAft>
              <a:buNone/>
            </a:pPr>
            <a:endParaRPr dirty="0"/>
          </a:p>
          <a:p>
            <a:pPr marL="0" lvl="0" indent="0" algn="l" rtl="0">
              <a:lnSpc>
                <a:spcPct val="98181"/>
              </a:lnSpc>
              <a:spcBef>
                <a:spcPts val="1000"/>
              </a:spcBef>
              <a:spcAft>
                <a:spcPts val="0"/>
              </a:spcAft>
              <a:buNone/>
            </a:pPr>
            <a:endParaRPr dirty="0"/>
          </a:p>
        </p:txBody>
      </p:sp>
      <p:sp>
        <p:nvSpPr>
          <p:cNvPr id="108" name="Google Shape;108;gceb3f41426_0_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1315</Words>
  <Application>Microsoft Macintosh PowerPoint</Application>
  <PresentationFormat>Widescreen</PresentationFormat>
  <Paragraphs>194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Palatino</vt:lpstr>
      <vt:lpstr>Verdana</vt:lpstr>
      <vt:lpstr>Arial</vt:lpstr>
      <vt:lpstr>ASCCC Curriculum Inst. 2020 Theme</vt:lpstr>
      <vt:lpstr>Revisiting the Promises of AB 705: What Data Tells Us about AB 705’s Impact on Students of Color</vt:lpstr>
      <vt:lpstr>Welcome </vt:lpstr>
      <vt:lpstr>AB 705 (Irwin, 2017): A Quick Recap</vt:lpstr>
      <vt:lpstr>Statewide Perspective: How Are We Doing?</vt:lpstr>
      <vt:lpstr>Statewide Perspective: How Are We Doing?</vt:lpstr>
      <vt:lpstr>Statewide Perspective: How Are We Doing?</vt:lpstr>
      <vt:lpstr>Statewide Perspective: How Are We Doing?</vt:lpstr>
      <vt:lpstr>Statewide Perspective: How Are We Doing?</vt:lpstr>
      <vt:lpstr>Statewide Perspective: Where Do We Need to Improve?</vt:lpstr>
      <vt:lpstr>Let’s take a closer look</vt:lpstr>
      <vt:lpstr>Local Perspective: Findings from LACCD</vt:lpstr>
      <vt:lpstr>Local Perspective: Findings from LACCD</vt:lpstr>
      <vt:lpstr>Local Perspective: Findings from LACCD</vt:lpstr>
      <vt:lpstr>English Success Rates: Achievement Gaps Persist</vt:lpstr>
      <vt:lpstr>Local Perspective: Findings from LACCD</vt:lpstr>
      <vt:lpstr>COVID Realities: Preparing for Post-COVID Education</vt:lpstr>
      <vt:lpstr>Impact of COVID-19 Learning Loss </vt:lpstr>
      <vt:lpstr>English Learners &amp; COVID-19 Learning Loss </vt:lpstr>
      <vt:lpstr>What Can We do to Close Gaps?</vt:lpstr>
      <vt:lpstr>What Can We do to Close Gaps?</vt:lpstr>
      <vt:lpstr>Evaluating our placement protocols</vt:lpstr>
      <vt:lpstr>Evaluating Placement Protocols</vt:lpstr>
      <vt:lpstr>ASCCC Next Steps: Placement Survey</vt:lpstr>
      <vt:lpstr>Questions?  Thank you!   info@asccc.org</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the Promises of AB 705: What Data Tells Us about AB 705’s Impact on Students of Color</dc:title>
  <dc:creator>Microsoft Office User</dc:creator>
  <cp:lastModifiedBy>Microsoft Office User</cp:lastModifiedBy>
  <cp:revision>3</cp:revision>
  <dcterms:created xsi:type="dcterms:W3CDTF">2021-04-05T23:16:25Z</dcterms:created>
  <dcterms:modified xsi:type="dcterms:W3CDTF">2021-04-13T17:25:46Z</dcterms:modified>
</cp:coreProperties>
</file>