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76" r:id="rId4"/>
    <p:sldId id="280" r:id="rId5"/>
    <p:sldId id="281" r:id="rId6"/>
    <p:sldId id="282" r:id="rId7"/>
    <p:sldId id="262" r:id="rId8"/>
    <p:sldId id="271" r:id="rId9"/>
    <p:sldId id="275" r:id="rId10"/>
    <p:sldId id="274" r:id="rId11"/>
    <p:sldId id="278" r:id="rId12"/>
    <p:sldId id="258" r:id="rId13"/>
    <p:sldId id="27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Number</a:t>
            </a:r>
            <a:r>
              <a:rPr lang="en-US" baseline="0" dirty="0" smtClean="0"/>
              <a:t> of ADT’s Awarded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F7A0748-923A-4C0E-B85B-ADD1A2487269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12-4BD9-8577-024C50231E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445664-03D4-47F3-811C-6D0B0809D458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12-4BD9-8577-024C50231E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6C60B8-8EFD-4038-8AC4-BE29AF4E984B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12-4BD9-8577-024C50231E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5A8B91-87EA-4C84-8FA6-E52A4247254B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12-4BD9-8577-024C50231E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6A6E075-D855-4690-B82A-B0977A4624A2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612-4BD9-8577-024C50231EF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EB9C86A-6D7E-490F-A7FF-82682A9F0485}" type="VALUE">
                      <a:rPr lang="en-US" sz="12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12-4BD9-8577-024C50231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722</c:v>
                </c:pt>
                <c:pt idx="1">
                  <c:v>2164</c:v>
                </c:pt>
                <c:pt idx="2">
                  <c:v>11452</c:v>
                </c:pt>
                <c:pt idx="3">
                  <c:v>20745</c:v>
                </c:pt>
                <c:pt idx="4">
                  <c:v>30868</c:v>
                </c:pt>
                <c:pt idx="5">
                  <c:v>38479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12-4BD9-8577-024C50231E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5159135"/>
        <c:axId val="2015154143"/>
      </c:lineChart>
      <c:catAx>
        <c:axId val="201515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154143"/>
        <c:crosses val="autoZero"/>
        <c:auto val="1"/>
        <c:lblAlgn val="ctr"/>
        <c:lblOffset val="100"/>
        <c:noMultiLvlLbl val="0"/>
      </c:catAx>
      <c:valAx>
        <c:axId val="2015154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159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Associate Degree for Transfer by Ethnicity/Race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ETHNICITY!$A$2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ETHNICITY!$B$2:$F$2</c:f>
              <c:numCache>
                <c:formatCode>General</c:formatCode>
                <c:ptCount val="5"/>
                <c:pt idx="0">
                  <c:v>155</c:v>
                </c:pt>
                <c:pt idx="1">
                  <c:v>335</c:v>
                </c:pt>
                <c:pt idx="2">
                  <c:v>715</c:v>
                </c:pt>
                <c:pt idx="3">
                  <c:v>1043</c:v>
                </c:pt>
                <c:pt idx="4">
                  <c:v>1424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39-4F3A-8362-4863A9396B42}"/>
            </c:ext>
          </c:extLst>
        </c:ser>
        <c:ser>
          <c:idx val="1"/>
          <c:order val="1"/>
          <c:tx>
            <c:strRef>
              <c:f>ETHNICITY!$A$4</c:f>
              <c:strCache>
                <c:ptCount val="1"/>
                <c:pt idx="0">
                  <c:v>Asian/Filipino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ETHNICITY!$B$4:$F$4</c:f>
              <c:numCache>
                <c:formatCode>General</c:formatCode>
                <c:ptCount val="5"/>
                <c:pt idx="0">
                  <c:v>759</c:v>
                </c:pt>
                <c:pt idx="1">
                  <c:v>1642</c:v>
                </c:pt>
                <c:pt idx="2">
                  <c:v>2954</c:v>
                </c:pt>
                <c:pt idx="3">
                  <c:v>4376</c:v>
                </c:pt>
                <c:pt idx="4">
                  <c:v>5320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9-4F3A-8362-4863A9396B42}"/>
            </c:ext>
          </c:extLst>
        </c:ser>
        <c:ser>
          <c:idx val="2"/>
          <c:order val="2"/>
          <c:tx>
            <c:strRef>
              <c:f>ETHNICITY!$A$5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ETHNICITY!$B$5:$F$5</c:f>
              <c:numCache>
                <c:formatCode>General</c:formatCode>
                <c:ptCount val="5"/>
                <c:pt idx="0">
                  <c:v>2186</c:v>
                </c:pt>
                <c:pt idx="1">
                  <c:v>5010</c:v>
                </c:pt>
                <c:pt idx="2">
                  <c:v>9034</c:v>
                </c:pt>
                <c:pt idx="3">
                  <c:v>14037</c:v>
                </c:pt>
                <c:pt idx="4">
                  <c:v>17932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9-4F3A-8362-4863A9396B42}"/>
            </c:ext>
          </c:extLst>
        </c:ser>
        <c:ser>
          <c:idx val="3"/>
          <c:order val="3"/>
          <c:tx>
            <c:strRef>
              <c:f>ETHNICITY!$A$9</c:f>
              <c:strCache>
                <c:ptCount val="1"/>
                <c:pt idx="0">
                  <c:v>White, Non-Hispanic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ETHNICITY!$B$1:$F$1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ETHNICITY!$B$9:$F$9</c:f>
              <c:numCache>
                <c:formatCode>General</c:formatCode>
                <c:ptCount val="5"/>
                <c:pt idx="0">
                  <c:v>1712</c:v>
                </c:pt>
                <c:pt idx="1">
                  <c:v>3741</c:v>
                </c:pt>
                <c:pt idx="2">
                  <c:v>6425</c:v>
                </c:pt>
                <c:pt idx="3">
                  <c:v>8762</c:v>
                </c:pt>
                <c:pt idx="4">
                  <c:v>10343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39-4F3A-8362-4863A9396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512479"/>
        <c:axId val="497519967"/>
      </c:lineChart>
      <c:catAx>
        <c:axId val="49751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19967"/>
        <c:crosses val="autoZero"/>
        <c:auto val="1"/>
        <c:lblAlgn val="ctr"/>
        <c:lblOffset val="100"/>
        <c:noMultiLvlLbl val="0"/>
      </c:catAx>
      <c:valAx>
        <c:axId val="497519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12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Associate Degree for Transfer by Gender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GENDER!$A$2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GENDER!$B$1:$F$1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GENDER!$B$2:$F$2</c:f>
              <c:numCache>
                <c:formatCode>General</c:formatCode>
                <c:ptCount val="5"/>
                <c:pt idx="0">
                  <c:v>3204</c:v>
                </c:pt>
                <c:pt idx="1">
                  <c:v>6657</c:v>
                </c:pt>
                <c:pt idx="2">
                  <c:v>11718</c:v>
                </c:pt>
                <c:pt idx="3">
                  <c:v>17181</c:v>
                </c:pt>
                <c:pt idx="4">
                  <c:v>21380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E-4A82-8CC1-E98D526192BB}"/>
            </c:ext>
          </c:extLst>
        </c:ser>
        <c:ser>
          <c:idx val="1"/>
          <c:order val="1"/>
          <c:tx>
            <c:strRef>
              <c:f>GENDER!$A$3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GENDER!$B$1:$F$1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GENDER!$B$3:$F$3</c:f>
              <c:numCache>
                <c:formatCode>General</c:formatCode>
                <c:ptCount val="5"/>
                <c:pt idx="0">
                  <c:v>2053</c:v>
                </c:pt>
                <c:pt idx="1">
                  <c:v>4900</c:v>
                </c:pt>
                <c:pt idx="2">
                  <c:v>8846</c:v>
                </c:pt>
                <c:pt idx="3">
                  <c:v>13070</c:v>
                </c:pt>
                <c:pt idx="4">
                  <c:v>16085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FE-4A82-8CC1-E98D52619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525791"/>
        <c:axId val="497514975"/>
      </c:lineChart>
      <c:catAx>
        <c:axId val="49752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14975"/>
        <c:crosses val="autoZero"/>
        <c:auto val="1"/>
        <c:lblAlgn val="ctr"/>
        <c:lblOffset val="100"/>
        <c:noMultiLvlLbl val="0"/>
      </c:catAx>
      <c:valAx>
        <c:axId val="49751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25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Associate Degree for Transfer By Age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less than 25 years old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AGE!$B$1:$F$1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AGE!$B$2:$F$2</c:f>
              <c:numCache>
                <c:formatCode>General</c:formatCode>
                <c:ptCount val="5"/>
                <c:pt idx="0">
                  <c:v>3428</c:v>
                </c:pt>
                <c:pt idx="1">
                  <c:v>7785</c:v>
                </c:pt>
                <c:pt idx="2">
                  <c:v>14127</c:v>
                </c:pt>
                <c:pt idx="3">
                  <c:v>21073</c:v>
                </c:pt>
                <c:pt idx="4">
                  <c:v>26613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D-4E50-AF16-3AC553DD5781}"/>
            </c:ext>
          </c:extLst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25 years or more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AGE!$B$1:$F$1</c:f>
              <c:strCache>
                <c:ptCount val="5"/>
                <c:pt idx="0">
                  <c:v>Annual 2012-2013</c:v>
                </c:pt>
                <c:pt idx="1">
                  <c:v>Annual 2013-2014</c:v>
                </c:pt>
                <c:pt idx="2">
                  <c:v>Annual 2014-2015</c:v>
                </c:pt>
                <c:pt idx="3">
                  <c:v>Annual 2015-2016</c:v>
                </c:pt>
                <c:pt idx="4">
                  <c:v>Annual 2016-2017</c:v>
                </c:pt>
              </c:strCache>
            </c:strRef>
          </c:cat>
          <c:val>
            <c:numRef>
              <c:f>AGE!$B$3:$F$3</c:f>
              <c:numCache>
                <c:formatCode>General</c:formatCode>
                <c:ptCount val="5"/>
                <c:pt idx="0">
                  <c:v>1872</c:v>
                </c:pt>
                <c:pt idx="1">
                  <c:v>3850</c:v>
                </c:pt>
                <c:pt idx="2">
                  <c:v>6589</c:v>
                </c:pt>
                <c:pt idx="3">
                  <c:v>9377</c:v>
                </c:pt>
                <c:pt idx="4">
                  <c:v>11075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D-4E50-AF16-3AC553DD5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519135"/>
        <c:axId val="497520799"/>
      </c:lineChart>
      <c:catAx>
        <c:axId val="49751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20799"/>
        <c:crosses val="autoZero"/>
        <c:auto val="1"/>
        <c:lblAlgn val="ctr"/>
        <c:lblOffset val="100"/>
        <c:noMultiLvlLbl val="0"/>
      </c:catAx>
      <c:valAx>
        <c:axId val="497520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51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FBCF5-DDB0-466C-A062-73D691A6957F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3EB97-73A9-4D80-8000-EECDB527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Challenges not to exceed the 60 unit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colleges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Determine barriers?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did colleges meet the 60 units?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Does decreasing math or science units to not exceed 60 units impact the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F6D4-F87D-4CF9-87BF-8DCF3D8C1C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9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SB 440 mandated 4 areas of emphasis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Broader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College can choose to do them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F6D4-F87D-4CF9-87BF-8DCF3D8C1C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88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9EA5-4147-6044-B29A-FB498DF03D9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4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B65-F277-4615-8A86-6EB7F684DBB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8667-13B6-4304-A410-D37E32F36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5" y="358241"/>
            <a:ext cx="10041775" cy="6025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793" y="615142"/>
            <a:ext cx="5630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Associate Degree of Transfer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868" y="2632544"/>
            <a:ext cx="3183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rgbClr val="062153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062153"/>
                </a:solidFill>
              </a:rPr>
              <a:t>Raul Arambula</a:t>
            </a:r>
            <a:endParaRPr lang="en-US" b="1" dirty="0" smtClean="0">
              <a:solidFill>
                <a:srgbClr val="062153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062153"/>
                </a:solidFill>
              </a:rPr>
              <a:t>Kevin Olson</a:t>
            </a:r>
            <a:endParaRPr lang="en-US" b="1" dirty="0">
              <a:solidFill>
                <a:srgbClr val="062153"/>
              </a:solidFill>
            </a:endParaRPr>
          </a:p>
          <a:p>
            <a:pPr lvl="0" algn="ctr"/>
            <a:r>
              <a:rPr lang="en-US" dirty="0">
                <a:solidFill>
                  <a:srgbClr val="062153"/>
                </a:solidFill>
              </a:rPr>
              <a:t>Academic Affairs Division</a:t>
            </a:r>
          </a:p>
          <a:p>
            <a:pPr lvl="0" algn="ctr"/>
            <a:r>
              <a:rPr lang="en-US" dirty="0">
                <a:solidFill>
                  <a:srgbClr val="062153"/>
                </a:solidFill>
              </a:rPr>
              <a:t>Chancellor’s Office</a:t>
            </a:r>
          </a:p>
        </p:txBody>
      </p:sp>
      <p:pic>
        <p:nvPicPr>
          <p:cNvPr id="7" name="Picture 4" descr="http://www.ivc.edu/student/transfercenter/Documents/AssocDegreeForTransfer_logo_tag_vert_4c_SM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95" y="2415841"/>
            <a:ext cx="2699065" cy="21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962" t="8817" r="76111" b="49700"/>
          <a:stretch/>
        </p:blipFill>
        <p:spPr bwMode="auto">
          <a:xfrm>
            <a:off x="7957851" y="2632544"/>
            <a:ext cx="2159926" cy="2170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6683" y="1868598"/>
            <a:ext cx="163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</p:spTree>
    <p:extLst>
      <p:ext uri="{BB962C8B-B14F-4D97-AF65-F5344CB8AC3E}">
        <p14:creationId xmlns:p14="http://schemas.microsoft.com/office/powerpoint/2010/main" val="26135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6" y="358241"/>
            <a:ext cx="10033462" cy="6025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60405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Missing information in the Narrative or Education Code Section 66746(a) is misquoted or altered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Degree should follow the convention “Associate in (Arts/Science) in (Discipline) for Transfer Degree”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Associate in Arts in English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Program requirements (when included) does not match template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Name the baccalaureate program, specifies preparation for transfer to a CSU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714756" y="565929"/>
            <a:ext cx="2762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</p:spTree>
    <p:extLst>
      <p:ext uri="{BB962C8B-B14F-4D97-AF65-F5344CB8AC3E}">
        <p14:creationId xmlns:p14="http://schemas.microsoft.com/office/powerpoint/2010/main" val="20061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5" y="365125"/>
            <a:ext cx="9684328" cy="5924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6848" y="618797"/>
            <a:ext cx="6006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Correct ASSIST Documentation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28661" r="56373" b="32913"/>
          <a:stretch/>
        </p:blipFill>
        <p:spPr bwMode="auto">
          <a:xfrm>
            <a:off x="1408842" y="1596678"/>
            <a:ext cx="5954410" cy="2498612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29478" r="56439" b="11655"/>
          <a:stretch/>
        </p:blipFill>
        <p:spPr bwMode="auto">
          <a:xfrm>
            <a:off x="5053697" y="2432900"/>
            <a:ext cx="6209415" cy="4013277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8825" r="56504" b="19971"/>
          <a:stretch/>
        </p:blipFill>
        <p:spPr bwMode="auto">
          <a:xfrm>
            <a:off x="1002153" y="2994501"/>
            <a:ext cx="6221134" cy="3491279"/>
          </a:xfrm>
          <a:prstGeom prst="rect">
            <a:avLst/>
          </a:prstGeom>
          <a:noFill/>
          <a:ln w="31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107581" y="1703560"/>
            <a:ext cx="2718937" cy="45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28111" y="2451870"/>
            <a:ext cx="4449932" cy="403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161081" y="3072072"/>
            <a:ext cx="4449932" cy="403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1" y="345772"/>
            <a:ext cx="9734204" cy="60384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45013" r="5375" b="9673"/>
          <a:stretch/>
        </p:blipFill>
        <p:spPr bwMode="auto">
          <a:xfrm>
            <a:off x="1123406" y="1497873"/>
            <a:ext cx="9945187" cy="454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3657" y="583475"/>
            <a:ext cx="4427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Double Count Practice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7180" y="1750996"/>
            <a:ext cx="869707" cy="944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97574" y="2945157"/>
            <a:ext cx="174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5884" y="3525467"/>
            <a:ext cx="197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685884" y="4086233"/>
            <a:ext cx="247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85884" y="6075775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57347" y="307216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69038" y="349381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57347" y="405863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157347" y="6025621"/>
            <a:ext cx="256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79" y="365125"/>
            <a:ext cx="9734204" cy="60384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4660" r="4990" b="36732"/>
          <a:stretch/>
        </p:blipFill>
        <p:spPr bwMode="auto">
          <a:xfrm>
            <a:off x="1053737" y="365125"/>
            <a:ext cx="10049692" cy="6038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94197" y="81701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9694197" y="125385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5922" y="1413689"/>
            <a:ext cx="264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9685922" y="171202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79501" y="187185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5922" y="203169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9501" y="233002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94197" y="1080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84845" y="63094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7933" y="81701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90894" y="125385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97933" y="142435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89658" y="154590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97933" y="186558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93795" y="202102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89658" y="233002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88422" y="2639027"/>
            <a:ext cx="264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188422" y="367638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188422" y="4002600"/>
            <a:ext cx="2145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110677" y="63094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39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879125" y="6383867"/>
            <a:ext cx="289342" cy="211666"/>
          </a:xfrm>
          <a:prstGeom prst="roundRect">
            <a:avLst/>
          </a:prstGeom>
          <a:solidFill>
            <a:srgbClr val="0621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38401" y="2606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" y="445385"/>
            <a:ext cx="9839039" cy="6018742"/>
          </a:xfrm>
          <a:prstGeom prst="rect">
            <a:avLst/>
          </a:prstGeom>
        </p:spPr>
      </p:pic>
      <p:pic>
        <p:nvPicPr>
          <p:cNvPr id="10" name="Picture 9" descr="Image result for higher education hel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11" y="3085129"/>
            <a:ext cx="36830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achiev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11" y="2297675"/>
            <a:ext cx="1989600" cy="9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90212" y="676586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Questions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9" y="424743"/>
            <a:ext cx="10048702" cy="6117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0036" y="1790598"/>
            <a:ext cx="6096000" cy="37733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Funding  - </a:t>
            </a:r>
            <a:endParaRPr lang="en-US" sz="2000" dirty="0" smtClean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Total campaign investment of $11 million for five years</a:t>
            </a:r>
          </a:p>
          <a:p>
            <a:pPr marL="356870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$3 million campaign budget of for year one</a:t>
            </a:r>
          </a:p>
          <a:p>
            <a:pPr marL="356870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$2 million campaign budgets of for up to four additional years</a:t>
            </a: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latin typeface="Rockwell" panose="02060603020205020403" pitchFamily="18" charset="0"/>
                <a:cs typeface="Calibri" panose="020F0502020204030204" pitchFamily="34" charset="0"/>
              </a:rPr>
              <a:t>Campaign funding anticipated to end June 30, </a:t>
            </a:r>
            <a:r>
              <a:rPr lang="en-US" sz="1400" dirty="0" smtClean="0">
                <a:latin typeface="Rockwell" panose="02060603020205020403" pitchFamily="18" charset="0"/>
                <a:cs typeface="Calibri" panose="020F0502020204030204" pitchFamily="34" charset="0"/>
              </a:rPr>
              <a:t>2020</a:t>
            </a:r>
          </a:p>
          <a:p>
            <a:pPr marL="756920" lvl="1">
              <a:lnSpc>
                <a:spcPct val="80000"/>
              </a:lnSpc>
              <a:spcBef>
                <a:spcPts val="0"/>
              </a:spcBef>
              <a:buSzPct val="100000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Increase transfer </a:t>
            </a:r>
            <a:r>
              <a:rPr lang="en-US" sz="2000" dirty="0" smtClean="0">
                <a:latin typeface="Rockwell" panose="02060603020205020403" pitchFamily="18" charset="0"/>
              </a:rPr>
              <a:t>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ckwell" panose="02060603020205020403" pitchFamily="18" charset="0"/>
              </a:rPr>
              <a:t>English </a:t>
            </a:r>
            <a:r>
              <a:rPr lang="en-US" sz="2000" dirty="0">
                <a:latin typeface="Rockwell" panose="02060603020205020403" pitchFamily="18" charset="0"/>
              </a:rPr>
              <a:t>and Spanish focus </a:t>
            </a:r>
            <a:r>
              <a:rPr lang="en-US" sz="2000" dirty="0" smtClean="0">
                <a:latin typeface="Rockwell" panose="02060603020205020403" pitchFamily="18" charset="0"/>
              </a:rPr>
              <a:t>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ckwell" panose="02060603020205020403" pitchFamily="18" charset="0"/>
              </a:rPr>
              <a:t>Radio and television commercials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08" y="3902844"/>
            <a:ext cx="5128953" cy="172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206240" y="644435"/>
            <a:ext cx="5120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ADT Marketing Campaign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" y="299257"/>
            <a:ext cx="10000211" cy="6453273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38671"/>
              </p:ext>
            </p:extLst>
          </p:nvPr>
        </p:nvGraphicFramePr>
        <p:xfrm>
          <a:off x="1014152" y="1819883"/>
          <a:ext cx="6681389" cy="406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Image result for su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52" y="2835764"/>
            <a:ext cx="2951358" cy="203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8753" y="592183"/>
            <a:ext cx="308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ADT’s Awarded</a:t>
            </a:r>
            <a:endParaRPr lang="en-US" sz="3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" y="280396"/>
            <a:ext cx="10474037" cy="618690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700212" y="1654233"/>
          <a:ext cx="8791575" cy="424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079622" y="502894"/>
            <a:ext cx="5036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Demographics </a:t>
            </a:r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for ADTs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60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257536"/>
            <a:ext cx="9734203" cy="617651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685925" y="1587731"/>
          <a:ext cx="8820150" cy="454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295753" y="553750"/>
            <a:ext cx="5036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Demographics </a:t>
            </a:r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for ADTs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07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468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3690" y="193964"/>
            <a:ext cx="7628709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Demographics for ADTs</a:t>
            </a:r>
            <a:endParaRPr lang="en-US"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98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04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282632"/>
            <a:ext cx="10000211" cy="64532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5017" y="614346"/>
            <a:ext cx="6025936" cy="71804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Transfer Model Curriculum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9900" y="1981096"/>
            <a:ext cx="6172200" cy="3394472"/>
          </a:xfrm>
        </p:spPr>
        <p:txBody>
          <a:bodyPr/>
          <a:lstStyle/>
          <a:p>
            <a:pPr marL="342900" lvl="1" indent="0">
              <a:buNone/>
            </a:pPr>
            <a:r>
              <a:rPr lang="en-US" dirty="0" smtClean="0">
                <a:latin typeface="Rockwell" panose="02060603020205020403" pitchFamily="18" charset="0"/>
              </a:rPr>
              <a:t>Areas of Emphasis - </a:t>
            </a:r>
            <a:endParaRPr lang="en-US" dirty="0">
              <a:latin typeface="Rockwell" panose="02060603020205020403" pitchFamily="18" charset="0"/>
            </a:endParaRPr>
          </a:p>
          <a:p>
            <a:pPr lvl="2"/>
            <a:r>
              <a:rPr lang="en-US" dirty="0" smtClean="0">
                <a:latin typeface="Rockwell" panose="02060603020205020403" pitchFamily="18" charset="0"/>
              </a:rPr>
              <a:t>Global Studies</a:t>
            </a:r>
            <a:endParaRPr lang="en-US" dirty="0">
              <a:latin typeface="Rockwell" panose="02060603020205020403" pitchFamily="18" charset="0"/>
            </a:endParaRPr>
          </a:p>
          <a:p>
            <a:pPr lvl="2"/>
            <a:r>
              <a:rPr lang="en-US" smtClean="0">
                <a:latin typeface="Rockwell" panose="02060603020205020403" pitchFamily="18" charset="0"/>
              </a:rPr>
              <a:t>Social Justice</a:t>
            </a:r>
            <a:endParaRPr lang="en-US" dirty="0">
              <a:latin typeface="Rockwell" panose="02060603020205020403" pitchFamily="18" charset="0"/>
            </a:endParaRPr>
          </a:p>
          <a:p>
            <a:pPr lvl="2"/>
            <a:r>
              <a:rPr lang="en-US" dirty="0">
                <a:latin typeface="Rockwell" panose="02060603020205020403" pitchFamily="18" charset="0"/>
              </a:rPr>
              <a:t>Law, Public Policy, and Society</a:t>
            </a:r>
          </a:p>
          <a:p>
            <a:pPr lvl="2"/>
            <a:r>
              <a:rPr lang="en-US" dirty="0">
                <a:latin typeface="Rockwell" panose="02060603020205020403" pitchFamily="18" charset="0"/>
              </a:rPr>
              <a:t>Social Work and Human </a:t>
            </a:r>
            <a:r>
              <a:rPr lang="en-US" dirty="0" smtClean="0">
                <a:latin typeface="Rockwell" panose="02060603020205020403" pitchFamily="18" charset="0"/>
              </a:rPr>
              <a:t>Services</a:t>
            </a: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2052" name="Picture 4" descr="Image result for achi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02" y="3996550"/>
            <a:ext cx="2271713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957" y="4053632"/>
            <a:ext cx="163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170" y="1983466"/>
            <a:ext cx="163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</p:spTree>
    <p:extLst>
      <p:ext uri="{BB962C8B-B14F-4D97-AF65-F5344CB8AC3E}">
        <p14:creationId xmlns:p14="http://schemas.microsoft.com/office/powerpoint/2010/main" val="1387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1" y="345772"/>
            <a:ext cx="9966960" cy="5996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8402" y="556723"/>
            <a:ext cx="679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6787" y="1882286"/>
            <a:ext cx="7132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Verify the completion of all the proposal </a:t>
            </a:r>
            <a:r>
              <a:rPr lang="en-US" dirty="0" smtClean="0">
                <a:latin typeface="Rockwell" panose="02060603020205020403" pitchFamily="18" charset="0"/>
              </a:rPr>
              <a:t>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Ensure all the required CORs are </a:t>
            </a:r>
            <a:r>
              <a:rPr lang="en-US" dirty="0" smtClean="0">
                <a:latin typeface="Rockwell" panose="02060603020205020403" pitchFamily="18" charset="0"/>
              </a:rPr>
              <a:t>attached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Match CORs to the courses listed in the Narrative and Course Report </a:t>
            </a:r>
            <a:r>
              <a:rPr lang="en-US" dirty="0" smtClean="0">
                <a:latin typeface="Rockwell" panose="02060603020205020403" pitchFamily="18" charset="0"/>
              </a:rPr>
              <a:t>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Review Narrative for completion and </a:t>
            </a:r>
            <a:r>
              <a:rPr lang="en-US" dirty="0" smtClean="0">
                <a:latin typeface="Rockwell" panose="02060603020205020403" pitchFamily="18" charset="0"/>
              </a:rPr>
              <a:t>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Verify total Unit count on the </a:t>
            </a:r>
            <a:r>
              <a:rPr lang="en-US" dirty="0" smtClean="0">
                <a:latin typeface="Rockwell" panose="02060603020205020403" pitchFamily="18" charset="0"/>
              </a:rPr>
              <a:t>TMC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Rockwell" panose="02060603020205020403" pitchFamily="18" charset="0"/>
              </a:rPr>
              <a:t>Verify Double Count calculation</a:t>
            </a:r>
          </a:p>
        </p:txBody>
      </p:sp>
      <p:pic>
        <p:nvPicPr>
          <p:cNvPr id="8" name="Picture 7" descr="Image result for te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73" y="3282921"/>
            <a:ext cx="2337869" cy="220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2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8" y="370711"/>
            <a:ext cx="9825644" cy="5905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9033" y="203074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 Area (both CSU and IGETC) – incorrect or incomplete breadth requirement next to the </a:t>
            </a:r>
            <a:r>
              <a:rPr lang="en-US" dirty="0" smtClean="0"/>
              <a:t>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Double count </a:t>
            </a:r>
            <a:r>
              <a:rPr lang="en-US" dirty="0" smtClean="0"/>
              <a:t>discrepancies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ASSIST Supporting Documents – incorrect report or not attached at </a:t>
            </a:r>
            <a:r>
              <a:rPr lang="en-US" dirty="0" smtClean="0"/>
              <a:t>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Courses “expired” or not submitted to C-ID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6676" y="581891"/>
            <a:ext cx="2762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ADT Review </a:t>
            </a:r>
          </a:p>
        </p:txBody>
      </p:sp>
    </p:spTree>
    <p:extLst>
      <p:ext uri="{BB962C8B-B14F-4D97-AF65-F5344CB8AC3E}">
        <p14:creationId xmlns:p14="http://schemas.microsoft.com/office/powerpoint/2010/main" val="30908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382</Words>
  <Application>Microsoft Office PowerPoint</Application>
  <PresentationFormat>Widescreen</PresentationFormat>
  <Paragraphs>114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 for ADTs</vt:lpstr>
      <vt:lpstr>Transfer Model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CCCCO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Arambula, Raul</dc:creator>
  <cp:lastModifiedBy>Escajeda, Jacqueline</cp:lastModifiedBy>
  <cp:revision>25</cp:revision>
  <dcterms:created xsi:type="dcterms:W3CDTF">2017-11-15T21:06:59Z</dcterms:created>
  <dcterms:modified xsi:type="dcterms:W3CDTF">2017-11-20T23:30:20Z</dcterms:modified>
</cp:coreProperties>
</file>