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56" r:id="rId2"/>
    <p:sldId id="265" r:id="rId3"/>
    <p:sldId id="268" r:id="rId4"/>
    <p:sldId id="258" r:id="rId5"/>
    <p:sldId id="257" r:id="rId6"/>
    <p:sldId id="261" r:id="rId7"/>
    <p:sldId id="259" r:id="rId8"/>
    <p:sldId id="260" r:id="rId9"/>
    <p:sldId id="262" r:id="rId10"/>
    <p:sldId id="263" r:id="rId11"/>
    <p:sldId id="269" r:id="rId12"/>
    <p:sldId id="264" r:id="rId13"/>
    <p:sldId id="266" r:id="rId14"/>
    <p:sldId id="270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7DBDA-4FE5-4DD9-A15C-B49436C5EF11}" v="166" dt="2020-04-09T21:13:27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394" autoAdjust="0"/>
  </p:normalViewPr>
  <p:slideViewPr>
    <p:cSldViewPr snapToGrid="0">
      <p:cViewPr varScale="1">
        <p:scale>
          <a:sx n="83" d="100"/>
          <a:sy n="83" d="100"/>
        </p:scale>
        <p:origin x="4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6B25F-7C5A-43FC-A887-31176B251EE1}" type="doc">
      <dgm:prSet loTypeId="urn:microsoft.com/office/officeart/2005/8/layout/defaul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A3B8A15-6A1E-4B63-9A48-926BE8CAD83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 are the challenges and barriers you are facing with remote counseling?</a:t>
          </a:r>
        </a:p>
      </dgm:t>
    </dgm:pt>
    <dgm:pt modelId="{14C1B307-58FD-498B-8002-97532AE30B2A}" type="parTrans" cxnId="{8014B593-0F70-47BE-9ECC-786D11BA52BB}">
      <dgm:prSet/>
      <dgm:spPr/>
      <dgm:t>
        <a:bodyPr/>
        <a:lstStyle/>
        <a:p>
          <a:endParaRPr lang="en-US"/>
        </a:p>
      </dgm:t>
    </dgm:pt>
    <dgm:pt modelId="{3AA726D9-5FCE-4513-98B6-18402BAEBC9F}" type="sibTrans" cxnId="{8014B593-0F70-47BE-9ECC-786D11BA52BB}">
      <dgm:prSet/>
      <dgm:spPr/>
      <dgm:t>
        <a:bodyPr/>
        <a:lstStyle/>
        <a:p>
          <a:endParaRPr lang="en-US"/>
        </a:p>
      </dgm:t>
    </dgm:pt>
    <dgm:pt modelId="{6A1FB8E2-EEE5-4E39-8E38-FB643BE15EB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 are the challenges and barriers your students are facing with remote counseling?  </a:t>
          </a:r>
        </a:p>
      </dgm:t>
    </dgm:pt>
    <dgm:pt modelId="{C2B2A8B6-7FC1-4837-BE0B-7CD6F7F32B01}" type="parTrans" cxnId="{C40856EC-0545-4888-B913-41EB1231D661}">
      <dgm:prSet/>
      <dgm:spPr/>
      <dgm:t>
        <a:bodyPr/>
        <a:lstStyle/>
        <a:p>
          <a:endParaRPr lang="en-US"/>
        </a:p>
      </dgm:t>
    </dgm:pt>
    <dgm:pt modelId="{0C0CAE73-8998-4457-B59C-4E90352043E9}" type="sibTrans" cxnId="{C40856EC-0545-4888-B913-41EB1231D661}">
      <dgm:prSet/>
      <dgm:spPr/>
      <dgm:t>
        <a:bodyPr/>
        <a:lstStyle/>
        <a:p>
          <a:endParaRPr lang="en-US"/>
        </a:p>
      </dgm:t>
    </dgm:pt>
    <dgm:pt modelId="{0E7866DE-4404-48D0-B19E-FBA24196A6CB}" type="pres">
      <dgm:prSet presAssocID="{2EB6B25F-7C5A-43FC-A887-31176B251EE1}" presName="diagram" presStyleCnt="0">
        <dgm:presLayoutVars>
          <dgm:dir/>
          <dgm:resizeHandles val="exact"/>
        </dgm:presLayoutVars>
      </dgm:prSet>
      <dgm:spPr/>
    </dgm:pt>
    <dgm:pt modelId="{DE6D1828-47D7-4553-8F3A-92C21DF466BC}" type="pres">
      <dgm:prSet presAssocID="{8A3B8A15-6A1E-4B63-9A48-926BE8CAD839}" presName="node" presStyleLbl="node1" presStyleIdx="0" presStyleCnt="2" custScaleY="158921">
        <dgm:presLayoutVars>
          <dgm:bulletEnabled val="1"/>
        </dgm:presLayoutVars>
      </dgm:prSet>
      <dgm:spPr/>
    </dgm:pt>
    <dgm:pt modelId="{8CDA2291-EE63-45AC-9308-6247A3FAA245}" type="pres">
      <dgm:prSet presAssocID="{3AA726D9-5FCE-4513-98B6-18402BAEBC9F}" presName="sibTrans" presStyleCnt="0"/>
      <dgm:spPr/>
    </dgm:pt>
    <dgm:pt modelId="{4714A9FB-CBED-425C-B8E3-5D44F7E5D527}" type="pres">
      <dgm:prSet presAssocID="{6A1FB8E2-EEE5-4E39-8E38-FB643BE15EB0}" presName="node" presStyleLbl="node1" presStyleIdx="1" presStyleCnt="2" custScaleY="158921">
        <dgm:presLayoutVars>
          <dgm:bulletEnabled val="1"/>
        </dgm:presLayoutVars>
      </dgm:prSet>
      <dgm:spPr/>
    </dgm:pt>
  </dgm:ptLst>
  <dgm:cxnLst>
    <dgm:cxn modelId="{3FEB1118-C117-43FE-BFF1-8D11C2CEB8FE}" type="presOf" srcId="{2EB6B25F-7C5A-43FC-A887-31176B251EE1}" destId="{0E7866DE-4404-48D0-B19E-FBA24196A6CB}" srcOrd="0" destOrd="0" presId="urn:microsoft.com/office/officeart/2005/8/layout/default"/>
    <dgm:cxn modelId="{5CEA154C-D44E-42C7-ADFC-06FF635DBC56}" type="presOf" srcId="{8A3B8A15-6A1E-4B63-9A48-926BE8CAD839}" destId="{DE6D1828-47D7-4553-8F3A-92C21DF466BC}" srcOrd="0" destOrd="0" presId="urn:microsoft.com/office/officeart/2005/8/layout/default"/>
    <dgm:cxn modelId="{8014B593-0F70-47BE-9ECC-786D11BA52BB}" srcId="{2EB6B25F-7C5A-43FC-A887-31176B251EE1}" destId="{8A3B8A15-6A1E-4B63-9A48-926BE8CAD839}" srcOrd="0" destOrd="0" parTransId="{14C1B307-58FD-498B-8002-97532AE30B2A}" sibTransId="{3AA726D9-5FCE-4513-98B6-18402BAEBC9F}"/>
    <dgm:cxn modelId="{C40856EC-0545-4888-B913-41EB1231D661}" srcId="{2EB6B25F-7C5A-43FC-A887-31176B251EE1}" destId="{6A1FB8E2-EEE5-4E39-8E38-FB643BE15EB0}" srcOrd="1" destOrd="0" parTransId="{C2B2A8B6-7FC1-4837-BE0B-7CD6F7F32B01}" sibTransId="{0C0CAE73-8998-4457-B59C-4E90352043E9}"/>
    <dgm:cxn modelId="{CBB5D9EE-DC3B-487D-8A38-4FD6AF190EAA}" type="presOf" srcId="{6A1FB8E2-EEE5-4E39-8E38-FB643BE15EB0}" destId="{4714A9FB-CBED-425C-B8E3-5D44F7E5D527}" srcOrd="0" destOrd="0" presId="urn:microsoft.com/office/officeart/2005/8/layout/default"/>
    <dgm:cxn modelId="{5D3225B8-707E-4EF4-8863-2AA4F188B2A3}" type="presParOf" srcId="{0E7866DE-4404-48D0-B19E-FBA24196A6CB}" destId="{DE6D1828-47D7-4553-8F3A-92C21DF466BC}" srcOrd="0" destOrd="0" presId="urn:microsoft.com/office/officeart/2005/8/layout/default"/>
    <dgm:cxn modelId="{717B975C-033D-4392-87CD-1F34127BB60F}" type="presParOf" srcId="{0E7866DE-4404-48D0-B19E-FBA24196A6CB}" destId="{8CDA2291-EE63-45AC-9308-6247A3FAA245}" srcOrd="1" destOrd="0" presId="urn:microsoft.com/office/officeart/2005/8/layout/default"/>
    <dgm:cxn modelId="{5CB966FE-016A-4235-820A-B35519B684C8}" type="presParOf" srcId="{0E7866DE-4404-48D0-B19E-FBA24196A6CB}" destId="{4714A9FB-CBED-425C-B8E3-5D44F7E5D52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DAA76-987D-4B9D-99DD-87F960D257A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00BF6E-2E5D-4534-8CBE-A388A528F2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Do you have a designated workplace in your home, are you bring work into your living space</a:t>
          </a:r>
          <a:r>
            <a:rPr lang="en-US" sz="2000" dirty="0"/>
            <a:t>? </a:t>
          </a:r>
        </a:p>
        <a:p>
          <a:endParaRPr lang="en-US" sz="1100" dirty="0"/>
        </a:p>
      </dgm:t>
    </dgm:pt>
    <dgm:pt modelId="{F7D4F1FD-1DDE-42D2-A46D-280EBBBE8577}" type="parTrans" cxnId="{0D95CC5B-3ACF-4D02-9539-5F1918CB4CF0}">
      <dgm:prSet/>
      <dgm:spPr/>
      <dgm:t>
        <a:bodyPr/>
        <a:lstStyle/>
        <a:p>
          <a:endParaRPr lang="en-US"/>
        </a:p>
      </dgm:t>
    </dgm:pt>
    <dgm:pt modelId="{0C029364-54AA-4113-86BB-9D322790D6B8}" type="sibTrans" cxnId="{0D95CC5B-3ACF-4D02-9539-5F1918CB4CF0}">
      <dgm:prSet/>
      <dgm:spPr/>
      <dgm:t>
        <a:bodyPr/>
        <a:lstStyle/>
        <a:p>
          <a:endParaRPr lang="en-US"/>
        </a:p>
      </dgm:t>
    </dgm:pt>
    <dgm:pt modelId="{93C832F6-B90A-454F-9884-F93AC02ADA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Are you getting up and working/ maintaining a work schedule?</a:t>
          </a:r>
        </a:p>
        <a:p>
          <a:pPr>
            <a:lnSpc>
              <a:spcPct val="100000"/>
            </a:lnSpc>
          </a:pP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Are you making sure you set times to get things done in do you remember to take breaks? </a:t>
          </a:r>
        </a:p>
        <a:p>
          <a:endParaRPr lang="en-US" sz="1300" dirty="0"/>
        </a:p>
      </dgm:t>
    </dgm:pt>
    <dgm:pt modelId="{33114EFD-B7EE-4DB8-BC25-F4D0FCFD8362}" type="parTrans" cxnId="{4C088CF1-6E73-4BB0-A595-FEE34E01799C}">
      <dgm:prSet/>
      <dgm:spPr/>
      <dgm:t>
        <a:bodyPr/>
        <a:lstStyle/>
        <a:p>
          <a:endParaRPr lang="en-US"/>
        </a:p>
      </dgm:t>
    </dgm:pt>
    <dgm:pt modelId="{4BC07D07-A33E-45E3-B2F9-BE31EDB76672}" type="sibTrans" cxnId="{4C088CF1-6E73-4BB0-A595-FEE34E01799C}">
      <dgm:prSet/>
      <dgm:spPr/>
      <dgm:t>
        <a:bodyPr/>
        <a:lstStyle/>
        <a:p>
          <a:endParaRPr lang="en-US"/>
        </a:p>
      </dgm:t>
    </dgm:pt>
    <dgm:pt modelId="{A42D0EDF-9B6E-40C8-815B-06778BFA3484}" type="pres">
      <dgm:prSet presAssocID="{828DAA76-987D-4B9D-99DD-87F960D257A8}" presName="root" presStyleCnt="0">
        <dgm:presLayoutVars>
          <dgm:dir/>
          <dgm:resizeHandles val="exact"/>
        </dgm:presLayoutVars>
      </dgm:prSet>
      <dgm:spPr/>
    </dgm:pt>
    <dgm:pt modelId="{ABE29BD9-37B1-47E0-9CD2-A3D1F98968C1}" type="pres">
      <dgm:prSet presAssocID="{7200BF6E-2E5D-4534-8CBE-A388A528F2A8}" presName="compNode" presStyleCnt="0"/>
      <dgm:spPr/>
    </dgm:pt>
    <dgm:pt modelId="{DDD8AABE-E66D-4E21-9746-BBE7A081145C}" type="pres">
      <dgm:prSet presAssocID="{7200BF6E-2E5D-4534-8CBE-A388A528F2A8}" presName="iconRect" presStyleLbl="node1" presStyleIdx="0" presStyleCnt="2" custLinFactNeighborX="60054" custLinFactNeighborY="242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E4D4628E-A2C1-4D6F-B8F9-1775D0E197CF}" type="pres">
      <dgm:prSet presAssocID="{7200BF6E-2E5D-4534-8CBE-A388A528F2A8}" presName="spaceRect" presStyleCnt="0"/>
      <dgm:spPr/>
    </dgm:pt>
    <dgm:pt modelId="{64975F19-581E-4E29-A2B6-7CF5CE14D40E}" type="pres">
      <dgm:prSet presAssocID="{7200BF6E-2E5D-4534-8CBE-A388A528F2A8}" presName="textRect" presStyleLbl="revTx" presStyleIdx="0" presStyleCnt="2" custScaleY="54836">
        <dgm:presLayoutVars>
          <dgm:chMax val="1"/>
          <dgm:chPref val="1"/>
        </dgm:presLayoutVars>
      </dgm:prSet>
      <dgm:spPr/>
    </dgm:pt>
    <dgm:pt modelId="{C8F64727-6F74-4A17-825C-0A62B9D3A976}" type="pres">
      <dgm:prSet presAssocID="{0C029364-54AA-4113-86BB-9D322790D6B8}" presName="sibTrans" presStyleCnt="0"/>
      <dgm:spPr/>
    </dgm:pt>
    <dgm:pt modelId="{11A00C2B-A513-46F4-ABC9-EA4D44061B76}" type="pres">
      <dgm:prSet presAssocID="{93C832F6-B90A-454F-9884-F93AC02ADA88}" presName="compNode" presStyleCnt="0"/>
      <dgm:spPr/>
    </dgm:pt>
    <dgm:pt modelId="{831A2DFE-A16E-4128-AF1B-E50829F17029}" type="pres">
      <dgm:prSet presAssocID="{93C832F6-B90A-454F-9884-F93AC02ADA88}" presName="iconRect" presStyleLbl="node1" presStyleIdx="1" presStyleCnt="2" custLinFactNeighborX="99991" custLinFactNeighborY="90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74409A63-A593-4B5F-86DC-82B696B21F8A}" type="pres">
      <dgm:prSet presAssocID="{93C832F6-B90A-454F-9884-F93AC02ADA88}" presName="spaceRect" presStyleCnt="0"/>
      <dgm:spPr/>
    </dgm:pt>
    <dgm:pt modelId="{A156A083-88E1-4E6C-984D-6C5BC5F5BFB1}" type="pres">
      <dgm:prSet presAssocID="{93C832F6-B90A-454F-9884-F93AC02ADA88}" presName="textRect" presStyleLbl="revTx" presStyleIdx="1" presStyleCnt="2" custScaleX="137407" custScaleY="137030">
        <dgm:presLayoutVars>
          <dgm:chMax val="1"/>
          <dgm:chPref val="1"/>
        </dgm:presLayoutVars>
      </dgm:prSet>
      <dgm:spPr/>
    </dgm:pt>
  </dgm:ptLst>
  <dgm:cxnLst>
    <dgm:cxn modelId="{1F15C516-86D0-4DDF-AF7D-6CEA1A065EC1}" type="presOf" srcId="{93C832F6-B90A-454F-9884-F93AC02ADA88}" destId="{A156A083-88E1-4E6C-984D-6C5BC5F5BFB1}" srcOrd="0" destOrd="0" presId="urn:microsoft.com/office/officeart/2018/2/layout/IconLabelList"/>
    <dgm:cxn modelId="{0D95CC5B-3ACF-4D02-9539-5F1918CB4CF0}" srcId="{828DAA76-987D-4B9D-99DD-87F960D257A8}" destId="{7200BF6E-2E5D-4534-8CBE-A388A528F2A8}" srcOrd="0" destOrd="0" parTransId="{F7D4F1FD-1DDE-42D2-A46D-280EBBBE8577}" sibTransId="{0C029364-54AA-4113-86BB-9D322790D6B8}"/>
    <dgm:cxn modelId="{025C868A-CDAC-40A4-9984-B202E285A796}" type="presOf" srcId="{7200BF6E-2E5D-4534-8CBE-A388A528F2A8}" destId="{64975F19-581E-4E29-A2B6-7CF5CE14D40E}" srcOrd="0" destOrd="0" presId="urn:microsoft.com/office/officeart/2018/2/layout/IconLabelList"/>
    <dgm:cxn modelId="{890C76B7-6595-4F77-967F-4FEEC936BD5F}" type="presOf" srcId="{828DAA76-987D-4B9D-99DD-87F960D257A8}" destId="{A42D0EDF-9B6E-40C8-815B-06778BFA3484}" srcOrd="0" destOrd="0" presId="urn:microsoft.com/office/officeart/2018/2/layout/IconLabelList"/>
    <dgm:cxn modelId="{4C088CF1-6E73-4BB0-A595-FEE34E01799C}" srcId="{828DAA76-987D-4B9D-99DD-87F960D257A8}" destId="{93C832F6-B90A-454F-9884-F93AC02ADA88}" srcOrd="1" destOrd="0" parTransId="{33114EFD-B7EE-4DB8-BC25-F4D0FCFD8362}" sibTransId="{4BC07D07-A33E-45E3-B2F9-BE31EDB76672}"/>
    <dgm:cxn modelId="{E3007144-AD08-4843-9DEF-A384C4DE6787}" type="presParOf" srcId="{A42D0EDF-9B6E-40C8-815B-06778BFA3484}" destId="{ABE29BD9-37B1-47E0-9CD2-A3D1F98968C1}" srcOrd="0" destOrd="0" presId="urn:microsoft.com/office/officeart/2018/2/layout/IconLabelList"/>
    <dgm:cxn modelId="{24DB1106-91C3-4508-ABBC-1B6FA9E14994}" type="presParOf" srcId="{ABE29BD9-37B1-47E0-9CD2-A3D1F98968C1}" destId="{DDD8AABE-E66D-4E21-9746-BBE7A081145C}" srcOrd="0" destOrd="0" presId="urn:microsoft.com/office/officeart/2018/2/layout/IconLabelList"/>
    <dgm:cxn modelId="{599F34A2-E473-49E8-AE01-D18B33F204D3}" type="presParOf" srcId="{ABE29BD9-37B1-47E0-9CD2-A3D1F98968C1}" destId="{E4D4628E-A2C1-4D6F-B8F9-1775D0E197CF}" srcOrd="1" destOrd="0" presId="urn:microsoft.com/office/officeart/2018/2/layout/IconLabelList"/>
    <dgm:cxn modelId="{AD039FA6-CED8-4C91-8594-83F22A7DDF28}" type="presParOf" srcId="{ABE29BD9-37B1-47E0-9CD2-A3D1F98968C1}" destId="{64975F19-581E-4E29-A2B6-7CF5CE14D40E}" srcOrd="2" destOrd="0" presId="urn:microsoft.com/office/officeart/2018/2/layout/IconLabelList"/>
    <dgm:cxn modelId="{298F696B-EB9A-4D07-9C0C-5460D01D2746}" type="presParOf" srcId="{A42D0EDF-9B6E-40C8-815B-06778BFA3484}" destId="{C8F64727-6F74-4A17-825C-0A62B9D3A976}" srcOrd="1" destOrd="0" presId="urn:microsoft.com/office/officeart/2018/2/layout/IconLabelList"/>
    <dgm:cxn modelId="{BD7878F6-D018-449E-B245-7D908E060DDC}" type="presParOf" srcId="{A42D0EDF-9B6E-40C8-815B-06778BFA3484}" destId="{11A00C2B-A513-46F4-ABC9-EA4D44061B76}" srcOrd="2" destOrd="0" presId="urn:microsoft.com/office/officeart/2018/2/layout/IconLabelList"/>
    <dgm:cxn modelId="{B31528D2-E99F-4D17-8FEC-377FAFB6D126}" type="presParOf" srcId="{11A00C2B-A513-46F4-ABC9-EA4D44061B76}" destId="{831A2DFE-A16E-4128-AF1B-E50829F17029}" srcOrd="0" destOrd="0" presId="urn:microsoft.com/office/officeart/2018/2/layout/IconLabelList"/>
    <dgm:cxn modelId="{C1E05205-F9FF-41D8-8DF8-FF14B4511863}" type="presParOf" srcId="{11A00C2B-A513-46F4-ABC9-EA4D44061B76}" destId="{74409A63-A593-4B5F-86DC-82B696B21F8A}" srcOrd="1" destOrd="0" presId="urn:microsoft.com/office/officeart/2018/2/layout/IconLabelList"/>
    <dgm:cxn modelId="{C0205065-7CF5-4C34-9338-4124025063B5}" type="presParOf" srcId="{11A00C2B-A513-46F4-ABC9-EA4D44061B76}" destId="{A156A083-88E1-4E6C-984D-6C5BC5F5BFB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6594A6-F6C9-4D94-BD84-BFE893A1EBAB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196A960-147A-4418-B2E0-6765E396CBE6}">
      <dgm:prSet/>
      <dgm:spPr/>
      <dgm:t>
        <a:bodyPr/>
        <a:lstStyle/>
        <a:p>
          <a:r>
            <a:rPr lang="en-US" dirty="0"/>
            <a:t>Financial Aid </a:t>
          </a:r>
        </a:p>
      </dgm:t>
    </dgm:pt>
    <dgm:pt modelId="{D9FF90FA-0E15-426E-A9A4-FFFD084E7705}" type="parTrans" cxnId="{12B96ED3-1E60-4D3A-89A9-74CC49354220}">
      <dgm:prSet/>
      <dgm:spPr/>
      <dgm:t>
        <a:bodyPr/>
        <a:lstStyle/>
        <a:p>
          <a:endParaRPr lang="en-US"/>
        </a:p>
      </dgm:t>
    </dgm:pt>
    <dgm:pt modelId="{3323FD76-F10B-45D0-ACF9-1747CFB148EB}" type="sibTrans" cxnId="{12B96ED3-1E60-4D3A-89A9-74CC49354220}">
      <dgm:prSet/>
      <dgm:spPr/>
      <dgm:t>
        <a:bodyPr/>
        <a:lstStyle/>
        <a:p>
          <a:endParaRPr lang="en-US"/>
        </a:p>
      </dgm:t>
    </dgm:pt>
    <dgm:pt modelId="{0A6FC37E-BCCD-4D41-97AA-C3B7DE577E29}">
      <dgm:prSet/>
      <dgm:spPr/>
      <dgm:t>
        <a:bodyPr/>
        <a:lstStyle/>
        <a:p>
          <a:r>
            <a:rPr lang="en-US" dirty="0"/>
            <a:t>Umoja</a:t>
          </a:r>
        </a:p>
      </dgm:t>
    </dgm:pt>
    <dgm:pt modelId="{FA66FB75-4D45-4618-95A5-FCB91BFB43DB}" type="parTrans" cxnId="{C95B3473-0A14-4FA3-B2A1-B6C3100AB0BE}">
      <dgm:prSet/>
      <dgm:spPr/>
      <dgm:t>
        <a:bodyPr/>
        <a:lstStyle/>
        <a:p>
          <a:endParaRPr lang="en-US"/>
        </a:p>
      </dgm:t>
    </dgm:pt>
    <dgm:pt modelId="{4DEA3304-A58B-44B0-B636-B3479032A217}" type="sibTrans" cxnId="{C95B3473-0A14-4FA3-B2A1-B6C3100AB0BE}">
      <dgm:prSet/>
      <dgm:spPr/>
      <dgm:t>
        <a:bodyPr/>
        <a:lstStyle/>
        <a:p>
          <a:endParaRPr lang="en-US"/>
        </a:p>
      </dgm:t>
    </dgm:pt>
    <dgm:pt modelId="{63D3BC0B-1959-4070-B88E-5C247ABD3397}">
      <dgm:prSet/>
      <dgm:spPr/>
      <dgm:t>
        <a:bodyPr/>
        <a:lstStyle/>
        <a:p>
          <a:endParaRPr lang="en-US" dirty="0"/>
        </a:p>
      </dgm:t>
    </dgm:pt>
    <dgm:pt modelId="{B700BA08-D089-4118-B12A-53E75F2810C9}" type="parTrans" cxnId="{B4DD7E8C-A212-40D3-B18C-54B7F5B663C8}">
      <dgm:prSet/>
      <dgm:spPr/>
      <dgm:t>
        <a:bodyPr/>
        <a:lstStyle/>
        <a:p>
          <a:endParaRPr lang="en-US"/>
        </a:p>
      </dgm:t>
    </dgm:pt>
    <dgm:pt modelId="{E974FAA3-C7AE-43D7-857C-57B3C4C896EF}" type="sibTrans" cxnId="{B4DD7E8C-A212-40D3-B18C-54B7F5B663C8}">
      <dgm:prSet/>
      <dgm:spPr/>
      <dgm:t>
        <a:bodyPr/>
        <a:lstStyle/>
        <a:p>
          <a:endParaRPr lang="en-US"/>
        </a:p>
      </dgm:t>
    </dgm:pt>
    <dgm:pt modelId="{F9782C02-43EA-416E-835B-E0F70C754E29}" type="pres">
      <dgm:prSet presAssocID="{CF6594A6-F6C9-4D94-BD84-BFE893A1EBAB}" presName="vert0" presStyleCnt="0">
        <dgm:presLayoutVars>
          <dgm:dir/>
          <dgm:animOne val="branch"/>
          <dgm:animLvl val="lvl"/>
        </dgm:presLayoutVars>
      </dgm:prSet>
      <dgm:spPr/>
    </dgm:pt>
    <dgm:pt modelId="{B346AAC2-6735-4A87-9B03-8622E1F36554}" type="pres">
      <dgm:prSet presAssocID="{6196A960-147A-4418-B2E0-6765E396CBE6}" presName="thickLine" presStyleLbl="alignNode1" presStyleIdx="0" presStyleCnt="3"/>
      <dgm:spPr/>
    </dgm:pt>
    <dgm:pt modelId="{46A2A48D-E9AB-461F-ABB8-63476C471E6A}" type="pres">
      <dgm:prSet presAssocID="{6196A960-147A-4418-B2E0-6765E396CBE6}" presName="horz1" presStyleCnt="0"/>
      <dgm:spPr/>
    </dgm:pt>
    <dgm:pt modelId="{A18A827F-6722-4546-A7DA-0A2A6665A33C}" type="pres">
      <dgm:prSet presAssocID="{6196A960-147A-4418-B2E0-6765E396CBE6}" presName="tx1" presStyleLbl="revTx" presStyleIdx="0" presStyleCnt="3"/>
      <dgm:spPr/>
    </dgm:pt>
    <dgm:pt modelId="{DA79580E-28F3-4838-B9BD-BC2A3E5DE857}" type="pres">
      <dgm:prSet presAssocID="{6196A960-147A-4418-B2E0-6765E396CBE6}" presName="vert1" presStyleCnt="0"/>
      <dgm:spPr/>
    </dgm:pt>
    <dgm:pt modelId="{7C367186-5499-48E0-A14A-3EC3ABCF8448}" type="pres">
      <dgm:prSet presAssocID="{0A6FC37E-BCCD-4D41-97AA-C3B7DE577E29}" presName="thickLine" presStyleLbl="alignNode1" presStyleIdx="1" presStyleCnt="3"/>
      <dgm:spPr/>
    </dgm:pt>
    <dgm:pt modelId="{54D818F1-7C20-4C21-BB6F-5C56680140FA}" type="pres">
      <dgm:prSet presAssocID="{0A6FC37E-BCCD-4D41-97AA-C3B7DE577E29}" presName="horz1" presStyleCnt="0"/>
      <dgm:spPr/>
    </dgm:pt>
    <dgm:pt modelId="{CB755040-2BF6-4C7B-9811-C6350CD02BD1}" type="pres">
      <dgm:prSet presAssocID="{0A6FC37E-BCCD-4D41-97AA-C3B7DE577E29}" presName="tx1" presStyleLbl="revTx" presStyleIdx="1" presStyleCnt="3"/>
      <dgm:spPr/>
    </dgm:pt>
    <dgm:pt modelId="{53635EC2-E8F7-4E07-84E5-7F026BDD8641}" type="pres">
      <dgm:prSet presAssocID="{0A6FC37E-BCCD-4D41-97AA-C3B7DE577E29}" presName="vert1" presStyleCnt="0"/>
      <dgm:spPr/>
    </dgm:pt>
    <dgm:pt modelId="{BCB3ED51-5B43-44DF-BE22-0E58C9406B6D}" type="pres">
      <dgm:prSet presAssocID="{63D3BC0B-1959-4070-B88E-5C247ABD3397}" presName="thickLine" presStyleLbl="alignNode1" presStyleIdx="2" presStyleCnt="3"/>
      <dgm:spPr/>
    </dgm:pt>
    <dgm:pt modelId="{FE970247-1AA9-4777-B103-0F7B72A43796}" type="pres">
      <dgm:prSet presAssocID="{63D3BC0B-1959-4070-B88E-5C247ABD3397}" presName="horz1" presStyleCnt="0"/>
      <dgm:spPr/>
    </dgm:pt>
    <dgm:pt modelId="{8E65059E-1D81-44DE-8F3B-CB30C4D3C6C2}" type="pres">
      <dgm:prSet presAssocID="{63D3BC0B-1959-4070-B88E-5C247ABD3397}" presName="tx1" presStyleLbl="revTx" presStyleIdx="2" presStyleCnt="3"/>
      <dgm:spPr/>
    </dgm:pt>
    <dgm:pt modelId="{68D30D88-9FC0-436B-B28B-DA593042EA91}" type="pres">
      <dgm:prSet presAssocID="{63D3BC0B-1959-4070-B88E-5C247ABD3397}" presName="vert1" presStyleCnt="0"/>
      <dgm:spPr/>
    </dgm:pt>
  </dgm:ptLst>
  <dgm:cxnLst>
    <dgm:cxn modelId="{6F93B422-691D-4884-8420-C28660DD80C1}" type="presOf" srcId="{6196A960-147A-4418-B2E0-6765E396CBE6}" destId="{A18A827F-6722-4546-A7DA-0A2A6665A33C}" srcOrd="0" destOrd="0" presId="urn:microsoft.com/office/officeart/2008/layout/LinedList"/>
    <dgm:cxn modelId="{C95B3473-0A14-4FA3-B2A1-B6C3100AB0BE}" srcId="{CF6594A6-F6C9-4D94-BD84-BFE893A1EBAB}" destId="{0A6FC37E-BCCD-4D41-97AA-C3B7DE577E29}" srcOrd="1" destOrd="0" parTransId="{FA66FB75-4D45-4618-95A5-FCB91BFB43DB}" sibTransId="{4DEA3304-A58B-44B0-B636-B3479032A217}"/>
    <dgm:cxn modelId="{B4DD7E8C-A212-40D3-B18C-54B7F5B663C8}" srcId="{CF6594A6-F6C9-4D94-BD84-BFE893A1EBAB}" destId="{63D3BC0B-1959-4070-B88E-5C247ABD3397}" srcOrd="2" destOrd="0" parTransId="{B700BA08-D089-4118-B12A-53E75F2810C9}" sibTransId="{E974FAA3-C7AE-43D7-857C-57B3C4C896EF}"/>
    <dgm:cxn modelId="{0C93409B-10BD-4A1A-B22A-69A0199155FC}" type="presOf" srcId="{63D3BC0B-1959-4070-B88E-5C247ABD3397}" destId="{8E65059E-1D81-44DE-8F3B-CB30C4D3C6C2}" srcOrd="0" destOrd="0" presId="urn:microsoft.com/office/officeart/2008/layout/LinedList"/>
    <dgm:cxn modelId="{12B96ED3-1E60-4D3A-89A9-74CC49354220}" srcId="{CF6594A6-F6C9-4D94-BD84-BFE893A1EBAB}" destId="{6196A960-147A-4418-B2E0-6765E396CBE6}" srcOrd="0" destOrd="0" parTransId="{D9FF90FA-0E15-426E-A9A4-FFFD084E7705}" sibTransId="{3323FD76-F10B-45D0-ACF9-1747CFB148EB}"/>
    <dgm:cxn modelId="{A93E2EEF-C66A-42E0-8E91-C322011BAC8A}" type="presOf" srcId="{CF6594A6-F6C9-4D94-BD84-BFE893A1EBAB}" destId="{F9782C02-43EA-416E-835B-E0F70C754E29}" srcOrd="0" destOrd="0" presId="urn:microsoft.com/office/officeart/2008/layout/LinedList"/>
    <dgm:cxn modelId="{29CF06F4-B4F4-4B31-9490-EA5655561212}" type="presOf" srcId="{0A6FC37E-BCCD-4D41-97AA-C3B7DE577E29}" destId="{CB755040-2BF6-4C7B-9811-C6350CD02BD1}" srcOrd="0" destOrd="0" presId="urn:microsoft.com/office/officeart/2008/layout/LinedList"/>
    <dgm:cxn modelId="{FA68274C-9D6F-42AA-968A-1610BEEC022C}" type="presParOf" srcId="{F9782C02-43EA-416E-835B-E0F70C754E29}" destId="{B346AAC2-6735-4A87-9B03-8622E1F36554}" srcOrd="0" destOrd="0" presId="urn:microsoft.com/office/officeart/2008/layout/LinedList"/>
    <dgm:cxn modelId="{0C13B93C-E7A2-43C0-AA30-DCAF4ECA661B}" type="presParOf" srcId="{F9782C02-43EA-416E-835B-E0F70C754E29}" destId="{46A2A48D-E9AB-461F-ABB8-63476C471E6A}" srcOrd="1" destOrd="0" presId="urn:microsoft.com/office/officeart/2008/layout/LinedList"/>
    <dgm:cxn modelId="{4B02A029-4801-4449-B3EC-FEECDC9E0F5D}" type="presParOf" srcId="{46A2A48D-E9AB-461F-ABB8-63476C471E6A}" destId="{A18A827F-6722-4546-A7DA-0A2A6665A33C}" srcOrd="0" destOrd="0" presId="urn:microsoft.com/office/officeart/2008/layout/LinedList"/>
    <dgm:cxn modelId="{47E75C17-5254-4883-831A-0F51872DCC2F}" type="presParOf" srcId="{46A2A48D-E9AB-461F-ABB8-63476C471E6A}" destId="{DA79580E-28F3-4838-B9BD-BC2A3E5DE857}" srcOrd="1" destOrd="0" presId="urn:microsoft.com/office/officeart/2008/layout/LinedList"/>
    <dgm:cxn modelId="{511A1CF2-F1FE-473D-8167-0D7F8545E7F9}" type="presParOf" srcId="{F9782C02-43EA-416E-835B-E0F70C754E29}" destId="{7C367186-5499-48E0-A14A-3EC3ABCF8448}" srcOrd="2" destOrd="0" presId="urn:microsoft.com/office/officeart/2008/layout/LinedList"/>
    <dgm:cxn modelId="{75E4177B-E8E9-4E62-99A8-355322C0F4BD}" type="presParOf" srcId="{F9782C02-43EA-416E-835B-E0F70C754E29}" destId="{54D818F1-7C20-4C21-BB6F-5C56680140FA}" srcOrd="3" destOrd="0" presId="urn:microsoft.com/office/officeart/2008/layout/LinedList"/>
    <dgm:cxn modelId="{A1F7DF65-D063-40B2-98C0-0F5AAA80F045}" type="presParOf" srcId="{54D818F1-7C20-4C21-BB6F-5C56680140FA}" destId="{CB755040-2BF6-4C7B-9811-C6350CD02BD1}" srcOrd="0" destOrd="0" presId="urn:microsoft.com/office/officeart/2008/layout/LinedList"/>
    <dgm:cxn modelId="{1D55B26C-F807-4C2C-8BFF-61CAD85FE312}" type="presParOf" srcId="{54D818F1-7C20-4C21-BB6F-5C56680140FA}" destId="{53635EC2-E8F7-4E07-84E5-7F026BDD8641}" srcOrd="1" destOrd="0" presId="urn:microsoft.com/office/officeart/2008/layout/LinedList"/>
    <dgm:cxn modelId="{D3281F66-0C2D-46E6-9086-E14B636EE9CD}" type="presParOf" srcId="{F9782C02-43EA-416E-835B-E0F70C754E29}" destId="{BCB3ED51-5B43-44DF-BE22-0E58C9406B6D}" srcOrd="4" destOrd="0" presId="urn:microsoft.com/office/officeart/2008/layout/LinedList"/>
    <dgm:cxn modelId="{731475CA-F5E4-4FC2-8CEF-42092742006F}" type="presParOf" srcId="{F9782C02-43EA-416E-835B-E0F70C754E29}" destId="{FE970247-1AA9-4777-B103-0F7B72A43796}" srcOrd="5" destOrd="0" presId="urn:microsoft.com/office/officeart/2008/layout/LinedList"/>
    <dgm:cxn modelId="{DF6EFC10-2951-438E-96E9-ABA347251F24}" type="presParOf" srcId="{FE970247-1AA9-4777-B103-0F7B72A43796}" destId="{8E65059E-1D81-44DE-8F3B-CB30C4D3C6C2}" srcOrd="0" destOrd="0" presId="urn:microsoft.com/office/officeart/2008/layout/LinedList"/>
    <dgm:cxn modelId="{4CEF3272-F37A-4FB4-90EE-9AAC7C65FFF7}" type="presParOf" srcId="{FE970247-1AA9-4777-B103-0F7B72A43796}" destId="{68D30D88-9FC0-436B-B28B-DA593042EA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D1828-47D7-4553-8F3A-92C21DF466BC}">
      <dsp:nvSpPr>
        <dsp:cNvPr id="0" name=""/>
        <dsp:cNvSpPr/>
      </dsp:nvSpPr>
      <dsp:spPr>
        <a:xfrm>
          <a:off x="876" y="485285"/>
          <a:ext cx="3419925" cy="32609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 are the challenges and barriers you are facing with remote counseling?</a:t>
          </a:r>
        </a:p>
      </dsp:txBody>
      <dsp:txXfrm>
        <a:off x="876" y="485285"/>
        <a:ext cx="3419925" cy="3260987"/>
      </dsp:txXfrm>
    </dsp:sp>
    <dsp:sp modelId="{4714A9FB-CBED-425C-B8E3-5D44F7E5D527}">
      <dsp:nvSpPr>
        <dsp:cNvPr id="0" name=""/>
        <dsp:cNvSpPr/>
      </dsp:nvSpPr>
      <dsp:spPr>
        <a:xfrm>
          <a:off x="3762794" y="485285"/>
          <a:ext cx="3419925" cy="32609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 are the challenges and barriers your students are facing with remote counseling?  </a:t>
          </a:r>
        </a:p>
      </dsp:txBody>
      <dsp:txXfrm>
        <a:off x="3762794" y="485285"/>
        <a:ext cx="3419925" cy="3260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8AABE-E66D-4E21-9746-BBE7A081145C}">
      <dsp:nvSpPr>
        <dsp:cNvPr id="0" name=""/>
        <dsp:cNvSpPr/>
      </dsp:nvSpPr>
      <dsp:spPr>
        <a:xfrm>
          <a:off x="2421865" y="2011993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75F19-581E-4E29-A2B6-7CF5CE14D40E}">
      <dsp:nvSpPr>
        <dsp:cNvPr id="0" name=""/>
        <dsp:cNvSpPr/>
      </dsp:nvSpPr>
      <dsp:spPr>
        <a:xfrm>
          <a:off x="109353" y="4043754"/>
          <a:ext cx="4241250" cy="3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 you have a designated workplace in your home, are you bring work into your living space</a:t>
          </a:r>
          <a:r>
            <a:rPr lang="en-US" sz="2000" kern="1200" dirty="0"/>
            <a:t>? </a:t>
          </a:r>
        </a:p>
        <a:p>
          <a:pPr marL="0" lvl="0" indent="0" algn="ctr" defTabSz="1244600"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09353" y="4043754"/>
        <a:ext cx="4241250" cy="339617"/>
      </dsp:txXfrm>
    </dsp:sp>
    <dsp:sp modelId="{831A2DFE-A16E-4128-AF1B-E50829F17029}">
      <dsp:nvSpPr>
        <dsp:cNvPr id="0" name=""/>
        <dsp:cNvSpPr/>
      </dsp:nvSpPr>
      <dsp:spPr>
        <a:xfrm>
          <a:off x="8960818" y="1594495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6A083-88E1-4E6C-984D-6C5BC5F5BFB1}">
      <dsp:nvSpPr>
        <dsp:cNvPr id="0" name=""/>
        <dsp:cNvSpPr/>
      </dsp:nvSpPr>
      <dsp:spPr>
        <a:xfrm>
          <a:off x="5092822" y="3661963"/>
          <a:ext cx="5827774" cy="84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Are you getting up and working/ maintaining a work schedule?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Are you making sure you set times to get things done in do you remember to take breaks? </a:t>
          </a:r>
        </a:p>
        <a:p>
          <a:pPr marL="0" lvl="0" indent="0" algn="ctr" defTabSz="1244600"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092822" y="3661963"/>
        <a:ext cx="5827774" cy="848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6AAC2-6735-4A87-9B03-8622E1F36554}">
      <dsp:nvSpPr>
        <dsp:cNvPr id="0" name=""/>
        <dsp:cNvSpPr/>
      </dsp:nvSpPr>
      <dsp:spPr>
        <a:xfrm>
          <a:off x="0" y="1676"/>
          <a:ext cx="718359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A827F-6722-4546-A7DA-0A2A6665A33C}">
      <dsp:nvSpPr>
        <dsp:cNvPr id="0" name=""/>
        <dsp:cNvSpPr/>
      </dsp:nvSpPr>
      <dsp:spPr>
        <a:xfrm>
          <a:off x="0" y="1676"/>
          <a:ext cx="7183597" cy="114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Financial Aid </a:t>
          </a:r>
        </a:p>
      </dsp:txBody>
      <dsp:txXfrm>
        <a:off x="0" y="1676"/>
        <a:ext cx="7183597" cy="1143320"/>
      </dsp:txXfrm>
    </dsp:sp>
    <dsp:sp modelId="{7C367186-5499-48E0-A14A-3EC3ABCF8448}">
      <dsp:nvSpPr>
        <dsp:cNvPr id="0" name=""/>
        <dsp:cNvSpPr/>
      </dsp:nvSpPr>
      <dsp:spPr>
        <a:xfrm>
          <a:off x="0" y="1144996"/>
          <a:ext cx="718359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55040-2BF6-4C7B-9811-C6350CD02BD1}">
      <dsp:nvSpPr>
        <dsp:cNvPr id="0" name=""/>
        <dsp:cNvSpPr/>
      </dsp:nvSpPr>
      <dsp:spPr>
        <a:xfrm>
          <a:off x="0" y="1144996"/>
          <a:ext cx="7183597" cy="114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Umoja</a:t>
          </a:r>
        </a:p>
      </dsp:txBody>
      <dsp:txXfrm>
        <a:off x="0" y="1144996"/>
        <a:ext cx="7183597" cy="1143320"/>
      </dsp:txXfrm>
    </dsp:sp>
    <dsp:sp modelId="{BCB3ED51-5B43-44DF-BE22-0E58C9406B6D}">
      <dsp:nvSpPr>
        <dsp:cNvPr id="0" name=""/>
        <dsp:cNvSpPr/>
      </dsp:nvSpPr>
      <dsp:spPr>
        <a:xfrm>
          <a:off x="0" y="2288317"/>
          <a:ext cx="718359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5059E-1D81-44DE-8F3B-CB30C4D3C6C2}">
      <dsp:nvSpPr>
        <dsp:cNvPr id="0" name=""/>
        <dsp:cNvSpPr/>
      </dsp:nvSpPr>
      <dsp:spPr>
        <a:xfrm>
          <a:off x="0" y="2288317"/>
          <a:ext cx="7183597" cy="114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0" y="2288317"/>
        <a:ext cx="7183597" cy="114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1744-13DB-4462-855E-D6EF635C8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57938-9394-487C-B6FC-0D542A78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0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 Dr. Parker and 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5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Deanne from MVCC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7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9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4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Parker or 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Parker or 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2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Parker or 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Parker or 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Parker and 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7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Parker and 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7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Parker and 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7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our guess and their departments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7938-9394-487C-B6FC-0D542A78D2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0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5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1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4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0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3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9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0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352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syscolly.com/relief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syscolly.com/relief/" TargetMode="External"/><Relationship Id="rId2" Type="http://schemas.openxmlformats.org/officeDocument/2006/relationships/hyperlink" Target="https://www.asccc.org/sites/default/files/CounselingS12_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vc.edu/about-the-oei/resources/" TargetMode="External"/><Relationship Id="rId4" Type="http://schemas.openxmlformats.org/officeDocument/2006/relationships/hyperlink" Target="https://zoom.us/docs/doc/Zoom-hipa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3A5DB-9470-4E56-9DF9-BF7D00E8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2" y="1436050"/>
            <a:ext cx="5331481" cy="1172924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1D1A79F-F252-4DD0-9480-07EF7F3777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30"/>
          <a:stretch/>
        </p:blipFill>
        <p:spPr>
          <a:xfrm>
            <a:off x="6172203" y="621414"/>
            <a:ext cx="5577010" cy="3137079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AC10A-9EE9-4B40-84D8-027D7318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Counseling in the Remote Environment During a State of Emergency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63E9D-D04E-48E6-B20B-73D6374CC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22610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LaTonya Parker: ASCCC Area D Representative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Simpson: ASCCC Faculty Lead Guided Pathways, San Bernardino Valley College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Deanne Murrell: Moreno valley college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 Smith: Moreno Valley college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cap="all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cap="al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6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3414-68B7-4345-8232-C9349ED8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3954"/>
            <a:ext cx="11029616" cy="124097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&amp; Financial Aid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228D-A3CD-4D89-8579-18529C6F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21377"/>
            <a:ext cx="11029615" cy="563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Academic Progress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 Cumulative GPA (Qualitative)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67% Pace of Progression (Quantitative)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150% Maximum Time Frame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Withdrawing from Courses and the Impact on Financial Aid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W” vs. “EW”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”EW” due to COVID-19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6D638-BB4A-47EC-9400-702A14E3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1" y="5636623"/>
            <a:ext cx="5339971" cy="117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970A-D157-45CA-9F82-D5754407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7DD4D-2C18-436A-B147-F978CAF0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0777"/>
            <a:ext cx="11029615" cy="5114971"/>
          </a:xfrm>
        </p:spPr>
        <p:txBody>
          <a:bodyPr>
            <a:normAutofit/>
          </a:bodyPr>
          <a:lstStyle/>
          <a:p>
            <a:pPr lvl="1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MyScolly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https://mysyscolly.com/relief/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Student Relief Fund ($200 in cash assistance)	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$3.5 million in federal funds is expected to be provided to institutions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1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CC560-7A39-4416-8FF9-F1FBE5CF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Tools used to connect with students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D8224-2880-4EDD-92B7-C785D134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548640"/>
            <a:ext cx="7183597" cy="4862998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via ESARS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Cranium Cafe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Voice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6F78C-98D0-46BB-BD54-DA9513F0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870" y="5291621"/>
            <a:ext cx="6771581" cy="1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1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EB0E-737D-4895-B549-B03C50F6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638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Umoja Case Management During a State of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0AA2-C16B-4087-8E3D-4978071F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828136"/>
            <a:ext cx="11029615" cy="456029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Student contact through invasive counseling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protocols specifically for this emergent situation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 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7D953-B914-4FEF-A0EB-D7C5EC03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12" y="5190678"/>
            <a:ext cx="677324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B0F6-B951-440C-8E58-1ABE9A79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75975"/>
          </a:xfrm>
        </p:spPr>
        <p:txBody>
          <a:bodyPr>
            <a:normAutofit fontScale="90000"/>
          </a:bodyPr>
          <a:lstStyle/>
          <a:p>
            <a:r>
              <a:rPr lang="en-US" dirty="0"/>
              <a:t>Umoja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EC9D-650E-4802-B386-F005FB4F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74" y="-280851"/>
            <a:ext cx="11029615" cy="896765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Equally dividing our student among our counseling faculty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targeting students who have not yet checked into their online courses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Calls and emails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placed calls to all of our students that were identified as not having checked 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created and sent a formal email giving students information on how to login to Canvas and find and access their classes and set up online appointments with a Umoja counselor via Zoom and our ESARS.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Contacted students that have recently come in for an appointment this semester prior to the transition to online courses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wellness check and to see if they had any questions on transitioning to their online courses and/or making an appointment to see a Umoja counselor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4DDDF-2AFC-4B1E-A579-BF2E480D5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60" y="1000146"/>
            <a:ext cx="3386621" cy="7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C6BD-F14C-42C2-995F-B2CF8819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3947"/>
          </a:xfrm>
        </p:spPr>
        <p:txBody>
          <a:bodyPr>
            <a:normAutofit/>
          </a:bodyPr>
          <a:lstStyle/>
          <a:p>
            <a:r>
              <a:rPr lang="en-US" dirty="0"/>
              <a:t>Umoja Case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1475-B248-405E-8E06-E262377D7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80606"/>
            <a:ext cx="11029615" cy="5277394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CRM to create local Microsoft Access database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tracking active and non-active Umoja students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Non-active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Transferred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completion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Relocation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out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Graduation and transfer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program/degree completion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students are maintaining Umoja program requirements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counselor(s) they’ve seen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last saw a Umoja counselor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2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0590-3FBF-47B9-A000-24385FD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DFB0A-9C2A-4748-8957-61DD9D28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2098"/>
            <a:ext cx="11029615" cy="3853252"/>
          </a:xfrm>
        </p:spPr>
        <p:txBody>
          <a:bodyPr/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https://www.asccc.org/sites/default/files/CounselingS12_0.pdf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https://mysyscolly.com/relief/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https://zoom.us/docs/doc/Zoom-hipaa.pdf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https://cvc.edu/about-the-oei/resources/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3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1BB0-F923-4BD8-846F-CBE2286E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007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C1A2-BDE6-4B57-9870-14585EA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3549"/>
            <a:ext cx="11029615" cy="5341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hearing from colleagues that have gone to remote counseling in our community colleges and their process in response to the state of emergency with COVID19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hear from counselors in general counseling, Financial Aid and Umoja.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0A590-AF51-487F-B960-C22D0375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09" y="5387035"/>
            <a:ext cx="533446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DD33-BBA0-4A92-973E-492F6669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619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1007-E933-405B-A41D-DBA276D9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72864"/>
            <a:ext cx="11029615" cy="4967124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venue for faculty to share concerns and solutions/potential solutions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support for faculty from colleagues – we are in this together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inform the ASCCC as to where faculty may want/need additional support or assistance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inform the ASCCC of the promising practices that faculty are using state-wide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ADC4D-FC92-4AFD-A60A-4D448889B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718" y="5567529"/>
            <a:ext cx="533446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B1F06-E691-4E01-939B-862F281B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46EC-0985-4A54-88B3-5B7826F4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920930"/>
            <a:ext cx="7630129" cy="282515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online/remote counseling look like on your campus?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0DA83-21B8-432D-A0BC-A79B0F251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870" y="4457812"/>
            <a:ext cx="7183597" cy="15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5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6BD74-CE8F-48F0-8893-CD009E8D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barriers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DF902-0F2C-4E5D-99D4-14EA91E1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75" y="5040373"/>
            <a:ext cx="7183597" cy="15803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07813B-C002-44F6-B39B-B1DCD5456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200727"/>
              </p:ext>
            </p:extLst>
          </p:nvPr>
        </p:nvGraphicFramePr>
        <p:xfrm>
          <a:off x="4561870" y="723900"/>
          <a:ext cx="7183597" cy="423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423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1A75-8334-4038-A5ED-7372C9A0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15D2-63A2-4EA9-BB75-D8720158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your computer user friendly?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received training on the system your college has adopted?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confident with the tools and trainings you have received by your college?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17A36-1A5A-41F2-AF97-770D1C9EE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15" y="5580592"/>
            <a:ext cx="5216013" cy="11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0A2F-6735-43DB-92FE-69330ABF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Working from Home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CF2E7B-0869-47A7-AF3C-5D2C4CA58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50534"/>
              </p:ext>
            </p:extLst>
          </p:nvPr>
        </p:nvGraphicFramePr>
        <p:xfrm>
          <a:off x="581025" y="879894"/>
          <a:ext cx="11029950" cy="593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643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CFF0-9DE5-4B8C-BE25-F1B5E1E2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637A5-3A0B-4978-8A02-1744676F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5577"/>
            <a:ext cx="11029615" cy="3979773"/>
          </a:xfrm>
        </p:spPr>
        <p:txBody>
          <a:bodyPr/>
          <a:lstStyle/>
          <a:p>
            <a:r>
              <a:rPr lang="en-US" sz="3600" dirty="0"/>
              <a:t>How are we handling students dealing with trauma in today’s environment with Covid19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300" dirty="0"/>
              <a:t>		Increased depression  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3200" dirty="0"/>
              <a:t>		Isolation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79C74-43BE-4419-885A-34A19304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477" y="4820307"/>
            <a:ext cx="7325264" cy="16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3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48DE-9C14-48C6-960D-C6A46030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Special Programs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478A7-B0D7-4403-B00E-C78A4CBE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870" y="4457812"/>
            <a:ext cx="7183597" cy="15803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E19D3F-AD3B-489E-96B8-B6FC66B5F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013314"/>
              </p:ext>
            </p:extLst>
          </p:nvPr>
        </p:nvGraphicFramePr>
        <p:xfrm>
          <a:off x="4561870" y="1150188"/>
          <a:ext cx="7183597" cy="343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24654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721</Words>
  <Application>Microsoft Office PowerPoint</Application>
  <PresentationFormat>Widescreen</PresentationFormat>
  <Paragraphs>118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Univers</vt:lpstr>
      <vt:lpstr>Univers Condensed</vt:lpstr>
      <vt:lpstr>Wingdings</vt:lpstr>
      <vt:lpstr>Wingdings 2</vt:lpstr>
      <vt:lpstr>DividendVTI</vt:lpstr>
      <vt:lpstr>Counseling in the Remote Environment During a State of Emergency </vt:lpstr>
      <vt:lpstr>Overview </vt:lpstr>
      <vt:lpstr>Goals </vt:lpstr>
      <vt:lpstr>Define</vt:lpstr>
      <vt:lpstr>Challenges and barriers </vt:lpstr>
      <vt:lpstr>Tools </vt:lpstr>
      <vt:lpstr>Working from Home </vt:lpstr>
      <vt:lpstr>Mental Health </vt:lpstr>
      <vt:lpstr>Special Programs </vt:lpstr>
      <vt:lpstr>Counseling &amp; Financial Aid </vt:lpstr>
      <vt:lpstr>Resources </vt:lpstr>
      <vt:lpstr>Tools used to connect with students </vt:lpstr>
      <vt:lpstr>Umoja Case Management During a State of Emergency</vt:lpstr>
      <vt:lpstr>Umoja </vt:lpstr>
      <vt:lpstr>Umoja Case Management 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Counseling in the Remote Environment During a State of Emergency </dc:title>
  <dc:creator>Simpson, Tahirah M.</dc:creator>
  <cp:lastModifiedBy>Tahirah Simpson</cp:lastModifiedBy>
  <cp:revision>4</cp:revision>
  <dcterms:created xsi:type="dcterms:W3CDTF">2020-04-08T01:55:15Z</dcterms:created>
  <dcterms:modified xsi:type="dcterms:W3CDTF">2020-04-09T21:15:47Z</dcterms:modified>
</cp:coreProperties>
</file>