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hhU9DAzxhDuypA6dk30hcplmWs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2" name="Google Shape;4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d221be712e_1_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d221be712e_1_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5" name="Google Shape;125;gd221be712e_1_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d221be712e_1_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d221be712e_1_6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4" name="Google Shape;134;gd221be712e_1_6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d221be712e_1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d221be712e_1_8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3" name="Google Shape;143;gd221be712e_1_8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d221be712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d221be712e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8" name="Google Shape;48;gd221be712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d221be712e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d221be712e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6" name="Google Shape;56;gd221be712e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d221be712e_1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d221be712e_1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6" name="Google Shape;66;gd221be712e_1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d221be712e_1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d221be712e_1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6" name="Google Shape;76;gd221be712e_1_4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d221be712e_1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d221be712e_1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5" name="Google Shape;85;gd221be712e_1_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d221be712e_1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d221be712e_1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 name="Google Shape;95;gd221be712e_1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d221be712e_1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d221be712e_1_5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 name="Google Shape;106;gd221be712e_1_5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d221be712e_1_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d221be712e_1_8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 name="Google Shape;115;gd221be712e_1_8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5734373" y="2231755"/>
            <a:ext cx="5656881" cy="4188417"/>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B" type="objTx">
  <p:cSld name="OBJECT_WITH_CAPTION_TEXT">
    <p:bg>
      <p:bgPr>
        <a:solidFill>
          <a:schemeClr val="lt1"/>
        </a:solidFill>
        <a:effectLst/>
      </p:bgPr>
    </p:bg>
    <p:spTree>
      <p:nvGrpSpPr>
        <p:cNvPr id="1" name="Shape 15"/>
        <p:cNvGrpSpPr/>
        <p:nvPr/>
      </p:nvGrpSpPr>
      <p:grpSpPr>
        <a:xfrm>
          <a:off x="0" y="0"/>
          <a:ext cx="0" cy="0"/>
          <a:chOff x="0" y="0"/>
          <a:chExt cx="0" cy="0"/>
        </a:xfrm>
      </p:grpSpPr>
      <p:pic>
        <p:nvPicPr>
          <p:cNvPr id="16" name="Google Shape;16;p4"/>
          <p:cNvPicPr preferRelativeResize="0"/>
          <p:nvPr/>
        </p:nvPicPr>
        <p:blipFill rotWithShape="1">
          <a:blip r:embed="rId2">
            <a:alphaModFix/>
          </a:blip>
          <a:srcRect/>
          <a:stretch/>
        </p:blipFill>
        <p:spPr>
          <a:xfrm>
            <a:off x="20088" y="0"/>
            <a:ext cx="4009536" cy="6926263"/>
          </a:xfrm>
          <a:prstGeom prst="rect">
            <a:avLst/>
          </a:prstGeom>
          <a:noFill/>
          <a:ln>
            <a:noFill/>
          </a:ln>
          <a:effectLst>
            <a:outerShdw blurRad="190500" dist="38100" algn="l" rotWithShape="0">
              <a:srgbClr val="000000">
                <a:alpha val="40000"/>
              </a:srgbClr>
            </a:outerShdw>
          </a:effectLst>
        </p:spPr>
      </p:pic>
      <p:sp>
        <p:nvSpPr>
          <p:cNvPr id="17" name="Google Shape;17;p4"/>
          <p:cNvSpPr/>
          <p:nvPr/>
        </p:nvSpPr>
        <p:spPr>
          <a:xfrm>
            <a:off x="-22225" y="1130300"/>
            <a:ext cx="4071938" cy="4559300"/>
          </a:xfrm>
          <a:prstGeom prst="rect">
            <a:avLst/>
          </a:prstGeom>
          <a:solidFill>
            <a:srgbClr val="008A6A">
              <a:alpha val="72941"/>
            </a:srgbClr>
          </a:solidFill>
          <a:ln>
            <a:noFill/>
          </a:ln>
          <a:effectLst>
            <a:outerShdw blurRad="393700" dist="50800" dir="11400000" algn="ctr" rotWithShape="0">
              <a:schemeClr val="dk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4"/>
          <p:cNvSpPr/>
          <p:nvPr/>
        </p:nvSpPr>
        <p:spPr>
          <a:xfrm>
            <a:off x="11510963" y="-36513"/>
            <a:ext cx="681037" cy="6894513"/>
          </a:xfrm>
          <a:prstGeom prst="rect">
            <a:avLst/>
          </a:prstGeom>
          <a:solidFill>
            <a:srgbClr val="0C0C0C"/>
          </a:solidFill>
          <a:ln>
            <a:noFill/>
          </a:ln>
          <a:effectLst>
            <a:outerShdw blurRad="190500" dist="38100" dir="10800000" sx="101000" sy="101000" algn="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9" name="Google Shape;19;p4"/>
          <p:cNvPicPr preferRelativeResize="0"/>
          <p:nvPr/>
        </p:nvPicPr>
        <p:blipFill rotWithShape="1">
          <a:blip r:embed="rId3">
            <a:alphaModFix/>
          </a:blip>
          <a:srcRect/>
          <a:stretch/>
        </p:blipFill>
        <p:spPr>
          <a:xfrm>
            <a:off x="4322763" y="6376988"/>
            <a:ext cx="344487" cy="344487"/>
          </a:xfrm>
          <a:prstGeom prst="rect">
            <a:avLst/>
          </a:prstGeom>
          <a:noFill/>
          <a:ln>
            <a:noFill/>
          </a:ln>
        </p:spPr>
      </p:pic>
      <p:sp>
        <p:nvSpPr>
          <p:cNvPr id="20" name="Google Shape;20;p4"/>
          <p:cNvSpPr txBox="1">
            <a:spLocks noGrp="1"/>
          </p:cNvSpPr>
          <p:nvPr>
            <p:ph type="title"/>
          </p:nvPr>
        </p:nvSpPr>
        <p:spPr>
          <a:xfrm>
            <a:off x="247135" y="1335091"/>
            <a:ext cx="3583461" cy="1611995"/>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1400"/>
              <a:buNone/>
              <a:defRPr sz="36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1" name="Google Shape;21;p4"/>
          <p:cNvSpPr txBox="1">
            <a:spLocks noGrp="1"/>
          </p:cNvSpPr>
          <p:nvPr>
            <p:ph type="body" idx="1"/>
          </p:nvPr>
        </p:nvSpPr>
        <p:spPr>
          <a:xfrm>
            <a:off x="4360759" y="1112108"/>
            <a:ext cx="6672648" cy="5091744"/>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68300" algn="l">
              <a:lnSpc>
                <a:spcPct val="90000"/>
              </a:lnSpc>
              <a:spcBef>
                <a:spcPts val="500"/>
              </a:spcBef>
              <a:spcAft>
                <a:spcPts val="0"/>
              </a:spcAft>
              <a:buClr>
                <a:srgbClr val="404040"/>
              </a:buClr>
              <a:buSzPts val="2200"/>
              <a:buChar char="•"/>
              <a:defRPr sz="22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2" name="Google Shape;22;p4"/>
          <p:cNvSpPr txBox="1">
            <a:spLocks noGrp="1"/>
          </p:cNvSpPr>
          <p:nvPr>
            <p:ph type="body" idx="2"/>
          </p:nvPr>
        </p:nvSpPr>
        <p:spPr>
          <a:xfrm>
            <a:off x="247135" y="2947086"/>
            <a:ext cx="3583461" cy="251460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FFDE62"/>
              </a:buClr>
              <a:buSzPts val="2600"/>
              <a:buNone/>
              <a:defRPr sz="2600">
                <a:solidFill>
                  <a:srgbClr val="FFDE62"/>
                </a:solidFill>
              </a:defRPr>
            </a:lvl1pPr>
            <a:lvl2pPr marL="914400" lvl="1" indent="-228600" algn="l">
              <a:lnSpc>
                <a:spcPct val="90000"/>
              </a:lnSpc>
              <a:spcBef>
                <a:spcPts val="500"/>
              </a:spcBef>
              <a:spcAft>
                <a:spcPts val="0"/>
              </a:spcAft>
              <a:buClr>
                <a:srgbClr val="404040"/>
              </a:buClr>
              <a:buSzPts val="1400"/>
              <a:buNone/>
              <a:defRPr sz="1400"/>
            </a:lvl2pPr>
            <a:lvl3pPr marL="1371600" lvl="2" indent="-228600" algn="l">
              <a:lnSpc>
                <a:spcPct val="90000"/>
              </a:lnSpc>
              <a:spcBef>
                <a:spcPts val="500"/>
              </a:spcBef>
              <a:spcAft>
                <a:spcPts val="0"/>
              </a:spcAft>
              <a:buClr>
                <a:srgbClr val="404040"/>
              </a:buClr>
              <a:buSzPts val="1200"/>
              <a:buNone/>
              <a:defRPr sz="1200"/>
            </a:lvl3pPr>
            <a:lvl4pPr marL="1828800" lvl="3" indent="-228600" algn="l">
              <a:lnSpc>
                <a:spcPct val="90000"/>
              </a:lnSpc>
              <a:spcBef>
                <a:spcPts val="500"/>
              </a:spcBef>
              <a:spcAft>
                <a:spcPts val="0"/>
              </a:spcAft>
              <a:buClr>
                <a:srgbClr val="404040"/>
              </a:buClr>
              <a:buSzPts val="1000"/>
              <a:buNone/>
              <a:defRPr sz="1000"/>
            </a:lvl4pPr>
            <a:lvl5pPr marL="2286000" lvl="4" indent="-228600" algn="l">
              <a:lnSpc>
                <a:spcPct val="90000"/>
              </a:lnSpc>
              <a:spcBef>
                <a:spcPts val="500"/>
              </a:spcBef>
              <a:spcAft>
                <a:spcPts val="0"/>
              </a:spcAft>
              <a:buClr>
                <a:srgbClr val="404040"/>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3" name="Google Shape;23;p4"/>
          <p:cNvSpPr txBox="1">
            <a:spLocks noGrp="1"/>
          </p:cNvSpPr>
          <p:nvPr>
            <p:ph type="sldNum" idx="12"/>
          </p:nvPr>
        </p:nvSpPr>
        <p:spPr>
          <a:xfrm>
            <a:off x="9890125" y="6356350"/>
            <a:ext cx="1143000" cy="368300"/>
          </a:xfrm>
          <a:prstGeom prst="rect">
            <a:avLst/>
          </a:prstGeom>
          <a:noFill/>
          <a:ln>
            <a:noFill/>
          </a:ln>
        </p:spPr>
        <p:txBody>
          <a:bodyPr spcFirstLastPara="1" wrap="square" lIns="91425" tIns="45700" rIns="0" bIns="45700" anchor="ctr" anchorCtr="0">
            <a:noAutofit/>
          </a:bodyPr>
          <a:lstStyle>
            <a:lvl1pPr marL="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4"/>
        <p:cNvGrpSpPr/>
        <p:nvPr/>
      </p:nvGrpSpPr>
      <p:grpSpPr>
        <a:xfrm>
          <a:off x="0" y="0"/>
          <a:ext cx="0" cy="0"/>
          <a:chOff x="0" y="0"/>
          <a:chExt cx="0" cy="0"/>
        </a:xfrm>
      </p:grpSpPr>
      <p:sp>
        <p:nvSpPr>
          <p:cNvPr id="25" name="Google Shape;25;p5"/>
          <p:cNvSpPr/>
          <p:nvPr/>
        </p:nvSpPr>
        <p:spPr>
          <a:xfrm>
            <a:off x="0" y="0"/>
            <a:ext cx="927100" cy="6858000"/>
          </a:xfrm>
          <a:prstGeom prst="rect">
            <a:avLst/>
          </a:prstGeom>
          <a:solidFill>
            <a:srgbClr val="000000"/>
          </a:solidFill>
          <a:ln>
            <a:noFill/>
          </a:ln>
          <a:effectLst>
            <a:outerShdw blurRad="190500" dist="38100" sx="101000" sy="101000" algn="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6" name="Google Shape;26;p5"/>
          <p:cNvPicPr preferRelativeResize="0"/>
          <p:nvPr/>
        </p:nvPicPr>
        <p:blipFill rotWithShape="1">
          <a:blip r:embed="rId2">
            <a:alphaModFix/>
          </a:blip>
          <a:srcRect/>
          <a:stretch/>
        </p:blipFill>
        <p:spPr>
          <a:xfrm>
            <a:off x="1249363" y="6376988"/>
            <a:ext cx="344487" cy="344487"/>
          </a:xfrm>
          <a:prstGeom prst="rect">
            <a:avLst/>
          </a:prstGeom>
          <a:noFill/>
          <a:ln>
            <a:noFill/>
          </a:ln>
        </p:spPr>
      </p:pic>
      <p:sp>
        <p:nvSpPr>
          <p:cNvPr id="27" name="Google Shape;27;p5"/>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accen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8" name="Google Shape;28;p5"/>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31"/>
        <p:cNvGrpSpPr/>
        <p:nvPr/>
      </p:nvGrpSpPr>
      <p:grpSpPr>
        <a:xfrm>
          <a:off x="0" y="0"/>
          <a:ext cx="0" cy="0"/>
          <a:chOff x="0" y="0"/>
          <a:chExt cx="0" cy="0"/>
        </a:xfrm>
      </p:grpSpPr>
      <p:sp>
        <p:nvSpPr>
          <p:cNvPr id="32" name="Google Shape;32;p6"/>
          <p:cNvSpPr/>
          <p:nvPr/>
        </p:nvSpPr>
        <p:spPr>
          <a:xfrm>
            <a:off x="0" y="0"/>
            <a:ext cx="927100" cy="6858000"/>
          </a:xfrm>
          <a:prstGeom prst="rect">
            <a:avLst/>
          </a:prstGeom>
          <a:solidFill>
            <a:schemeClr val="dk2"/>
          </a:solidFill>
          <a:ln>
            <a:noFill/>
          </a:ln>
          <a:effectLst>
            <a:outerShdw blurRad="190500" dist="38100" sx="101000" sy="101000" algn="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33" name="Google Shape;33;p6"/>
          <p:cNvPicPr preferRelativeResize="0"/>
          <p:nvPr/>
        </p:nvPicPr>
        <p:blipFill rotWithShape="1">
          <a:blip r:embed="rId2">
            <a:alphaModFix/>
          </a:blip>
          <a:srcRect/>
          <a:stretch/>
        </p:blipFill>
        <p:spPr>
          <a:xfrm>
            <a:off x="1235075" y="6376988"/>
            <a:ext cx="344488" cy="344487"/>
          </a:xfrm>
          <a:prstGeom prst="rect">
            <a:avLst/>
          </a:prstGeom>
          <a:noFill/>
          <a:ln>
            <a:noFill/>
          </a:ln>
        </p:spPr>
      </p:pic>
      <p:sp>
        <p:nvSpPr>
          <p:cNvPr id="34" name="Google Shape;34;p6"/>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accen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pic>
        <p:nvPicPr>
          <p:cNvPr id="38" name="Google Shape;38;p7"/>
          <p:cNvPicPr preferRelativeResize="0"/>
          <p:nvPr/>
        </p:nvPicPr>
        <p:blipFill rotWithShape="1">
          <a:blip r:embed="rId2">
            <a:alphaModFix/>
          </a:blip>
          <a:srcRect/>
          <a:stretch/>
        </p:blipFill>
        <p:spPr>
          <a:xfrm>
            <a:off x="841375" y="6376988"/>
            <a:ext cx="344488" cy="344487"/>
          </a:xfrm>
          <a:prstGeom prst="rect">
            <a:avLst/>
          </a:prstGeom>
          <a:noFill/>
          <a:ln>
            <a:noFill/>
          </a:ln>
        </p:spPr>
      </p:pic>
      <p:sp>
        <p:nvSpPr>
          <p:cNvPr id="39" name="Google Shape;39;p7"/>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2"/>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
          <p:cNvSpPr txBox="1">
            <a:spLocks noGrp="1"/>
          </p:cNvSpPr>
          <p:nvPr>
            <p:ph type="title"/>
          </p:nvPr>
        </p:nvSpPr>
        <p:spPr>
          <a:xfrm>
            <a:off x="5734375" y="526101"/>
            <a:ext cx="5656800" cy="54258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5000"/>
              </a:lnSpc>
              <a:spcBef>
                <a:spcPts val="0"/>
              </a:spcBef>
              <a:spcAft>
                <a:spcPts val="0"/>
              </a:spcAft>
              <a:buClr>
                <a:schemeClr val="dk2"/>
              </a:buClr>
              <a:buSzPct val="91666"/>
              <a:buFont typeface="Arial"/>
              <a:buNone/>
            </a:pPr>
            <a:r>
              <a:rPr lang="en-US" sz="1200">
                <a:solidFill>
                  <a:schemeClr val="dk2"/>
                </a:solidFill>
                <a:latin typeface="Times New Roman"/>
                <a:ea typeface="Times New Roman"/>
                <a:cs typeface="Times New Roman"/>
                <a:sym typeface="Times New Roman"/>
              </a:rPr>
              <a:t> </a:t>
            </a:r>
            <a:endParaRPr sz="1200">
              <a:solidFill>
                <a:schemeClr val="dk2"/>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2"/>
              </a:buClr>
              <a:buSzPct val="27500"/>
              <a:buFont typeface="Arial"/>
              <a:buNone/>
            </a:pPr>
            <a:r>
              <a:rPr lang="en-US" sz="4000">
                <a:solidFill>
                  <a:schemeClr val="dk2"/>
                </a:solidFill>
              </a:rPr>
              <a:t>Dddd</a:t>
            </a:r>
            <a:endParaRPr sz="4000" b="1">
              <a:solidFill>
                <a:schemeClr val="dk2"/>
              </a:solidFill>
              <a:highlight>
                <a:srgbClr val="FFFFFF"/>
              </a:highlight>
            </a:endParaRPr>
          </a:p>
          <a:p>
            <a:pPr marL="0" lvl="0" indent="0" algn="ctr" rtl="0">
              <a:lnSpc>
                <a:spcPct val="100000"/>
              </a:lnSpc>
              <a:spcBef>
                <a:spcPts val="0"/>
              </a:spcBef>
              <a:spcAft>
                <a:spcPts val="0"/>
              </a:spcAft>
              <a:buNone/>
            </a:pPr>
            <a:r>
              <a:rPr lang="en-US"/>
              <a:t>Decolonizing Community Colleges:</a:t>
            </a:r>
            <a:endParaRPr/>
          </a:p>
          <a:p>
            <a:pPr marL="0" lvl="0" indent="0" algn="ctr" rtl="0">
              <a:lnSpc>
                <a:spcPct val="100000"/>
              </a:lnSpc>
              <a:spcBef>
                <a:spcPts val="0"/>
              </a:spcBef>
              <a:spcAft>
                <a:spcPts val="0"/>
              </a:spcAft>
              <a:buNone/>
            </a:pPr>
            <a:r>
              <a:rPr lang="en-US"/>
              <a:t>Understanding History to Reimagine the Future</a:t>
            </a:r>
            <a:br>
              <a:rPr lang="en-US"/>
            </a:br>
            <a:br>
              <a:rPr lang="en-US"/>
            </a:br>
            <a:br>
              <a:rPr lang="en-US"/>
            </a:br>
            <a:r>
              <a:rPr lang="en-US" sz="3600"/>
              <a:t>Roberto D. Hernández</a:t>
            </a:r>
            <a:br>
              <a:rPr lang="en-US" sz="3600"/>
            </a:br>
            <a:r>
              <a:rPr lang="en-US" sz="3600"/>
              <a:t>San Diego State University</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d221be712e_1_73"/>
          <p:cNvSpPr txBox="1">
            <a:spLocks noGrp="1"/>
          </p:cNvSpPr>
          <p:nvPr>
            <p:ph type="title"/>
          </p:nvPr>
        </p:nvSpPr>
        <p:spPr>
          <a:xfrm>
            <a:off x="247135" y="1335091"/>
            <a:ext cx="3583500" cy="16119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We know the problem,</a:t>
            </a:r>
            <a:endParaRPr/>
          </a:p>
        </p:txBody>
      </p:sp>
      <p:sp>
        <p:nvSpPr>
          <p:cNvPr id="128" name="Google Shape;128;gd221be712e_1_73"/>
          <p:cNvSpPr txBox="1">
            <a:spLocks noGrp="1"/>
          </p:cNvSpPr>
          <p:nvPr>
            <p:ph type="body" idx="1"/>
          </p:nvPr>
        </p:nvSpPr>
        <p:spPr>
          <a:xfrm>
            <a:off x="4360534" y="693208"/>
            <a:ext cx="6672600" cy="5091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Ethnic Studies as antidote</a:t>
            </a:r>
            <a:endParaRPr/>
          </a:p>
          <a:p>
            <a:pPr marL="0" lvl="0" indent="0" algn="l" rtl="0">
              <a:spcBef>
                <a:spcPts val="1000"/>
              </a:spcBef>
              <a:spcAft>
                <a:spcPts val="0"/>
              </a:spcAft>
              <a:buNone/>
            </a:pPr>
            <a:r>
              <a:rPr lang="en-US"/>
              <a:t>Ethnic Studies as not just a history of groups </a:t>
            </a:r>
            <a:endParaRPr/>
          </a:p>
          <a:p>
            <a:pPr marL="0" lvl="0" indent="0" algn="l" rtl="0">
              <a:spcBef>
                <a:spcPts val="1000"/>
              </a:spcBef>
              <a:spcAft>
                <a:spcPts val="0"/>
              </a:spcAft>
              <a:buNone/>
            </a:pPr>
            <a:r>
              <a:rPr lang="en-US"/>
              <a:t>Ethnic studies as necessarily tackling socio-historical processes not peoples</a:t>
            </a:r>
            <a:endParaRPr/>
          </a:p>
          <a:p>
            <a:pPr marL="0" lvl="0" indent="0" algn="l" rtl="0">
              <a:spcBef>
                <a:spcPts val="1000"/>
              </a:spcBef>
              <a:spcAft>
                <a:spcPts val="0"/>
              </a:spcAft>
              <a:buNone/>
            </a:pPr>
            <a:r>
              <a:rPr lang="en-US"/>
              <a:t>Ethnic Studies as recognition of the entanglement of the structures of knowledge with diverse forms of power</a:t>
            </a:r>
            <a:endParaRPr/>
          </a:p>
          <a:p>
            <a:pPr marL="0" lvl="0" indent="0" algn="l" rtl="0">
              <a:spcBef>
                <a:spcPts val="1000"/>
              </a:spcBef>
              <a:spcAft>
                <a:spcPts val="0"/>
              </a:spcAft>
              <a:buNone/>
            </a:pPr>
            <a:r>
              <a:rPr lang="en-US"/>
              <a:t>Ethnic studies as not just Social Justice</a:t>
            </a:r>
            <a:endParaRPr/>
          </a:p>
          <a:p>
            <a:pPr marL="0" lvl="0" indent="0" algn="l" rtl="0">
              <a:spcBef>
                <a:spcPts val="1000"/>
              </a:spcBef>
              <a:spcAft>
                <a:spcPts val="0"/>
              </a:spcAft>
              <a:buNone/>
            </a:pPr>
            <a:r>
              <a:rPr lang="en-US"/>
              <a:t>Ethnic studies as not anti-racism or anti-racist education, but as the dismantling of the conditions of possibility that facilitate racism</a:t>
            </a:r>
            <a:endParaRPr/>
          </a:p>
          <a:p>
            <a:pPr marL="0" lvl="0" indent="0" algn="l" rtl="0">
              <a:spcBef>
                <a:spcPts val="1000"/>
              </a:spcBef>
              <a:spcAft>
                <a:spcPts val="0"/>
              </a:spcAft>
              <a:buNone/>
            </a:pPr>
            <a:r>
              <a:rPr lang="en-US"/>
              <a:t>Ethnic studies as a discipline that is not just interdisciplinary but inherently anti- or un-disciplinary</a:t>
            </a:r>
            <a:endParaRPr/>
          </a:p>
        </p:txBody>
      </p:sp>
      <p:sp>
        <p:nvSpPr>
          <p:cNvPr id="129" name="Google Shape;129;gd221be712e_1_73"/>
          <p:cNvSpPr txBox="1">
            <a:spLocks noGrp="1"/>
          </p:cNvSpPr>
          <p:nvPr>
            <p:ph type="body" idx="2"/>
          </p:nvPr>
        </p:nvSpPr>
        <p:spPr>
          <a:xfrm>
            <a:off x="247135" y="2947086"/>
            <a:ext cx="3583500" cy="25146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endParaRPr/>
          </a:p>
          <a:p>
            <a:pPr marL="0" lvl="0" indent="0" algn="ctr" rtl="0">
              <a:spcBef>
                <a:spcPts val="1000"/>
              </a:spcBef>
              <a:spcAft>
                <a:spcPts val="0"/>
              </a:spcAft>
              <a:buNone/>
            </a:pPr>
            <a:r>
              <a:rPr lang="en-US"/>
              <a:t>What now?</a:t>
            </a:r>
            <a:endParaRPr/>
          </a:p>
        </p:txBody>
      </p:sp>
      <p:sp>
        <p:nvSpPr>
          <p:cNvPr id="130" name="Google Shape;130;gd221be712e_1_73"/>
          <p:cNvSpPr txBox="1">
            <a:spLocks noGrp="1"/>
          </p:cNvSpPr>
          <p:nvPr>
            <p:ph type="sldNum" idx="12"/>
          </p:nvPr>
        </p:nvSpPr>
        <p:spPr>
          <a:xfrm>
            <a:off x="9890125" y="6356350"/>
            <a:ext cx="1143000" cy="3684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d221be712e_1_62"/>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endParaRPr/>
          </a:p>
        </p:txBody>
      </p:sp>
      <p:sp>
        <p:nvSpPr>
          <p:cNvPr id="137" name="Google Shape;137;gd221be712e_1_62"/>
          <p:cNvSpPr txBox="1">
            <a:spLocks noGrp="1"/>
          </p:cNvSpPr>
          <p:nvPr>
            <p:ph type="body" idx="1"/>
          </p:nvPr>
        </p:nvSpPr>
        <p:spPr>
          <a:xfrm>
            <a:off x="1277650" y="1798320"/>
            <a:ext cx="4922400" cy="43914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2"/>
              </a:buClr>
              <a:buSzPts val="1100"/>
              <a:buFont typeface="Arial"/>
              <a:buNone/>
            </a:pPr>
            <a:r>
              <a:rPr lang="en-US">
                <a:solidFill>
                  <a:schemeClr val="dk2"/>
                </a:solidFill>
                <a:latin typeface="Times New Roman"/>
                <a:ea typeface="Times New Roman"/>
                <a:cs typeface="Times New Roman"/>
                <a:sym typeface="Times New Roman"/>
              </a:rPr>
              <a:t>Ethnic Studies is not only a discipline, but an epistemic and pedagogical approach that is equity driven and culturally relevant. [difference in object of study vs. active subjects of history]</a:t>
            </a:r>
            <a:endParaRPr>
              <a:solidFill>
                <a:schemeClr val="dk2"/>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2"/>
              </a:buClr>
              <a:buSzPts val="1100"/>
              <a:buFont typeface="Arial"/>
              <a:buNone/>
            </a:pPr>
            <a:r>
              <a:rPr lang="en-US" sz="1200">
                <a:solidFill>
                  <a:schemeClr val="dk2"/>
                </a:solidFill>
                <a:latin typeface="Times New Roman"/>
                <a:ea typeface="Times New Roman"/>
                <a:cs typeface="Times New Roman"/>
                <a:sym typeface="Times New Roman"/>
              </a:rPr>
              <a:t> </a:t>
            </a:r>
            <a:endParaRPr sz="1200">
              <a:solidFill>
                <a:schemeClr val="dk2"/>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
        <p:nvSpPr>
          <p:cNvPr id="138" name="Google Shape;138;gd221be712e_1_62"/>
          <p:cNvSpPr txBox="1">
            <a:spLocks noGrp="1"/>
          </p:cNvSpPr>
          <p:nvPr>
            <p:ph type="body" idx="2"/>
          </p:nvPr>
        </p:nvSpPr>
        <p:spPr>
          <a:xfrm>
            <a:off x="6388259" y="1798320"/>
            <a:ext cx="49488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2"/>
              </a:buClr>
              <a:buSzPts val="1100"/>
              <a:buFont typeface="Arial"/>
              <a:buNone/>
            </a:pPr>
            <a:r>
              <a:rPr lang="en-US" sz="2500">
                <a:solidFill>
                  <a:schemeClr val="dk2"/>
                </a:solidFill>
                <a:latin typeface="Times New Roman"/>
                <a:ea typeface="Times New Roman"/>
                <a:cs typeface="Times New Roman"/>
                <a:sym typeface="Times New Roman"/>
              </a:rPr>
              <a:t>It should also be emphasized that in order to qualify as an Ethnic Studies course, it is not enough to add a unit on culture or race to the existing curriculum. The point of Ethnic Studies is to go beyond this simplistic supplemental or additive approach. Again, Ethnic Studies is not about adding “exotic” colors or flavors to the subject matter, but about the challenging of the fundamental underpinnings of the structures of knowledge.</a:t>
            </a:r>
            <a:endParaRPr sz="2500"/>
          </a:p>
        </p:txBody>
      </p:sp>
      <p:sp>
        <p:nvSpPr>
          <p:cNvPr id="139" name="Google Shape;139;gd221be712e_1_6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40EDB-6888-8444-A91A-A081EAF4FF58}"/>
              </a:ext>
            </a:extLst>
          </p:cNvPr>
          <p:cNvSpPr>
            <a:spLocks noGrp="1"/>
          </p:cNvSpPr>
          <p:nvPr>
            <p:ph type="title"/>
          </p:nvPr>
        </p:nvSpPr>
        <p:spPr>
          <a:xfrm>
            <a:off x="1277650" y="365125"/>
            <a:ext cx="10046043" cy="622847"/>
          </a:xfrm>
        </p:spPr>
        <p:txBody>
          <a:bodyPr>
            <a:normAutofit/>
          </a:bodyPr>
          <a:lstStyle/>
          <a:p>
            <a:r>
              <a:rPr lang="en-US" sz="3200" dirty="0"/>
              <a:t>How then do we decolonize community colleges?</a:t>
            </a:r>
          </a:p>
        </p:txBody>
      </p:sp>
      <p:sp>
        <p:nvSpPr>
          <p:cNvPr id="3" name="Text Placeholder 2">
            <a:extLst>
              <a:ext uri="{FF2B5EF4-FFF2-40B4-BE49-F238E27FC236}">
                <a16:creationId xmlns:a16="http://schemas.microsoft.com/office/drawing/2014/main" id="{77FBB709-9139-724E-8805-6C8FA96E6C32}"/>
              </a:ext>
            </a:extLst>
          </p:cNvPr>
          <p:cNvSpPr>
            <a:spLocks noGrp="1"/>
          </p:cNvSpPr>
          <p:nvPr>
            <p:ph type="body" idx="1"/>
          </p:nvPr>
        </p:nvSpPr>
        <p:spPr>
          <a:xfrm>
            <a:off x="1277650" y="1325355"/>
            <a:ext cx="4922537" cy="4391343"/>
          </a:xfrm>
        </p:spPr>
        <p:txBody>
          <a:bodyPr/>
          <a:lstStyle/>
          <a:p>
            <a:pPr marL="114300" indent="0">
              <a:buNone/>
            </a:pPr>
            <a:r>
              <a:rPr lang="en-US" u="sng" dirty="0"/>
              <a:t>Principles</a:t>
            </a:r>
          </a:p>
          <a:p>
            <a:r>
              <a:rPr lang="en-US" dirty="0"/>
              <a:t>We must recognize that CCs exist within a broader “constellation of institutions”</a:t>
            </a:r>
          </a:p>
          <a:p>
            <a:r>
              <a:rPr lang="en-US" dirty="0"/>
              <a:t>We can transform institutions but to decolonize we must deal with the epistemic infrastructure that sustains said knowledge structures</a:t>
            </a:r>
          </a:p>
          <a:p>
            <a:r>
              <a:rPr lang="en-US" dirty="0"/>
              <a:t>We must recognize the need to not just transform but abolish ourselves</a:t>
            </a:r>
          </a:p>
        </p:txBody>
      </p:sp>
      <p:sp>
        <p:nvSpPr>
          <p:cNvPr id="4" name="Text Placeholder 3">
            <a:extLst>
              <a:ext uri="{FF2B5EF4-FFF2-40B4-BE49-F238E27FC236}">
                <a16:creationId xmlns:a16="http://schemas.microsoft.com/office/drawing/2014/main" id="{2CC0F4B1-24D6-4E42-A91F-839DF62F5E2E}"/>
              </a:ext>
            </a:extLst>
          </p:cNvPr>
          <p:cNvSpPr>
            <a:spLocks noGrp="1"/>
          </p:cNvSpPr>
          <p:nvPr>
            <p:ph type="body" idx="2"/>
          </p:nvPr>
        </p:nvSpPr>
        <p:spPr>
          <a:xfrm>
            <a:off x="6300671" y="1459086"/>
            <a:ext cx="5102485" cy="4391343"/>
          </a:xfrm>
        </p:spPr>
        <p:txBody>
          <a:bodyPr/>
          <a:lstStyle/>
          <a:p>
            <a:pPr marL="114300" indent="0">
              <a:buNone/>
            </a:pPr>
            <a:r>
              <a:rPr lang="en-US" u="sng" dirty="0"/>
              <a:t>Practices</a:t>
            </a:r>
          </a:p>
          <a:p>
            <a:r>
              <a:rPr lang="en-US" dirty="0"/>
              <a:t>Ethnic Studies by Ethnic Studies</a:t>
            </a:r>
          </a:p>
          <a:p>
            <a:r>
              <a:rPr lang="en-US" dirty="0"/>
              <a:t>Minimum required qualifications</a:t>
            </a:r>
          </a:p>
          <a:p>
            <a:r>
              <a:rPr lang="en-US" dirty="0"/>
              <a:t>Understand conceptual differences between ES and Diversity or Social Justice</a:t>
            </a:r>
          </a:p>
          <a:p>
            <a:r>
              <a:rPr lang="en-US" dirty="0"/>
              <a:t>????</a:t>
            </a:r>
          </a:p>
        </p:txBody>
      </p:sp>
      <p:sp>
        <p:nvSpPr>
          <p:cNvPr id="5" name="Slide Number Placeholder 4">
            <a:extLst>
              <a:ext uri="{FF2B5EF4-FFF2-40B4-BE49-F238E27FC236}">
                <a16:creationId xmlns:a16="http://schemas.microsoft.com/office/drawing/2014/main" id="{6C899FCF-9C99-C042-92E3-E1E0C93544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4154015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d221be712e_1_81"/>
          <p:cNvSpPr txBox="1">
            <a:spLocks noGrp="1"/>
          </p:cNvSpPr>
          <p:nvPr>
            <p:ph type="title"/>
          </p:nvPr>
        </p:nvSpPr>
        <p:spPr>
          <a:xfrm>
            <a:off x="5734373" y="2231755"/>
            <a:ext cx="5656800" cy="41883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r>
              <a:rPr lang="en-US"/>
              <a:t>Thank You!</a:t>
            </a:r>
            <a:endParaRPr/>
          </a:p>
          <a:p>
            <a:pPr marL="0" lvl="0" indent="0" algn="ctr" rtl="0">
              <a:spcBef>
                <a:spcPts val="0"/>
              </a:spcBef>
              <a:spcAft>
                <a:spcPts val="0"/>
              </a:spcAft>
              <a:buNone/>
            </a:pPr>
            <a:endParaRPr/>
          </a:p>
          <a:p>
            <a:pPr marL="0" lvl="0" indent="0" algn="ctr" rtl="0">
              <a:spcBef>
                <a:spcPts val="0"/>
              </a:spcBef>
              <a:spcAft>
                <a:spcPts val="0"/>
              </a:spcAft>
              <a:buNone/>
            </a:pPr>
            <a:endParaRPr sz="3700"/>
          </a:p>
          <a:p>
            <a:pPr marL="0" lvl="0" indent="0" algn="ctr" rtl="0">
              <a:spcBef>
                <a:spcPts val="0"/>
              </a:spcBef>
              <a:spcAft>
                <a:spcPts val="0"/>
              </a:spcAft>
              <a:buNone/>
            </a:pPr>
            <a:endParaRPr sz="3700"/>
          </a:p>
          <a:p>
            <a:pPr marL="0" lvl="0" indent="0" algn="ctr" rtl="0">
              <a:spcBef>
                <a:spcPts val="0"/>
              </a:spcBef>
              <a:spcAft>
                <a:spcPts val="0"/>
              </a:spcAft>
              <a:buNone/>
            </a:pPr>
            <a:r>
              <a:rPr lang="en-US" sz="3700"/>
              <a:t>Roberto D. Hernandez</a:t>
            </a:r>
            <a:endParaRPr sz="3700"/>
          </a:p>
          <a:p>
            <a:pPr marL="0" lvl="0" indent="0" algn="ctr" rtl="0">
              <a:spcBef>
                <a:spcPts val="0"/>
              </a:spcBef>
              <a:spcAft>
                <a:spcPts val="0"/>
              </a:spcAft>
              <a:buNone/>
            </a:pPr>
            <a:r>
              <a:rPr lang="en-US" sz="3700"/>
              <a:t>rhernandez@sdsu.edu</a:t>
            </a:r>
            <a:endParaRPr sz="37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gd221be712e_0_0"/>
          <p:cNvSpPr txBox="1">
            <a:spLocks noGrp="1"/>
          </p:cNvSpPr>
          <p:nvPr>
            <p:ph type="title"/>
          </p:nvPr>
        </p:nvSpPr>
        <p:spPr>
          <a:xfrm>
            <a:off x="247135" y="2851941"/>
            <a:ext cx="3583500" cy="1611900"/>
          </a:xfrm>
          <a:prstGeom prst="rect">
            <a:avLst/>
          </a:prstGeom>
        </p:spPr>
        <p:txBody>
          <a:bodyPr spcFirstLastPara="1" wrap="square" lIns="91425" tIns="45700" rIns="91425" bIns="45700" anchor="b" anchorCtr="0">
            <a:normAutofit fontScale="90000"/>
          </a:bodyPr>
          <a:lstStyle/>
          <a:p>
            <a:pPr marL="0" lvl="0" indent="0" algn="ctr" rtl="0">
              <a:spcBef>
                <a:spcPts val="0"/>
              </a:spcBef>
              <a:spcAft>
                <a:spcPts val="0"/>
              </a:spcAft>
              <a:buNone/>
            </a:pPr>
            <a:r>
              <a:rPr lang="en-US"/>
              <a:t>Sketch of Community Colleges’ Place within the Structures of Knowledge</a:t>
            </a:r>
            <a:endParaRPr/>
          </a:p>
        </p:txBody>
      </p:sp>
      <p:sp>
        <p:nvSpPr>
          <p:cNvPr id="51" name="Google Shape;51;gd221be712e_0_0"/>
          <p:cNvSpPr txBox="1">
            <a:spLocks noGrp="1"/>
          </p:cNvSpPr>
          <p:nvPr>
            <p:ph type="body" idx="1"/>
          </p:nvPr>
        </p:nvSpPr>
        <p:spPr>
          <a:xfrm>
            <a:off x="4360525" y="590621"/>
            <a:ext cx="6672600" cy="5091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Episteme (Eurocentrism)</a:t>
            </a:r>
            <a:endParaRPr dirty="0"/>
          </a:p>
          <a:p>
            <a:pPr marL="0" lvl="0" indent="0" algn="l" rtl="0">
              <a:spcBef>
                <a:spcPts val="1000"/>
              </a:spcBef>
              <a:spcAft>
                <a:spcPts val="0"/>
              </a:spcAft>
              <a:buNone/>
            </a:pPr>
            <a:r>
              <a:rPr lang="en-US" dirty="0"/>
              <a:t>	World History-Universalism</a:t>
            </a:r>
            <a:endParaRPr dirty="0"/>
          </a:p>
          <a:p>
            <a:pPr marL="0" lvl="0" indent="0" algn="l" rtl="0">
              <a:spcBef>
                <a:spcPts val="1000"/>
              </a:spcBef>
              <a:spcAft>
                <a:spcPts val="0"/>
              </a:spcAft>
              <a:buNone/>
            </a:pPr>
            <a:r>
              <a:rPr lang="en-US" dirty="0"/>
              <a:t>		Institutions: Academe/Universities</a:t>
            </a:r>
            <a:endParaRPr dirty="0"/>
          </a:p>
          <a:p>
            <a:pPr marL="0" lvl="0" indent="0" algn="l" rtl="0">
              <a:spcBef>
                <a:spcPts val="1000"/>
              </a:spcBef>
              <a:spcAft>
                <a:spcPts val="0"/>
              </a:spcAft>
              <a:buNone/>
            </a:pPr>
            <a:r>
              <a:rPr lang="en-US" dirty="0"/>
              <a:t>			Humboldt Model</a:t>
            </a:r>
            <a:endParaRPr dirty="0"/>
          </a:p>
          <a:p>
            <a:pPr marL="0" lvl="0" indent="0" algn="l" rtl="0">
              <a:spcBef>
                <a:spcPts val="1000"/>
              </a:spcBef>
              <a:spcAft>
                <a:spcPts val="0"/>
              </a:spcAft>
              <a:buNone/>
            </a:pPr>
            <a:r>
              <a:rPr lang="en-US" dirty="0"/>
              <a:t>				National Imaginaries</a:t>
            </a:r>
            <a:endParaRPr dirty="0"/>
          </a:p>
          <a:p>
            <a:pPr marL="0" lvl="0" indent="0" algn="l" rtl="0">
              <a:spcBef>
                <a:spcPts val="1000"/>
              </a:spcBef>
              <a:spcAft>
                <a:spcPts val="0"/>
              </a:spcAft>
              <a:buNone/>
            </a:pPr>
            <a:r>
              <a:rPr lang="en-US" dirty="0"/>
              <a:t>					California Master Plan</a:t>
            </a:r>
            <a:endParaRPr dirty="0"/>
          </a:p>
          <a:p>
            <a:pPr marL="0" lvl="0" indent="0" algn="l" rtl="0">
              <a:spcBef>
                <a:spcPts val="1000"/>
              </a:spcBef>
              <a:spcAft>
                <a:spcPts val="0"/>
              </a:spcAft>
              <a:buNone/>
            </a:pPr>
            <a:r>
              <a:rPr lang="en-US" dirty="0"/>
              <a:t>						4-year University</a:t>
            </a:r>
            <a:endParaRPr dirty="0"/>
          </a:p>
          <a:p>
            <a:pPr marL="0" lvl="0" indent="0" algn="l" rtl="0">
              <a:spcBef>
                <a:spcPts val="1000"/>
              </a:spcBef>
              <a:spcAft>
                <a:spcPts val="0"/>
              </a:spcAft>
              <a:buNone/>
            </a:pPr>
            <a:r>
              <a:rPr lang="en-US" dirty="0"/>
              <a:t>						4-year Teaching College</a:t>
            </a:r>
            <a:endParaRPr dirty="0"/>
          </a:p>
          <a:p>
            <a:pPr marL="0" lvl="0" indent="0" algn="l" rtl="0">
              <a:spcBef>
                <a:spcPts val="1000"/>
              </a:spcBef>
              <a:spcAft>
                <a:spcPts val="0"/>
              </a:spcAft>
              <a:buNone/>
            </a:pPr>
            <a:r>
              <a:rPr lang="en-US" dirty="0"/>
              <a:t>						2-year Community College</a:t>
            </a:r>
            <a:endParaRPr dirty="0"/>
          </a:p>
        </p:txBody>
      </p:sp>
      <p:sp>
        <p:nvSpPr>
          <p:cNvPr id="52" name="Google Shape;52;gd221be712e_0_0"/>
          <p:cNvSpPr txBox="1">
            <a:spLocks noGrp="1"/>
          </p:cNvSpPr>
          <p:nvPr>
            <p:ph type="sldNum" idx="12"/>
          </p:nvPr>
        </p:nvSpPr>
        <p:spPr>
          <a:xfrm>
            <a:off x="9890125" y="6356350"/>
            <a:ext cx="1143000" cy="3684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gd221be712e_1_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endParaRPr/>
          </a:p>
        </p:txBody>
      </p:sp>
      <p:sp>
        <p:nvSpPr>
          <p:cNvPr id="59" name="Google Shape;59;gd221be712e_1_0"/>
          <p:cNvSpPr txBox="1">
            <a:spLocks noGrp="1"/>
          </p:cNvSpPr>
          <p:nvPr>
            <p:ph type="body" idx="1"/>
          </p:nvPr>
        </p:nvSpPr>
        <p:spPr>
          <a:xfrm>
            <a:off x="1277650" y="1798320"/>
            <a:ext cx="49224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60" name="Google Shape;60;gd221be712e_1_0"/>
          <p:cNvSpPr txBox="1">
            <a:spLocks noGrp="1"/>
          </p:cNvSpPr>
          <p:nvPr>
            <p:ph type="body" idx="2"/>
          </p:nvPr>
        </p:nvSpPr>
        <p:spPr>
          <a:xfrm>
            <a:off x="6388259" y="1798320"/>
            <a:ext cx="49488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61" name="Google Shape;61;gd221be712e_1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pic>
        <p:nvPicPr>
          <p:cNvPr id="62" name="Google Shape;62;gd221be712e_1_0"/>
          <p:cNvPicPr preferRelativeResize="0"/>
          <p:nvPr/>
        </p:nvPicPr>
        <p:blipFill>
          <a:blip r:embed="rId3">
            <a:alphaModFix/>
          </a:blip>
          <a:stretch>
            <a:fillRect/>
          </a:stretch>
        </p:blipFill>
        <p:spPr>
          <a:xfrm>
            <a:off x="1277650" y="515725"/>
            <a:ext cx="10087116" cy="5674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gd221be712e_1_14"/>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endParaRPr/>
          </a:p>
        </p:txBody>
      </p:sp>
      <p:sp>
        <p:nvSpPr>
          <p:cNvPr id="69" name="Google Shape;69;gd221be712e_1_14"/>
          <p:cNvSpPr txBox="1">
            <a:spLocks noGrp="1"/>
          </p:cNvSpPr>
          <p:nvPr>
            <p:ph type="body" idx="1"/>
          </p:nvPr>
        </p:nvSpPr>
        <p:spPr>
          <a:xfrm>
            <a:off x="1277650" y="1798320"/>
            <a:ext cx="49224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70" name="Google Shape;70;gd221be712e_1_14"/>
          <p:cNvSpPr txBox="1">
            <a:spLocks noGrp="1"/>
          </p:cNvSpPr>
          <p:nvPr>
            <p:ph type="body" idx="2"/>
          </p:nvPr>
        </p:nvSpPr>
        <p:spPr>
          <a:xfrm>
            <a:off x="6388259" y="1798320"/>
            <a:ext cx="49488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71" name="Google Shape;71;gd221be712e_1_1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pic>
        <p:nvPicPr>
          <p:cNvPr id="72" name="Google Shape;72;gd221be712e_1_14"/>
          <p:cNvPicPr preferRelativeResize="0"/>
          <p:nvPr/>
        </p:nvPicPr>
        <p:blipFill>
          <a:blip r:embed="rId3">
            <a:alphaModFix/>
          </a:blip>
          <a:stretch>
            <a:fillRect/>
          </a:stretch>
        </p:blipFill>
        <p:spPr>
          <a:xfrm>
            <a:off x="1277650" y="365125"/>
            <a:ext cx="10469750" cy="5889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d221be712e_1_42"/>
          <p:cNvSpPr txBox="1">
            <a:spLocks noGrp="1"/>
          </p:cNvSpPr>
          <p:nvPr>
            <p:ph type="sldNum" idx="12"/>
          </p:nvPr>
        </p:nvSpPr>
        <p:spPr>
          <a:xfrm>
            <a:off x="10298113" y="6356350"/>
            <a:ext cx="10557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
        <p:nvSpPr>
          <p:cNvPr id="79" name="Google Shape;79;gd221be712e_1_42"/>
          <p:cNvSpPr txBox="1"/>
          <p:nvPr/>
        </p:nvSpPr>
        <p:spPr>
          <a:xfrm>
            <a:off x="1092525" y="1060850"/>
            <a:ext cx="9120300" cy="86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a:t>Ergo Cogito Sum or the Ego Cogito</a:t>
            </a:r>
            <a:endParaRPr sz="2200" b="1"/>
          </a:p>
          <a:p>
            <a:pPr marL="457200" lvl="0" indent="-368300" algn="l" rtl="0">
              <a:spcBef>
                <a:spcPts val="0"/>
              </a:spcBef>
              <a:spcAft>
                <a:spcPts val="0"/>
              </a:spcAft>
              <a:buSzPts val="2200"/>
              <a:buChar char="-"/>
            </a:pPr>
            <a:r>
              <a:rPr lang="en-US" sz="2200" b="1"/>
              <a:t>I think therefore I am</a:t>
            </a:r>
            <a:endParaRPr sz="2200" b="1"/>
          </a:p>
        </p:txBody>
      </p:sp>
      <p:sp>
        <p:nvSpPr>
          <p:cNvPr id="80" name="Google Shape;80;gd221be712e_1_42"/>
          <p:cNvSpPr txBox="1"/>
          <p:nvPr/>
        </p:nvSpPr>
        <p:spPr>
          <a:xfrm>
            <a:off x="1092525" y="2121725"/>
            <a:ext cx="9120300" cy="86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a:t>Ego Conquiro	</a:t>
            </a:r>
            <a:endParaRPr sz="2200" b="1"/>
          </a:p>
          <a:p>
            <a:pPr marL="457200" lvl="0" indent="-368300" algn="l" rtl="0">
              <a:spcBef>
                <a:spcPts val="0"/>
              </a:spcBef>
              <a:spcAft>
                <a:spcPts val="0"/>
              </a:spcAft>
              <a:buSzPts val="2200"/>
              <a:buChar char="-"/>
            </a:pPr>
            <a:r>
              <a:rPr lang="en-US" sz="2200" b="1"/>
              <a:t>I conquer therefore I am </a:t>
            </a:r>
            <a:endParaRPr sz="2200" b="1"/>
          </a:p>
        </p:txBody>
      </p:sp>
      <p:sp>
        <p:nvSpPr>
          <p:cNvPr id="81" name="Google Shape;81;gd221be712e_1_42"/>
          <p:cNvSpPr txBox="1"/>
          <p:nvPr/>
        </p:nvSpPr>
        <p:spPr>
          <a:xfrm>
            <a:off x="1092525" y="3182600"/>
            <a:ext cx="9120300" cy="3232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u="sng"/>
              <a:t>Four Genocides/ Epistemicides</a:t>
            </a:r>
            <a:endParaRPr sz="2200" b="1" u="sng"/>
          </a:p>
          <a:p>
            <a:pPr marL="0" lvl="0" indent="0" algn="l" rtl="0">
              <a:spcBef>
                <a:spcPts val="0"/>
              </a:spcBef>
              <a:spcAft>
                <a:spcPts val="0"/>
              </a:spcAft>
              <a:buNone/>
            </a:pPr>
            <a:endParaRPr sz="2200" b="1"/>
          </a:p>
          <a:p>
            <a:pPr marL="457200" lvl="0" indent="-368300" algn="l" rtl="0">
              <a:spcBef>
                <a:spcPts val="0"/>
              </a:spcBef>
              <a:spcAft>
                <a:spcPts val="0"/>
              </a:spcAft>
              <a:buSzPts val="2200"/>
              <a:buAutoNum type="arabicPeriod"/>
            </a:pPr>
            <a:r>
              <a:rPr lang="en-US" sz="2200" b="1"/>
              <a:t>Al-Andalus: Muslim and Judaic Peoples and Knowledges</a:t>
            </a:r>
            <a:endParaRPr sz="2200" b="1"/>
          </a:p>
          <a:p>
            <a:pPr marL="457200" lvl="0" indent="-368300" algn="l" rtl="0">
              <a:spcBef>
                <a:spcPts val="0"/>
              </a:spcBef>
              <a:spcAft>
                <a:spcPts val="0"/>
              </a:spcAft>
              <a:buSzPts val="2200"/>
              <a:buAutoNum type="arabicPeriod"/>
            </a:pPr>
            <a:r>
              <a:rPr lang="en-US" sz="2200" b="1"/>
              <a:t>Africa: Creation of the “Black” and destruction of the diverse Peoples and Knowledges of the continent</a:t>
            </a:r>
            <a:endParaRPr sz="2200" b="1"/>
          </a:p>
          <a:p>
            <a:pPr marL="457200" lvl="0" indent="-368300" algn="l" rtl="0">
              <a:spcBef>
                <a:spcPts val="0"/>
              </a:spcBef>
              <a:spcAft>
                <a:spcPts val="0"/>
              </a:spcAft>
              <a:buSzPts val="2200"/>
              <a:buAutoNum type="arabicPeriod"/>
            </a:pPr>
            <a:r>
              <a:rPr lang="en-US" sz="2200" b="1"/>
              <a:t>Americas: Creation of the “Indian” </a:t>
            </a:r>
            <a:r>
              <a:rPr lang="en-US" sz="2200" b="1">
                <a:solidFill>
                  <a:schemeClr val="dk2"/>
                </a:solidFill>
              </a:rPr>
              <a:t>and destruction of the diverse Peoples and Knowledges of the continent</a:t>
            </a:r>
            <a:endParaRPr sz="2200" b="1">
              <a:solidFill>
                <a:schemeClr val="dk2"/>
              </a:solidFill>
            </a:endParaRPr>
          </a:p>
          <a:p>
            <a:pPr marL="457200" lvl="0" indent="-368300" algn="l" rtl="0">
              <a:spcBef>
                <a:spcPts val="0"/>
              </a:spcBef>
              <a:spcAft>
                <a:spcPts val="0"/>
              </a:spcAft>
              <a:buClr>
                <a:schemeClr val="dk2"/>
              </a:buClr>
              <a:buSzPts val="2200"/>
              <a:buAutoNum type="arabicPeriod"/>
            </a:pPr>
            <a:r>
              <a:rPr lang="en-US" sz="2200" b="1">
                <a:solidFill>
                  <a:schemeClr val="dk2"/>
                </a:solidFill>
              </a:rPr>
              <a:t>????</a:t>
            </a:r>
            <a:endParaRPr sz="2200" b="1">
              <a:solidFill>
                <a:schemeClr val="dk2"/>
              </a:solidFill>
            </a:endParaRPr>
          </a:p>
          <a:p>
            <a:pPr marL="0" lvl="0" indent="0" algn="l" rtl="0">
              <a:spcBef>
                <a:spcPts val="0"/>
              </a:spcBef>
              <a:spcAft>
                <a:spcPts val="0"/>
              </a:spcAft>
              <a:buNone/>
            </a:pPr>
            <a:endParaRPr sz="22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d221be712e_1_24"/>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endParaRPr/>
          </a:p>
        </p:txBody>
      </p:sp>
      <p:sp>
        <p:nvSpPr>
          <p:cNvPr id="88" name="Google Shape;88;gd221be712e_1_24"/>
          <p:cNvSpPr txBox="1">
            <a:spLocks noGrp="1"/>
          </p:cNvSpPr>
          <p:nvPr>
            <p:ph type="body" idx="1"/>
          </p:nvPr>
        </p:nvSpPr>
        <p:spPr>
          <a:xfrm>
            <a:off x="1277650" y="1798320"/>
            <a:ext cx="49224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89" name="Google Shape;89;gd221be712e_1_24"/>
          <p:cNvSpPr txBox="1">
            <a:spLocks noGrp="1"/>
          </p:cNvSpPr>
          <p:nvPr>
            <p:ph type="body" idx="2"/>
          </p:nvPr>
        </p:nvSpPr>
        <p:spPr>
          <a:xfrm>
            <a:off x="6388259" y="1798320"/>
            <a:ext cx="49488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90" name="Google Shape;90;gd221be712e_1_2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pic>
        <p:nvPicPr>
          <p:cNvPr id="91" name="Google Shape;91;gd221be712e_1_24"/>
          <p:cNvPicPr preferRelativeResize="0"/>
          <p:nvPr/>
        </p:nvPicPr>
        <p:blipFill>
          <a:blip r:embed="rId3">
            <a:alphaModFix/>
          </a:blip>
          <a:stretch>
            <a:fillRect/>
          </a:stretch>
        </p:blipFill>
        <p:spPr>
          <a:xfrm>
            <a:off x="1170150" y="365125"/>
            <a:ext cx="10183574" cy="572825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gd221be712e_1_32"/>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endParaRPr/>
          </a:p>
        </p:txBody>
      </p:sp>
      <p:sp>
        <p:nvSpPr>
          <p:cNvPr id="98" name="Google Shape;98;gd221be712e_1_32"/>
          <p:cNvSpPr txBox="1">
            <a:spLocks noGrp="1"/>
          </p:cNvSpPr>
          <p:nvPr>
            <p:ph type="body" idx="1"/>
          </p:nvPr>
        </p:nvSpPr>
        <p:spPr>
          <a:xfrm>
            <a:off x="1277650" y="1798320"/>
            <a:ext cx="49224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99" name="Google Shape;99;gd221be712e_1_32"/>
          <p:cNvSpPr txBox="1">
            <a:spLocks noGrp="1"/>
          </p:cNvSpPr>
          <p:nvPr>
            <p:ph type="body" idx="2"/>
          </p:nvPr>
        </p:nvSpPr>
        <p:spPr>
          <a:xfrm>
            <a:off x="6388259" y="1798320"/>
            <a:ext cx="49488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100" name="Google Shape;100;gd221be712e_1_3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pic>
        <p:nvPicPr>
          <p:cNvPr id="101" name="Google Shape;101;gd221be712e_1_32"/>
          <p:cNvPicPr preferRelativeResize="0"/>
          <p:nvPr/>
        </p:nvPicPr>
        <p:blipFill>
          <a:blip r:embed="rId3">
            <a:alphaModFix/>
          </a:blip>
          <a:stretch>
            <a:fillRect/>
          </a:stretch>
        </p:blipFill>
        <p:spPr>
          <a:xfrm>
            <a:off x="1293825" y="365125"/>
            <a:ext cx="10354846" cy="5824601"/>
          </a:xfrm>
          <a:prstGeom prst="rect">
            <a:avLst/>
          </a:prstGeom>
          <a:noFill/>
          <a:ln>
            <a:noFill/>
          </a:ln>
        </p:spPr>
      </p:pic>
      <p:sp>
        <p:nvSpPr>
          <p:cNvPr id="102" name="Google Shape;102;gd221be712e_1_32"/>
          <p:cNvSpPr txBox="1"/>
          <p:nvPr/>
        </p:nvSpPr>
        <p:spPr>
          <a:xfrm>
            <a:off x="3146200" y="4575950"/>
            <a:ext cx="6650100" cy="1154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100" b="1">
                <a:solidFill>
                  <a:srgbClr val="FFFFFF"/>
                </a:solidFill>
              </a:rPr>
              <a:t>History?? 					Area Studies??</a:t>
            </a:r>
            <a:endParaRPr sz="2100" b="1">
              <a:solidFill>
                <a:srgbClr val="FFFFFF"/>
              </a:solidFill>
            </a:endParaRPr>
          </a:p>
          <a:p>
            <a:pPr marL="0" lvl="0" indent="0" algn="l" rtl="0">
              <a:spcBef>
                <a:spcPts val="0"/>
              </a:spcBef>
              <a:spcAft>
                <a:spcPts val="0"/>
              </a:spcAft>
              <a:buNone/>
            </a:pPr>
            <a:r>
              <a:rPr lang="en-US" sz="2100" b="1">
                <a:solidFill>
                  <a:srgbClr val="FFFFFF"/>
                </a:solidFill>
              </a:rPr>
              <a:t>Anthropology??  			Ethnic Studies??</a:t>
            </a:r>
            <a:endParaRPr sz="2100" b="1">
              <a:solidFill>
                <a:srgbClr val="FFFFFF"/>
              </a:solidFill>
            </a:endParaRPr>
          </a:p>
          <a:p>
            <a:pPr marL="0" lvl="0" indent="0" algn="l" rtl="0">
              <a:spcBef>
                <a:spcPts val="0"/>
              </a:spcBef>
              <a:spcAft>
                <a:spcPts val="0"/>
              </a:spcAft>
              <a:buNone/>
            </a:pPr>
            <a:endParaRPr sz="2100" b="1">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d221be712e_1_54"/>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Canonical Writing as </a:t>
            </a:r>
            <a:br>
              <a:rPr lang="en-US"/>
            </a:br>
            <a:r>
              <a:rPr lang="en-US"/>
              <a:t>Institutionalization of Eurocentrism</a:t>
            </a:r>
            <a:endParaRPr/>
          </a:p>
        </p:txBody>
      </p:sp>
      <p:sp>
        <p:nvSpPr>
          <p:cNvPr id="109" name="Google Shape;109;gd221be712e_1_54"/>
          <p:cNvSpPr txBox="1">
            <a:spLocks noGrp="1"/>
          </p:cNvSpPr>
          <p:nvPr>
            <p:ph type="body" idx="1"/>
          </p:nvPr>
        </p:nvSpPr>
        <p:spPr>
          <a:xfrm>
            <a:off x="1277650" y="1798320"/>
            <a:ext cx="49224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a:p>
            <a:pPr marL="0" lvl="0" indent="0" algn="l" rtl="0">
              <a:spcBef>
                <a:spcPts val="1000"/>
              </a:spcBef>
              <a:spcAft>
                <a:spcPts val="0"/>
              </a:spcAft>
              <a:buNone/>
            </a:pPr>
            <a:r>
              <a:rPr lang="en-US"/>
              <a:t>Across Disciplines, canonical authors tend to come from 5 countries.</a:t>
            </a:r>
            <a:endParaRPr/>
          </a:p>
          <a:p>
            <a:pPr marL="0" lvl="0" indent="0" algn="l" rtl="0">
              <a:spcBef>
                <a:spcPts val="1000"/>
              </a:spcBef>
              <a:spcAft>
                <a:spcPts val="0"/>
              </a:spcAft>
              <a:buNone/>
            </a:pPr>
            <a:r>
              <a:rPr lang="en-US"/>
              <a:t>	-England</a:t>
            </a:r>
            <a:endParaRPr/>
          </a:p>
          <a:p>
            <a:pPr marL="0" lvl="0" indent="0" algn="l" rtl="0">
              <a:spcBef>
                <a:spcPts val="1000"/>
              </a:spcBef>
              <a:spcAft>
                <a:spcPts val="0"/>
              </a:spcAft>
              <a:buNone/>
            </a:pPr>
            <a:r>
              <a:rPr lang="en-US"/>
              <a:t>	-Germany</a:t>
            </a:r>
            <a:endParaRPr/>
          </a:p>
          <a:p>
            <a:pPr marL="0" lvl="0" indent="0" algn="l" rtl="0">
              <a:spcBef>
                <a:spcPts val="1000"/>
              </a:spcBef>
              <a:spcAft>
                <a:spcPts val="0"/>
              </a:spcAft>
              <a:buNone/>
            </a:pPr>
            <a:r>
              <a:rPr lang="en-US"/>
              <a:t>	-France</a:t>
            </a:r>
            <a:endParaRPr/>
          </a:p>
          <a:p>
            <a:pPr marL="0" lvl="0" indent="0" algn="l" rtl="0">
              <a:spcBef>
                <a:spcPts val="1000"/>
              </a:spcBef>
              <a:spcAft>
                <a:spcPts val="0"/>
              </a:spcAft>
              <a:buNone/>
            </a:pPr>
            <a:r>
              <a:rPr lang="en-US"/>
              <a:t>	-U.S. </a:t>
            </a:r>
            <a:endParaRPr/>
          </a:p>
          <a:p>
            <a:pPr marL="0" lvl="0" indent="0" algn="l" rtl="0">
              <a:spcBef>
                <a:spcPts val="1000"/>
              </a:spcBef>
              <a:spcAft>
                <a:spcPts val="0"/>
              </a:spcAft>
              <a:buNone/>
            </a:pPr>
            <a:r>
              <a:rPr lang="en-US"/>
              <a:t>	-Italy</a:t>
            </a:r>
            <a:endParaRPr/>
          </a:p>
        </p:txBody>
      </p:sp>
      <p:sp>
        <p:nvSpPr>
          <p:cNvPr id="110" name="Google Shape;110;gd221be712e_1_54"/>
          <p:cNvSpPr txBox="1">
            <a:spLocks noGrp="1"/>
          </p:cNvSpPr>
          <p:nvPr>
            <p:ph type="body" idx="2"/>
          </p:nvPr>
        </p:nvSpPr>
        <p:spPr>
          <a:xfrm>
            <a:off x="6388259" y="1798320"/>
            <a:ext cx="4948800" cy="4391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r>
              <a:rPr lang="en-US"/>
              <a:t>Most of these authors are Men</a:t>
            </a:r>
            <a:endParaRPr/>
          </a:p>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r>
              <a:rPr lang="en-US"/>
              <a:t>Implications: ???</a:t>
            </a:r>
            <a:endParaRPr/>
          </a:p>
          <a:p>
            <a:pPr marL="0" lvl="0" indent="0" algn="l" rtl="0">
              <a:spcBef>
                <a:spcPts val="1000"/>
              </a:spcBef>
              <a:spcAft>
                <a:spcPts val="0"/>
              </a:spcAft>
              <a:buNone/>
            </a:pPr>
            <a:r>
              <a:rPr lang="en-US"/>
              <a:t>      Let’s do the math!</a:t>
            </a:r>
            <a:endParaRPr/>
          </a:p>
        </p:txBody>
      </p:sp>
      <p:sp>
        <p:nvSpPr>
          <p:cNvPr id="111" name="Google Shape;111;gd221be712e_1_5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d221be712e_1_89"/>
          <p:cNvSpPr txBox="1">
            <a:spLocks noGrp="1"/>
          </p:cNvSpPr>
          <p:nvPr>
            <p:ph type="sldNum" idx="12"/>
          </p:nvPr>
        </p:nvSpPr>
        <p:spPr>
          <a:xfrm>
            <a:off x="10298113" y="6356350"/>
            <a:ext cx="10557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sz="2200"/>
              <a:t>9</a:t>
            </a:fld>
            <a:endParaRPr sz="2200"/>
          </a:p>
        </p:txBody>
      </p:sp>
      <p:sp>
        <p:nvSpPr>
          <p:cNvPr id="118" name="Google Shape;118;gd221be712e_1_89"/>
          <p:cNvSpPr txBox="1"/>
          <p:nvPr/>
        </p:nvSpPr>
        <p:spPr>
          <a:xfrm>
            <a:off x="1235025" y="1060850"/>
            <a:ext cx="91203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a:t>Marx’s Philosophical Contributions</a:t>
            </a:r>
            <a:endParaRPr sz="2200" b="1"/>
          </a:p>
        </p:txBody>
      </p:sp>
      <p:sp>
        <p:nvSpPr>
          <p:cNvPr id="119" name="Google Shape;119;gd221be712e_1_89"/>
          <p:cNvSpPr txBox="1"/>
          <p:nvPr/>
        </p:nvSpPr>
        <p:spPr>
          <a:xfrm>
            <a:off x="2343425" y="2200900"/>
            <a:ext cx="91203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a:t>-Relation of "bourgeois philosophy" to class interests</a:t>
            </a:r>
            <a:endParaRPr sz="2200" b="1"/>
          </a:p>
        </p:txBody>
      </p:sp>
      <p:sp>
        <p:nvSpPr>
          <p:cNvPr id="120" name="Google Shape;120;gd221be712e_1_89"/>
          <p:cNvSpPr txBox="1"/>
          <p:nvPr/>
        </p:nvSpPr>
        <p:spPr>
          <a:xfrm>
            <a:off x="2406725" y="2960925"/>
            <a:ext cx="91203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a:t>-Opening for “scientific socialism” as serving proletarian interests</a:t>
            </a:r>
            <a:endParaRPr sz="2200" b="1"/>
          </a:p>
        </p:txBody>
      </p:sp>
      <p:sp>
        <p:nvSpPr>
          <p:cNvPr id="121" name="Google Shape;121;gd221be712e_1_89"/>
          <p:cNvSpPr txBox="1"/>
          <p:nvPr/>
        </p:nvSpPr>
        <p:spPr>
          <a:xfrm>
            <a:off x="1393375" y="4259275"/>
            <a:ext cx="9120300" cy="120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200" b="1"/>
              <a:t>Contribution to the decolonization of knowledge</a:t>
            </a:r>
            <a:endParaRPr sz="2200" b="1"/>
          </a:p>
          <a:p>
            <a:pPr marL="0" lvl="0" indent="0" algn="l" rtl="0">
              <a:spcBef>
                <a:spcPts val="0"/>
              </a:spcBef>
              <a:spcAft>
                <a:spcPts val="0"/>
              </a:spcAft>
              <a:buNone/>
            </a:pPr>
            <a:endParaRPr sz="2200" b="1"/>
          </a:p>
          <a:p>
            <a:pPr marL="1371600" lvl="0" indent="-368300" algn="l" rtl="0">
              <a:spcBef>
                <a:spcPts val="0"/>
              </a:spcBef>
              <a:spcAft>
                <a:spcPts val="0"/>
              </a:spcAft>
              <a:buSzPts val="2200"/>
              <a:buChar char="-"/>
            </a:pPr>
            <a:r>
              <a:rPr lang="en-US" sz="2200" b="1"/>
              <a:t>the actual 97-99% </a:t>
            </a:r>
            <a:endParaRPr sz="2200" b="1"/>
          </a:p>
        </p:txBody>
      </p:sp>
    </p:spTree>
  </p:cSld>
  <p:clrMapOvr>
    <a:masterClrMapping/>
  </p:clrMapOvr>
</p:sld>
</file>

<file path=ppt/theme/theme1.xml><?xml version="1.0" encoding="utf-8"?>
<a:theme xmlns:a="http://schemas.openxmlformats.org/drawingml/2006/main" name="ASCCC Curriculum Inst. 2020 Theme">
  <a:themeElements>
    <a:clrScheme name="ASCCC Plenary Spring 2021">
      <a:dk1>
        <a:srgbClr val="507BB5"/>
      </a:dk1>
      <a:lt1>
        <a:srgbClr val="FFFFFF"/>
      </a:lt1>
      <a:dk2>
        <a:srgbClr val="000000"/>
      </a:dk2>
      <a:lt2>
        <a:srgbClr val="F9CC41"/>
      </a:lt2>
      <a:accent1>
        <a:srgbClr val="008A69"/>
      </a:accent1>
      <a:accent2>
        <a:srgbClr val="20A7BA"/>
      </a:accent2>
      <a:accent3>
        <a:srgbClr val="C7B893"/>
      </a:accent3>
      <a:accent4>
        <a:srgbClr val="7E3783"/>
      </a:accent4>
      <a:accent5>
        <a:srgbClr val="507BB5"/>
      </a:accent5>
      <a:accent6>
        <a:srgbClr val="581519"/>
      </a:accent6>
      <a:hlink>
        <a:srgbClr val="155F90"/>
      </a:hlink>
      <a:folHlink>
        <a:srgbClr val="2EA17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585</Words>
  <Application>Microsoft Office PowerPoint</Application>
  <PresentationFormat>Widescreen</PresentationFormat>
  <Paragraphs>99</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Palatino</vt:lpstr>
      <vt:lpstr>Times New Roman</vt:lpstr>
      <vt:lpstr>ASCCC Curriculum Inst. 2020 Theme</vt:lpstr>
      <vt:lpstr>  Dddd Decolonizing Community Colleges: Understanding History to Reimagine the Future   Roberto D. Hernández San Diego State University</vt:lpstr>
      <vt:lpstr>Sketch of Community Colleges’ Place within the Structures of Knowledge</vt:lpstr>
      <vt:lpstr>PowerPoint Presentation</vt:lpstr>
      <vt:lpstr>PowerPoint Presentation</vt:lpstr>
      <vt:lpstr>PowerPoint Presentation</vt:lpstr>
      <vt:lpstr>PowerPoint Presentation</vt:lpstr>
      <vt:lpstr>PowerPoint Presentation</vt:lpstr>
      <vt:lpstr>Canonical Writing as  Institutionalization of Eurocentrism</vt:lpstr>
      <vt:lpstr>PowerPoint Presentation</vt:lpstr>
      <vt:lpstr>We know the problem,</vt:lpstr>
      <vt:lpstr>PowerPoint Presentation</vt:lpstr>
      <vt:lpstr>How then do we decolonize community colleges?</vt:lpstr>
      <vt:lpstr>Thank You!    Roberto D. Hernandez rhernandez@sdsu.edu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Dddd Decolonizing Community Colleges: Understanding History to Reimagine the Future   Roberto D. Hernández San Diego State University</dc:title>
  <dc:creator>Roberto Hernandez</dc:creator>
  <cp:lastModifiedBy>Melissa Marquez</cp:lastModifiedBy>
  <cp:revision>3</cp:revision>
  <dcterms:created xsi:type="dcterms:W3CDTF">2021-04-14T23:25:06Z</dcterms:created>
  <dcterms:modified xsi:type="dcterms:W3CDTF">2021-04-15T14:27:43Z</dcterms:modified>
</cp:coreProperties>
</file>