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Gill Sans" panose="020B0502020104020203" pitchFamily="34"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Hh/nLiBLSUeTvgGmzTTsDeMxi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65ED51-D599-445E-AFE4-EA2FD3CE3765}">
  <a:tblStyle styleId="{2F65ED51-D599-445E-AFE4-EA2FD3CE37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snapToObjects="1">
      <p:cViewPr varScale="1">
        <p:scale>
          <a:sx n="108" d="100"/>
          <a:sy n="108"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17ad67cfe_1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417ad67cfe_1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08150ab3d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408150ab3d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Meridith</a:t>
            </a:r>
            <a:endParaRPr/>
          </a:p>
        </p:txBody>
      </p:sp>
      <p:sp>
        <p:nvSpPr>
          <p:cNvPr id="159" name="Google Shape;159;g2408150ab3d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16597a6b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16597a6bc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Gina &amp; Meridith</a:t>
            </a:r>
            <a:endParaRPr/>
          </a:p>
        </p:txBody>
      </p:sp>
      <p:sp>
        <p:nvSpPr>
          <p:cNvPr id="167" name="Google Shape;167;g2216597a6bc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17ad67cf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417ad67cf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Gina</a:t>
            </a:r>
            <a:endParaRPr/>
          </a:p>
        </p:txBody>
      </p:sp>
      <p:sp>
        <p:nvSpPr>
          <p:cNvPr id="179" name="Google Shape;179;g2417ad67cf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16597a6bc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16597a6bc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Gina</a:t>
            </a:r>
            <a:endParaRPr/>
          </a:p>
        </p:txBody>
      </p:sp>
      <p:sp>
        <p:nvSpPr>
          <p:cNvPr id="188" name="Google Shape;188;g2216597a6bc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16597a6bc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16597a6bc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Gina </a:t>
            </a:r>
            <a:endParaRPr/>
          </a:p>
        </p:txBody>
      </p:sp>
      <p:sp>
        <p:nvSpPr>
          <p:cNvPr id="196" name="Google Shape;196;g2216597a6bc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216597a6bc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216597a6b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Janet &amp; Gina</a:t>
            </a:r>
            <a:endParaRPr/>
          </a:p>
        </p:txBody>
      </p:sp>
      <p:sp>
        <p:nvSpPr>
          <p:cNvPr id="204" name="Google Shape;204;g2216597a6b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16597a6bc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16597a6bc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Janet &amp; Eric</a:t>
            </a:r>
            <a:endParaRPr/>
          </a:p>
        </p:txBody>
      </p:sp>
      <p:sp>
        <p:nvSpPr>
          <p:cNvPr id="212" name="Google Shape;212;g2216597a6bc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e92de91d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3e92de91d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Gina</a:t>
            </a:r>
            <a:endParaRPr/>
          </a:p>
        </p:txBody>
      </p:sp>
      <p:sp>
        <p:nvSpPr>
          <p:cNvPr id="220" name="Google Shape;220;g23e92de91d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08150ab3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408150ab3d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Emily</a:t>
            </a:r>
            <a:endParaRPr/>
          </a:p>
        </p:txBody>
      </p:sp>
      <p:sp>
        <p:nvSpPr>
          <p:cNvPr id="228" name="Google Shape;228;g2408150ab3d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408150ab3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408150ab3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1000"/>
              </a:spcBef>
              <a:spcAft>
                <a:spcPts val="0"/>
              </a:spcAft>
              <a:buClr>
                <a:srgbClr val="3A3838"/>
              </a:buClr>
              <a:buSzPts val="1200"/>
              <a:buChar char="-"/>
            </a:pPr>
            <a:r>
              <a:rPr lang="en-US">
                <a:solidFill>
                  <a:srgbClr val="3A3838"/>
                </a:solidFill>
                <a:latin typeface="Gill Sans"/>
                <a:ea typeface="Gill Sans"/>
                <a:cs typeface="Gill Sans"/>
                <a:sym typeface="Gill Sans"/>
              </a:rPr>
              <a:t>Emily</a:t>
            </a:r>
            <a:endParaRPr>
              <a:solidFill>
                <a:srgbClr val="3A3838"/>
              </a:solidFill>
              <a:latin typeface="Gill Sans"/>
              <a:ea typeface="Gill Sans"/>
              <a:cs typeface="Gill Sans"/>
              <a:sym typeface="Gill Sans"/>
            </a:endParaRPr>
          </a:p>
          <a:p>
            <a:pPr marL="457200" lvl="0" indent="-304800" algn="l" rtl="0">
              <a:lnSpc>
                <a:spcPct val="115000"/>
              </a:lnSpc>
              <a:spcBef>
                <a:spcPts val="0"/>
              </a:spcBef>
              <a:spcAft>
                <a:spcPts val="0"/>
              </a:spcAft>
              <a:buClr>
                <a:srgbClr val="3A3838"/>
              </a:buClr>
              <a:buSzPts val="1200"/>
              <a:buChar char="-"/>
            </a:pPr>
            <a:r>
              <a:rPr lang="en-US">
                <a:solidFill>
                  <a:srgbClr val="3A3838"/>
                </a:solidFill>
                <a:latin typeface="Gill Sans"/>
                <a:ea typeface="Gill Sans"/>
                <a:cs typeface="Gill Sans"/>
                <a:sym typeface="Gill Sans"/>
              </a:rPr>
              <a:t>Engage many campus stakeholders in understanding and making sense of data</a:t>
            </a:r>
            <a:endParaRPr/>
          </a:p>
        </p:txBody>
      </p:sp>
      <p:sp>
        <p:nvSpPr>
          <p:cNvPr id="236" name="Google Shape;236;g2408150ab3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211f09e70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211f09e70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endParaRPr/>
          </a:p>
        </p:txBody>
      </p:sp>
      <p:sp>
        <p:nvSpPr>
          <p:cNvPr id="93" name="Google Shape;93;g2211f09e70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408150ab3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408150ab3d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Emily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Build a data coaching effort: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 study by the researchers of CA CC’s RP Group has identified three key steps for launching a data coaching effort. You should: </a:t>
            </a:r>
            <a:endParaRPr sz="1100" b="1">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 study by the researchers of CA CC’s RP Group has identified three key steps for launching a data coaching effort. You should: </a:t>
            </a:r>
            <a:endParaRPr/>
          </a:p>
        </p:txBody>
      </p:sp>
      <p:sp>
        <p:nvSpPr>
          <p:cNvPr id="244" name="Google Shape;244;g2408150ab3d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408150ab3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408150ab3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54000" algn="l" rtl="0">
              <a:lnSpc>
                <a:spcPct val="90000"/>
              </a:lnSpc>
              <a:spcBef>
                <a:spcPts val="1000"/>
              </a:spcBef>
              <a:spcAft>
                <a:spcPts val="0"/>
              </a:spcAft>
              <a:buClr>
                <a:srgbClr val="3A3838"/>
              </a:buClr>
              <a:buSzPts val="400"/>
              <a:buChar char="•"/>
            </a:pPr>
            <a:r>
              <a:rPr lang="en-US">
                <a:solidFill>
                  <a:srgbClr val="3A3838"/>
                </a:solidFill>
                <a:latin typeface="Gill Sans"/>
                <a:ea typeface="Gill Sans"/>
                <a:cs typeface="Gill Sans"/>
                <a:sym typeface="Gill Sans"/>
              </a:rPr>
              <a:t>Emily</a:t>
            </a:r>
            <a:endParaRPr>
              <a:solidFill>
                <a:srgbClr val="3A3838"/>
              </a:solidFill>
              <a:latin typeface="Gill Sans"/>
              <a:ea typeface="Gill Sans"/>
              <a:cs typeface="Gill Sans"/>
              <a:sym typeface="Gill Sans"/>
            </a:endParaRPr>
          </a:p>
          <a:p>
            <a:pPr marL="457200" lvl="0" indent="-254000" algn="l" rtl="0">
              <a:lnSpc>
                <a:spcPct val="90000"/>
              </a:lnSpc>
              <a:spcBef>
                <a:spcPts val="0"/>
              </a:spcBef>
              <a:spcAft>
                <a:spcPts val="0"/>
              </a:spcAft>
              <a:buClr>
                <a:srgbClr val="3A3838"/>
              </a:buClr>
              <a:buSzPts val="400"/>
              <a:buChar char="•"/>
            </a:pPr>
            <a:r>
              <a:rPr lang="en-US">
                <a:solidFill>
                  <a:srgbClr val="3A3838"/>
                </a:solidFill>
                <a:latin typeface="Gill Sans"/>
                <a:ea typeface="Gill Sans"/>
                <a:cs typeface="Gill Sans"/>
                <a:sym typeface="Gill Sans"/>
              </a:rPr>
              <a:t>Think long term: Sustain your data coaching practice by building it into your college’s planning and decision-making infrastructure</a:t>
            </a:r>
            <a:endParaRPr sz="100"/>
          </a:p>
        </p:txBody>
      </p:sp>
      <p:sp>
        <p:nvSpPr>
          <p:cNvPr id="252" name="Google Shape;252;g2408150ab3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2f7b7ec01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2f7b7ec01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Emily</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Build a data coaching effort: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 study by the researchers of CA CC’s RP Group has identified three key steps for launching a data coaching effort. You should: </a:t>
            </a:r>
            <a:endParaRPr/>
          </a:p>
        </p:txBody>
      </p:sp>
      <p:sp>
        <p:nvSpPr>
          <p:cNvPr id="260" name="Google Shape;260;g222f7b7ec01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22f7b7ec0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22f7b7ec0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Emily</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Build a data coaching effort: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 study by the researchers of CA CC’s RP Group has identified three key steps for launching a data coaching effort. You should: </a:t>
            </a:r>
            <a:endParaRPr/>
          </a:p>
        </p:txBody>
      </p:sp>
      <p:sp>
        <p:nvSpPr>
          <p:cNvPr id="268" name="Google Shape;268;g222f7b7ec0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08150ab3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408150ab3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Emily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Build a data coaching effort: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 study by the researchers of CA CC’s RP Group has identified three key steps for launching a data coaching effort. You should: </a:t>
            </a:r>
            <a:endParaRPr/>
          </a:p>
        </p:txBody>
      </p:sp>
      <p:sp>
        <p:nvSpPr>
          <p:cNvPr id="276" name="Google Shape;276;g2408150ab3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08150ab3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408150ab3d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Emily</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Build a data coaching effort: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 study by the researchers of CA CC’s RP Group has identified three key steps for launching a data coaching effort. You should: </a:t>
            </a:r>
            <a:endParaRPr/>
          </a:p>
        </p:txBody>
      </p:sp>
      <p:sp>
        <p:nvSpPr>
          <p:cNvPr id="284" name="Google Shape;284;g2408150ab3d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408150ab3d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408150ab3d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Build a data coaching effort: </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A study by the researchers of CA CC’s RP Group has identified three key steps for launching a data coaching effort. You should: </a:t>
            </a:r>
            <a:endParaRPr/>
          </a:p>
        </p:txBody>
      </p:sp>
      <p:sp>
        <p:nvSpPr>
          <p:cNvPr id="293" name="Google Shape;293;g2408150ab3d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08150ab3d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408150ab3d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endParaRPr/>
          </a:p>
        </p:txBody>
      </p:sp>
      <p:sp>
        <p:nvSpPr>
          <p:cNvPr id="301" name="Google Shape;301;g2408150ab3d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2fa46ac4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22fa46ac44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222fa46ac44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16597a6b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16597a6b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endParaRPr/>
          </a:p>
        </p:txBody>
      </p:sp>
      <p:sp>
        <p:nvSpPr>
          <p:cNvPr id="101" name="Google Shape;101;g2216597a6b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All</a:t>
            </a: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16597a6b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16597a6b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endParaRPr/>
          </a:p>
        </p:txBody>
      </p:sp>
      <p:sp>
        <p:nvSpPr>
          <p:cNvPr id="118" name="Google Shape;118;g2216597a6b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Eric</a:t>
            </a: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2f7b7ec01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Eric</a:t>
            </a:r>
            <a:endParaRPr/>
          </a:p>
        </p:txBody>
      </p:sp>
      <p:sp>
        <p:nvSpPr>
          <p:cNvPr id="134" name="Google Shape;134;g222f7b7ec01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16597a6b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216597a6b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Meridith</a:t>
            </a:r>
            <a:endParaRPr/>
          </a:p>
        </p:txBody>
      </p:sp>
      <p:sp>
        <p:nvSpPr>
          <p:cNvPr id="143" name="Google Shape;143;g2216597a6b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16597a6bc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16597a6b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Meridith</a:t>
            </a:r>
            <a:endParaRPr/>
          </a:p>
        </p:txBody>
      </p:sp>
      <p:sp>
        <p:nvSpPr>
          <p:cNvPr id="151" name="Google Shape;151;g2216597a6bc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3"/>
        <p:cNvGrpSpPr/>
        <p:nvPr/>
      </p:nvGrpSpPr>
      <p:grpSpPr>
        <a:xfrm>
          <a:off x="0" y="0"/>
          <a:ext cx="0" cy="0"/>
          <a:chOff x="0" y="0"/>
          <a:chExt cx="0" cy="0"/>
        </a:xfrm>
      </p:grpSpPr>
      <p:grpSp>
        <p:nvGrpSpPr>
          <p:cNvPr id="14" name="Google Shape;14;p14"/>
          <p:cNvGrpSpPr/>
          <p:nvPr/>
        </p:nvGrpSpPr>
        <p:grpSpPr>
          <a:xfrm>
            <a:off x="0" y="2834570"/>
            <a:ext cx="12192000" cy="4023430"/>
            <a:chOff x="0" y="2834570"/>
            <a:chExt cx="12192000" cy="4023430"/>
          </a:xfrm>
        </p:grpSpPr>
        <p:sp>
          <p:nvSpPr>
            <p:cNvPr id="15" name="Google Shape;15;p14"/>
            <p:cNvSpPr/>
            <p:nvPr/>
          </p:nvSpPr>
          <p:spPr>
            <a:xfrm rot="10800000">
              <a:off x="0" y="2911800"/>
              <a:ext cx="12192000" cy="3946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4"/>
            <p:cNvSpPr/>
            <p:nvPr/>
          </p:nvSpPr>
          <p:spPr>
            <a:xfrm rot="10800000">
              <a:off x="0" y="2834570"/>
              <a:ext cx="12192000" cy="99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7" name="Google Shape;17;p14"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8" name="Google Shape;18;p14"/>
          <p:cNvSpPr txBox="1">
            <a:spLocks noGrp="1"/>
          </p:cNvSpPr>
          <p:nvPr>
            <p:ph type="title"/>
          </p:nvPr>
        </p:nvSpPr>
        <p:spPr>
          <a:xfrm>
            <a:off x="2133598" y="3310152"/>
            <a:ext cx="9213900" cy="131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Font typeface="Palatino"/>
              <a:buNone/>
              <a:defRPr sz="4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2133597" y="4755561"/>
            <a:ext cx="9213900" cy="165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chemeClr val="lt1"/>
              </a:buClr>
              <a:buSzPts val="2600"/>
              <a:buNone/>
              <a:defRPr>
                <a:solidFill>
                  <a:schemeClr val="lt1"/>
                </a:solidFill>
              </a:defRPr>
            </a:lvl1pPr>
            <a:lvl2pPr lvl="1" algn="l" rtl="0">
              <a:lnSpc>
                <a:spcPct val="90000"/>
              </a:lnSpc>
              <a:spcBef>
                <a:spcPts val="500"/>
              </a:spcBef>
              <a:spcAft>
                <a:spcPts val="0"/>
              </a:spcAft>
              <a:buClr>
                <a:srgbClr val="3A3838"/>
              </a:buClr>
              <a:buSzPts val="1800"/>
              <a:buChar char="•"/>
              <a:defRPr/>
            </a:lvl2pPr>
            <a:lvl3pPr lvl="2" algn="l" rtl="0">
              <a:lnSpc>
                <a:spcPct val="90000"/>
              </a:lnSpc>
              <a:spcBef>
                <a:spcPts val="500"/>
              </a:spcBef>
              <a:spcAft>
                <a:spcPts val="0"/>
              </a:spcAft>
              <a:buClr>
                <a:srgbClr val="3A3838"/>
              </a:buClr>
              <a:buSzPts val="1800"/>
              <a:buChar char="•"/>
              <a:defRPr/>
            </a:lvl3pPr>
            <a:lvl4pPr lvl="3" algn="l" rtl="0">
              <a:lnSpc>
                <a:spcPct val="90000"/>
              </a:lnSpc>
              <a:spcBef>
                <a:spcPts val="500"/>
              </a:spcBef>
              <a:spcAft>
                <a:spcPts val="0"/>
              </a:spcAft>
              <a:buClr>
                <a:srgbClr val="3A3838"/>
              </a:buClr>
              <a:buSzPts val="1800"/>
              <a:buChar char="•"/>
              <a:defRPr/>
            </a:lvl4pPr>
            <a:lvl5pPr lvl="4" algn="l" rtl="0">
              <a:lnSpc>
                <a:spcPct val="90000"/>
              </a:lnSpc>
              <a:spcBef>
                <a:spcPts val="500"/>
              </a:spcBef>
              <a:spcAft>
                <a:spcPts val="0"/>
              </a:spcAft>
              <a:buClr>
                <a:srgbClr val="3A3838"/>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pic>
        <p:nvPicPr>
          <p:cNvPr id="20" name="Google Shape;20;p14"/>
          <p:cNvPicPr preferRelativeResize="0"/>
          <p:nvPr/>
        </p:nvPicPr>
        <p:blipFill rotWithShape="1">
          <a:blip r:embed="rId3">
            <a:alphaModFix/>
          </a:blip>
          <a:srcRect/>
          <a:stretch/>
        </p:blipFill>
        <p:spPr>
          <a:xfrm>
            <a:off x="-184572" y="0"/>
            <a:ext cx="1251370" cy="6857999"/>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g2417ad67cfe_1_301"/>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1212273" y="696266"/>
            <a:ext cx="10314600" cy="114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600"/>
              <a:buFont typeface="Palatino"/>
              <a:buNone/>
              <a:defRPr sz="36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1212273" y="1967787"/>
            <a:ext cx="10314600" cy="419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 name="Google Shape;24;p15"/>
          <p:cNvSpPr/>
          <p:nvPr/>
        </p:nvSpPr>
        <p:spPr>
          <a:xfrm rot="10800000">
            <a:off x="54" y="-36601"/>
            <a:ext cx="775800" cy="6894600"/>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5"/>
          <p:cNvSpPr txBox="1">
            <a:spLocks noGrp="1"/>
          </p:cNvSpPr>
          <p:nvPr>
            <p:ph type="sldNum" idx="12"/>
          </p:nvPr>
        </p:nvSpPr>
        <p:spPr>
          <a:xfrm>
            <a:off x="9937386" y="6477000"/>
            <a:ext cx="1143000" cy="247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5"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7"/>
        <p:cNvGrpSpPr/>
        <p:nvPr/>
      </p:nvGrpSpPr>
      <p:grpSpPr>
        <a:xfrm>
          <a:off x="0" y="0"/>
          <a:ext cx="0" cy="0"/>
          <a:chOff x="0" y="0"/>
          <a:chExt cx="0" cy="0"/>
        </a:xfrm>
      </p:grpSpPr>
      <p:grpSp>
        <p:nvGrpSpPr>
          <p:cNvPr id="28" name="Google Shape;28;p16"/>
          <p:cNvGrpSpPr/>
          <p:nvPr/>
        </p:nvGrpSpPr>
        <p:grpSpPr>
          <a:xfrm>
            <a:off x="-22225" y="-36513"/>
            <a:ext cx="12214188" cy="6942138"/>
            <a:chOff x="-22225" y="-36513"/>
            <a:chExt cx="12214188" cy="6942138"/>
          </a:xfrm>
        </p:grpSpPr>
        <p:pic>
          <p:nvPicPr>
            <p:cNvPr id="29" name="Google Shape;29;p16"/>
            <p:cNvPicPr preferRelativeResize="0"/>
            <p:nvPr/>
          </p:nvPicPr>
          <p:blipFill rotWithShape="1">
            <a:blip r:embed="rId2">
              <a:alphaModFix/>
            </a:blip>
            <a:srcRect/>
            <a:stretch/>
          </p:blipFill>
          <p:spPr>
            <a:xfrm>
              <a:off x="-22225" y="0"/>
              <a:ext cx="4071939" cy="6905625"/>
            </a:xfrm>
            <a:prstGeom prst="rect">
              <a:avLst/>
            </a:prstGeom>
            <a:noFill/>
            <a:ln>
              <a:noFill/>
            </a:ln>
            <a:effectLst>
              <a:outerShdw blurRad="190500" dist="76200" algn="l" rotWithShape="0">
                <a:srgbClr val="000000">
                  <a:alpha val="40000"/>
                </a:srgbClr>
              </a:outerShdw>
            </a:effectLst>
          </p:spPr>
        </p:pic>
        <p:sp>
          <p:nvSpPr>
            <p:cNvPr id="30" name="Google Shape;30;p16"/>
            <p:cNvSpPr/>
            <p:nvPr/>
          </p:nvSpPr>
          <p:spPr>
            <a:xfrm>
              <a:off x="-22225" y="1365827"/>
              <a:ext cx="4071900" cy="4392600"/>
            </a:xfrm>
            <a:prstGeom prst="rect">
              <a:avLst/>
            </a:prstGeom>
            <a:solidFill>
              <a:schemeClr val="accen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6"/>
            <p:cNvSpPr/>
            <p:nvPr/>
          </p:nvSpPr>
          <p:spPr>
            <a:xfrm>
              <a:off x="11510963" y="-36513"/>
              <a:ext cx="681000" cy="6894600"/>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2" name="Google Shape;32;p16"/>
          <p:cNvSpPr txBox="1">
            <a:spLocks noGrp="1"/>
          </p:cNvSpPr>
          <p:nvPr>
            <p:ph type="title"/>
          </p:nvPr>
        </p:nvSpPr>
        <p:spPr>
          <a:xfrm>
            <a:off x="247135" y="1570618"/>
            <a:ext cx="3583500" cy="16119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3600"/>
              <a:buFont typeface="Palatino"/>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247135" y="3283527"/>
            <a:ext cx="3583500" cy="23136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1000"/>
              </a:spcBef>
              <a:spcAft>
                <a:spcPts val="0"/>
              </a:spcAft>
              <a:buClr>
                <a:schemeClr val="lt1"/>
              </a:buClr>
              <a:buSzPts val="2600"/>
              <a:buNone/>
              <a:defRPr sz="2600">
                <a:solidFill>
                  <a:schemeClr val="lt1"/>
                </a:solidFill>
              </a:defRPr>
            </a:lvl1pPr>
            <a:lvl2pPr marL="914400" lvl="1" indent="-228600" algn="l" rtl="0">
              <a:lnSpc>
                <a:spcPct val="90000"/>
              </a:lnSpc>
              <a:spcBef>
                <a:spcPts val="500"/>
              </a:spcBef>
              <a:spcAft>
                <a:spcPts val="0"/>
              </a:spcAft>
              <a:buClr>
                <a:srgbClr val="3A3838"/>
              </a:buClr>
              <a:buSzPts val="1400"/>
              <a:buNone/>
              <a:defRPr sz="1400"/>
            </a:lvl2pPr>
            <a:lvl3pPr marL="1371600" lvl="2" indent="-228600" algn="l" rtl="0">
              <a:lnSpc>
                <a:spcPct val="90000"/>
              </a:lnSpc>
              <a:spcBef>
                <a:spcPts val="500"/>
              </a:spcBef>
              <a:spcAft>
                <a:spcPts val="0"/>
              </a:spcAft>
              <a:buClr>
                <a:srgbClr val="3A3838"/>
              </a:buClr>
              <a:buSzPts val="1200"/>
              <a:buNone/>
              <a:defRPr sz="1200"/>
            </a:lvl3pPr>
            <a:lvl4pPr marL="1828800" lvl="3" indent="-228600" algn="l" rtl="0">
              <a:lnSpc>
                <a:spcPct val="90000"/>
              </a:lnSpc>
              <a:spcBef>
                <a:spcPts val="500"/>
              </a:spcBef>
              <a:spcAft>
                <a:spcPts val="0"/>
              </a:spcAft>
              <a:buClr>
                <a:srgbClr val="3A3838"/>
              </a:buClr>
              <a:buSzPts val="1000"/>
              <a:buNone/>
              <a:defRPr sz="1000"/>
            </a:lvl4pPr>
            <a:lvl5pPr marL="2286000" lvl="4" indent="-228600" algn="l" rtl="0">
              <a:lnSpc>
                <a:spcPct val="90000"/>
              </a:lnSpc>
              <a:spcBef>
                <a:spcPts val="500"/>
              </a:spcBef>
              <a:spcAft>
                <a:spcPts val="0"/>
              </a:spcAft>
              <a:buClr>
                <a:srgbClr val="3A3838"/>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4" name="Google Shape;34;p16"/>
          <p:cNvSpPr txBox="1">
            <a:spLocks noGrp="1"/>
          </p:cNvSpPr>
          <p:nvPr>
            <p:ph type="body" idx="2"/>
          </p:nvPr>
        </p:nvSpPr>
        <p:spPr>
          <a:xfrm>
            <a:off x="4461164" y="1112108"/>
            <a:ext cx="6572100" cy="50916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A3838"/>
              </a:buClr>
              <a:buSzPts val="2400"/>
              <a:buFont typeface="Arial"/>
              <a:buNone/>
              <a:defRPr sz="2400"/>
            </a:lvl1pPr>
            <a:lvl2pPr marL="914400" lvl="1" indent="-368300" algn="l" rtl="0">
              <a:lnSpc>
                <a:spcPct val="90000"/>
              </a:lnSpc>
              <a:spcBef>
                <a:spcPts val="500"/>
              </a:spcBef>
              <a:spcAft>
                <a:spcPts val="0"/>
              </a:spcAft>
              <a:buClr>
                <a:srgbClr val="3A3838"/>
              </a:buClr>
              <a:buSzPts val="2200"/>
              <a:buChar char="•"/>
              <a:defRPr sz="2200"/>
            </a:lvl2pPr>
            <a:lvl3pPr marL="1371600" lvl="2" indent="-355600" algn="l" rtl="0">
              <a:lnSpc>
                <a:spcPct val="90000"/>
              </a:lnSpc>
              <a:spcBef>
                <a:spcPts val="500"/>
              </a:spcBef>
              <a:spcAft>
                <a:spcPts val="0"/>
              </a:spcAft>
              <a:buClr>
                <a:srgbClr val="3A3838"/>
              </a:buClr>
              <a:buSzPts val="2000"/>
              <a:buChar char="•"/>
              <a:defRPr sz="2000"/>
            </a:lvl3pPr>
            <a:lvl4pPr marL="1828800" lvl="3" indent="-342900" algn="l" rtl="0">
              <a:lnSpc>
                <a:spcPct val="90000"/>
              </a:lnSpc>
              <a:spcBef>
                <a:spcPts val="500"/>
              </a:spcBef>
              <a:spcAft>
                <a:spcPts val="0"/>
              </a:spcAft>
              <a:buClr>
                <a:srgbClr val="3A3838"/>
              </a:buClr>
              <a:buSzPts val="1800"/>
              <a:buChar char="•"/>
              <a:defRPr sz="1800"/>
            </a:lvl4pPr>
            <a:lvl5pPr marL="2286000" lvl="4" indent="-355600" algn="l" rtl="0">
              <a:lnSpc>
                <a:spcPct val="90000"/>
              </a:lnSpc>
              <a:spcBef>
                <a:spcPts val="500"/>
              </a:spcBef>
              <a:spcAft>
                <a:spcPts val="0"/>
              </a:spcAft>
              <a:buClr>
                <a:srgbClr val="3A3838"/>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 name="Google Shape;35;p16"/>
          <p:cNvSpPr txBox="1">
            <a:spLocks noGrp="1"/>
          </p:cNvSpPr>
          <p:nvPr>
            <p:ph type="sldNum" idx="12"/>
          </p:nvPr>
        </p:nvSpPr>
        <p:spPr>
          <a:xfrm>
            <a:off x="9443811" y="6477000"/>
            <a:ext cx="1143000" cy="247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16"/>
          <p:cNvCxnSpPr/>
          <p:nvPr/>
        </p:nvCxnSpPr>
        <p:spPr>
          <a:xfrm>
            <a:off x="247135" y="3210323"/>
            <a:ext cx="3583500" cy="0"/>
          </a:xfrm>
          <a:prstGeom prst="straightConnector1">
            <a:avLst/>
          </a:prstGeom>
          <a:noFill/>
          <a:ln w="38100" cap="flat" cmpd="sng">
            <a:solidFill>
              <a:schemeClr val="dk1"/>
            </a:solidFill>
            <a:prstDash val="solid"/>
            <a:miter lim="800000"/>
            <a:headEnd type="none" w="sm" len="sm"/>
            <a:tailEnd type="none" w="sm" len="sm"/>
          </a:ln>
        </p:spPr>
      </p:cxnSp>
      <p:pic>
        <p:nvPicPr>
          <p:cNvPr id="37" name="Google Shape;37;p16" descr="Icon&#10;&#10;Description automatically generated"/>
          <p:cNvPicPr preferRelativeResize="0"/>
          <p:nvPr/>
        </p:nvPicPr>
        <p:blipFill rotWithShape="1">
          <a:blip r:embed="rId3">
            <a:alphaModFix/>
          </a:blip>
          <a:srcRect/>
          <a:stretch/>
        </p:blipFill>
        <p:spPr>
          <a:xfrm>
            <a:off x="10641520"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1212273" y="696266"/>
            <a:ext cx="10314600" cy="114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600"/>
              <a:buFont typeface="Palatino"/>
              <a:buNone/>
              <a:defRPr sz="3600">
                <a:solidFill>
                  <a:schemeClr val="dk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1212273" y="1967787"/>
            <a:ext cx="5077800" cy="419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449291" y="1967786"/>
            <a:ext cx="5077800" cy="419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17"/>
          <p:cNvSpPr/>
          <p:nvPr/>
        </p:nvSpPr>
        <p:spPr>
          <a:xfrm rot="10800000">
            <a:off x="54" y="-36601"/>
            <a:ext cx="775800" cy="6894600"/>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7"/>
          <p:cNvSpPr txBox="1">
            <a:spLocks noGrp="1"/>
          </p:cNvSpPr>
          <p:nvPr>
            <p:ph type="sldNum" idx="12"/>
          </p:nvPr>
        </p:nvSpPr>
        <p:spPr>
          <a:xfrm>
            <a:off x="9937386" y="6477000"/>
            <a:ext cx="1143000" cy="247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7"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8"/>
          <p:cNvSpPr txBox="1">
            <a:spLocks noGrp="1"/>
          </p:cNvSpPr>
          <p:nvPr>
            <p:ph type="sldNum" idx="12"/>
          </p:nvPr>
        </p:nvSpPr>
        <p:spPr>
          <a:xfrm>
            <a:off x="9937386" y="6477000"/>
            <a:ext cx="1143000" cy="247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8"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53"/>
        <p:cNvGrpSpPr/>
        <p:nvPr/>
      </p:nvGrpSpPr>
      <p:grpSpPr>
        <a:xfrm>
          <a:off x="0" y="0"/>
          <a:ext cx="0" cy="0"/>
          <a:chOff x="0" y="0"/>
          <a:chExt cx="0" cy="0"/>
        </a:xfrm>
      </p:grpSpPr>
      <p:pic>
        <p:nvPicPr>
          <p:cNvPr id="54" name="Google Shape;54;g2417ad67cfe_1_272" descr="Academic Senate for California Community Colleges Logo"/>
          <p:cNvPicPr preferRelativeResize="0"/>
          <p:nvPr/>
        </p:nvPicPr>
        <p:blipFill rotWithShape="1">
          <a:blip r:embed="rId3">
            <a:alphaModFix/>
          </a:blip>
          <a:srcRect/>
          <a:stretch/>
        </p:blipFill>
        <p:spPr>
          <a:xfrm>
            <a:off x="1995054" y="829173"/>
            <a:ext cx="4540210" cy="1146403"/>
          </a:xfrm>
          <a:prstGeom prst="rect">
            <a:avLst/>
          </a:prstGeom>
          <a:noFill/>
          <a:ln>
            <a:noFill/>
          </a:ln>
        </p:spPr>
      </p:pic>
      <p:sp>
        <p:nvSpPr>
          <p:cNvPr id="55" name="Google Shape;55;g2417ad67cfe_1_272"/>
          <p:cNvSpPr txBox="1">
            <a:spLocks noGrp="1"/>
          </p:cNvSpPr>
          <p:nvPr>
            <p:ph type="title"/>
          </p:nvPr>
        </p:nvSpPr>
        <p:spPr>
          <a:xfrm>
            <a:off x="2133598" y="3310151"/>
            <a:ext cx="9213900" cy="1730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Font typeface="Georgia"/>
              <a:buNone/>
              <a:defRPr sz="440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g2417ad67cfe_1_272"/>
          <p:cNvSpPr txBox="1">
            <a:spLocks noGrp="1"/>
          </p:cNvSpPr>
          <p:nvPr>
            <p:ph type="subTitle" idx="1"/>
          </p:nvPr>
        </p:nvSpPr>
        <p:spPr>
          <a:xfrm>
            <a:off x="2133598" y="5169192"/>
            <a:ext cx="9213900" cy="131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chemeClr val="lt2"/>
              </a:buClr>
              <a:buSzPts val="2000"/>
              <a:buNone/>
              <a:defRPr sz="2000">
                <a:solidFill>
                  <a:schemeClr val="lt2"/>
                </a:solidFill>
                <a:latin typeface="Arial"/>
                <a:ea typeface="Arial"/>
                <a:cs typeface="Arial"/>
                <a:sym typeface="Arial"/>
              </a:defRPr>
            </a:lvl1pPr>
            <a:lvl2pPr lvl="1" algn="ctr" rtl="0">
              <a:lnSpc>
                <a:spcPct val="90000"/>
              </a:lnSpc>
              <a:spcBef>
                <a:spcPts val="500"/>
              </a:spcBef>
              <a:spcAft>
                <a:spcPts val="0"/>
              </a:spcAft>
              <a:buClr>
                <a:srgbClr val="3A3838"/>
              </a:buClr>
              <a:buSzPts val="2000"/>
              <a:buNone/>
              <a:defRPr sz="2000"/>
            </a:lvl2pPr>
            <a:lvl3pPr lvl="2" algn="ctr" rtl="0">
              <a:lnSpc>
                <a:spcPct val="90000"/>
              </a:lnSpc>
              <a:spcBef>
                <a:spcPts val="500"/>
              </a:spcBef>
              <a:spcAft>
                <a:spcPts val="0"/>
              </a:spcAft>
              <a:buClr>
                <a:srgbClr val="3A3838"/>
              </a:buClr>
              <a:buSzPts val="1800"/>
              <a:buNone/>
              <a:defRPr sz="1800"/>
            </a:lvl3pPr>
            <a:lvl4pPr lvl="3" algn="ctr" rtl="0">
              <a:lnSpc>
                <a:spcPct val="90000"/>
              </a:lnSpc>
              <a:spcBef>
                <a:spcPts val="500"/>
              </a:spcBef>
              <a:spcAft>
                <a:spcPts val="0"/>
              </a:spcAft>
              <a:buClr>
                <a:srgbClr val="3A3838"/>
              </a:buClr>
              <a:buSzPts val="1600"/>
              <a:buNone/>
              <a:defRPr sz="1600"/>
            </a:lvl4pPr>
            <a:lvl5pPr lvl="4" algn="ctr" rtl="0">
              <a:lnSpc>
                <a:spcPct val="90000"/>
              </a:lnSpc>
              <a:spcBef>
                <a:spcPts val="500"/>
              </a:spcBef>
              <a:spcAft>
                <a:spcPts val="0"/>
              </a:spcAft>
              <a:buClr>
                <a:srgbClr val="3A3838"/>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57"/>
        <p:cNvGrpSpPr/>
        <p:nvPr/>
      </p:nvGrpSpPr>
      <p:grpSpPr>
        <a:xfrm>
          <a:off x="0" y="0"/>
          <a:ext cx="0" cy="0"/>
          <a:chOff x="0" y="0"/>
          <a:chExt cx="0" cy="0"/>
        </a:xfrm>
      </p:grpSpPr>
      <p:grpSp>
        <p:nvGrpSpPr>
          <p:cNvPr id="58" name="Google Shape;58;g2417ad67cfe_1_276"/>
          <p:cNvGrpSpPr/>
          <p:nvPr/>
        </p:nvGrpSpPr>
        <p:grpSpPr>
          <a:xfrm>
            <a:off x="0" y="0"/>
            <a:ext cx="12192000" cy="6858109"/>
            <a:chOff x="0" y="0"/>
            <a:chExt cx="12192000" cy="6858109"/>
          </a:xfrm>
        </p:grpSpPr>
        <p:sp>
          <p:nvSpPr>
            <p:cNvPr id="59" name="Google Shape;59;g2417ad67cfe_1_276"/>
            <p:cNvSpPr/>
            <p:nvPr/>
          </p:nvSpPr>
          <p:spPr>
            <a:xfrm>
              <a:off x="0" y="0"/>
              <a:ext cx="12192000" cy="1884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g2417ad67cfe_1_276"/>
            <p:cNvSpPr/>
            <p:nvPr/>
          </p:nvSpPr>
          <p:spPr>
            <a:xfrm>
              <a:off x="0" y="6276109"/>
              <a:ext cx="12192000" cy="58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1" name="Google Shape;61;g2417ad67cfe_1_276"/>
            <p:cNvSpPr/>
            <p:nvPr/>
          </p:nvSpPr>
          <p:spPr>
            <a:xfrm>
              <a:off x="0" y="1867368"/>
              <a:ext cx="12192000" cy="149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62" name="Google Shape;62;g2417ad67cfe_1_276"/>
          <p:cNvSpPr txBox="1">
            <a:spLocks noGrp="1"/>
          </p:cNvSpPr>
          <p:nvPr>
            <p:ph type="title"/>
          </p:nvPr>
        </p:nvSpPr>
        <p:spPr>
          <a:xfrm>
            <a:off x="831850" y="434518"/>
            <a:ext cx="10515600" cy="131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600"/>
              <a:buFont typeface="Georgia"/>
              <a:buNone/>
              <a:defRPr sz="360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g2417ad67cfe_1_276"/>
          <p:cNvSpPr txBox="1">
            <a:spLocks noGrp="1"/>
          </p:cNvSpPr>
          <p:nvPr>
            <p:ph type="body" idx="1"/>
          </p:nvPr>
        </p:nvSpPr>
        <p:spPr>
          <a:xfrm>
            <a:off x="831850" y="2221728"/>
            <a:ext cx="10515600" cy="706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3A3838"/>
              </a:buClr>
              <a:buSzPts val="2200"/>
              <a:buNone/>
              <a:defRPr sz="2200">
                <a:solidFill>
                  <a:srgbClr val="3A3838"/>
                </a:solidFill>
                <a:latin typeface="Arial"/>
                <a:ea typeface="Arial"/>
                <a:cs typeface="Arial"/>
                <a:sym typeface="Arial"/>
              </a:defRPr>
            </a:lvl1pPr>
            <a:lvl2pPr marL="914400" lvl="1" indent="-228600" algn="l" rtl="0">
              <a:lnSpc>
                <a:spcPct val="90000"/>
              </a:lnSpc>
              <a:spcBef>
                <a:spcPts val="500"/>
              </a:spcBef>
              <a:spcAft>
                <a:spcPts val="0"/>
              </a:spcAft>
              <a:buClr>
                <a:srgbClr val="88BEB5"/>
              </a:buClr>
              <a:buSzPts val="2000"/>
              <a:buNone/>
              <a:defRPr sz="2000">
                <a:solidFill>
                  <a:srgbClr val="88BEB5"/>
                </a:solidFill>
              </a:defRPr>
            </a:lvl2pPr>
            <a:lvl3pPr marL="1371600" lvl="2" indent="-228600" algn="l" rtl="0">
              <a:lnSpc>
                <a:spcPct val="90000"/>
              </a:lnSpc>
              <a:spcBef>
                <a:spcPts val="500"/>
              </a:spcBef>
              <a:spcAft>
                <a:spcPts val="0"/>
              </a:spcAft>
              <a:buClr>
                <a:srgbClr val="88BEB5"/>
              </a:buClr>
              <a:buSzPts val="1800"/>
              <a:buNone/>
              <a:defRPr sz="1800">
                <a:solidFill>
                  <a:srgbClr val="88BEB5"/>
                </a:solidFill>
              </a:defRPr>
            </a:lvl3pPr>
            <a:lvl4pPr marL="1828800" lvl="3" indent="-228600" algn="l" rtl="0">
              <a:lnSpc>
                <a:spcPct val="90000"/>
              </a:lnSpc>
              <a:spcBef>
                <a:spcPts val="500"/>
              </a:spcBef>
              <a:spcAft>
                <a:spcPts val="0"/>
              </a:spcAft>
              <a:buClr>
                <a:srgbClr val="88BEB5"/>
              </a:buClr>
              <a:buSzPts val="1600"/>
              <a:buNone/>
              <a:defRPr sz="1600">
                <a:solidFill>
                  <a:srgbClr val="88BEB5"/>
                </a:solidFill>
              </a:defRPr>
            </a:lvl4pPr>
            <a:lvl5pPr marL="2286000" lvl="4" indent="-228600" algn="l" rtl="0">
              <a:lnSpc>
                <a:spcPct val="90000"/>
              </a:lnSpc>
              <a:spcBef>
                <a:spcPts val="500"/>
              </a:spcBef>
              <a:spcAft>
                <a:spcPts val="0"/>
              </a:spcAft>
              <a:buClr>
                <a:srgbClr val="88BEB5"/>
              </a:buClr>
              <a:buSzPts val="1600"/>
              <a:buNone/>
              <a:defRPr sz="1600">
                <a:solidFill>
                  <a:srgbClr val="88BEB5"/>
                </a:solidFill>
              </a:defRPr>
            </a:lvl5pPr>
            <a:lvl6pPr marL="2743200" lvl="5" indent="-228600" algn="l" rtl="0">
              <a:lnSpc>
                <a:spcPct val="90000"/>
              </a:lnSpc>
              <a:spcBef>
                <a:spcPts val="500"/>
              </a:spcBef>
              <a:spcAft>
                <a:spcPts val="0"/>
              </a:spcAft>
              <a:buClr>
                <a:srgbClr val="88BEB5"/>
              </a:buClr>
              <a:buSzPts val="1600"/>
              <a:buNone/>
              <a:defRPr sz="1600">
                <a:solidFill>
                  <a:srgbClr val="88BEB5"/>
                </a:solidFill>
              </a:defRPr>
            </a:lvl6pPr>
            <a:lvl7pPr marL="3200400" lvl="6" indent="-228600" algn="l" rtl="0">
              <a:lnSpc>
                <a:spcPct val="90000"/>
              </a:lnSpc>
              <a:spcBef>
                <a:spcPts val="500"/>
              </a:spcBef>
              <a:spcAft>
                <a:spcPts val="0"/>
              </a:spcAft>
              <a:buClr>
                <a:srgbClr val="88BEB5"/>
              </a:buClr>
              <a:buSzPts val="1600"/>
              <a:buNone/>
              <a:defRPr sz="1600">
                <a:solidFill>
                  <a:srgbClr val="88BEB5"/>
                </a:solidFill>
              </a:defRPr>
            </a:lvl7pPr>
            <a:lvl8pPr marL="3657600" lvl="7" indent="-228600" algn="l" rtl="0">
              <a:lnSpc>
                <a:spcPct val="90000"/>
              </a:lnSpc>
              <a:spcBef>
                <a:spcPts val="500"/>
              </a:spcBef>
              <a:spcAft>
                <a:spcPts val="0"/>
              </a:spcAft>
              <a:buClr>
                <a:srgbClr val="88BEB5"/>
              </a:buClr>
              <a:buSzPts val="1600"/>
              <a:buNone/>
              <a:defRPr sz="1600">
                <a:solidFill>
                  <a:srgbClr val="88BEB5"/>
                </a:solidFill>
              </a:defRPr>
            </a:lvl8pPr>
            <a:lvl9pPr marL="4114800" lvl="8" indent="-228600" algn="l" rtl="0">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64" name="Google Shape;64;g2417ad67cfe_1_276"/>
          <p:cNvSpPr txBox="1">
            <a:spLocks noGrp="1"/>
          </p:cNvSpPr>
          <p:nvPr>
            <p:ph type="body" idx="2"/>
          </p:nvPr>
        </p:nvSpPr>
        <p:spPr>
          <a:xfrm>
            <a:off x="831850" y="2997965"/>
            <a:ext cx="10515600" cy="3093300"/>
          </a:xfrm>
          <a:prstGeom prst="rect">
            <a:avLst/>
          </a:prstGeom>
          <a:noFill/>
          <a:ln>
            <a:noFill/>
          </a:ln>
        </p:spPr>
        <p:txBody>
          <a:bodyPr spcFirstLastPara="1" wrap="square" lIns="91425" tIns="45700" rIns="91425" bIns="45700" anchor="t" anchorCtr="0">
            <a:normAutofit/>
          </a:bodyPr>
          <a:lstStyle>
            <a:lvl1pPr marL="457200" lvl="0" indent="-355600" algn="l" rtl="0">
              <a:lnSpc>
                <a:spcPct val="90000"/>
              </a:lnSpc>
              <a:spcBef>
                <a:spcPts val="1000"/>
              </a:spcBef>
              <a:spcAft>
                <a:spcPts val="0"/>
              </a:spcAft>
              <a:buClr>
                <a:srgbClr val="3A3838"/>
              </a:buClr>
              <a:buSzPts val="2000"/>
              <a:buChar char="•"/>
              <a:defRPr sz="2000">
                <a:latin typeface="Arial"/>
                <a:ea typeface="Arial"/>
                <a:cs typeface="Arial"/>
                <a:sym typeface="Arial"/>
              </a:defRPr>
            </a:lvl1pPr>
            <a:lvl2pPr marL="914400" lvl="1" indent="-342900" algn="l" rtl="0">
              <a:lnSpc>
                <a:spcPct val="90000"/>
              </a:lnSpc>
              <a:spcBef>
                <a:spcPts val="500"/>
              </a:spcBef>
              <a:spcAft>
                <a:spcPts val="0"/>
              </a:spcAft>
              <a:buClr>
                <a:srgbClr val="3A3838"/>
              </a:buClr>
              <a:buSzPts val="1800"/>
              <a:buChar char="•"/>
              <a:defRPr sz="1800">
                <a:latin typeface="Arial"/>
                <a:ea typeface="Arial"/>
                <a:cs typeface="Arial"/>
                <a:sym typeface="Arial"/>
              </a:defRPr>
            </a:lvl2pPr>
            <a:lvl3pPr marL="1371600" lvl="2" indent="-336550" algn="l" rtl="0">
              <a:lnSpc>
                <a:spcPct val="90000"/>
              </a:lnSpc>
              <a:spcBef>
                <a:spcPts val="500"/>
              </a:spcBef>
              <a:spcAft>
                <a:spcPts val="0"/>
              </a:spcAft>
              <a:buClr>
                <a:srgbClr val="3A3838"/>
              </a:buClr>
              <a:buSzPts val="1700"/>
              <a:buChar char="•"/>
              <a:defRPr sz="1700">
                <a:latin typeface="Arial"/>
                <a:ea typeface="Arial"/>
                <a:cs typeface="Arial"/>
                <a:sym typeface="Arial"/>
              </a:defRPr>
            </a:lvl3pPr>
            <a:lvl4pPr marL="1828800" lvl="3" indent="-330200" algn="l" rtl="0">
              <a:lnSpc>
                <a:spcPct val="90000"/>
              </a:lnSpc>
              <a:spcBef>
                <a:spcPts val="500"/>
              </a:spcBef>
              <a:spcAft>
                <a:spcPts val="0"/>
              </a:spcAft>
              <a:buClr>
                <a:srgbClr val="3A3838"/>
              </a:buClr>
              <a:buSzPts val="1600"/>
              <a:buChar char="•"/>
              <a:defRPr sz="1600">
                <a:latin typeface="Arial"/>
                <a:ea typeface="Arial"/>
                <a:cs typeface="Arial"/>
                <a:sym typeface="Arial"/>
              </a:defRPr>
            </a:lvl4pPr>
            <a:lvl5pPr marL="2286000" lvl="4" indent="-355600" algn="l" rtl="0">
              <a:lnSpc>
                <a:spcPct val="90000"/>
              </a:lnSpc>
              <a:spcBef>
                <a:spcPts val="500"/>
              </a:spcBef>
              <a:spcAft>
                <a:spcPts val="0"/>
              </a:spcAft>
              <a:buClr>
                <a:srgbClr val="3A3838"/>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5" name="Google Shape;65;g2417ad67cfe_1_276"/>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1200" b="0" i="0" u="none" strike="noStrike" cap="none">
                <a:solidFill>
                  <a:schemeClr val="lt1"/>
                </a:solidFill>
                <a:latin typeface="Arial"/>
                <a:ea typeface="Arial"/>
                <a:cs typeface="Arial"/>
                <a:sym typeface="Arial"/>
              </a:defRPr>
            </a:lvl1pPr>
            <a:lvl2pPr marL="0" lvl="1" indent="0" algn="l" rtl="0">
              <a:spcBef>
                <a:spcPts val="0"/>
              </a:spcBef>
              <a:buNone/>
              <a:defRPr sz="1200" b="0" i="0" u="none" strike="noStrike" cap="none">
                <a:solidFill>
                  <a:schemeClr val="lt1"/>
                </a:solidFill>
                <a:latin typeface="Arial"/>
                <a:ea typeface="Arial"/>
                <a:cs typeface="Arial"/>
                <a:sym typeface="Arial"/>
              </a:defRPr>
            </a:lvl2pPr>
            <a:lvl3pPr marL="0" lvl="2" indent="0" algn="l" rtl="0">
              <a:spcBef>
                <a:spcPts val="0"/>
              </a:spcBef>
              <a:buNone/>
              <a:defRPr sz="1200" b="0" i="0" u="none" strike="noStrike" cap="none">
                <a:solidFill>
                  <a:schemeClr val="lt1"/>
                </a:solidFill>
                <a:latin typeface="Arial"/>
                <a:ea typeface="Arial"/>
                <a:cs typeface="Arial"/>
                <a:sym typeface="Arial"/>
              </a:defRPr>
            </a:lvl3pPr>
            <a:lvl4pPr marL="0" lvl="3" indent="0" algn="l" rtl="0">
              <a:spcBef>
                <a:spcPts val="0"/>
              </a:spcBef>
              <a:buNone/>
              <a:defRPr sz="1200" b="0" i="0" u="none" strike="noStrike" cap="none">
                <a:solidFill>
                  <a:schemeClr val="lt1"/>
                </a:solidFill>
                <a:latin typeface="Arial"/>
                <a:ea typeface="Arial"/>
                <a:cs typeface="Arial"/>
                <a:sym typeface="Arial"/>
              </a:defRPr>
            </a:lvl4pPr>
            <a:lvl5pPr marL="0" lvl="4" indent="0" algn="l" rtl="0">
              <a:spcBef>
                <a:spcPts val="0"/>
              </a:spcBef>
              <a:buNone/>
              <a:defRPr sz="1200" b="0" i="0" u="none" strike="noStrike" cap="none">
                <a:solidFill>
                  <a:schemeClr val="lt1"/>
                </a:solidFill>
                <a:latin typeface="Arial"/>
                <a:ea typeface="Arial"/>
                <a:cs typeface="Arial"/>
                <a:sym typeface="Arial"/>
              </a:defRPr>
            </a:lvl5pPr>
            <a:lvl6pPr marL="0" lvl="5" indent="0" algn="l" rtl="0">
              <a:spcBef>
                <a:spcPts val="0"/>
              </a:spcBef>
              <a:buNone/>
              <a:defRPr sz="1200" b="0" i="0" u="none" strike="noStrike" cap="none">
                <a:solidFill>
                  <a:schemeClr val="lt1"/>
                </a:solidFill>
                <a:latin typeface="Arial"/>
                <a:ea typeface="Arial"/>
                <a:cs typeface="Arial"/>
                <a:sym typeface="Arial"/>
              </a:defRPr>
            </a:lvl6pPr>
            <a:lvl7pPr marL="0" lvl="6" indent="0" algn="l" rtl="0">
              <a:spcBef>
                <a:spcPts val="0"/>
              </a:spcBef>
              <a:buNone/>
              <a:defRPr sz="1200" b="0" i="0" u="none" strike="noStrike" cap="none">
                <a:solidFill>
                  <a:schemeClr val="lt1"/>
                </a:solidFill>
                <a:latin typeface="Arial"/>
                <a:ea typeface="Arial"/>
                <a:cs typeface="Arial"/>
                <a:sym typeface="Arial"/>
              </a:defRPr>
            </a:lvl7pPr>
            <a:lvl8pPr marL="0" lvl="7" indent="0" algn="l" rtl="0">
              <a:spcBef>
                <a:spcPts val="0"/>
              </a:spcBef>
              <a:buNone/>
              <a:defRPr sz="1200" b="0" i="0" u="none" strike="noStrike" cap="none">
                <a:solidFill>
                  <a:schemeClr val="lt1"/>
                </a:solidFill>
                <a:latin typeface="Arial"/>
                <a:ea typeface="Arial"/>
                <a:cs typeface="Arial"/>
                <a:sym typeface="Arial"/>
              </a:defRPr>
            </a:lvl8pPr>
            <a:lvl9pPr marL="0" lvl="8" indent="0" algn="l" rtl="0">
              <a:spcBef>
                <a:spcPts val="0"/>
              </a:spcBef>
              <a:buNone/>
              <a:defRPr sz="12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g2417ad67cfe_1_276"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67"/>
        <p:cNvGrpSpPr/>
        <p:nvPr/>
      </p:nvGrpSpPr>
      <p:grpSpPr>
        <a:xfrm>
          <a:off x="0" y="0"/>
          <a:ext cx="0" cy="0"/>
          <a:chOff x="0" y="0"/>
          <a:chExt cx="0" cy="0"/>
        </a:xfrm>
      </p:grpSpPr>
      <p:grpSp>
        <p:nvGrpSpPr>
          <p:cNvPr id="68" name="Google Shape;68;g2417ad67cfe_1_286"/>
          <p:cNvGrpSpPr/>
          <p:nvPr/>
        </p:nvGrpSpPr>
        <p:grpSpPr>
          <a:xfrm>
            <a:off x="0" y="0"/>
            <a:ext cx="12192000" cy="798828"/>
            <a:chOff x="0" y="0"/>
            <a:chExt cx="12192000" cy="798828"/>
          </a:xfrm>
        </p:grpSpPr>
        <p:sp>
          <p:nvSpPr>
            <p:cNvPr id="69" name="Google Shape;69;g2417ad67cfe_1_286"/>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g2417ad67cfe_1_286"/>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71" name="Google Shape;71;g2417ad67cfe_1_286"/>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600"/>
              <a:buFont typeface="Georgia"/>
              <a:buNone/>
              <a:defRPr sz="36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g2417ad67cfe_1_286"/>
          <p:cNvSpPr txBox="1">
            <a:spLocks noGrp="1"/>
          </p:cNvSpPr>
          <p:nvPr>
            <p:ph type="body" idx="1"/>
          </p:nvPr>
        </p:nvSpPr>
        <p:spPr>
          <a:xfrm>
            <a:off x="838200" y="2286442"/>
            <a:ext cx="5181600" cy="4008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 name="Google Shape;73;g2417ad67cfe_1_286"/>
          <p:cNvSpPr txBox="1">
            <a:spLocks noGrp="1"/>
          </p:cNvSpPr>
          <p:nvPr>
            <p:ph type="body" idx="2"/>
          </p:nvPr>
        </p:nvSpPr>
        <p:spPr>
          <a:xfrm>
            <a:off x="6172200" y="2286442"/>
            <a:ext cx="5181600" cy="4008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g2417ad67cfe_1_286"/>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1200" b="0" i="0" u="none" strike="noStrike" cap="none">
                <a:solidFill>
                  <a:schemeClr val="dk2"/>
                </a:solidFill>
                <a:latin typeface="Arial"/>
                <a:ea typeface="Arial"/>
                <a:cs typeface="Arial"/>
                <a:sym typeface="Arial"/>
              </a:defRPr>
            </a:lvl1pPr>
            <a:lvl2pPr marL="0" lvl="1" indent="0" algn="l" rtl="0">
              <a:spcBef>
                <a:spcPts val="0"/>
              </a:spcBef>
              <a:buNone/>
              <a:defRPr sz="1200" b="0" i="0" u="none" strike="noStrike" cap="none">
                <a:solidFill>
                  <a:schemeClr val="dk2"/>
                </a:solidFill>
                <a:latin typeface="Arial"/>
                <a:ea typeface="Arial"/>
                <a:cs typeface="Arial"/>
                <a:sym typeface="Arial"/>
              </a:defRPr>
            </a:lvl2pPr>
            <a:lvl3pPr marL="0" lvl="2" indent="0" algn="l" rtl="0">
              <a:spcBef>
                <a:spcPts val="0"/>
              </a:spcBef>
              <a:buNone/>
              <a:defRPr sz="1200" b="0" i="0" u="none" strike="noStrike" cap="none">
                <a:solidFill>
                  <a:schemeClr val="dk2"/>
                </a:solidFill>
                <a:latin typeface="Arial"/>
                <a:ea typeface="Arial"/>
                <a:cs typeface="Arial"/>
                <a:sym typeface="Arial"/>
              </a:defRPr>
            </a:lvl3pPr>
            <a:lvl4pPr marL="0" lvl="3" indent="0" algn="l" rtl="0">
              <a:spcBef>
                <a:spcPts val="0"/>
              </a:spcBef>
              <a:buNone/>
              <a:defRPr sz="1200" b="0" i="0" u="none" strike="noStrike" cap="none">
                <a:solidFill>
                  <a:schemeClr val="dk2"/>
                </a:solidFill>
                <a:latin typeface="Arial"/>
                <a:ea typeface="Arial"/>
                <a:cs typeface="Arial"/>
                <a:sym typeface="Arial"/>
              </a:defRPr>
            </a:lvl4pPr>
            <a:lvl5pPr marL="0" lvl="4" indent="0" algn="l" rtl="0">
              <a:spcBef>
                <a:spcPts val="0"/>
              </a:spcBef>
              <a:buNone/>
              <a:defRPr sz="1200" b="0" i="0" u="none" strike="noStrike" cap="none">
                <a:solidFill>
                  <a:schemeClr val="dk2"/>
                </a:solidFill>
                <a:latin typeface="Arial"/>
                <a:ea typeface="Arial"/>
                <a:cs typeface="Arial"/>
                <a:sym typeface="Arial"/>
              </a:defRPr>
            </a:lvl5pPr>
            <a:lvl6pPr marL="0" lvl="5" indent="0" algn="l" rtl="0">
              <a:spcBef>
                <a:spcPts val="0"/>
              </a:spcBef>
              <a:buNone/>
              <a:defRPr sz="1200" b="0" i="0" u="none" strike="noStrike" cap="none">
                <a:solidFill>
                  <a:schemeClr val="dk2"/>
                </a:solidFill>
                <a:latin typeface="Arial"/>
                <a:ea typeface="Arial"/>
                <a:cs typeface="Arial"/>
                <a:sym typeface="Arial"/>
              </a:defRPr>
            </a:lvl6pPr>
            <a:lvl7pPr marL="0" lvl="6" indent="0" algn="l" rtl="0">
              <a:spcBef>
                <a:spcPts val="0"/>
              </a:spcBef>
              <a:buNone/>
              <a:defRPr sz="1200" b="0" i="0" u="none" strike="noStrike" cap="none">
                <a:solidFill>
                  <a:schemeClr val="dk2"/>
                </a:solidFill>
                <a:latin typeface="Arial"/>
                <a:ea typeface="Arial"/>
                <a:cs typeface="Arial"/>
                <a:sym typeface="Arial"/>
              </a:defRPr>
            </a:lvl7pPr>
            <a:lvl8pPr marL="0" lvl="7" indent="0" algn="l" rtl="0">
              <a:spcBef>
                <a:spcPts val="0"/>
              </a:spcBef>
              <a:buNone/>
              <a:defRPr sz="1200" b="0" i="0" u="none" strike="noStrike" cap="none">
                <a:solidFill>
                  <a:schemeClr val="dk2"/>
                </a:solidFill>
                <a:latin typeface="Arial"/>
                <a:ea typeface="Arial"/>
                <a:cs typeface="Arial"/>
                <a:sym typeface="Arial"/>
              </a:defRPr>
            </a:lvl8pPr>
            <a:lvl9pPr marL="0" lvl="8" indent="0" algn="l" rtl="0">
              <a:spcBef>
                <a:spcPts val="0"/>
              </a:spcBef>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75"/>
        <p:cNvGrpSpPr/>
        <p:nvPr/>
      </p:nvGrpSpPr>
      <p:grpSpPr>
        <a:xfrm>
          <a:off x="0" y="0"/>
          <a:ext cx="0" cy="0"/>
          <a:chOff x="0" y="0"/>
          <a:chExt cx="0" cy="0"/>
        </a:xfrm>
      </p:grpSpPr>
      <p:sp>
        <p:nvSpPr>
          <p:cNvPr id="76" name="Google Shape;76;g2417ad67cfe_1_294"/>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600"/>
              <a:buFont typeface="Georgia"/>
              <a:buNone/>
              <a:defRPr sz="36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g2417ad67cfe_1_294"/>
          <p:cNvSpPr txBox="1">
            <a:spLocks noGrp="1"/>
          </p:cNvSpPr>
          <p:nvPr>
            <p:ph type="body" idx="1"/>
          </p:nvPr>
        </p:nvSpPr>
        <p:spPr>
          <a:xfrm>
            <a:off x="838200" y="2286443"/>
            <a:ext cx="10515600" cy="4008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3A3838"/>
              </a:buClr>
              <a:buSzPts val="1800"/>
              <a:buChar char="•"/>
              <a:defRPr/>
            </a:lvl1pPr>
            <a:lvl2pPr marL="914400" lvl="1" indent="-342900" algn="l" rtl="0">
              <a:lnSpc>
                <a:spcPct val="90000"/>
              </a:lnSpc>
              <a:spcBef>
                <a:spcPts val="500"/>
              </a:spcBef>
              <a:spcAft>
                <a:spcPts val="0"/>
              </a:spcAft>
              <a:buClr>
                <a:srgbClr val="3A3838"/>
              </a:buClr>
              <a:buSzPts val="1800"/>
              <a:buChar char="•"/>
              <a:defRPr/>
            </a:lvl2pPr>
            <a:lvl3pPr marL="1371600" lvl="2" indent="-342900" algn="l" rtl="0">
              <a:lnSpc>
                <a:spcPct val="90000"/>
              </a:lnSpc>
              <a:spcBef>
                <a:spcPts val="500"/>
              </a:spcBef>
              <a:spcAft>
                <a:spcPts val="0"/>
              </a:spcAft>
              <a:buClr>
                <a:srgbClr val="3A3838"/>
              </a:buClr>
              <a:buSzPts val="1800"/>
              <a:buChar char="•"/>
              <a:defRPr/>
            </a:lvl3pPr>
            <a:lvl4pPr marL="1828800" lvl="3" indent="-342900" algn="l" rtl="0">
              <a:lnSpc>
                <a:spcPct val="90000"/>
              </a:lnSpc>
              <a:spcBef>
                <a:spcPts val="500"/>
              </a:spcBef>
              <a:spcAft>
                <a:spcPts val="0"/>
              </a:spcAft>
              <a:buClr>
                <a:srgbClr val="3A3838"/>
              </a:buClr>
              <a:buSzPts val="1800"/>
              <a:buChar char="•"/>
              <a:defRPr/>
            </a:lvl4pPr>
            <a:lvl5pPr marL="2286000" lvl="4" indent="-342900" algn="l" rtl="0">
              <a:lnSpc>
                <a:spcPct val="90000"/>
              </a:lnSpc>
              <a:spcBef>
                <a:spcPts val="500"/>
              </a:spcBef>
              <a:spcAft>
                <a:spcPts val="0"/>
              </a:spcAft>
              <a:buClr>
                <a:srgbClr val="3A3838"/>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78" name="Google Shape;78;g2417ad67cfe_1_294"/>
          <p:cNvGrpSpPr/>
          <p:nvPr/>
        </p:nvGrpSpPr>
        <p:grpSpPr>
          <a:xfrm>
            <a:off x="0" y="0"/>
            <a:ext cx="12192000" cy="798828"/>
            <a:chOff x="0" y="0"/>
            <a:chExt cx="12192000" cy="798828"/>
          </a:xfrm>
        </p:grpSpPr>
        <p:sp>
          <p:nvSpPr>
            <p:cNvPr id="79" name="Google Shape;79;g2417ad67cfe_1_294"/>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 name="Google Shape;80;g2417ad67cfe_1_294"/>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81" name="Google Shape;81;g2417ad67cfe_1_294"/>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1200" b="0" i="0" u="none" strike="noStrike" cap="none">
                <a:solidFill>
                  <a:schemeClr val="dk2"/>
                </a:solidFill>
                <a:latin typeface="Arial"/>
                <a:ea typeface="Arial"/>
                <a:cs typeface="Arial"/>
                <a:sym typeface="Arial"/>
              </a:defRPr>
            </a:lvl1pPr>
            <a:lvl2pPr marL="0" lvl="1" indent="0" algn="l" rtl="0">
              <a:spcBef>
                <a:spcPts val="0"/>
              </a:spcBef>
              <a:buNone/>
              <a:defRPr sz="1200" b="0" i="0" u="none" strike="noStrike" cap="none">
                <a:solidFill>
                  <a:schemeClr val="dk2"/>
                </a:solidFill>
                <a:latin typeface="Arial"/>
                <a:ea typeface="Arial"/>
                <a:cs typeface="Arial"/>
                <a:sym typeface="Arial"/>
              </a:defRPr>
            </a:lvl2pPr>
            <a:lvl3pPr marL="0" lvl="2" indent="0" algn="l" rtl="0">
              <a:spcBef>
                <a:spcPts val="0"/>
              </a:spcBef>
              <a:buNone/>
              <a:defRPr sz="1200" b="0" i="0" u="none" strike="noStrike" cap="none">
                <a:solidFill>
                  <a:schemeClr val="dk2"/>
                </a:solidFill>
                <a:latin typeface="Arial"/>
                <a:ea typeface="Arial"/>
                <a:cs typeface="Arial"/>
                <a:sym typeface="Arial"/>
              </a:defRPr>
            </a:lvl3pPr>
            <a:lvl4pPr marL="0" lvl="3" indent="0" algn="l" rtl="0">
              <a:spcBef>
                <a:spcPts val="0"/>
              </a:spcBef>
              <a:buNone/>
              <a:defRPr sz="1200" b="0" i="0" u="none" strike="noStrike" cap="none">
                <a:solidFill>
                  <a:schemeClr val="dk2"/>
                </a:solidFill>
                <a:latin typeface="Arial"/>
                <a:ea typeface="Arial"/>
                <a:cs typeface="Arial"/>
                <a:sym typeface="Arial"/>
              </a:defRPr>
            </a:lvl4pPr>
            <a:lvl5pPr marL="0" lvl="4" indent="0" algn="l" rtl="0">
              <a:spcBef>
                <a:spcPts val="0"/>
              </a:spcBef>
              <a:buNone/>
              <a:defRPr sz="1200" b="0" i="0" u="none" strike="noStrike" cap="none">
                <a:solidFill>
                  <a:schemeClr val="dk2"/>
                </a:solidFill>
                <a:latin typeface="Arial"/>
                <a:ea typeface="Arial"/>
                <a:cs typeface="Arial"/>
                <a:sym typeface="Arial"/>
              </a:defRPr>
            </a:lvl5pPr>
            <a:lvl6pPr marL="0" lvl="5" indent="0" algn="l" rtl="0">
              <a:spcBef>
                <a:spcPts val="0"/>
              </a:spcBef>
              <a:buNone/>
              <a:defRPr sz="1200" b="0" i="0" u="none" strike="noStrike" cap="none">
                <a:solidFill>
                  <a:schemeClr val="dk2"/>
                </a:solidFill>
                <a:latin typeface="Arial"/>
                <a:ea typeface="Arial"/>
                <a:cs typeface="Arial"/>
                <a:sym typeface="Arial"/>
              </a:defRPr>
            </a:lvl6pPr>
            <a:lvl7pPr marL="0" lvl="6" indent="0" algn="l" rtl="0">
              <a:spcBef>
                <a:spcPts val="0"/>
              </a:spcBef>
              <a:buNone/>
              <a:defRPr sz="1200" b="0" i="0" u="none" strike="noStrike" cap="none">
                <a:solidFill>
                  <a:schemeClr val="dk2"/>
                </a:solidFill>
                <a:latin typeface="Arial"/>
                <a:ea typeface="Arial"/>
                <a:cs typeface="Arial"/>
                <a:sym typeface="Arial"/>
              </a:defRPr>
            </a:lvl7pPr>
            <a:lvl8pPr marL="0" lvl="7" indent="0" algn="l" rtl="0">
              <a:spcBef>
                <a:spcPts val="0"/>
              </a:spcBef>
              <a:buNone/>
              <a:defRPr sz="1200" b="0" i="0" u="none" strike="noStrike" cap="none">
                <a:solidFill>
                  <a:schemeClr val="dk2"/>
                </a:solidFill>
                <a:latin typeface="Arial"/>
                <a:ea typeface="Arial"/>
                <a:cs typeface="Arial"/>
                <a:sym typeface="Arial"/>
              </a:defRPr>
            </a:lvl8pPr>
            <a:lvl9pPr marL="0" lvl="8" indent="0" algn="l" rtl="0">
              <a:spcBef>
                <a:spcPts val="0"/>
              </a:spcBef>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sldNum" idx="12"/>
          </p:nvPr>
        </p:nvSpPr>
        <p:spPr>
          <a:xfrm>
            <a:off x="10047513" y="6476093"/>
            <a:ext cx="881700" cy="255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g2417ad67cfe_1_26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3A3838"/>
              </a:buClr>
              <a:buSzPts val="2000"/>
              <a:buFont typeface="Arial"/>
              <a:buChar char="•"/>
              <a:defRPr sz="2000" b="0" i="0" u="none" strike="noStrike" cap="none">
                <a:solidFill>
                  <a:srgbClr val="3A3838"/>
                </a:solidFill>
                <a:latin typeface="Arial"/>
                <a:ea typeface="Arial"/>
                <a:cs typeface="Arial"/>
                <a:sym typeface="Arial"/>
              </a:defRPr>
            </a:lvl1pPr>
            <a:lvl2pPr marL="914400" marR="0" lvl="1"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2pPr>
            <a:lvl3pPr marL="1371600" marR="0" lvl="2" indent="-336550" algn="l" rtl="0">
              <a:lnSpc>
                <a:spcPct val="90000"/>
              </a:lnSpc>
              <a:spcBef>
                <a:spcPts val="500"/>
              </a:spcBef>
              <a:spcAft>
                <a:spcPts val="0"/>
              </a:spcAft>
              <a:buClr>
                <a:srgbClr val="3A3838"/>
              </a:buClr>
              <a:buSzPts val="1700"/>
              <a:buFont typeface="Arial"/>
              <a:buChar char="•"/>
              <a:defRPr sz="1700" b="0" i="0" u="none" strike="noStrike" cap="none">
                <a:solidFill>
                  <a:srgbClr val="3A3838"/>
                </a:solidFill>
                <a:latin typeface="Arial"/>
                <a:ea typeface="Arial"/>
                <a:cs typeface="Arial"/>
                <a:sym typeface="Arial"/>
              </a:defRPr>
            </a:lvl3pPr>
            <a:lvl4pPr marL="1828800" marR="0" lvl="3" indent="-330200" algn="l" rtl="0">
              <a:lnSpc>
                <a:spcPct val="90000"/>
              </a:lnSpc>
              <a:spcBef>
                <a:spcPts val="500"/>
              </a:spcBef>
              <a:spcAft>
                <a:spcPts val="0"/>
              </a:spcAft>
              <a:buClr>
                <a:srgbClr val="3A3838"/>
              </a:buClr>
              <a:buSzPts val="1600"/>
              <a:buFont typeface="Arial"/>
              <a:buChar char="•"/>
              <a:defRPr sz="1600" b="0" i="0" u="none" strike="noStrike" cap="none">
                <a:solidFill>
                  <a:srgbClr val="3A3838"/>
                </a:solidFill>
                <a:latin typeface="Arial"/>
                <a:ea typeface="Arial"/>
                <a:cs typeface="Arial"/>
                <a:sym typeface="Arial"/>
              </a:defRPr>
            </a:lvl4pPr>
            <a:lvl5pPr marL="2286000" marR="0" lvl="4" indent="-330200" algn="l" rtl="0">
              <a:lnSpc>
                <a:spcPct val="90000"/>
              </a:lnSpc>
              <a:spcBef>
                <a:spcPts val="500"/>
              </a:spcBef>
              <a:spcAft>
                <a:spcPts val="0"/>
              </a:spcAft>
              <a:buClr>
                <a:srgbClr val="3A3838"/>
              </a:buClr>
              <a:buSzPts val="1600"/>
              <a:buFont typeface="Arial"/>
              <a:buChar char="•"/>
              <a:defRPr sz="1600" b="0" i="0" u="none" strike="noStrike" cap="none">
                <a:solidFill>
                  <a:srgbClr val="3A383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g2417ad67cfe_1_267"/>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2"/>
                </a:solidFill>
                <a:latin typeface="Arial"/>
                <a:ea typeface="Arial"/>
                <a:cs typeface="Arial"/>
                <a:sym typeface="Arial"/>
              </a:defRPr>
            </a:lvl1pPr>
            <a:lvl2pPr marL="0" marR="0" lvl="1" indent="0" algn="l" rtl="0">
              <a:spcBef>
                <a:spcPts val="0"/>
              </a:spcBef>
              <a:buNone/>
              <a:defRPr sz="1200" b="0" i="0" u="none" strike="noStrike" cap="none">
                <a:solidFill>
                  <a:schemeClr val="dk2"/>
                </a:solidFill>
                <a:latin typeface="Arial"/>
                <a:ea typeface="Arial"/>
                <a:cs typeface="Arial"/>
                <a:sym typeface="Arial"/>
              </a:defRPr>
            </a:lvl2pPr>
            <a:lvl3pPr marL="0" marR="0" lvl="2" indent="0" algn="l" rtl="0">
              <a:spcBef>
                <a:spcPts val="0"/>
              </a:spcBef>
              <a:buNone/>
              <a:defRPr sz="1200" b="0" i="0" u="none" strike="noStrike" cap="none">
                <a:solidFill>
                  <a:schemeClr val="dk2"/>
                </a:solidFill>
                <a:latin typeface="Arial"/>
                <a:ea typeface="Arial"/>
                <a:cs typeface="Arial"/>
                <a:sym typeface="Arial"/>
              </a:defRPr>
            </a:lvl3pPr>
            <a:lvl4pPr marL="0" marR="0" lvl="3" indent="0" algn="l" rtl="0">
              <a:spcBef>
                <a:spcPts val="0"/>
              </a:spcBef>
              <a:buNone/>
              <a:defRPr sz="1200" b="0" i="0" u="none" strike="noStrike" cap="none">
                <a:solidFill>
                  <a:schemeClr val="dk2"/>
                </a:solidFill>
                <a:latin typeface="Arial"/>
                <a:ea typeface="Arial"/>
                <a:cs typeface="Arial"/>
                <a:sym typeface="Arial"/>
              </a:defRPr>
            </a:lvl4pPr>
            <a:lvl5pPr marL="0" marR="0" lvl="4" indent="0" algn="l" rtl="0">
              <a:spcBef>
                <a:spcPts val="0"/>
              </a:spcBef>
              <a:buNone/>
              <a:defRPr sz="1200" b="0" i="0" u="none" strike="noStrike" cap="none">
                <a:solidFill>
                  <a:schemeClr val="dk2"/>
                </a:solidFill>
                <a:latin typeface="Arial"/>
                <a:ea typeface="Arial"/>
                <a:cs typeface="Arial"/>
                <a:sym typeface="Arial"/>
              </a:defRPr>
            </a:lvl5pPr>
            <a:lvl6pPr marL="0" marR="0" lvl="5" indent="0" algn="l" rtl="0">
              <a:spcBef>
                <a:spcPts val="0"/>
              </a:spcBef>
              <a:buNone/>
              <a:defRPr sz="1200" b="0" i="0" u="none" strike="noStrike" cap="none">
                <a:solidFill>
                  <a:schemeClr val="dk2"/>
                </a:solidFill>
                <a:latin typeface="Arial"/>
                <a:ea typeface="Arial"/>
                <a:cs typeface="Arial"/>
                <a:sym typeface="Arial"/>
              </a:defRPr>
            </a:lvl6pPr>
            <a:lvl7pPr marL="0" marR="0" lvl="6" indent="0" algn="l" rtl="0">
              <a:spcBef>
                <a:spcPts val="0"/>
              </a:spcBef>
              <a:buNone/>
              <a:defRPr sz="1200" b="0" i="0" u="none" strike="noStrike" cap="none">
                <a:solidFill>
                  <a:schemeClr val="dk2"/>
                </a:solidFill>
                <a:latin typeface="Arial"/>
                <a:ea typeface="Arial"/>
                <a:cs typeface="Arial"/>
                <a:sym typeface="Arial"/>
              </a:defRPr>
            </a:lvl7pPr>
            <a:lvl8pPr marL="0" marR="0" lvl="7" indent="0" algn="l" rtl="0">
              <a:spcBef>
                <a:spcPts val="0"/>
              </a:spcBef>
              <a:buNone/>
              <a:defRPr sz="1200" b="0" i="0" u="none" strike="noStrike" cap="none">
                <a:solidFill>
                  <a:schemeClr val="dk2"/>
                </a:solidFill>
                <a:latin typeface="Arial"/>
                <a:ea typeface="Arial"/>
                <a:cs typeface="Arial"/>
                <a:sym typeface="Arial"/>
              </a:defRPr>
            </a:lvl8pPr>
            <a:lvl9pPr marL="0" marR="0" lvl="8" indent="0" algn="l" rtl="0">
              <a:spcBef>
                <a:spcPts val="0"/>
              </a:spcBef>
              <a:buNone/>
              <a:defRPr sz="12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g2417ad67cfe_1_2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Georgia"/>
              <a:buNone/>
              <a:defRPr sz="4400" b="0" i="0" u="none" strike="noStrike" cap="none">
                <a:solidFill>
                  <a:schemeClr val="accent2"/>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52" name="Google Shape;52;g2417ad67cfe_1_267" descr="A picture containing text, clipart&#10;&#10;Description automatically generated"/>
          <p:cNvPicPr preferRelativeResize="0"/>
          <p:nvPr/>
        </p:nvPicPr>
        <p:blipFill rotWithShape="1">
          <a:blip r:embed="rId7">
            <a:alphaModFix/>
          </a:blip>
          <a:srcRect/>
          <a:stretch/>
        </p:blipFill>
        <p:spPr>
          <a:xfrm>
            <a:off x="800427" y="6345089"/>
            <a:ext cx="419026" cy="4190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3EPgQKL3JJKHZD6A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forms.gle/aX58bfugLcF59cXL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rg/directory/data-and-research-committ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rpgroup.org/BRIC/BRIC-inquiry-guides" TargetMode="External"/><Relationship Id="rId3" Type="http://schemas.openxmlformats.org/officeDocument/2006/relationships/hyperlink" Target="https://cccpln.csod.com/ui/lms-learning-details/app/course/7f4e24c7-2131-4ad9-a1a0-c19044681962" TargetMode="External"/><Relationship Id="rId7" Type="http://schemas.openxmlformats.org/officeDocument/2006/relationships/hyperlink" Target="https://protect-us.mimecast.com/s/MEWCCxkym6UQqZxDi84hQl?domain=studentprivacy.ed.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asccc.org/sites/default/files/publications/Data101Feb2010_0.pdf" TargetMode="External"/><Relationship Id="rId5" Type="http://schemas.openxmlformats.org/officeDocument/2006/relationships/hyperlink" Target="https://asccc.org/events/march-24-2021-200pm/data-101-using-data-ensure-learning" TargetMode="External"/><Relationship Id="rId4" Type="http://schemas.openxmlformats.org/officeDocument/2006/relationships/hyperlink" Target="https://rpgroup.org/All-Projects/Guided-Pathways/Resourc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sccc.org/resolutions/data-paper-and-equity-minded-practi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xkcd.com/258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atamart.cccco.edu/datamart.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alpassplus.org/Launchboard/Student-Success-Metrics-Cohort-View"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lpassplus.org/Ho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ableau.calstate.edu/views/FirstTimeFreshmanandCollegeTransfers/SummaryView?iframeSizedToWindow=true&amp;%3Aembed=y&amp;%3Arender=true&amp;%3AshowAppBanner=false&amp;%3Adisplay_count=no&amp;%3AshowVizHome=no" TargetMode="External"/><Relationship Id="rId5" Type="http://schemas.openxmlformats.org/officeDocument/2006/relationships/hyperlink" Target="https://www.universityofcalifornia.edu/about-us/information-center/admissions-source-school" TargetMode="External"/><Relationship Id="rId4" Type="http://schemas.openxmlformats.org/officeDocument/2006/relationships/hyperlink" Target="https://www.cde.ca.gov/ds/ad/accessdatasub.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417ad67cfe_1_262"/>
          <p:cNvSpPr txBox="1">
            <a:spLocks noGrp="1"/>
          </p:cNvSpPr>
          <p:nvPr>
            <p:ph type="title"/>
          </p:nvPr>
        </p:nvSpPr>
        <p:spPr>
          <a:xfrm>
            <a:off x="2144108" y="3509847"/>
            <a:ext cx="9213900" cy="173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400"/>
              <a:buFont typeface="Georgia"/>
              <a:buNone/>
            </a:pPr>
            <a:r>
              <a:rPr lang="en-US" b="0" i="0" u="none" strike="noStrike">
                <a:solidFill>
                  <a:srgbClr val="FFFFFF"/>
                </a:solidFill>
              </a:rPr>
              <a:t>Defining and Measuring Student Success to Promote Equity and Address Individual Success</a:t>
            </a:r>
            <a:endParaRPr/>
          </a:p>
        </p:txBody>
      </p:sp>
      <p:sp>
        <p:nvSpPr>
          <p:cNvPr id="89" name="Google Shape;89;g2417ad67cfe_1_262"/>
          <p:cNvSpPr txBox="1">
            <a:spLocks noGrp="1"/>
          </p:cNvSpPr>
          <p:nvPr>
            <p:ph type="subTitle" idx="4294967295"/>
          </p:nvPr>
        </p:nvSpPr>
        <p:spPr>
          <a:xfrm>
            <a:off x="2060025" y="5365161"/>
            <a:ext cx="9213900" cy="165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400" b="0" i="0" u="none" strike="noStrike" cap="none">
                <a:solidFill>
                  <a:srgbClr val="FFFFFF"/>
                </a:solidFill>
                <a:latin typeface="Arial"/>
                <a:ea typeface="Arial"/>
                <a:cs typeface="Arial"/>
                <a:sym typeface="Arial"/>
              </a:rPr>
              <a:t>May 11, 2023</a:t>
            </a:r>
            <a:endParaRPr sz="2400" b="0" i="0" u="none" strike="noStrike" cap="none">
              <a:solidFill>
                <a:srgbClr val="3A3838"/>
              </a:solidFill>
              <a:latin typeface="Arial"/>
              <a:ea typeface="Arial"/>
              <a:cs typeface="Arial"/>
              <a:sym typeface="Arial"/>
            </a:endParaRPr>
          </a:p>
          <a:p>
            <a:pPr marL="0" marR="0" lvl="0" indent="0" algn="l" rtl="0">
              <a:lnSpc>
                <a:spcPct val="90000"/>
              </a:lnSpc>
              <a:spcBef>
                <a:spcPts val="0"/>
              </a:spcBef>
              <a:spcAft>
                <a:spcPts val="0"/>
              </a:spcAft>
              <a:buNone/>
            </a:pPr>
            <a:r>
              <a:rPr lang="en-US" sz="2400" b="0" i="0" u="none" strike="noStrike" cap="none">
                <a:solidFill>
                  <a:srgbClr val="FFFFFF"/>
                </a:solidFill>
                <a:latin typeface="Arial"/>
                <a:ea typeface="Arial"/>
                <a:cs typeface="Arial"/>
                <a:sym typeface="Arial"/>
              </a:rPr>
              <a:t>ASCCC Data and Research Committee</a:t>
            </a:r>
            <a:endParaRPr sz="2400" b="0" i="0" u="none" strike="noStrike" cap="none">
              <a:solidFill>
                <a:srgbClr val="3A383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408150ab3d_0_44"/>
          <p:cNvSpPr txBox="1">
            <a:spLocks noGrp="1"/>
          </p:cNvSpPr>
          <p:nvPr>
            <p:ph type="title"/>
          </p:nvPr>
        </p:nvSpPr>
        <p:spPr>
          <a:xfrm>
            <a:off x="1212275" y="430871"/>
            <a:ext cx="10314600" cy="658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Quantitative vs. Qualitative Data</a:t>
            </a:r>
            <a:endParaRPr sz="2400"/>
          </a:p>
        </p:txBody>
      </p:sp>
      <p:sp>
        <p:nvSpPr>
          <p:cNvPr id="162" name="Google Shape;162;g2408150ab3d_0_44"/>
          <p:cNvSpPr txBox="1">
            <a:spLocks noGrp="1"/>
          </p:cNvSpPr>
          <p:nvPr>
            <p:ph type="body" idx="1"/>
          </p:nvPr>
        </p:nvSpPr>
        <p:spPr>
          <a:xfrm>
            <a:off x="1212275" y="1366411"/>
            <a:ext cx="10314600" cy="4795500"/>
          </a:xfrm>
          <a:prstGeom prst="rect">
            <a:avLst/>
          </a:prstGeom>
        </p:spPr>
        <p:txBody>
          <a:bodyPr spcFirstLastPara="1" wrap="square" lIns="91425" tIns="45700" rIns="91425" bIns="45700" anchor="t" anchorCtr="0">
            <a:noAutofit/>
          </a:bodyPr>
          <a:lstStyle/>
          <a:p>
            <a:pPr marL="0" lvl="0" indent="0" algn="l" rtl="0">
              <a:lnSpc>
                <a:spcPct val="98181"/>
              </a:lnSpc>
              <a:spcBef>
                <a:spcPts val="1000"/>
              </a:spcBef>
              <a:spcAft>
                <a:spcPts val="0"/>
              </a:spcAft>
              <a:buNone/>
            </a:pPr>
            <a:r>
              <a:rPr lang="en-US" sz="2300">
                <a:solidFill>
                  <a:srgbClr val="000000"/>
                </a:solidFill>
                <a:latin typeface="Arial"/>
                <a:ea typeface="Arial"/>
                <a:cs typeface="Arial"/>
                <a:sym typeface="Arial"/>
              </a:rPr>
              <a:t>Data come in a diverse range of formats, giving us unique information. One distinction is between </a:t>
            </a:r>
            <a:r>
              <a:rPr lang="en-US" sz="2300" b="1">
                <a:solidFill>
                  <a:srgbClr val="000000"/>
                </a:solidFill>
                <a:latin typeface="Arial"/>
                <a:ea typeface="Arial"/>
                <a:cs typeface="Arial"/>
                <a:sym typeface="Arial"/>
              </a:rPr>
              <a:t>qualitative </a:t>
            </a:r>
            <a:r>
              <a:rPr lang="en-US" sz="2300">
                <a:solidFill>
                  <a:srgbClr val="000000"/>
                </a:solidFill>
                <a:latin typeface="Arial"/>
                <a:ea typeface="Arial"/>
                <a:cs typeface="Arial"/>
                <a:sym typeface="Arial"/>
              </a:rPr>
              <a:t>and </a:t>
            </a:r>
            <a:r>
              <a:rPr lang="en-US" sz="2300" b="1">
                <a:solidFill>
                  <a:srgbClr val="000000"/>
                </a:solidFill>
                <a:latin typeface="Arial"/>
                <a:ea typeface="Arial"/>
                <a:cs typeface="Arial"/>
                <a:sym typeface="Arial"/>
              </a:rPr>
              <a:t>quantitative</a:t>
            </a:r>
            <a:r>
              <a:rPr lang="en-US" sz="2300">
                <a:solidFill>
                  <a:srgbClr val="000000"/>
                </a:solidFill>
                <a:latin typeface="Arial"/>
                <a:ea typeface="Arial"/>
                <a:cs typeface="Arial"/>
                <a:sym typeface="Arial"/>
              </a:rPr>
              <a:t> variables. </a:t>
            </a:r>
            <a:endParaRPr sz="2100" b="1">
              <a:solidFill>
                <a:srgbClr val="000000"/>
              </a:solidFill>
              <a:latin typeface="Arial"/>
              <a:ea typeface="Arial"/>
              <a:cs typeface="Arial"/>
              <a:sym typeface="Arial"/>
            </a:endParaRPr>
          </a:p>
          <a:p>
            <a:pPr marL="0" lvl="0" indent="0" algn="l" rtl="0">
              <a:lnSpc>
                <a:spcPct val="98181"/>
              </a:lnSpc>
              <a:spcBef>
                <a:spcPts val="1000"/>
              </a:spcBef>
              <a:spcAft>
                <a:spcPts val="0"/>
              </a:spcAft>
              <a:buNone/>
            </a:pPr>
            <a:endParaRPr sz="1600">
              <a:solidFill>
                <a:srgbClr val="000000"/>
              </a:solidFill>
              <a:latin typeface="Arial"/>
              <a:ea typeface="Arial"/>
              <a:cs typeface="Arial"/>
              <a:sym typeface="Arial"/>
            </a:endParaRPr>
          </a:p>
          <a:p>
            <a:pPr marL="457200" lvl="0" indent="-342900" algn="l" rtl="0">
              <a:lnSpc>
                <a:spcPct val="98181"/>
              </a:lnSpc>
              <a:spcBef>
                <a:spcPts val="1000"/>
              </a:spcBef>
              <a:spcAft>
                <a:spcPts val="0"/>
              </a:spcAft>
              <a:buClr>
                <a:srgbClr val="000000"/>
              </a:buClr>
              <a:buSzPts val="1800"/>
              <a:buChar char="●"/>
            </a:pPr>
            <a:r>
              <a:rPr lang="en-US" sz="2200" b="1">
                <a:solidFill>
                  <a:srgbClr val="000000"/>
                </a:solidFill>
                <a:latin typeface="Arial"/>
                <a:ea typeface="Arial"/>
                <a:cs typeface="Arial"/>
                <a:sym typeface="Arial"/>
              </a:rPr>
              <a:t>Quantitative Data: </a:t>
            </a:r>
            <a:r>
              <a:rPr lang="en-US" sz="2200">
                <a:solidFill>
                  <a:srgbClr val="000000"/>
                </a:solidFill>
                <a:latin typeface="Arial"/>
                <a:ea typeface="Arial"/>
                <a:cs typeface="Arial"/>
                <a:sym typeface="Arial"/>
              </a:rPr>
              <a:t>Data that indicates the </a:t>
            </a:r>
            <a:r>
              <a:rPr lang="en-US" sz="2200" b="1">
                <a:solidFill>
                  <a:srgbClr val="000000"/>
                </a:solidFill>
                <a:latin typeface="Arial"/>
                <a:ea typeface="Arial"/>
                <a:cs typeface="Arial"/>
                <a:sym typeface="Arial"/>
              </a:rPr>
              <a:t>amount</a:t>
            </a:r>
            <a:r>
              <a:rPr lang="en-US" sz="2200">
                <a:solidFill>
                  <a:srgbClr val="000000"/>
                </a:solidFill>
                <a:latin typeface="Arial"/>
                <a:ea typeface="Arial"/>
                <a:cs typeface="Arial"/>
                <a:sym typeface="Arial"/>
              </a:rPr>
              <a:t> of the variable that is present </a:t>
            </a:r>
            <a:endParaRPr sz="2200">
              <a:solidFill>
                <a:srgbClr val="000000"/>
              </a:solidFill>
              <a:latin typeface="Arial"/>
              <a:ea typeface="Arial"/>
              <a:cs typeface="Arial"/>
              <a:sym typeface="Arial"/>
            </a:endParaRPr>
          </a:p>
          <a:p>
            <a:pPr marL="914400" lvl="1" indent="-361950" algn="l" rtl="0">
              <a:lnSpc>
                <a:spcPct val="15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Rarely involve direct interaction with students</a:t>
            </a:r>
            <a:endParaRPr sz="2100">
              <a:solidFill>
                <a:srgbClr val="000000"/>
              </a:solidFill>
              <a:latin typeface="Arial"/>
              <a:ea typeface="Arial"/>
              <a:cs typeface="Arial"/>
              <a:sym typeface="Arial"/>
            </a:endParaRPr>
          </a:p>
          <a:p>
            <a:pPr marL="914400" lvl="1" indent="-361950" algn="l" rtl="0">
              <a:lnSpc>
                <a:spcPct val="15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Often presented as summary statistics </a:t>
            </a:r>
            <a:endParaRPr sz="2100">
              <a:solidFill>
                <a:srgbClr val="000000"/>
              </a:solidFill>
              <a:latin typeface="Arial"/>
              <a:ea typeface="Arial"/>
              <a:cs typeface="Arial"/>
              <a:sym typeface="Arial"/>
            </a:endParaRPr>
          </a:p>
          <a:p>
            <a:pPr marL="914400" lvl="1" indent="-361950" algn="l" rtl="0">
              <a:lnSpc>
                <a:spcPct val="15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Often used to answer questions of how much, how many, how often, etc. </a:t>
            </a:r>
            <a:endParaRPr sz="2100">
              <a:solidFill>
                <a:srgbClr val="000000"/>
              </a:solidFill>
              <a:latin typeface="Arial"/>
              <a:ea typeface="Arial"/>
              <a:cs typeface="Arial"/>
              <a:sym typeface="Arial"/>
            </a:endParaRPr>
          </a:p>
          <a:p>
            <a:pPr marL="914400" lvl="1" indent="-361950" algn="l" rtl="0">
              <a:lnSpc>
                <a:spcPct val="150000"/>
              </a:lnSpc>
              <a:spcBef>
                <a:spcPts val="0"/>
              </a:spcBef>
              <a:spcAft>
                <a:spcPts val="0"/>
              </a:spcAft>
              <a:buClr>
                <a:srgbClr val="000000"/>
              </a:buClr>
              <a:buSzPts val="2100"/>
              <a:buChar char="○"/>
            </a:pPr>
            <a:r>
              <a:rPr lang="en-US" sz="2100">
                <a:solidFill>
                  <a:srgbClr val="000000"/>
                </a:solidFill>
                <a:latin typeface="Arial"/>
                <a:ea typeface="Arial"/>
                <a:cs typeface="Arial"/>
                <a:sym typeface="Arial"/>
              </a:rPr>
              <a:t>Examples include number of units attempted, GPA, age, success rates, etc.</a:t>
            </a:r>
            <a:endParaRPr sz="2100">
              <a:solidFill>
                <a:srgbClr val="000000"/>
              </a:solidFill>
              <a:latin typeface="Arial"/>
              <a:ea typeface="Arial"/>
              <a:cs typeface="Arial"/>
              <a:sym typeface="Arial"/>
            </a:endParaRPr>
          </a:p>
          <a:p>
            <a:pPr marL="457200" lvl="0" indent="-361950" algn="l" rtl="0">
              <a:lnSpc>
                <a:spcPct val="150000"/>
              </a:lnSpc>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For qualitative methods - interviewing or quantitative surveying: both require strong questions. </a:t>
            </a:r>
            <a:endParaRPr sz="2100">
              <a:solidFill>
                <a:srgbClr val="000000"/>
              </a:solidFill>
              <a:latin typeface="Arial"/>
              <a:ea typeface="Arial"/>
              <a:cs typeface="Arial"/>
              <a:sym typeface="Arial"/>
            </a:endParaRPr>
          </a:p>
        </p:txBody>
      </p:sp>
      <p:sp>
        <p:nvSpPr>
          <p:cNvPr id="163" name="Google Shape;163;g2408150ab3d_0_44"/>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216597a6bc_0_28"/>
          <p:cNvSpPr txBox="1">
            <a:spLocks noGrp="1"/>
          </p:cNvSpPr>
          <p:nvPr>
            <p:ph type="title"/>
          </p:nvPr>
        </p:nvSpPr>
        <p:spPr>
          <a:xfrm>
            <a:off x="1212275" y="430871"/>
            <a:ext cx="10314600" cy="658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Quantitative vs. Qualitative Research Methods</a:t>
            </a:r>
            <a:endParaRPr/>
          </a:p>
        </p:txBody>
      </p:sp>
      <p:sp>
        <p:nvSpPr>
          <p:cNvPr id="170" name="Google Shape;170;g2216597a6bc_0_28"/>
          <p:cNvSpPr txBox="1">
            <a:spLocks noGrp="1"/>
          </p:cNvSpPr>
          <p:nvPr>
            <p:ph type="body" idx="1"/>
          </p:nvPr>
        </p:nvSpPr>
        <p:spPr>
          <a:xfrm>
            <a:off x="1212275" y="1366404"/>
            <a:ext cx="10314600" cy="2838300"/>
          </a:xfrm>
          <a:prstGeom prst="rect">
            <a:avLst/>
          </a:prstGeom>
        </p:spPr>
        <p:txBody>
          <a:bodyPr spcFirstLastPara="1" wrap="square" lIns="91425" tIns="45700" rIns="91425" bIns="45700" anchor="t" anchorCtr="0">
            <a:noAutofit/>
          </a:bodyPr>
          <a:lstStyle/>
          <a:p>
            <a:pPr marL="0" lvl="0" indent="0" algn="l" rtl="0">
              <a:lnSpc>
                <a:spcPct val="98181"/>
              </a:lnSpc>
              <a:spcBef>
                <a:spcPts val="1000"/>
              </a:spcBef>
              <a:spcAft>
                <a:spcPts val="0"/>
              </a:spcAft>
              <a:buNone/>
            </a:pPr>
            <a:r>
              <a:rPr lang="en-US" sz="2300">
                <a:solidFill>
                  <a:srgbClr val="000000"/>
                </a:solidFill>
                <a:latin typeface="Arial"/>
                <a:ea typeface="Arial"/>
                <a:cs typeface="Arial"/>
                <a:sym typeface="Arial"/>
              </a:rPr>
              <a:t>Data come in a diverse range of formats, giving us unique information. One distinction is between </a:t>
            </a:r>
            <a:r>
              <a:rPr lang="en-US" sz="2300" b="1">
                <a:solidFill>
                  <a:srgbClr val="000000"/>
                </a:solidFill>
                <a:latin typeface="Arial"/>
                <a:ea typeface="Arial"/>
                <a:cs typeface="Arial"/>
                <a:sym typeface="Arial"/>
              </a:rPr>
              <a:t>qualitative </a:t>
            </a:r>
            <a:r>
              <a:rPr lang="en-US" sz="2300">
                <a:solidFill>
                  <a:srgbClr val="000000"/>
                </a:solidFill>
                <a:latin typeface="Arial"/>
                <a:ea typeface="Arial"/>
                <a:cs typeface="Arial"/>
                <a:sym typeface="Arial"/>
              </a:rPr>
              <a:t>and </a:t>
            </a:r>
            <a:r>
              <a:rPr lang="en-US" sz="2300" b="1">
                <a:solidFill>
                  <a:srgbClr val="000000"/>
                </a:solidFill>
                <a:latin typeface="Arial"/>
                <a:ea typeface="Arial"/>
                <a:cs typeface="Arial"/>
                <a:sym typeface="Arial"/>
              </a:rPr>
              <a:t>quantitative</a:t>
            </a:r>
            <a:r>
              <a:rPr lang="en-US" sz="2300">
                <a:solidFill>
                  <a:srgbClr val="000000"/>
                </a:solidFill>
                <a:latin typeface="Arial"/>
                <a:ea typeface="Arial"/>
                <a:cs typeface="Arial"/>
                <a:sym typeface="Arial"/>
              </a:rPr>
              <a:t> variables. </a:t>
            </a:r>
            <a:endParaRPr sz="2300">
              <a:solidFill>
                <a:srgbClr val="000000"/>
              </a:solidFill>
              <a:latin typeface="Arial"/>
              <a:ea typeface="Arial"/>
              <a:cs typeface="Arial"/>
              <a:sym typeface="Arial"/>
            </a:endParaRPr>
          </a:p>
          <a:p>
            <a:pPr marL="0" lvl="0" indent="0" algn="l" rtl="0">
              <a:lnSpc>
                <a:spcPct val="98181"/>
              </a:lnSpc>
              <a:spcBef>
                <a:spcPts val="1000"/>
              </a:spcBef>
              <a:spcAft>
                <a:spcPts val="0"/>
              </a:spcAft>
              <a:buNone/>
            </a:pPr>
            <a:r>
              <a:rPr lang="en-US" sz="2300">
                <a:solidFill>
                  <a:srgbClr val="000000"/>
                </a:solidFill>
                <a:latin typeface="Arial"/>
                <a:ea typeface="Arial"/>
                <a:cs typeface="Arial"/>
                <a:sym typeface="Arial"/>
              </a:rPr>
              <a:t>Use specific methods to yield specific type of information- data</a:t>
            </a:r>
            <a:endParaRPr sz="2300">
              <a:solidFill>
                <a:srgbClr val="000000"/>
              </a:solidFill>
              <a:latin typeface="Arial"/>
              <a:ea typeface="Arial"/>
              <a:cs typeface="Arial"/>
              <a:sym typeface="Arial"/>
            </a:endParaRPr>
          </a:p>
          <a:p>
            <a:pPr marL="0" lvl="0" indent="0" algn="l" rtl="0">
              <a:lnSpc>
                <a:spcPct val="98181"/>
              </a:lnSpc>
              <a:spcBef>
                <a:spcPts val="1000"/>
              </a:spcBef>
              <a:spcAft>
                <a:spcPts val="0"/>
              </a:spcAft>
              <a:buNone/>
            </a:pPr>
            <a:r>
              <a:rPr lang="en-US" sz="2300" b="1">
                <a:solidFill>
                  <a:srgbClr val="000000"/>
                </a:solidFill>
                <a:latin typeface="Arial"/>
                <a:ea typeface="Arial"/>
                <a:cs typeface="Arial"/>
                <a:sym typeface="Arial"/>
              </a:rPr>
              <a:t>Qualitative data</a:t>
            </a:r>
            <a:r>
              <a:rPr lang="en-US" sz="2300">
                <a:solidFill>
                  <a:srgbClr val="000000"/>
                </a:solidFill>
                <a:latin typeface="Arial"/>
                <a:ea typeface="Arial"/>
                <a:cs typeface="Arial"/>
                <a:sym typeface="Arial"/>
              </a:rPr>
              <a:t>- at its simplest form is information expressed in words</a:t>
            </a:r>
            <a:endParaRPr sz="2300">
              <a:solidFill>
                <a:srgbClr val="000000"/>
              </a:solidFill>
              <a:latin typeface="Arial"/>
              <a:ea typeface="Arial"/>
              <a:cs typeface="Arial"/>
              <a:sym typeface="Arial"/>
            </a:endParaRPr>
          </a:p>
          <a:p>
            <a:pPr marL="0" lvl="0" indent="0" algn="l" rtl="0">
              <a:lnSpc>
                <a:spcPct val="98181"/>
              </a:lnSpc>
              <a:spcBef>
                <a:spcPts val="1000"/>
              </a:spcBef>
              <a:spcAft>
                <a:spcPts val="0"/>
              </a:spcAft>
              <a:buNone/>
            </a:pPr>
            <a:r>
              <a:rPr lang="en-US" sz="2300" b="1">
                <a:solidFill>
                  <a:srgbClr val="000000"/>
                </a:solidFill>
                <a:latin typeface="Arial"/>
                <a:ea typeface="Arial"/>
                <a:cs typeface="Arial"/>
                <a:sym typeface="Arial"/>
              </a:rPr>
              <a:t>Quantitative data</a:t>
            </a:r>
            <a:r>
              <a:rPr lang="en-US" sz="2300">
                <a:solidFill>
                  <a:srgbClr val="000000"/>
                </a:solidFill>
                <a:latin typeface="Arial"/>
                <a:ea typeface="Arial"/>
                <a:cs typeface="Arial"/>
                <a:sym typeface="Arial"/>
              </a:rPr>
              <a:t>- information expressed in numbers</a:t>
            </a:r>
            <a:endParaRPr sz="2300">
              <a:solidFill>
                <a:srgbClr val="000000"/>
              </a:solidFill>
              <a:latin typeface="Arial"/>
              <a:ea typeface="Arial"/>
              <a:cs typeface="Arial"/>
              <a:sym typeface="Arial"/>
            </a:endParaRPr>
          </a:p>
          <a:p>
            <a:pPr marL="0" lvl="0" indent="0" algn="l" rtl="0">
              <a:lnSpc>
                <a:spcPct val="98181"/>
              </a:lnSpc>
              <a:spcBef>
                <a:spcPts val="1000"/>
              </a:spcBef>
              <a:spcAft>
                <a:spcPts val="0"/>
              </a:spcAft>
              <a:buNone/>
            </a:pPr>
            <a:endParaRPr sz="2300">
              <a:solidFill>
                <a:srgbClr val="000000"/>
              </a:solidFill>
              <a:latin typeface="Arial"/>
              <a:ea typeface="Arial"/>
              <a:cs typeface="Arial"/>
              <a:sym typeface="Arial"/>
            </a:endParaRPr>
          </a:p>
          <a:p>
            <a:pPr marL="0" lvl="0" indent="0" algn="l" rtl="0">
              <a:lnSpc>
                <a:spcPct val="98181"/>
              </a:lnSpc>
              <a:spcBef>
                <a:spcPts val="1000"/>
              </a:spcBef>
              <a:spcAft>
                <a:spcPts val="0"/>
              </a:spcAft>
              <a:buNone/>
            </a:pPr>
            <a:endParaRPr sz="2300">
              <a:solidFill>
                <a:srgbClr val="000000"/>
              </a:solidFill>
              <a:latin typeface="Arial"/>
              <a:ea typeface="Arial"/>
              <a:cs typeface="Arial"/>
              <a:sym typeface="Arial"/>
            </a:endParaRPr>
          </a:p>
          <a:p>
            <a:pPr marL="0" lvl="0" indent="0" algn="l" rtl="0">
              <a:lnSpc>
                <a:spcPct val="98181"/>
              </a:lnSpc>
              <a:spcBef>
                <a:spcPts val="1000"/>
              </a:spcBef>
              <a:spcAft>
                <a:spcPts val="0"/>
              </a:spcAft>
              <a:buNone/>
            </a:pPr>
            <a:endParaRPr sz="2300">
              <a:solidFill>
                <a:srgbClr val="000000"/>
              </a:solidFill>
              <a:latin typeface="Arial"/>
              <a:ea typeface="Arial"/>
              <a:cs typeface="Arial"/>
              <a:sym typeface="Arial"/>
            </a:endParaRPr>
          </a:p>
          <a:p>
            <a:pPr marL="914400" lvl="0" indent="0" algn="l" rtl="0">
              <a:lnSpc>
                <a:spcPct val="98181"/>
              </a:lnSpc>
              <a:spcBef>
                <a:spcPts val="1000"/>
              </a:spcBef>
              <a:spcAft>
                <a:spcPts val="0"/>
              </a:spcAft>
              <a:buNone/>
            </a:pPr>
            <a:endParaRPr sz="2300"/>
          </a:p>
        </p:txBody>
      </p:sp>
      <p:sp>
        <p:nvSpPr>
          <p:cNvPr id="171" name="Google Shape;171;g2216597a6bc_0_28"/>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cxnSp>
        <p:nvCxnSpPr>
          <p:cNvPr id="172" name="Google Shape;172;g2216597a6bc_0_28" descr="Arrow pointing from Step 1 to Step 2." title="Arrow"/>
          <p:cNvCxnSpPr/>
          <p:nvPr/>
        </p:nvCxnSpPr>
        <p:spPr>
          <a:xfrm>
            <a:off x="5372100" y="4394200"/>
            <a:ext cx="1003200" cy="12600"/>
          </a:xfrm>
          <a:prstGeom prst="straightConnector1">
            <a:avLst/>
          </a:prstGeom>
          <a:noFill/>
          <a:ln w="38100" cap="flat" cmpd="sng">
            <a:solidFill>
              <a:schemeClr val="accent3"/>
            </a:solidFill>
            <a:prstDash val="solid"/>
            <a:round/>
            <a:headEnd type="none" w="med" len="med"/>
            <a:tailEnd type="triangle" w="med" len="med"/>
          </a:ln>
        </p:spPr>
      </p:cxnSp>
      <p:sp>
        <p:nvSpPr>
          <p:cNvPr id="173" name="Google Shape;173;g2216597a6bc_0_28"/>
          <p:cNvSpPr txBox="1"/>
          <p:nvPr/>
        </p:nvSpPr>
        <p:spPr>
          <a:xfrm>
            <a:off x="6551625" y="3717250"/>
            <a:ext cx="5537100" cy="1503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2300" b="1" dirty="0">
                <a:solidFill>
                  <a:srgbClr val="CC4125"/>
                </a:solidFill>
              </a:rPr>
              <a:t>Step 2</a:t>
            </a:r>
            <a:r>
              <a:rPr lang="en-US" sz="2300" dirty="0"/>
              <a:t>:</a:t>
            </a:r>
            <a:endParaRPr sz="2300" dirty="0"/>
          </a:p>
          <a:p>
            <a:pPr marL="0" lvl="0" indent="0" algn="l" rtl="0">
              <a:spcBef>
                <a:spcPts val="1000"/>
              </a:spcBef>
              <a:spcAft>
                <a:spcPts val="0"/>
              </a:spcAft>
              <a:buNone/>
            </a:pPr>
            <a:r>
              <a:rPr lang="en-US" sz="2300" dirty="0"/>
              <a:t>How to find out what you want to know?</a:t>
            </a:r>
            <a:endParaRPr sz="2300" dirty="0"/>
          </a:p>
          <a:p>
            <a:pPr marL="0" lvl="0" indent="0" algn="l" rtl="0">
              <a:spcBef>
                <a:spcPts val="1000"/>
              </a:spcBef>
              <a:spcAft>
                <a:spcPts val="0"/>
              </a:spcAft>
              <a:buNone/>
            </a:pPr>
            <a:r>
              <a:rPr lang="en-US" sz="2300" dirty="0"/>
              <a:t>What method are you going to use?</a:t>
            </a:r>
            <a:endParaRPr sz="2300" dirty="0"/>
          </a:p>
        </p:txBody>
      </p:sp>
      <p:sp>
        <p:nvSpPr>
          <p:cNvPr id="174" name="Google Shape;174;g2216597a6bc_0_28"/>
          <p:cNvSpPr txBox="1"/>
          <p:nvPr/>
        </p:nvSpPr>
        <p:spPr>
          <a:xfrm>
            <a:off x="1212275" y="3717250"/>
            <a:ext cx="4495800" cy="1503300"/>
          </a:xfrm>
          <a:prstGeom prst="rect">
            <a:avLst/>
          </a:prstGeom>
          <a:noFill/>
          <a:ln>
            <a:noFill/>
          </a:ln>
        </p:spPr>
        <p:txBody>
          <a:bodyPr spcFirstLastPara="1" wrap="square" lIns="91425" tIns="91425" rIns="91425" bIns="91425" anchor="t" anchorCtr="0">
            <a:spAutoFit/>
          </a:bodyPr>
          <a:lstStyle/>
          <a:p>
            <a:pPr marL="0" lvl="0" indent="0" algn="l" rtl="0">
              <a:lnSpc>
                <a:spcPct val="98181"/>
              </a:lnSpc>
              <a:spcBef>
                <a:spcPts val="1000"/>
              </a:spcBef>
              <a:spcAft>
                <a:spcPts val="0"/>
              </a:spcAft>
              <a:buNone/>
            </a:pPr>
            <a:r>
              <a:rPr lang="en-US" sz="2300" b="1" dirty="0">
                <a:solidFill>
                  <a:srgbClr val="DD7E6B"/>
                </a:solidFill>
              </a:rPr>
              <a:t>Step 1</a:t>
            </a:r>
            <a:r>
              <a:rPr lang="en-US" sz="2300" dirty="0"/>
              <a:t>:</a:t>
            </a:r>
            <a:endParaRPr sz="2300" dirty="0"/>
          </a:p>
          <a:p>
            <a:pPr marL="0" lvl="0" indent="0" algn="l" rtl="0">
              <a:lnSpc>
                <a:spcPct val="98181"/>
              </a:lnSpc>
              <a:spcBef>
                <a:spcPts val="1000"/>
              </a:spcBef>
              <a:spcAft>
                <a:spcPts val="0"/>
              </a:spcAft>
              <a:buNone/>
            </a:pPr>
            <a:r>
              <a:rPr lang="en-US" sz="2300" dirty="0"/>
              <a:t>What do you want to know?</a:t>
            </a:r>
            <a:endParaRPr sz="2300" dirty="0"/>
          </a:p>
          <a:p>
            <a:pPr marL="0" lvl="0" indent="0" algn="l" rtl="0">
              <a:lnSpc>
                <a:spcPct val="98181"/>
              </a:lnSpc>
              <a:spcBef>
                <a:spcPts val="1000"/>
              </a:spcBef>
              <a:spcAft>
                <a:spcPts val="0"/>
              </a:spcAft>
              <a:buNone/>
            </a:pPr>
            <a:r>
              <a:rPr lang="en-US" sz="2300" dirty="0"/>
              <a:t>What’s the issue you are having?</a:t>
            </a:r>
            <a:endParaRPr dirty="0">
              <a:latin typeface="Gill Sans"/>
              <a:ea typeface="Gill Sans"/>
              <a:cs typeface="Gill Sans"/>
              <a:sym typeface="Gill Sans"/>
            </a:endParaRPr>
          </a:p>
        </p:txBody>
      </p:sp>
      <p:sp>
        <p:nvSpPr>
          <p:cNvPr id="175" name="Google Shape;175;g2216597a6bc_0_28"/>
          <p:cNvSpPr txBox="1"/>
          <p:nvPr/>
        </p:nvSpPr>
        <p:spPr>
          <a:xfrm>
            <a:off x="1212275" y="5306200"/>
            <a:ext cx="10694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dirty="0">
                <a:solidFill>
                  <a:srgbClr val="E06666"/>
                </a:solidFill>
              </a:rPr>
              <a:t>Step 3</a:t>
            </a:r>
            <a:r>
              <a:rPr lang="en-US" sz="2300" dirty="0"/>
              <a:t>:</a:t>
            </a:r>
            <a:endParaRPr sz="2300" dirty="0"/>
          </a:p>
          <a:p>
            <a:pPr marL="0" lvl="0" indent="0" algn="l" rtl="0">
              <a:spcBef>
                <a:spcPts val="0"/>
              </a:spcBef>
              <a:spcAft>
                <a:spcPts val="0"/>
              </a:spcAft>
              <a:buNone/>
            </a:pPr>
            <a:r>
              <a:rPr lang="en-US" sz="2300" dirty="0"/>
              <a:t>Who can answer your questions? Who can provide you a better understanding?</a:t>
            </a:r>
            <a:endParaRPr sz="2300" dirty="0"/>
          </a:p>
          <a:p>
            <a:pPr marL="0" lvl="0" indent="0" algn="l" rtl="0">
              <a:spcBef>
                <a:spcPts val="0"/>
              </a:spcBef>
              <a:spcAft>
                <a:spcPts val="0"/>
              </a:spcAft>
              <a:buNone/>
            </a:pPr>
            <a:r>
              <a:rPr lang="en-US" sz="1900" dirty="0">
                <a:latin typeface="Gill Sans"/>
                <a:ea typeface="Gill Sans"/>
                <a:cs typeface="Gill Sans"/>
                <a:sym typeface="Gill Sans"/>
              </a:rPr>
              <a:t>Which student group? Student demographic?</a:t>
            </a:r>
            <a:endParaRPr sz="1900" dirty="0">
              <a:latin typeface="Gill Sans"/>
              <a:ea typeface="Gill Sans"/>
              <a:cs typeface="Gill Sans"/>
              <a:sym typeface="Gill Sans"/>
            </a:endParaRPr>
          </a:p>
          <a:p>
            <a:pPr marL="0" lvl="0" indent="0" algn="l" rtl="0">
              <a:spcBef>
                <a:spcPts val="0"/>
              </a:spcBef>
              <a:spcAft>
                <a:spcPts val="0"/>
              </a:spcAft>
              <a:buNone/>
            </a:pPr>
            <a:r>
              <a:rPr lang="en-US" sz="1900" dirty="0">
                <a:latin typeface="Gill Sans"/>
                <a:ea typeface="Gill Sans"/>
                <a:cs typeface="Gill Sans"/>
                <a:sym typeface="Gill Sans"/>
              </a:rPr>
              <a:t>Which faculty members?</a:t>
            </a:r>
            <a:endParaRPr sz="1900" dirty="0">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2417ad67cfe_1_0" descr="2 barbarians on horse back and an old school, white male English professor looking type following them on horseback" title="2 barbarians and professor of Barbarian studies"/>
          <p:cNvPicPr preferRelativeResize="0"/>
          <p:nvPr/>
        </p:nvPicPr>
        <p:blipFill rotWithShape="1">
          <a:blip r:embed="rId3">
            <a:alphaModFix/>
          </a:blip>
          <a:srcRect r="11894" b="16100"/>
          <a:stretch/>
        </p:blipFill>
        <p:spPr>
          <a:xfrm>
            <a:off x="7216125" y="238225"/>
            <a:ext cx="4380726" cy="3783250"/>
          </a:xfrm>
          <a:prstGeom prst="rect">
            <a:avLst/>
          </a:prstGeom>
          <a:noFill/>
          <a:ln>
            <a:noFill/>
          </a:ln>
        </p:spPr>
      </p:pic>
      <p:sp>
        <p:nvSpPr>
          <p:cNvPr id="182" name="Google Shape;182;g2417ad67cfe_1_0"/>
          <p:cNvSpPr txBox="1">
            <a:spLocks noGrp="1"/>
          </p:cNvSpPr>
          <p:nvPr>
            <p:ph type="title"/>
          </p:nvPr>
        </p:nvSpPr>
        <p:spPr>
          <a:xfrm>
            <a:off x="1212273" y="2109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Qualitative Methods -&gt;Qualitative data</a:t>
            </a:r>
            <a:endParaRPr dirty="0"/>
          </a:p>
        </p:txBody>
      </p:sp>
      <p:sp>
        <p:nvSpPr>
          <p:cNvPr id="183" name="Google Shape;183;g2417ad67cfe_1_0"/>
          <p:cNvSpPr txBox="1">
            <a:spLocks noGrp="1"/>
          </p:cNvSpPr>
          <p:nvPr>
            <p:ph type="body" idx="1"/>
          </p:nvPr>
        </p:nvSpPr>
        <p:spPr>
          <a:xfrm>
            <a:off x="1212275" y="1541850"/>
            <a:ext cx="10522800" cy="5054100"/>
          </a:xfrm>
          <a:prstGeom prst="rect">
            <a:avLst/>
          </a:prstGeom>
        </p:spPr>
        <p:txBody>
          <a:bodyPr spcFirstLastPara="1" wrap="square" lIns="91425" tIns="45700" rIns="91425" bIns="45700" anchor="t" anchorCtr="0">
            <a:normAutofit fontScale="85000" lnSpcReduction="20000"/>
          </a:bodyPr>
          <a:lstStyle/>
          <a:p>
            <a:pPr marL="457200" lvl="0" indent="-385127" algn="l" rtl="0">
              <a:lnSpc>
                <a:spcPct val="98181"/>
              </a:lnSpc>
              <a:spcBef>
                <a:spcPts val="1000"/>
              </a:spcBef>
              <a:spcAft>
                <a:spcPts val="0"/>
              </a:spcAft>
              <a:buClr>
                <a:srgbClr val="000000"/>
              </a:buClr>
              <a:buSzPct val="100000"/>
              <a:buChar char="●"/>
            </a:pPr>
            <a:r>
              <a:rPr lang="en-US" sz="2900" b="1" dirty="0">
                <a:solidFill>
                  <a:srgbClr val="000000"/>
                </a:solidFill>
                <a:latin typeface="Arial"/>
                <a:ea typeface="Arial"/>
                <a:cs typeface="Arial"/>
                <a:sym typeface="Arial"/>
              </a:rPr>
              <a:t>Qualitative Methods</a:t>
            </a:r>
            <a:endParaRPr sz="2900" b="1" dirty="0">
              <a:solidFill>
                <a:srgbClr val="000000"/>
              </a:solidFill>
              <a:latin typeface="Arial"/>
              <a:ea typeface="Arial"/>
              <a:cs typeface="Arial"/>
              <a:sym typeface="Arial"/>
            </a:endParaRPr>
          </a:p>
          <a:p>
            <a:pPr marL="914400" lvl="1" indent="-385127" algn="l" rtl="0">
              <a:lnSpc>
                <a:spcPct val="98181"/>
              </a:lnSpc>
              <a:spcBef>
                <a:spcPts val="0"/>
              </a:spcBef>
              <a:spcAft>
                <a:spcPts val="0"/>
              </a:spcAft>
              <a:buClr>
                <a:srgbClr val="000000"/>
              </a:buClr>
              <a:buSzPct val="100000"/>
              <a:buChar char="○"/>
            </a:pPr>
            <a:r>
              <a:rPr lang="en-US" sz="2900" dirty="0">
                <a:solidFill>
                  <a:srgbClr val="000000"/>
                </a:solidFill>
                <a:latin typeface="Arial"/>
                <a:ea typeface="Arial"/>
                <a:cs typeface="Arial"/>
                <a:sym typeface="Arial"/>
              </a:rPr>
              <a:t>Interviews</a:t>
            </a:r>
            <a:endParaRPr sz="2900" dirty="0">
              <a:solidFill>
                <a:srgbClr val="000000"/>
              </a:solidFill>
              <a:latin typeface="Arial"/>
              <a:ea typeface="Arial"/>
              <a:cs typeface="Arial"/>
              <a:sym typeface="Arial"/>
            </a:endParaRPr>
          </a:p>
          <a:p>
            <a:pPr marL="914400" lvl="1" indent="-385127" algn="l" rtl="0">
              <a:lnSpc>
                <a:spcPct val="98181"/>
              </a:lnSpc>
              <a:spcBef>
                <a:spcPts val="0"/>
              </a:spcBef>
              <a:spcAft>
                <a:spcPts val="0"/>
              </a:spcAft>
              <a:buClr>
                <a:srgbClr val="000000"/>
              </a:buClr>
              <a:buSzPct val="100000"/>
              <a:buChar char="○"/>
            </a:pPr>
            <a:r>
              <a:rPr lang="en-US" sz="2900" dirty="0">
                <a:solidFill>
                  <a:srgbClr val="000000"/>
                </a:solidFill>
                <a:latin typeface="Arial"/>
                <a:ea typeface="Arial"/>
                <a:cs typeface="Arial"/>
                <a:sym typeface="Arial"/>
              </a:rPr>
              <a:t>Participant observation</a:t>
            </a:r>
            <a:endParaRPr sz="2900" dirty="0">
              <a:solidFill>
                <a:srgbClr val="000000"/>
              </a:solidFill>
              <a:latin typeface="Arial"/>
              <a:ea typeface="Arial"/>
              <a:cs typeface="Arial"/>
              <a:sym typeface="Arial"/>
            </a:endParaRPr>
          </a:p>
          <a:p>
            <a:pPr marL="914400" lvl="1" indent="-385127" algn="l" rtl="0">
              <a:lnSpc>
                <a:spcPct val="98181"/>
              </a:lnSpc>
              <a:spcBef>
                <a:spcPts val="0"/>
              </a:spcBef>
              <a:spcAft>
                <a:spcPts val="0"/>
              </a:spcAft>
              <a:buClr>
                <a:srgbClr val="000000"/>
              </a:buClr>
              <a:buSzPct val="100000"/>
              <a:buChar char="○"/>
            </a:pPr>
            <a:r>
              <a:rPr lang="en-US" sz="2900" dirty="0">
                <a:solidFill>
                  <a:srgbClr val="000000"/>
                </a:solidFill>
                <a:latin typeface="Arial"/>
                <a:ea typeface="Arial"/>
                <a:cs typeface="Arial"/>
                <a:sym typeface="Arial"/>
              </a:rPr>
              <a:t>Focus groups</a:t>
            </a:r>
            <a:endParaRPr sz="2900" dirty="0">
              <a:solidFill>
                <a:srgbClr val="000000"/>
              </a:solidFill>
              <a:latin typeface="Arial"/>
              <a:ea typeface="Arial"/>
              <a:cs typeface="Arial"/>
              <a:sym typeface="Arial"/>
            </a:endParaRPr>
          </a:p>
          <a:p>
            <a:pPr marL="914400" lvl="1" indent="-385127" algn="l" rtl="0">
              <a:lnSpc>
                <a:spcPct val="98181"/>
              </a:lnSpc>
              <a:spcBef>
                <a:spcPts val="0"/>
              </a:spcBef>
              <a:spcAft>
                <a:spcPts val="0"/>
              </a:spcAft>
              <a:buClr>
                <a:srgbClr val="000000"/>
              </a:buClr>
              <a:buSzPct val="100000"/>
              <a:buChar char="○"/>
            </a:pPr>
            <a:r>
              <a:rPr lang="en-US" sz="2900" dirty="0">
                <a:solidFill>
                  <a:srgbClr val="000000"/>
                </a:solidFill>
                <a:latin typeface="Arial"/>
                <a:ea typeface="Arial"/>
                <a:cs typeface="Arial"/>
                <a:sym typeface="Arial"/>
              </a:rPr>
              <a:t>Narrative feedback</a:t>
            </a:r>
            <a:endParaRPr sz="2900" dirty="0">
              <a:solidFill>
                <a:srgbClr val="000000"/>
              </a:solidFill>
              <a:latin typeface="Arial"/>
              <a:ea typeface="Arial"/>
              <a:cs typeface="Arial"/>
              <a:sym typeface="Arial"/>
            </a:endParaRPr>
          </a:p>
          <a:p>
            <a:pPr marL="914400" lvl="1" indent="-385127" algn="l" rtl="0">
              <a:lnSpc>
                <a:spcPct val="98181"/>
              </a:lnSpc>
              <a:spcBef>
                <a:spcPts val="0"/>
              </a:spcBef>
              <a:spcAft>
                <a:spcPts val="0"/>
              </a:spcAft>
              <a:buClr>
                <a:srgbClr val="000000"/>
              </a:buClr>
              <a:buSzPct val="100000"/>
              <a:buChar char="○"/>
            </a:pPr>
            <a:r>
              <a:rPr lang="en-US" sz="2900" dirty="0">
                <a:solidFill>
                  <a:srgbClr val="000000"/>
                </a:solidFill>
                <a:latin typeface="Arial"/>
                <a:ea typeface="Arial"/>
                <a:cs typeface="Arial"/>
                <a:sym typeface="Arial"/>
              </a:rPr>
              <a:t>Surveys</a:t>
            </a:r>
            <a:endParaRPr sz="2900" dirty="0">
              <a:solidFill>
                <a:srgbClr val="000000"/>
              </a:solidFill>
              <a:latin typeface="Arial"/>
              <a:ea typeface="Arial"/>
              <a:cs typeface="Arial"/>
              <a:sym typeface="Arial"/>
            </a:endParaRPr>
          </a:p>
          <a:p>
            <a:pPr marL="0" lvl="0" indent="0" algn="l" rtl="0">
              <a:lnSpc>
                <a:spcPct val="98181"/>
              </a:lnSpc>
              <a:spcBef>
                <a:spcPts val="1000"/>
              </a:spcBef>
              <a:spcAft>
                <a:spcPts val="0"/>
              </a:spcAft>
              <a:buNone/>
            </a:pPr>
            <a:endParaRPr sz="2200" dirty="0">
              <a:solidFill>
                <a:srgbClr val="000000"/>
              </a:solidFill>
              <a:latin typeface="Arial"/>
              <a:ea typeface="Arial"/>
              <a:cs typeface="Arial"/>
              <a:sym typeface="Arial"/>
            </a:endParaRPr>
          </a:p>
          <a:p>
            <a:pPr marL="457200" lvl="0" indent="-387826" algn="l" rtl="0">
              <a:lnSpc>
                <a:spcPct val="100000"/>
              </a:lnSpc>
              <a:spcBef>
                <a:spcPts val="1000"/>
              </a:spcBef>
              <a:spcAft>
                <a:spcPts val="0"/>
              </a:spcAft>
              <a:buClr>
                <a:srgbClr val="000000"/>
              </a:buClr>
              <a:buSzPct val="100000"/>
              <a:buChar char="●"/>
            </a:pPr>
            <a:r>
              <a:rPr lang="en-US" sz="2950" b="1" dirty="0">
                <a:solidFill>
                  <a:srgbClr val="000000"/>
                </a:solidFill>
                <a:latin typeface="Arial"/>
                <a:ea typeface="Arial"/>
                <a:cs typeface="Arial"/>
                <a:sym typeface="Arial"/>
              </a:rPr>
              <a:t>Qualitative data: </a:t>
            </a:r>
            <a:endParaRPr sz="2950" b="1" dirty="0">
              <a:solidFill>
                <a:srgbClr val="000000"/>
              </a:solidFill>
              <a:latin typeface="Arial"/>
              <a:ea typeface="Arial"/>
              <a:cs typeface="Arial"/>
              <a:sym typeface="Arial"/>
            </a:endParaRPr>
          </a:p>
          <a:p>
            <a:pPr marL="914400" lvl="1" indent="-387826" algn="l" rtl="0">
              <a:lnSpc>
                <a:spcPct val="100000"/>
              </a:lnSpc>
              <a:spcBef>
                <a:spcPts val="0"/>
              </a:spcBef>
              <a:spcAft>
                <a:spcPts val="0"/>
              </a:spcAft>
              <a:buClr>
                <a:srgbClr val="000000"/>
              </a:buClr>
              <a:buSzPct val="100000"/>
              <a:buChar char="○"/>
            </a:pPr>
            <a:r>
              <a:rPr lang="en-US" sz="2950" dirty="0">
                <a:solidFill>
                  <a:srgbClr val="000000"/>
                </a:solidFill>
                <a:latin typeface="Arial"/>
                <a:ea typeface="Arial"/>
                <a:cs typeface="Arial"/>
                <a:sym typeface="Arial"/>
              </a:rPr>
              <a:t>Interviews: data and info directly from respondents</a:t>
            </a:r>
            <a:endParaRPr sz="2950" dirty="0">
              <a:solidFill>
                <a:srgbClr val="000000"/>
              </a:solidFill>
              <a:latin typeface="Arial"/>
              <a:ea typeface="Arial"/>
              <a:cs typeface="Arial"/>
              <a:sym typeface="Arial"/>
            </a:endParaRPr>
          </a:p>
          <a:p>
            <a:pPr marL="1371600" lvl="2" indent="-387826" algn="l" rtl="0">
              <a:lnSpc>
                <a:spcPct val="100000"/>
              </a:lnSpc>
              <a:spcBef>
                <a:spcPts val="0"/>
              </a:spcBef>
              <a:spcAft>
                <a:spcPts val="0"/>
              </a:spcAft>
              <a:buClr>
                <a:srgbClr val="000000"/>
              </a:buClr>
              <a:buSzPct val="100000"/>
              <a:buChar char="■"/>
            </a:pPr>
            <a:r>
              <a:rPr lang="en-US" sz="2950" dirty="0">
                <a:solidFill>
                  <a:srgbClr val="000000"/>
                </a:solidFill>
                <a:latin typeface="Arial"/>
                <a:ea typeface="Arial"/>
                <a:cs typeface="Arial"/>
                <a:sym typeface="Arial"/>
              </a:rPr>
              <a:t>Their perspective &amp; understanding </a:t>
            </a:r>
            <a:endParaRPr sz="2950" dirty="0">
              <a:solidFill>
                <a:srgbClr val="000000"/>
              </a:solidFill>
              <a:latin typeface="Arial"/>
              <a:ea typeface="Arial"/>
              <a:cs typeface="Arial"/>
              <a:sym typeface="Arial"/>
            </a:endParaRPr>
          </a:p>
          <a:p>
            <a:pPr marL="1371600" lvl="2" indent="-387826" algn="l" rtl="0">
              <a:lnSpc>
                <a:spcPct val="100000"/>
              </a:lnSpc>
              <a:spcBef>
                <a:spcPts val="0"/>
              </a:spcBef>
              <a:spcAft>
                <a:spcPts val="0"/>
              </a:spcAft>
              <a:buClr>
                <a:srgbClr val="000000"/>
              </a:buClr>
              <a:buSzPct val="100000"/>
              <a:buFont typeface="Arial"/>
              <a:buChar char="■"/>
            </a:pPr>
            <a:r>
              <a:rPr lang="en-US" sz="2950" dirty="0">
                <a:solidFill>
                  <a:srgbClr val="000000"/>
                </a:solidFill>
                <a:latin typeface="Arial"/>
                <a:ea typeface="Arial"/>
                <a:cs typeface="Arial"/>
                <a:sym typeface="Arial"/>
              </a:rPr>
              <a:t>Semi Structure- follow up questions </a:t>
            </a:r>
            <a:endParaRPr sz="2950" dirty="0">
              <a:solidFill>
                <a:srgbClr val="000000"/>
              </a:solidFill>
              <a:latin typeface="Arial"/>
              <a:ea typeface="Arial"/>
              <a:cs typeface="Arial"/>
              <a:sym typeface="Arial"/>
            </a:endParaRPr>
          </a:p>
          <a:p>
            <a:pPr marL="914400" lvl="1" indent="-387826" algn="l" rtl="0">
              <a:lnSpc>
                <a:spcPct val="100000"/>
              </a:lnSpc>
              <a:spcBef>
                <a:spcPts val="0"/>
              </a:spcBef>
              <a:spcAft>
                <a:spcPts val="0"/>
              </a:spcAft>
              <a:buClr>
                <a:srgbClr val="000000"/>
              </a:buClr>
              <a:buSzPct val="100000"/>
              <a:buChar char="○"/>
            </a:pPr>
            <a:r>
              <a:rPr lang="en-US" sz="2950" dirty="0">
                <a:solidFill>
                  <a:srgbClr val="000000"/>
                </a:solidFill>
                <a:latin typeface="Arial"/>
                <a:ea typeface="Arial"/>
                <a:cs typeface="Arial"/>
                <a:sym typeface="Arial"/>
              </a:rPr>
              <a:t>Participate </a:t>
            </a:r>
            <a:r>
              <a:rPr lang="en-US" sz="2950" dirty="0" err="1">
                <a:solidFill>
                  <a:srgbClr val="000000"/>
                </a:solidFill>
                <a:latin typeface="Arial"/>
                <a:ea typeface="Arial"/>
                <a:cs typeface="Arial"/>
                <a:sym typeface="Arial"/>
              </a:rPr>
              <a:t>obv</a:t>
            </a:r>
            <a:r>
              <a:rPr lang="en-US" sz="2950" dirty="0">
                <a:solidFill>
                  <a:srgbClr val="000000"/>
                </a:solidFill>
                <a:latin typeface="Arial"/>
                <a:ea typeface="Arial"/>
                <a:cs typeface="Arial"/>
                <a:sym typeface="Arial"/>
              </a:rPr>
              <a:t>: not relying on respondents accounts, but observe, participate, or experience </a:t>
            </a:r>
            <a:endParaRPr sz="2950" dirty="0">
              <a:solidFill>
                <a:srgbClr val="000000"/>
              </a:solidFill>
              <a:latin typeface="Arial"/>
              <a:ea typeface="Arial"/>
              <a:cs typeface="Arial"/>
              <a:sym typeface="Arial"/>
            </a:endParaRPr>
          </a:p>
          <a:p>
            <a:pPr marL="914400" lvl="1" indent="-387826" algn="l" rtl="0">
              <a:lnSpc>
                <a:spcPct val="100000"/>
              </a:lnSpc>
              <a:spcBef>
                <a:spcPts val="0"/>
              </a:spcBef>
              <a:spcAft>
                <a:spcPts val="0"/>
              </a:spcAft>
              <a:buClr>
                <a:srgbClr val="000000"/>
              </a:buClr>
              <a:buSzPct val="100000"/>
              <a:buChar char="○"/>
            </a:pPr>
            <a:r>
              <a:rPr lang="en-US" sz="2950" dirty="0">
                <a:solidFill>
                  <a:srgbClr val="000000"/>
                </a:solidFill>
                <a:latin typeface="Arial"/>
                <a:ea typeface="Arial"/>
                <a:cs typeface="Arial"/>
                <a:sym typeface="Arial"/>
              </a:rPr>
              <a:t>Uses an </a:t>
            </a:r>
            <a:r>
              <a:rPr lang="en-US" sz="2950" b="1" dirty="0">
                <a:solidFill>
                  <a:srgbClr val="000000"/>
                </a:solidFill>
                <a:latin typeface="Arial"/>
                <a:ea typeface="Arial"/>
                <a:cs typeface="Arial"/>
                <a:sym typeface="Arial"/>
              </a:rPr>
              <a:t>interpretive framework </a:t>
            </a:r>
            <a:r>
              <a:rPr lang="en-US" sz="2950" dirty="0">
                <a:solidFill>
                  <a:srgbClr val="000000"/>
                </a:solidFill>
                <a:latin typeface="Arial"/>
                <a:ea typeface="Arial"/>
                <a:cs typeface="Arial"/>
                <a:sym typeface="Arial"/>
              </a:rPr>
              <a:t>in combination with the </a:t>
            </a:r>
            <a:r>
              <a:rPr lang="en-US" sz="2950" b="1" dirty="0">
                <a:solidFill>
                  <a:srgbClr val="000000"/>
                </a:solidFill>
                <a:latin typeface="Arial"/>
                <a:ea typeface="Arial"/>
                <a:cs typeface="Arial"/>
                <a:sym typeface="Arial"/>
              </a:rPr>
              <a:t>scientific method</a:t>
            </a:r>
            <a:r>
              <a:rPr lang="en-US" sz="2950" dirty="0">
                <a:solidFill>
                  <a:srgbClr val="000000"/>
                </a:solidFill>
                <a:latin typeface="Arial"/>
                <a:ea typeface="Arial"/>
                <a:cs typeface="Arial"/>
                <a:sym typeface="Arial"/>
              </a:rPr>
              <a:t>: gives researchers depth of knowledge</a:t>
            </a:r>
            <a:endParaRPr dirty="0"/>
          </a:p>
        </p:txBody>
      </p:sp>
      <p:sp>
        <p:nvSpPr>
          <p:cNvPr id="184" name="Google Shape;184;g2417ad67cfe_1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216597a6bc_0_70"/>
          <p:cNvSpPr txBox="1">
            <a:spLocks noGrp="1"/>
          </p:cNvSpPr>
          <p:nvPr>
            <p:ph type="title"/>
          </p:nvPr>
        </p:nvSpPr>
        <p:spPr>
          <a:xfrm>
            <a:off x="1212275" y="556521"/>
            <a:ext cx="10314600" cy="586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Qualitative Analysis:  Answers</a:t>
            </a:r>
            <a:endParaRPr/>
          </a:p>
        </p:txBody>
      </p:sp>
      <p:sp>
        <p:nvSpPr>
          <p:cNvPr id="191" name="Google Shape;191;g2216597a6bc_0_70"/>
          <p:cNvSpPr txBox="1">
            <a:spLocks noGrp="1"/>
          </p:cNvSpPr>
          <p:nvPr>
            <p:ph type="body" idx="1"/>
          </p:nvPr>
        </p:nvSpPr>
        <p:spPr>
          <a:xfrm>
            <a:off x="1212275" y="1536924"/>
            <a:ext cx="10314600" cy="469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100">
                <a:latin typeface="Arial"/>
                <a:ea typeface="Arial"/>
                <a:cs typeface="Arial"/>
                <a:sym typeface="Arial"/>
              </a:rPr>
              <a:t>Sample responses one might receive:</a:t>
            </a:r>
            <a:endParaRPr sz="2100">
              <a:latin typeface="Arial"/>
              <a:ea typeface="Arial"/>
              <a:cs typeface="Arial"/>
              <a:sym typeface="Arial"/>
            </a:endParaRPr>
          </a:p>
          <a:p>
            <a:pPr marL="457200" lvl="0" indent="-361950" algn="l" rtl="0">
              <a:lnSpc>
                <a:spcPct val="115000"/>
              </a:lnSpc>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Students explained that they had been placed in courses by counselors for general education requirements but were shocked to find the course was a pre-requisite for nursing and very detailed</a:t>
            </a:r>
            <a:endParaRPr sz="2100">
              <a:solidFill>
                <a:srgbClr val="000000"/>
              </a:solidFill>
              <a:latin typeface="Arial"/>
              <a:ea typeface="Arial"/>
              <a:cs typeface="Arial"/>
              <a:sym typeface="Arial"/>
            </a:endParaRPr>
          </a:p>
          <a:p>
            <a:pPr marL="457200" lvl="0" indent="-361950" algn="l" rtl="0">
              <a:lnSpc>
                <a:spcPct val="115000"/>
              </a:lnSpc>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Students described inadequate preparation in either pre-requisites or in high school</a:t>
            </a:r>
            <a:endParaRPr sz="2100">
              <a:solidFill>
                <a:srgbClr val="000000"/>
              </a:solidFill>
              <a:latin typeface="Arial"/>
              <a:ea typeface="Arial"/>
              <a:cs typeface="Arial"/>
              <a:sym typeface="Arial"/>
            </a:endParaRPr>
          </a:p>
          <a:p>
            <a:pPr marL="457200" lvl="0" indent="-361950" algn="l" rtl="0">
              <a:lnSpc>
                <a:spcPct val="115000"/>
              </a:lnSpc>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Students described not knowing how to study and prepare assignments from previous course work</a:t>
            </a:r>
            <a:endParaRPr sz="2100">
              <a:solidFill>
                <a:srgbClr val="000000"/>
              </a:solidFill>
              <a:latin typeface="Arial"/>
              <a:ea typeface="Arial"/>
              <a:cs typeface="Arial"/>
              <a:sym typeface="Arial"/>
            </a:endParaRPr>
          </a:p>
          <a:p>
            <a:pPr marL="457200" lvl="0" indent="-361950" algn="l" rtl="0">
              <a:lnSpc>
                <a:spcPct val="115000"/>
              </a:lnSpc>
              <a:spcBef>
                <a:spcPts val="0"/>
              </a:spcBef>
              <a:spcAft>
                <a:spcPts val="0"/>
              </a:spcAft>
              <a:buClr>
                <a:srgbClr val="000000"/>
              </a:buClr>
              <a:buSzPts val="2100"/>
              <a:buFont typeface="Arial"/>
              <a:buChar char="•"/>
            </a:pPr>
            <a:r>
              <a:rPr lang="en-US" sz="2100">
                <a:solidFill>
                  <a:srgbClr val="000000"/>
                </a:solidFill>
                <a:latin typeface="Arial"/>
                <a:ea typeface="Arial"/>
                <a:cs typeface="Arial"/>
                <a:sym typeface="Arial"/>
              </a:rPr>
              <a:t>Students described difficulty with the course schedule, number of assignments, need for study materials etc.</a:t>
            </a:r>
            <a:endParaRPr sz="2100">
              <a:solidFill>
                <a:srgbClr val="000000"/>
              </a:solidFill>
              <a:latin typeface="Arial"/>
              <a:ea typeface="Arial"/>
              <a:cs typeface="Arial"/>
              <a:sym typeface="Arial"/>
            </a:endParaRPr>
          </a:p>
          <a:p>
            <a:pPr marL="0" lvl="0" indent="0" algn="l" rtl="0">
              <a:lnSpc>
                <a:spcPct val="115000"/>
              </a:lnSpc>
              <a:spcBef>
                <a:spcPts val="1100"/>
              </a:spcBef>
              <a:spcAft>
                <a:spcPts val="0"/>
              </a:spcAft>
              <a:buNone/>
            </a:pPr>
            <a:r>
              <a:rPr lang="en-US" sz="2100">
                <a:solidFill>
                  <a:srgbClr val="000000"/>
                </a:solidFill>
                <a:latin typeface="Arial"/>
                <a:ea typeface="Arial"/>
                <a:cs typeface="Arial"/>
                <a:sym typeface="Arial"/>
              </a:rPr>
              <a:t>All of these highlight student experiences, perceptions, and stories that would not be captured from quantitative data.</a:t>
            </a:r>
            <a:endParaRPr sz="2100">
              <a:solidFill>
                <a:srgbClr val="000000"/>
              </a:solidFill>
              <a:latin typeface="Arial"/>
              <a:ea typeface="Arial"/>
              <a:cs typeface="Arial"/>
              <a:sym typeface="Arial"/>
            </a:endParaRPr>
          </a:p>
          <a:p>
            <a:pPr marL="0" lvl="0" indent="0" algn="l" rtl="0">
              <a:spcBef>
                <a:spcPts val="1100"/>
              </a:spcBef>
              <a:spcAft>
                <a:spcPts val="0"/>
              </a:spcAft>
              <a:buNone/>
            </a:pPr>
            <a:endParaRPr/>
          </a:p>
        </p:txBody>
      </p:sp>
      <p:sp>
        <p:nvSpPr>
          <p:cNvPr id="192" name="Google Shape;192;g2216597a6bc_0_7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216597a6bc_0_78"/>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Qualitative Analysis:  Designing a Survey</a:t>
            </a:r>
            <a:endParaRPr/>
          </a:p>
        </p:txBody>
      </p:sp>
      <p:sp>
        <p:nvSpPr>
          <p:cNvPr id="199" name="Google Shape;199;g2216597a6bc_0_78"/>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Who needs to be involved in survey design?  Why?</a:t>
            </a:r>
            <a:endParaRPr/>
          </a:p>
          <a:p>
            <a:pPr marL="914400" lvl="1" indent="-342900" algn="l" rtl="0">
              <a:spcBef>
                <a:spcPts val="0"/>
              </a:spcBef>
              <a:spcAft>
                <a:spcPts val="0"/>
              </a:spcAft>
              <a:buSzPts val="1800"/>
              <a:buChar char="•"/>
            </a:pPr>
            <a:r>
              <a:rPr lang="en-US"/>
              <a:t>How can life, educational, and career experiences be assets in designing equity-focused research?</a:t>
            </a:r>
            <a:endParaRPr/>
          </a:p>
          <a:p>
            <a:pPr marL="457200" lvl="0" indent="-342900" algn="l" rtl="0">
              <a:spcBef>
                <a:spcPts val="0"/>
              </a:spcBef>
              <a:spcAft>
                <a:spcPts val="0"/>
              </a:spcAft>
              <a:buSzPts val="1800"/>
              <a:buChar char="•"/>
            </a:pPr>
            <a:r>
              <a:rPr lang="en-US"/>
              <a:t>How to involve collaborators?</a:t>
            </a:r>
            <a:endParaRPr/>
          </a:p>
          <a:p>
            <a:pPr marL="914400" lvl="1" indent="-342900" algn="l" rtl="0">
              <a:spcBef>
                <a:spcPts val="0"/>
              </a:spcBef>
              <a:spcAft>
                <a:spcPts val="0"/>
              </a:spcAft>
              <a:buSzPts val="1800"/>
              <a:buChar char="•"/>
            </a:pPr>
            <a:r>
              <a:rPr lang="en-US"/>
              <a:t>Create an environment that welcomes input.</a:t>
            </a:r>
            <a:endParaRPr/>
          </a:p>
          <a:p>
            <a:pPr marL="914400" lvl="1" indent="-342900" algn="l" rtl="0">
              <a:spcBef>
                <a:spcPts val="0"/>
              </a:spcBef>
              <a:spcAft>
                <a:spcPts val="0"/>
              </a:spcAft>
              <a:buSzPts val="1800"/>
              <a:buChar char="•"/>
            </a:pPr>
            <a:r>
              <a:rPr lang="en-US"/>
              <a:t>Work with appropriate offices to explain the benefits of expanding access to and involvement in research design.</a:t>
            </a:r>
            <a:endParaRPr/>
          </a:p>
          <a:p>
            <a:pPr marL="914400" lvl="1" indent="-342900" algn="l" rtl="0">
              <a:spcBef>
                <a:spcPts val="0"/>
              </a:spcBef>
              <a:spcAft>
                <a:spcPts val="0"/>
              </a:spcAft>
              <a:buSzPts val="1800"/>
              <a:buChar char="•"/>
            </a:pPr>
            <a:r>
              <a:rPr lang="en-US"/>
              <a:t>Ask - What else should we ask? Did we miss any important factors?</a:t>
            </a:r>
            <a:endParaRPr/>
          </a:p>
          <a:p>
            <a:pPr marL="457200" lvl="0" indent="-342900" algn="l" rtl="0">
              <a:spcBef>
                <a:spcPts val="0"/>
              </a:spcBef>
              <a:spcAft>
                <a:spcPts val="0"/>
              </a:spcAft>
              <a:buSzPts val="1800"/>
              <a:buChar char="•"/>
            </a:pPr>
            <a:r>
              <a:rPr lang="en-US"/>
              <a:t>Timeline for design (don’t underestimate), survey administration, analysis, preparation, and presentation.</a:t>
            </a:r>
            <a:endParaRPr/>
          </a:p>
        </p:txBody>
      </p:sp>
      <p:sp>
        <p:nvSpPr>
          <p:cNvPr id="200" name="Google Shape;200;g2216597a6bc_0_78"/>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216597a6bc_0_56"/>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Qualitative Analysis:  Challenges</a:t>
            </a:r>
            <a:endParaRPr/>
          </a:p>
        </p:txBody>
      </p:sp>
      <p:sp>
        <p:nvSpPr>
          <p:cNvPr id="207" name="Google Shape;207;g2216597a6bc_0_56"/>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Identifying students and incentivizing participation </a:t>
            </a:r>
            <a:endParaRPr/>
          </a:p>
          <a:p>
            <a:pPr marL="914400" lvl="1" indent="-342900" algn="l" rtl="0">
              <a:spcBef>
                <a:spcPts val="0"/>
              </a:spcBef>
              <a:spcAft>
                <a:spcPts val="0"/>
              </a:spcAft>
              <a:buSzPts val="1800"/>
              <a:buChar char="•"/>
            </a:pPr>
            <a:r>
              <a:rPr lang="en-US"/>
              <a:t>Most students are busy, meet them where they are.</a:t>
            </a:r>
            <a:endParaRPr/>
          </a:p>
          <a:p>
            <a:pPr marL="914400" lvl="1" indent="-342900" algn="l" rtl="0">
              <a:lnSpc>
                <a:spcPct val="100000"/>
              </a:lnSpc>
              <a:spcBef>
                <a:spcPts val="0"/>
              </a:spcBef>
              <a:spcAft>
                <a:spcPts val="0"/>
              </a:spcAft>
              <a:buSzPts val="1800"/>
              <a:buChar char="•"/>
            </a:pPr>
            <a:r>
              <a:rPr lang="en-US"/>
              <a:t>Find collaborators who could help include such a study into curriculum.  Metacognition is a powerful learning tool regardless of discipline, and it reinforces good learning behavior in students.</a:t>
            </a:r>
            <a:endParaRPr/>
          </a:p>
          <a:p>
            <a:pPr marL="914400" lvl="1" indent="-381000" algn="l" rtl="0">
              <a:lnSpc>
                <a:spcPct val="100000"/>
              </a:lnSpc>
              <a:spcBef>
                <a:spcPts val="0"/>
              </a:spcBef>
              <a:spcAft>
                <a:spcPts val="0"/>
              </a:spcAft>
              <a:buSzPts val="2400"/>
              <a:buChar char="•"/>
            </a:pPr>
            <a:r>
              <a:rPr lang="en-US"/>
              <a:t>Ask permission from students to share their responses</a:t>
            </a:r>
            <a:endParaRPr/>
          </a:p>
          <a:p>
            <a:pPr marL="457200" lvl="0" indent="-342900" algn="l" rtl="0">
              <a:spcBef>
                <a:spcPts val="0"/>
              </a:spcBef>
              <a:spcAft>
                <a:spcPts val="0"/>
              </a:spcAft>
              <a:buSzPts val="1800"/>
              <a:buChar char="•"/>
            </a:pPr>
            <a:r>
              <a:rPr lang="en-US"/>
              <a:t>Checking language to fully understand what students perceive</a:t>
            </a:r>
            <a:endParaRPr/>
          </a:p>
          <a:p>
            <a:pPr marL="457200" lvl="0" indent="-342900" algn="l" rtl="0">
              <a:spcBef>
                <a:spcPts val="0"/>
              </a:spcBef>
              <a:spcAft>
                <a:spcPts val="0"/>
              </a:spcAft>
              <a:buSzPts val="1800"/>
              <a:buChar char="•"/>
            </a:pPr>
            <a:r>
              <a:rPr lang="en-US"/>
              <a:t>Time to design, administer, and analyze the results</a:t>
            </a:r>
            <a:endParaRPr/>
          </a:p>
          <a:p>
            <a:pPr marL="457200" lvl="0" indent="-342900" algn="l" rtl="0">
              <a:spcBef>
                <a:spcPts val="0"/>
              </a:spcBef>
              <a:spcAft>
                <a:spcPts val="0"/>
              </a:spcAft>
              <a:buSzPts val="1800"/>
              <a:buChar char="•"/>
            </a:pPr>
            <a:r>
              <a:rPr lang="en-US"/>
              <a:t>Resources: very least time and space</a:t>
            </a:r>
            <a:endParaRPr/>
          </a:p>
        </p:txBody>
      </p:sp>
      <p:sp>
        <p:nvSpPr>
          <p:cNvPr id="208" name="Google Shape;208;g2216597a6bc_0_56"/>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216597a6bc_0_63"/>
          <p:cNvSpPr txBox="1">
            <a:spLocks noGrp="1"/>
          </p:cNvSpPr>
          <p:nvPr>
            <p:ph type="title"/>
          </p:nvPr>
        </p:nvSpPr>
        <p:spPr>
          <a:xfrm>
            <a:off x="1212275" y="313496"/>
            <a:ext cx="10314600" cy="648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Qualitative Data:  Presenting the Data</a:t>
            </a:r>
            <a:endParaRPr/>
          </a:p>
        </p:txBody>
      </p:sp>
      <p:sp>
        <p:nvSpPr>
          <p:cNvPr id="215" name="Google Shape;215;g2216597a6bc_0_63"/>
          <p:cNvSpPr txBox="1">
            <a:spLocks noGrp="1"/>
          </p:cNvSpPr>
          <p:nvPr>
            <p:ph type="body" idx="1"/>
          </p:nvPr>
        </p:nvSpPr>
        <p:spPr>
          <a:xfrm>
            <a:off x="1212275" y="1195250"/>
            <a:ext cx="10187700" cy="49665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a:t>Keep in mind:</a:t>
            </a:r>
            <a:endParaRPr/>
          </a:p>
          <a:p>
            <a:pPr marL="457200" lvl="0" indent="-342900" algn="l" rtl="0">
              <a:spcBef>
                <a:spcPts val="1000"/>
              </a:spcBef>
              <a:spcAft>
                <a:spcPts val="0"/>
              </a:spcAft>
              <a:buSzPts val="1800"/>
              <a:buAutoNum type="arabicPeriod"/>
            </a:pPr>
            <a:r>
              <a:rPr lang="en-US"/>
              <a:t>What is the intent/ purpose of the research: What are you trying to understand? Do your responses help you better understand the issue?</a:t>
            </a:r>
            <a:endParaRPr/>
          </a:p>
          <a:p>
            <a:pPr marL="457200" lvl="0" indent="-342900" algn="l" rtl="0">
              <a:spcBef>
                <a:spcPts val="0"/>
              </a:spcBef>
              <a:spcAft>
                <a:spcPts val="0"/>
              </a:spcAft>
              <a:buSzPts val="1800"/>
              <a:buAutoNum type="arabicPeriod"/>
            </a:pPr>
            <a:r>
              <a:rPr lang="en-US"/>
              <a:t>Your subjects: who are you extracting information from</a:t>
            </a:r>
            <a:endParaRPr/>
          </a:p>
          <a:p>
            <a:pPr marL="914400" lvl="1" indent="-342900" algn="l" rtl="0">
              <a:spcBef>
                <a:spcPts val="0"/>
              </a:spcBef>
              <a:spcAft>
                <a:spcPts val="0"/>
              </a:spcAft>
              <a:buSzPts val="1800"/>
              <a:buAutoNum type="alphaLcPeriod"/>
            </a:pPr>
            <a:r>
              <a:rPr lang="en-US"/>
              <a:t>Equity-centered questions and research practices.</a:t>
            </a:r>
            <a:endParaRPr/>
          </a:p>
          <a:p>
            <a:pPr marL="457200" lvl="0" indent="-342900" algn="l" rtl="0">
              <a:spcBef>
                <a:spcPts val="0"/>
              </a:spcBef>
              <a:spcAft>
                <a:spcPts val="0"/>
              </a:spcAft>
              <a:buSzPts val="1800"/>
              <a:buAutoNum type="arabicPeriod"/>
            </a:pPr>
            <a:r>
              <a:rPr lang="en-US"/>
              <a:t>Your audience: who are you presenting this information to</a:t>
            </a:r>
            <a:endParaRPr/>
          </a:p>
          <a:p>
            <a:pPr marL="0" lvl="0" indent="0" algn="l" rtl="0">
              <a:spcBef>
                <a:spcPts val="1000"/>
              </a:spcBef>
              <a:spcAft>
                <a:spcPts val="0"/>
              </a:spcAft>
              <a:buNone/>
            </a:pPr>
            <a:r>
              <a:rPr lang="en-US"/>
              <a:t>Presenting the Data:</a:t>
            </a:r>
            <a:endParaRPr/>
          </a:p>
          <a:p>
            <a:pPr marL="457200" lvl="0" indent="-342900" algn="l" rtl="0">
              <a:spcBef>
                <a:spcPts val="1000"/>
              </a:spcBef>
              <a:spcAft>
                <a:spcPts val="0"/>
              </a:spcAft>
              <a:buSzPts val="1800"/>
              <a:buChar char="•"/>
            </a:pPr>
            <a:r>
              <a:rPr lang="en-US"/>
              <a:t>Frame the question</a:t>
            </a:r>
            <a:endParaRPr/>
          </a:p>
          <a:p>
            <a:pPr marL="914400" lvl="1" indent="-342900" algn="l" rtl="0">
              <a:spcBef>
                <a:spcPts val="0"/>
              </a:spcBef>
              <a:spcAft>
                <a:spcPts val="0"/>
              </a:spcAft>
              <a:buSzPts val="1800"/>
              <a:buChar char="•"/>
            </a:pPr>
            <a:r>
              <a:rPr lang="en-US"/>
              <a:t>Present quantitative data for context and to organize the results.</a:t>
            </a:r>
            <a:endParaRPr/>
          </a:p>
          <a:p>
            <a:pPr marL="1828800" lvl="2" indent="-342900" algn="l" rtl="0">
              <a:spcBef>
                <a:spcPts val="0"/>
              </a:spcBef>
              <a:spcAft>
                <a:spcPts val="0"/>
              </a:spcAft>
              <a:buSzPts val="1800"/>
              <a:buChar char="•"/>
            </a:pPr>
            <a:r>
              <a:rPr lang="en-US"/>
              <a:t>“Trends in unit load, drop rate, success/completion lead to questions”</a:t>
            </a:r>
            <a:endParaRPr/>
          </a:p>
          <a:p>
            <a:pPr marL="1828800" lvl="2" indent="-342900" algn="l" rtl="0">
              <a:spcBef>
                <a:spcPts val="0"/>
              </a:spcBef>
              <a:spcAft>
                <a:spcPts val="0"/>
              </a:spcAft>
              <a:buSzPts val="1800"/>
              <a:buChar char="•"/>
            </a:pPr>
            <a:r>
              <a:rPr lang="en-US"/>
              <a:t>X students report ___ is a challenge or ___ is most helpful.</a:t>
            </a:r>
            <a:endParaRPr/>
          </a:p>
          <a:p>
            <a:pPr marL="457200" lvl="0" indent="-342900" algn="l" rtl="0">
              <a:spcBef>
                <a:spcPts val="0"/>
              </a:spcBef>
              <a:spcAft>
                <a:spcPts val="0"/>
              </a:spcAft>
              <a:buSzPts val="1800"/>
              <a:buChar char="•"/>
            </a:pPr>
            <a:r>
              <a:rPr lang="en-US"/>
              <a:t>Persuasive methods:</a:t>
            </a:r>
            <a:endParaRPr/>
          </a:p>
          <a:p>
            <a:pPr marL="914400" lvl="1" indent="-342900" algn="l" rtl="0">
              <a:spcBef>
                <a:spcPts val="0"/>
              </a:spcBef>
              <a:spcAft>
                <a:spcPts val="0"/>
              </a:spcAft>
              <a:buSzPts val="1800"/>
              <a:buChar char="•"/>
            </a:pPr>
            <a:r>
              <a:rPr lang="en-US"/>
              <a:t>Graphics, visuals, videos, student voices (live or recorded)</a:t>
            </a:r>
            <a:endParaRPr/>
          </a:p>
          <a:p>
            <a:pPr marL="914400" lvl="1" indent="-342900" algn="l" rtl="0">
              <a:spcBef>
                <a:spcPts val="0"/>
              </a:spcBef>
              <a:spcAft>
                <a:spcPts val="0"/>
              </a:spcAft>
              <a:buSzPts val="1800"/>
              <a:buChar char="•"/>
            </a:pPr>
            <a:r>
              <a:rPr lang="en-US"/>
              <a:t>Know your audience.  Prepare an elevator pitch and multiple methods of presenting your data.</a:t>
            </a:r>
            <a:endParaRPr/>
          </a:p>
          <a:p>
            <a:pPr marL="457200" lvl="0" indent="-342900" algn="l" rtl="0">
              <a:spcBef>
                <a:spcPts val="0"/>
              </a:spcBef>
              <a:spcAft>
                <a:spcPts val="0"/>
              </a:spcAft>
              <a:buSzPts val="1800"/>
              <a:buChar char="•"/>
            </a:pPr>
            <a:r>
              <a:rPr lang="en-US"/>
              <a:t>Above all be ethical in your methods and presentation.</a:t>
            </a:r>
            <a:endParaRPr/>
          </a:p>
        </p:txBody>
      </p:sp>
      <p:sp>
        <p:nvSpPr>
          <p:cNvPr id="216" name="Google Shape;216;g2216597a6bc_0_63"/>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3e92de91d1_0_7"/>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 Can You Implement Next Term?</a:t>
            </a:r>
            <a:endParaRPr/>
          </a:p>
        </p:txBody>
      </p:sp>
      <p:sp>
        <p:nvSpPr>
          <p:cNvPr id="223" name="Google Shape;223;g23e92de91d1_0_7"/>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fontScale="77500" lnSpcReduction="10000"/>
          </a:bodyPr>
          <a:lstStyle/>
          <a:p>
            <a:pPr marL="0" lvl="0" indent="0" algn="l" rtl="0">
              <a:spcBef>
                <a:spcPts val="1000"/>
              </a:spcBef>
              <a:spcAft>
                <a:spcPts val="0"/>
              </a:spcAft>
              <a:buNone/>
            </a:pPr>
            <a:r>
              <a:rPr lang="en-US"/>
              <a:t>Example:</a:t>
            </a:r>
            <a:endParaRPr/>
          </a:p>
          <a:p>
            <a:pPr marL="0" lvl="0" indent="0" algn="l" rtl="0">
              <a:spcBef>
                <a:spcPts val="1000"/>
              </a:spcBef>
              <a:spcAft>
                <a:spcPts val="0"/>
              </a:spcAft>
              <a:buNone/>
            </a:pPr>
            <a:r>
              <a:rPr lang="en-US" u="sng">
                <a:solidFill>
                  <a:schemeClr val="hlink"/>
                </a:solidFill>
                <a:hlinkClick r:id="rId3"/>
              </a:rPr>
              <a:t>Surveying students beginning of the semester</a:t>
            </a:r>
            <a:endParaRPr/>
          </a:p>
          <a:p>
            <a:pPr marL="457200" lvl="0" indent="-317182" algn="l" rtl="0">
              <a:spcBef>
                <a:spcPts val="1000"/>
              </a:spcBef>
              <a:spcAft>
                <a:spcPts val="0"/>
              </a:spcAft>
              <a:buSzPct val="69230"/>
              <a:buChar char="•"/>
            </a:pPr>
            <a:r>
              <a:rPr lang="en-US"/>
              <a:t>I used this to confirm seat in class in the first week and is included in welcome letter</a:t>
            </a:r>
            <a:endParaRPr/>
          </a:p>
          <a:p>
            <a:pPr marL="457200" lvl="0" indent="-317182" algn="l" rtl="0">
              <a:spcBef>
                <a:spcPts val="0"/>
              </a:spcBef>
              <a:spcAft>
                <a:spcPts val="0"/>
              </a:spcAft>
              <a:buSzPct val="69230"/>
              <a:buChar char="•"/>
            </a:pPr>
            <a:r>
              <a:rPr lang="en-US"/>
              <a:t>students get 1pt extra credit</a:t>
            </a:r>
            <a:endParaRPr/>
          </a:p>
          <a:p>
            <a:pPr marL="0" lvl="0" indent="0" algn="l" rtl="0">
              <a:spcBef>
                <a:spcPts val="1000"/>
              </a:spcBef>
              <a:spcAft>
                <a:spcPts val="0"/>
              </a:spcAft>
              <a:buNone/>
            </a:pPr>
            <a:r>
              <a:rPr lang="en-US" u="sng">
                <a:solidFill>
                  <a:schemeClr val="hlink"/>
                </a:solidFill>
                <a:hlinkClick r:id="rId4"/>
              </a:rPr>
              <a:t>Surveying students mid semester</a:t>
            </a:r>
            <a:endParaRPr/>
          </a:p>
          <a:p>
            <a:pPr marL="457200" lvl="0" indent="-317182" algn="l" rtl="0">
              <a:spcBef>
                <a:spcPts val="1000"/>
              </a:spcBef>
              <a:spcAft>
                <a:spcPts val="0"/>
              </a:spcAft>
              <a:buSzPct val="69230"/>
              <a:buChar char="•"/>
            </a:pPr>
            <a:r>
              <a:rPr lang="en-US"/>
              <a:t>Used this to decide what to do for the 2nd half of the semester- buy in from students</a:t>
            </a:r>
            <a:endParaRPr/>
          </a:p>
          <a:p>
            <a:pPr marL="457200" lvl="0" indent="-317182" algn="l" rtl="0">
              <a:spcBef>
                <a:spcPts val="0"/>
              </a:spcBef>
              <a:spcAft>
                <a:spcPts val="0"/>
              </a:spcAft>
              <a:buSzPct val="69230"/>
              <a:buChar char="•"/>
            </a:pPr>
            <a:r>
              <a:rPr lang="en-US"/>
              <a:t>1 pt extra credit</a:t>
            </a:r>
            <a:endParaRPr/>
          </a:p>
          <a:p>
            <a:pPr marL="0" lvl="0" indent="0" algn="l" rtl="0">
              <a:spcBef>
                <a:spcPts val="1000"/>
              </a:spcBef>
              <a:spcAft>
                <a:spcPts val="0"/>
              </a:spcAft>
              <a:buNone/>
            </a:pPr>
            <a:r>
              <a:rPr lang="en-US"/>
              <a:t>Sample questions:</a:t>
            </a:r>
            <a:endParaRPr/>
          </a:p>
          <a:p>
            <a:pPr marL="0" lvl="0" indent="0" algn="l" rtl="0">
              <a:spcBef>
                <a:spcPts val="1000"/>
              </a:spcBef>
              <a:spcAft>
                <a:spcPts val="0"/>
              </a:spcAft>
              <a:buNone/>
            </a:pPr>
            <a:r>
              <a:rPr lang="en-US"/>
              <a:t>		Why are you taking this class</a:t>
            </a:r>
            <a:endParaRPr/>
          </a:p>
          <a:p>
            <a:pPr marL="457200" lvl="0" indent="457200" algn="l" rtl="0">
              <a:spcBef>
                <a:spcPts val="1000"/>
              </a:spcBef>
              <a:spcAft>
                <a:spcPts val="0"/>
              </a:spcAft>
              <a:buNone/>
            </a:pPr>
            <a:r>
              <a:rPr lang="en-US"/>
              <a:t>What other responsibilities (e.g. work, childcare) do you have?</a:t>
            </a:r>
            <a:endParaRPr/>
          </a:p>
          <a:p>
            <a:pPr marL="457200" lvl="0" indent="457200" algn="l" rtl="0">
              <a:spcBef>
                <a:spcPts val="1000"/>
              </a:spcBef>
              <a:spcAft>
                <a:spcPts val="0"/>
              </a:spcAft>
              <a:buNone/>
            </a:pPr>
            <a:r>
              <a:rPr lang="en-US"/>
              <a:t>What do you already know about XYZ class topic?</a:t>
            </a:r>
            <a:endParaRPr/>
          </a:p>
          <a:p>
            <a:pPr marL="457200" lvl="0" indent="457200" algn="l" rtl="0">
              <a:spcBef>
                <a:spcPts val="1000"/>
              </a:spcBef>
              <a:spcAft>
                <a:spcPts val="0"/>
              </a:spcAft>
              <a:buNone/>
            </a:pPr>
            <a:r>
              <a:rPr lang="en-US"/>
              <a:t>How can I be helpful in facilitating your ability to learn?</a:t>
            </a:r>
            <a:endParaRPr/>
          </a:p>
        </p:txBody>
      </p:sp>
      <p:sp>
        <p:nvSpPr>
          <p:cNvPr id="224" name="Google Shape;224;g23e92de91d1_0_7"/>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408150ab3d_0_21"/>
          <p:cNvSpPr txBox="1">
            <a:spLocks noGrp="1"/>
          </p:cNvSpPr>
          <p:nvPr>
            <p:ph type="title"/>
          </p:nvPr>
        </p:nvSpPr>
        <p:spPr>
          <a:xfrm>
            <a:off x="1212275" y="696272"/>
            <a:ext cx="10314600" cy="769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 is… </a:t>
            </a:r>
            <a:endParaRPr sz="2300"/>
          </a:p>
        </p:txBody>
      </p:sp>
      <p:sp>
        <p:nvSpPr>
          <p:cNvPr id="231" name="Google Shape;231;g2408150ab3d_0_21"/>
          <p:cNvSpPr txBox="1">
            <a:spLocks noGrp="1"/>
          </p:cNvSpPr>
          <p:nvPr>
            <p:ph type="body" idx="1"/>
          </p:nvPr>
        </p:nvSpPr>
        <p:spPr>
          <a:xfrm>
            <a:off x="1212275" y="1612224"/>
            <a:ext cx="10314600" cy="45495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endParaRPr sz="24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promoting a culture of data inquiry campus-wide</a:t>
            </a:r>
            <a:endParaRPr sz="24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training faculty, classified professionals, and administrators to talk about, examine, analyze, and interpret data to make informed decisions</a:t>
            </a:r>
            <a:endParaRPr sz="24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empowering faculty, classified professionals, and administrators to question and talk about student data to address equity gaps</a:t>
            </a:r>
            <a:endParaRPr sz="240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looking at data through the equity lens</a:t>
            </a:r>
            <a:endParaRPr sz="3900"/>
          </a:p>
        </p:txBody>
      </p:sp>
      <p:sp>
        <p:nvSpPr>
          <p:cNvPr id="232" name="Google Shape;232;g2408150ab3d_0_21"/>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408150ab3d_0_0"/>
          <p:cNvSpPr txBox="1">
            <a:spLocks noGrp="1"/>
          </p:cNvSpPr>
          <p:nvPr>
            <p:ph type="title"/>
          </p:nvPr>
        </p:nvSpPr>
        <p:spPr>
          <a:xfrm>
            <a:off x="1212275" y="696272"/>
            <a:ext cx="10314600" cy="788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a:t>
            </a:r>
            <a:endParaRPr/>
          </a:p>
        </p:txBody>
      </p:sp>
      <p:sp>
        <p:nvSpPr>
          <p:cNvPr id="239" name="Google Shape;239;g2408150ab3d_0_0"/>
          <p:cNvSpPr txBox="1">
            <a:spLocks noGrp="1"/>
          </p:cNvSpPr>
          <p:nvPr>
            <p:ph type="body" idx="1"/>
          </p:nvPr>
        </p:nvSpPr>
        <p:spPr>
          <a:xfrm>
            <a:off x="1212275" y="1575675"/>
            <a:ext cx="10314600" cy="50268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endParaRPr/>
          </a:p>
          <a:p>
            <a:pPr marL="457200" lvl="0" indent="-421957" algn="l" rtl="0">
              <a:lnSpc>
                <a:spcPct val="115000"/>
              </a:lnSpc>
              <a:spcBef>
                <a:spcPts val="1000"/>
              </a:spcBef>
              <a:spcAft>
                <a:spcPts val="0"/>
              </a:spcAft>
              <a:buSzPct val="100000"/>
              <a:buChar char="•"/>
            </a:pPr>
            <a:r>
              <a:rPr lang="en-US" sz="4350"/>
              <a:t>Promotes data literacy</a:t>
            </a:r>
            <a:endParaRPr sz="4350"/>
          </a:p>
          <a:p>
            <a:pPr marL="457200" lvl="0" indent="-421957" algn="l" rtl="0">
              <a:lnSpc>
                <a:spcPct val="115000"/>
              </a:lnSpc>
              <a:spcBef>
                <a:spcPts val="0"/>
              </a:spcBef>
              <a:spcAft>
                <a:spcPts val="0"/>
              </a:spcAft>
              <a:buSzPct val="100000"/>
              <a:buChar char="•"/>
            </a:pPr>
            <a:r>
              <a:rPr lang="en-US" sz="4350"/>
              <a:t>Fosters a broad understanding across the college about the importance of data access and use</a:t>
            </a:r>
            <a:endParaRPr sz="4350"/>
          </a:p>
          <a:p>
            <a:pPr marL="457200" lvl="0" indent="-421957" algn="l" rtl="0">
              <a:lnSpc>
                <a:spcPct val="115000"/>
              </a:lnSpc>
              <a:spcBef>
                <a:spcPts val="0"/>
              </a:spcBef>
              <a:spcAft>
                <a:spcPts val="0"/>
              </a:spcAft>
              <a:buSzPct val="100000"/>
              <a:buChar char="•"/>
            </a:pPr>
            <a:r>
              <a:rPr lang="en-US" sz="4350"/>
              <a:t>Helps educators use data to design and implement specific aspects of a particular student success initiative on campus </a:t>
            </a:r>
            <a:endParaRPr sz="4350"/>
          </a:p>
          <a:p>
            <a:pPr marL="457200" lvl="0" indent="-421957" algn="l" rtl="0">
              <a:lnSpc>
                <a:spcPct val="115000"/>
              </a:lnSpc>
              <a:spcBef>
                <a:spcPts val="0"/>
              </a:spcBef>
              <a:spcAft>
                <a:spcPts val="0"/>
              </a:spcAft>
              <a:buSzPct val="100000"/>
              <a:buChar char="•"/>
            </a:pPr>
            <a:r>
              <a:rPr lang="en-US" sz="4350"/>
              <a:t>Tracks progress over time towards improving student success and more equitable student outcomes at the program and institutional levels</a:t>
            </a:r>
            <a:endParaRPr sz="435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40" name="Google Shape;240;g2408150ab3d_0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211f09e706_0_1"/>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Webinar Description</a:t>
            </a:r>
            <a:endParaRPr/>
          </a:p>
        </p:txBody>
      </p:sp>
      <p:sp>
        <p:nvSpPr>
          <p:cNvPr id="96" name="Google Shape;96;g2211f09e706_0_1"/>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200">
                <a:solidFill>
                  <a:srgbClr val="000000"/>
                </a:solidFill>
                <a:latin typeface="Arial"/>
                <a:ea typeface="Arial"/>
                <a:cs typeface="Arial"/>
                <a:sym typeface="Arial"/>
              </a:rPr>
              <a:t>What data tools are available to measure student success?  Faculty work to develop student learning while preparing them for their individual goals: Be it transfer, career advancement, academic preparation, or personal enrichment.  Student equity is central to and deeply intertwined with our focus on student success, and faculty are interested in ensuring our curriculum and student supports are meeting those equity-focused goals.  F</a:t>
            </a:r>
            <a:r>
              <a:rPr lang="en-US" sz="2200">
                <a:solidFill>
                  <a:srgbClr val="000000"/>
                </a:solidFill>
                <a:highlight>
                  <a:srgbClr val="FFFFFF"/>
                </a:highlight>
                <a:latin typeface="Arial"/>
                <a:ea typeface="Arial"/>
                <a:cs typeface="Arial"/>
                <a:sym typeface="Arial"/>
              </a:rPr>
              <a:t>unding and statewide initiatives drive the metrics (e.g. throughput. transfer rates, etc...) that our system and m</a:t>
            </a:r>
            <a:r>
              <a:rPr lang="en-US" sz="2200">
                <a:solidFill>
                  <a:srgbClr val="000000"/>
                </a:solidFill>
                <a:latin typeface="Arial"/>
                <a:ea typeface="Arial"/>
                <a:cs typeface="Arial"/>
                <a:sym typeface="Arial"/>
              </a:rPr>
              <a:t>any of our colleges prioritize, but often these metrics are considered in aggregate where the focus on individual students can be lost.  Join the</a:t>
            </a:r>
            <a:r>
              <a:rPr lang="en-US" sz="22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2200" u="sng">
                <a:solidFill>
                  <a:schemeClr val="hlink"/>
                </a:solidFill>
                <a:latin typeface="Arial"/>
                <a:ea typeface="Arial"/>
                <a:cs typeface="Arial"/>
                <a:sym typeface="Arial"/>
                <a:hlinkClick r:id="rId3"/>
              </a:rPr>
              <a:t>ASCCC Data and Research Committee</a:t>
            </a:r>
            <a:r>
              <a:rPr lang="en-US" sz="2200">
                <a:solidFill>
                  <a:srgbClr val="000000"/>
                </a:solidFill>
                <a:latin typeface="Arial"/>
                <a:ea typeface="Arial"/>
                <a:cs typeface="Arial"/>
                <a:sym typeface="Arial"/>
              </a:rPr>
              <a:t> for a discussion of how faculty define student success and share how to lay the foundations for designing good qualitative studies to contextualize quantitative data.</a:t>
            </a:r>
            <a:endParaRPr sz="2200"/>
          </a:p>
        </p:txBody>
      </p:sp>
      <p:sp>
        <p:nvSpPr>
          <p:cNvPr id="97" name="Google Shape;97;g2211f09e706_0_1"/>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408150ab3d_0_28"/>
          <p:cNvSpPr txBox="1">
            <a:spLocks noGrp="1"/>
          </p:cNvSpPr>
          <p:nvPr>
            <p:ph type="title"/>
          </p:nvPr>
        </p:nvSpPr>
        <p:spPr>
          <a:xfrm>
            <a:off x="1212275" y="696273"/>
            <a:ext cx="10314600" cy="956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 The Data Coach</a:t>
            </a:r>
            <a:endParaRPr/>
          </a:p>
        </p:txBody>
      </p:sp>
      <p:sp>
        <p:nvSpPr>
          <p:cNvPr id="247" name="Google Shape;247;g2408150ab3d_0_28"/>
          <p:cNvSpPr txBox="1">
            <a:spLocks noGrp="1"/>
          </p:cNvSpPr>
          <p:nvPr>
            <p:ph type="body" idx="1"/>
          </p:nvPr>
        </p:nvSpPr>
        <p:spPr>
          <a:xfrm>
            <a:off x="1061950" y="1967850"/>
            <a:ext cx="10191300" cy="4194000"/>
          </a:xfrm>
          <a:prstGeom prst="rect">
            <a:avLst/>
          </a:prstGeom>
        </p:spPr>
        <p:txBody>
          <a:bodyPr spcFirstLastPara="1" wrap="square" lIns="91425" tIns="45700" rIns="91425" bIns="45700" anchor="t" anchorCtr="0">
            <a:normAutofit fontScale="25000"/>
          </a:bodyPr>
          <a:lstStyle/>
          <a:p>
            <a:pPr marL="0" lvl="0" indent="0" algn="l" rtl="0">
              <a:spcBef>
                <a:spcPts val="1000"/>
              </a:spcBef>
              <a:spcAft>
                <a:spcPts val="0"/>
              </a:spcAft>
              <a:buNone/>
            </a:pPr>
            <a:r>
              <a:rPr lang="en-US" sz="9600"/>
              <a:t>An effective data coach: </a:t>
            </a:r>
            <a:endParaRPr sz="9600"/>
          </a:p>
          <a:p>
            <a:pPr marL="457200" lvl="0" indent="-381000" algn="l" rtl="0">
              <a:lnSpc>
                <a:spcPct val="150000"/>
              </a:lnSpc>
              <a:spcBef>
                <a:spcPts val="1000"/>
              </a:spcBef>
              <a:spcAft>
                <a:spcPts val="0"/>
              </a:spcAft>
              <a:buSzPct val="100000"/>
              <a:buChar char="•"/>
            </a:pPr>
            <a:r>
              <a:rPr lang="en-US" sz="9600"/>
              <a:t>is curious and interested in data</a:t>
            </a:r>
            <a:endParaRPr sz="9600"/>
          </a:p>
          <a:p>
            <a:pPr marL="457200" lvl="0" indent="-381000" algn="l" rtl="0">
              <a:lnSpc>
                <a:spcPct val="150000"/>
              </a:lnSpc>
              <a:spcBef>
                <a:spcPts val="0"/>
              </a:spcBef>
              <a:spcAft>
                <a:spcPts val="0"/>
              </a:spcAft>
              <a:buSzPct val="100000"/>
              <a:buChar char="•"/>
            </a:pPr>
            <a:r>
              <a:rPr lang="en-US" sz="9600"/>
              <a:t>leads collaborative inquiries about data</a:t>
            </a:r>
            <a:endParaRPr sz="9600"/>
          </a:p>
          <a:p>
            <a:pPr marL="457200" lvl="0" indent="-381000" algn="l" rtl="0">
              <a:lnSpc>
                <a:spcPct val="150000"/>
              </a:lnSpc>
              <a:spcBef>
                <a:spcPts val="0"/>
              </a:spcBef>
              <a:spcAft>
                <a:spcPts val="0"/>
              </a:spcAft>
              <a:buSzPct val="100000"/>
              <a:buChar char="•"/>
            </a:pPr>
            <a:r>
              <a:rPr lang="en-US" sz="9600"/>
              <a:t>can facilitate courageous conversations about equity gaps revealed in data</a:t>
            </a:r>
            <a:endParaRPr sz="9600"/>
          </a:p>
          <a:p>
            <a:pPr marL="457200" lvl="0" indent="-381000" algn="l" rtl="0">
              <a:lnSpc>
                <a:spcPct val="150000"/>
              </a:lnSpc>
              <a:spcBef>
                <a:spcPts val="0"/>
              </a:spcBef>
              <a:spcAft>
                <a:spcPts val="0"/>
              </a:spcAft>
              <a:buSzPct val="100000"/>
              <a:buChar char="•"/>
            </a:pPr>
            <a:r>
              <a:rPr lang="en-US" sz="9600"/>
              <a:t>has trusting relationships will different constituent groups on campus</a:t>
            </a:r>
            <a:endParaRPr sz="9600"/>
          </a:p>
          <a:p>
            <a:pPr marL="457200" lvl="0" indent="-381000" algn="l" rtl="0">
              <a:lnSpc>
                <a:spcPct val="150000"/>
              </a:lnSpc>
              <a:spcBef>
                <a:spcPts val="0"/>
              </a:spcBef>
              <a:spcAft>
                <a:spcPts val="0"/>
              </a:spcAft>
              <a:buSzPct val="100000"/>
              <a:buChar char="•"/>
            </a:pPr>
            <a:r>
              <a:rPr lang="en-US" sz="9600"/>
              <a:t>facilitates continual and regular discussions about data with their department, division, and campus </a:t>
            </a:r>
            <a:endParaRPr sz="9600"/>
          </a:p>
        </p:txBody>
      </p:sp>
      <p:sp>
        <p:nvSpPr>
          <p:cNvPr id="248" name="Google Shape;248;g2408150ab3d_0_28"/>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408150ab3d_0_7"/>
          <p:cNvSpPr txBox="1">
            <a:spLocks noGrp="1"/>
          </p:cNvSpPr>
          <p:nvPr>
            <p:ph type="title"/>
          </p:nvPr>
        </p:nvSpPr>
        <p:spPr>
          <a:xfrm>
            <a:off x="1212275" y="696274"/>
            <a:ext cx="10314600" cy="99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 Get Start!</a:t>
            </a:r>
            <a:endParaRPr sz="2400"/>
          </a:p>
        </p:txBody>
      </p:sp>
      <p:sp>
        <p:nvSpPr>
          <p:cNvPr id="255" name="Google Shape;255;g2408150ab3d_0_7"/>
          <p:cNvSpPr txBox="1">
            <a:spLocks noGrp="1"/>
          </p:cNvSpPr>
          <p:nvPr>
            <p:ph type="body" idx="1"/>
          </p:nvPr>
        </p:nvSpPr>
        <p:spPr>
          <a:xfrm>
            <a:off x="1212275" y="1967774"/>
            <a:ext cx="10314600" cy="4409100"/>
          </a:xfrm>
          <a:prstGeom prst="rect">
            <a:avLst/>
          </a:prstGeom>
        </p:spPr>
        <p:txBody>
          <a:bodyPr spcFirstLastPara="1" wrap="square" lIns="91425" tIns="45700" rIns="91425" bIns="45700" anchor="t" anchorCtr="0">
            <a:normAutofit/>
          </a:bodyPr>
          <a:lstStyle/>
          <a:p>
            <a:pPr marL="457200" lvl="0" indent="-406400" algn="l" rtl="0">
              <a:lnSpc>
                <a:spcPct val="115000"/>
              </a:lnSpc>
              <a:spcBef>
                <a:spcPts val="1000"/>
              </a:spcBef>
              <a:spcAft>
                <a:spcPts val="0"/>
              </a:spcAft>
              <a:buSzPts val="2800"/>
              <a:buChar char="•"/>
            </a:pPr>
            <a:r>
              <a:rPr lang="en-US" sz="2800"/>
              <a:t>Build your data coaching team</a:t>
            </a:r>
            <a:endParaRPr sz="2800"/>
          </a:p>
          <a:p>
            <a:pPr marL="457200" lvl="0" indent="-406400" algn="l" rtl="0">
              <a:lnSpc>
                <a:spcPct val="115000"/>
              </a:lnSpc>
              <a:spcBef>
                <a:spcPts val="0"/>
              </a:spcBef>
              <a:spcAft>
                <a:spcPts val="0"/>
              </a:spcAft>
              <a:buSzPts val="2800"/>
              <a:buChar char="•"/>
            </a:pPr>
            <a:r>
              <a:rPr lang="en-US" sz="2800"/>
              <a:t>Train the data coaches</a:t>
            </a:r>
            <a:endParaRPr sz="2800"/>
          </a:p>
          <a:p>
            <a:pPr marL="457200" lvl="0" indent="-406400" algn="l" rtl="0">
              <a:lnSpc>
                <a:spcPct val="115000"/>
              </a:lnSpc>
              <a:spcBef>
                <a:spcPts val="0"/>
              </a:spcBef>
              <a:spcAft>
                <a:spcPts val="0"/>
              </a:spcAft>
              <a:buSzPts val="2800"/>
              <a:buChar char="•"/>
            </a:pPr>
            <a:r>
              <a:rPr lang="en-US" sz="2800"/>
              <a:t>Track your progress over time</a:t>
            </a:r>
            <a:endParaRPr sz="2800"/>
          </a:p>
          <a:p>
            <a:pPr marL="457200" lvl="0" indent="-406400" algn="l" rtl="0">
              <a:lnSpc>
                <a:spcPct val="115000"/>
              </a:lnSpc>
              <a:spcBef>
                <a:spcPts val="0"/>
              </a:spcBef>
              <a:spcAft>
                <a:spcPts val="0"/>
              </a:spcAft>
              <a:buSzPts val="2800"/>
              <a:buChar char="•"/>
            </a:pPr>
            <a:r>
              <a:rPr lang="en-US" sz="2800"/>
              <a:t>Take notes where your college gain traction</a:t>
            </a:r>
            <a:endParaRPr sz="2800"/>
          </a:p>
          <a:p>
            <a:pPr marL="457200" lvl="0" indent="-406400" algn="l" rtl="0">
              <a:lnSpc>
                <a:spcPct val="115000"/>
              </a:lnSpc>
              <a:spcBef>
                <a:spcPts val="0"/>
              </a:spcBef>
              <a:spcAft>
                <a:spcPts val="0"/>
              </a:spcAft>
              <a:buSzPts val="2800"/>
              <a:buChar char="•"/>
            </a:pPr>
            <a:r>
              <a:rPr lang="en-US" sz="2800"/>
              <a:t>Report how data use contributes to program solutions that improve equitable student outcomes</a:t>
            </a:r>
            <a:endParaRPr sz="2800"/>
          </a:p>
          <a:p>
            <a:pPr marL="457200" lvl="0" indent="-406400" algn="l" rtl="0">
              <a:lnSpc>
                <a:spcPct val="115000"/>
              </a:lnSpc>
              <a:spcBef>
                <a:spcPts val="0"/>
              </a:spcBef>
              <a:spcAft>
                <a:spcPts val="0"/>
              </a:spcAft>
              <a:buSzPts val="2800"/>
              <a:buChar char="•"/>
            </a:pPr>
            <a:r>
              <a:rPr lang="en-US" sz="2800"/>
              <a:t>Think long term </a:t>
            </a:r>
            <a:endParaRPr sz="2800"/>
          </a:p>
          <a:p>
            <a:pPr marL="457200" lvl="0" indent="-406400" algn="l" rtl="0">
              <a:lnSpc>
                <a:spcPct val="115000"/>
              </a:lnSpc>
              <a:spcBef>
                <a:spcPts val="0"/>
              </a:spcBef>
              <a:spcAft>
                <a:spcPts val="0"/>
              </a:spcAft>
              <a:buSzPts val="2800"/>
              <a:buChar char="•"/>
            </a:pPr>
            <a:r>
              <a:rPr lang="en-US" sz="2800"/>
              <a:t>Identify sources of ongoing financial support in the budget</a:t>
            </a:r>
            <a:endParaRPr sz="2800"/>
          </a:p>
        </p:txBody>
      </p:sp>
      <p:sp>
        <p:nvSpPr>
          <p:cNvPr id="256" name="Google Shape;256;g2408150ab3d_0_7"/>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22f7b7ec01_1_7"/>
          <p:cNvSpPr txBox="1">
            <a:spLocks noGrp="1"/>
          </p:cNvSpPr>
          <p:nvPr>
            <p:ph type="title"/>
          </p:nvPr>
        </p:nvSpPr>
        <p:spPr>
          <a:xfrm>
            <a:off x="1212275" y="696273"/>
            <a:ext cx="10314600" cy="956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 at Bakersfield College </a:t>
            </a:r>
            <a:endParaRPr/>
          </a:p>
        </p:txBody>
      </p:sp>
      <p:sp>
        <p:nvSpPr>
          <p:cNvPr id="263" name="Google Shape;263;g222f7b7ec01_1_7"/>
          <p:cNvSpPr txBox="1">
            <a:spLocks noGrp="1"/>
          </p:cNvSpPr>
          <p:nvPr>
            <p:ph type="body" idx="1"/>
          </p:nvPr>
        </p:nvSpPr>
        <p:spPr>
          <a:xfrm>
            <a:off x="1061950" y="1967850"/>
            <a:ext cx="10191300" cy="4194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842">
                <a:solidFill>
                  <a:srgbClr val="3A3838"/>
                </a:solidFill>
                <a:highlight>
                  <a:srgbClr val="FFFFFF"/>
                </a:highlight>
              </a:rPr>
              <a:t>Studies completed at Bakersfield College:</a:t>
            </a:r>
            <a:endParaRPr sz="2842">
              <a:solidFill>
                <a:srgbClr val="3A3838"/>
              </a:solidFill>
              <a:highlight>
                <a:srgbClr val="FFFFFF"/>
              </a:highlight>
            </a:endParaRPr>
          </a:p>
          <a:p>
            <a:pPr marL="0" lvl="0" indent="0" algn="l" rtl="0">
              <a:lnSpc>
                <a:spcPct val="115000"/>
              </a:lnSpc>
              <a:spcBef>
                <a:spcPts val="0"/>
              </a:spcBef>
              <a:spcAft>
                <a:spcPts val="0"/>
              </a:spcAft>
              <a:buNone/>
            </a:pPr>
            <a:endParaRPr sz="2542">
              <a:solidFill>
                <a:srgbClr val="3A3838"/>
              </a:solidFill>
              <a:highlight>
                <a:srgbClr val="FFFFFF"/>
              </a:highlight>
            </a:endParaRPr>
          </a:p>
          <a:p>
            <a:pPr marL="457200" lvl="0" indent="-390071" algn="l" rtl="0">
              <a:lnSpc>
                <a:spcPct val="115000"/>
              </a:lnSpc>
              <a:spcBef>
                <a:spcPts val="0"/>
              </a:spcBef>
              <a:spcAft>
                <a:spcPts val="0"/>
              </a:spcAft>
              <a:buClr>
                <a:srgbClr val="3A3838"/>
              </a:buClr>
              <a:buSzPts val="2543"/>
              <a:buChar char="•"/>
            </a:pPr>
            <a:r>
              <a:rPr lang="en-US" sz="2542">
                <a:solidFill>
                  <a:srgbClr val="3A3838"/>
                </a:solidFill>
                <a:highlight>
                  <a:srgbClr val="FFFFFF"/>
                </a:highlight>
              </a:rPr>
              <a:t>Comparison of Behavioral Stats and Math Stats</a:t>
            </a:r>
            <a:endParaRPr sz="2542">
              <a:solidFill>
                <a:srgbClr val="3A3838"/>
              </a:solidFill>
              <a:highlight>
                <a:srgbClr val="FFFFFF"/>
              </a:highlight>
            </a:endParaRPr>
          </a:p>
          <a:p>
            <a:pPr marL="457200" lvl="0" indent="-390071" algn="l" rtl="0">
              <a:lnSpc>
                <a:spcPct val="115000"/>
              </a:lnSpc>
              <a:spcBef>
                <a:spcPts val="0"/>
              </a:spcBef>
              <a:spcAft>
                <a:spcPts val="0"/>
              </a:spcAft>
              <a:buClr>
                <a:srgbClr val="3A3838"/>
              </a:buClr>
              <a:buSzPts val="2543"/>
              <a:buChar char="•"/>
            </a:pPr>
            <a:r>
              <a:rPr lang="en-US" sz="2542">
                <a:solidFill>
                  <a:srgbClr val="3A3838"/>
                </a:solidFill>
                <a:highlight>
                  <a:srgbClr val="FFFFFF"/>
                </a:highlight>
              </a:rPr>
              <a:t>Library Usage</a:t>
            </a:r>
            <a:endParaRPr sz="2542">
              <a:solidFill>
                <a:srgbClr val="3A3838"/>
              </a:solidFill>
              <a:highlight>
                <a:srgbClr val="FFFFFF"/>
              </a:highlight>
            </a:endParaRPr>
          </a:p>
          <a:p>
            <a:pPr marL="457200" lvl="0" indent="-390071" algn="l" rtl="0">
              <a:lnSpc>
                <a:spcPct val="115000"/>
              </a:lnSpc>
              <a:spcBef>
                <a:spcPts val="0"/>
              </a:spcBef>
              <a:spcAft>
                <a:spcPts val="0"/>
              </a:spcAft>
              <a:buClr>
                <a:srgbClr val="3A3838"/>
              </a:buClr>
              <a:buSzPts val="2543"/>
              <a:buChar char="•"/>
            </a:pPr>
            <a:r>
              <a:rPr lang="en-US" sz="2542">
                <a:solidFill>
                  <a:srgbClr val="3A3838"/>
                </a:solidFill>
                <a:highlight>
                  <a:srgbClr val="FFFFFF"/>
                </a:highlight>
              </a:rPr>
              <a:t>Effectiveness of Library Courses on plagiarism and research</a:t>
            </a:r>
            <a:endParaRPr sz="2542">
              <a:solidFill>
                <a:srgbClr val="3A3838"/>
              </a:solidFill>
              <a:highlight>
                <a:srgbClr val="FFFFFF"/>
              </a:highlight>
            </a:endParaRPr>
          </a:p>
          <a:p>
            <a:pPr marL="457200" lvl="0" indent="-390071" algn="l" rtl="0">
              <a:lnSpc>
                <a:spcPct val="115000"/>
              </a:lnSpc>
              <a:spcBef>
                <a:spcPts val="0"/>
              </a:spcBef>
              <a:spcAft>
                <a:spcPts val="0"/>
              </a:spcAft>
              <a:buClr>
                <a:srgbClr val="3A3838"/>
              </a:buClr>
              <a:buSzPts val="2543"/>
              <a:buChar char="•"/>
            </a:pPr>
            <a:r>
              <a:rPr lang="en-US" sz="2542">
                <a:solidFill>
                  <a:srgbClr val="3A3838"/>
                </a:solidFill>
                <a:highlight>
                  <a:srgbClr val="FFFFFF"/>
                </a:highlight>
              </a:rPr>
              <a:t>Textbook Usage in Communications</a:t>
            </a:r>
            <a:endParaRPr sz="2542">
              <a:solidFill>
                <a:srgbClr val="3A3838"/>
              </a:solidFill>
              <a:highlight>
                <a:srgbClr val="FFFFFF"/>
              </a:highlight>
            </a:endParaRPr>
          </a:p>
          <a:p>
            <a:pPr marL="457200" lvl="0" indent="-390071" algn="l" rtl="0">
              <a:lnSpc>
                <a:spcPct val="115000"/>
              </a:lnSpc>
              <a:spcBef>
                <a:spcPts val="0"/>
              </a:spcBef>
              <a:spcAft>
                <a:spcPts val="0"/>
              </a:spcAft>
              <a:buClr>
                <a:srgbClr val="3A3838"/>
              </a:buClr>
              <a:buSzPts val="2543"/>
              <a:buChar char="•"/>
            </a:pPr>
            <a:r>
              <a:rPr lang="en-US" sz="2542">
                <a:solidFill>
                  <a:srgbClr val="3A3838"/>
                </a:solidFill>
                <a:highlight>
                  <a:srgbClr val="FFFFFF"/>
                </a:highlight>
              </a:rPr>
              <a:t>Field Trip Value in Biology Courses</a:t>
            </a:r>
            <a:endParaRPr sz="2542">
              <a:solidFill>
                <a:srgbClr val="3A3838"/>
              </a:solidFill>
              <a:highlight>
                <a:srgbClr val="FFFFFF"/>
              </a:highlight>
            </a:endParaRPr>
          </a:p>
          <a:p>
            <a:pPr marL="457200" lvl="0" indent="-390071" algn="l" rtl="0">
              <a:lnSpc>
                <a:spcPct val="115000"/>
              </a:lnSpc>
              <a:spcBef>
                <a:spcPts val="0"/>
              </a:spcBef>
              <a:spcAft>
                <a:spcPts val="0"/>
              </a:spcAft>
              <a:buClr>
                <a:srgbClr val="3A3838"/>
              </a:buClr>
              <a:buSzPts val="2543"/>
              <a:buChar char="•"/>
            </a:pPr>
            <a:r>
              <a:rPr lang="en-US" sz="2542">
                <a:solidFill>
                  <a:srgbClr val="3A3838"/>
                </a:solidFill>
                <a:highlight>
                  <a:srgbClr val="FFFFFF"/>
                </a:highlight>
              </a:rPr>
              <a:t>Developmental Education Support Strategies</a:t>
            </a:r>
            <a:endParaRPr sz="2800"/>
          </a:p>
        </p:txBody>
      </p:sp>
      <p:sp>
        <p:nvSpPr>
          <p:cNvPr id="264" name="Google Shape;264;g222f7b7ec01_1_7"/>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22f7b7ec01_1_0"/>
          <p:cNvSpPr txBox="1">
            <a:spLocks noGrp="1"/>
          </p:cNvSpPr>
          <p:nvPr>
            <p:ph type="title"/>
          </p:nvPr>
        </p:nvSpPr>
        <p:spPr>
          <a:xfrm>
            <a:off x="1212275" y="696273"/>
            <a:ext cx="10314600" cy="956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 at Bakersfield College </a:t>
            </a:r>
            <a:endParaRPr/>
          </a:p>
        </p:txBody>
      </p:sp>
      <p:sp>
        <p:nvSpPr>
          <p:cNvPr id="271" name="Google Shape;271;g222f7b7ec01_1_0"/>
          <p:cNvSpPr txBox="1">
            <a:spLocks noGrp="1"/>
          </p:cNvSpPr>
          <p:nvPr>
            <p:ph type="body" idx="1"/>
          </p:nvPr>
        </p:nvSpPr>
        <p:spPr>
          <a:xfrm>
            <a:off x="1061950" y="1967850"/>
            <a:ext cx="10191300" cy="4194000"/>
          </a:xfrm>
          <a:prstGeom prst="rect">
            <a:avLst/>
          </a:prstGeom>
        </p:spPr>
        <p:txBody>
          <a:bodyPr spcFirstLastPara="1" wrap="square" lIns="91425" tIns="45700" rIns="91425" bIns="45700" anchor="t" anchorCtr="0">
            <a:normAutofit/>
          </a:bodyPr>
          <a:lstStyle/>
          <a:p>
            <a:pPr marL="0" lvl="0" indent="0" algn="l" rtl="0">
              <a:lnSpc>
                <a:spcPct val="115000"/>
              </a:lnSpc>
              <a:spcBef>
                <a:spcPts val="1100"/>
              </a:spcBef>
              <a:spcAft>
                <a:spcPts val="0"/>
              </a:spcAft>
              <a:buNone/>
            </a:pPr>
            <a:r>
              <a:rPr lang="en-US" sz="2842">
                <a:solidFill>
                  <a:srgbClr val="242424"/>
                </a:solidFill>
                <a:highlight>
                  <a:srgbClr val="FFFFFF"/>
                </a:highlight>
              </a:rPr>
              <a:t>Key elements of Bakersfield College’s data coaching program: </a:t>
            </a:r>
            <a:endParaRPr sz="2542">
              <a:solidFill>
                <a:srgbClr val="242424"/>
              </a:solidFill>
              <a:highlight>
                <a:srgbClr val="FFFFFF"/>
              </a:highlight>
            </a:endParaRPr>
          </a:p>
          <a:p>
            <a:pPr marL="457200" lvl="0" indent="-390071" algn="l" rtl="0">
              <a:lnSpc>
                <a:spcPct val="115000"/>
              </a:lnSpc>
              <a:spcBef>
                <a:spcPts val="1100"/>
              </a:spcBef>
              <a:spcAft>
                <a:spcPts val="0"/>
              </a:spcAft>
              <a:buClr>
                <a:srgbClr val="242424"/>
              </a:buClr>
              <a:buSzPts val="2543"/>
              <a:buFont typeface="Gill Sans"/>
              <a:buChar char="•"/>
            </a:pPr>
            <a:r>
              <a:rPr lang="en-US" sz="2542">
                <a:solidFill>
                  <a:srgbClr val="242424"/>
                </a:solidFill>
                <a:highlight>
                  <a:srgbClr val="FFFFFF"/>
                </a:highlight>
              </a:rPr>
              <a:t>Inclusive- all levels of faculty and classified professionals included</a:t>
            </a:r>
            <a:endParaRPr sz="2542">
              <a:solidFill>
                <a:srgbClr val="242424"/>
              </a:solidFill>
              <a:highlight>
                <a:srgbClr val="FFFFFF"/>
              </a:highlight>
            </a:endParaRPr>
          </a:p>
          <a:p>
            <a:pPr marL="457200" lvl="0" indent="-390071" algn="l" rtl="0">
              <a:lnSpc>
                <a:spcPct val="115000"/>
              </a:lnSpc>
              <a:spcBef>
                <a:spcPts val="0"/>
              </a:spcBef>
              <a:spcAft>
                <a:spcPts val="0"/>
              </a:spcAft>
              <a:buClr>
                <a:srgbClr val="242424"/>
              </a:buClr>
              <a:buSzPts val="2543"/>
              <a:buFont typeface="Gill Sans"/>
              <a:buChar char="•"/>
            </a:pPr>
            <a:r>
              <a:rPr lang="en-US" sz="2542">
                <a:solidFill>
                  <a:srgbClr val="242424"/>
                </a:solidFill>
                <a:highlight>
                  <a:srgbClr val="FFFFFF"/>
                </a:highlight>
              </a:rPr>
              <a:t>FERPA course required - a certificate of completion</a:t>
            </a:r>
            <a:endParaRPr sz="2542" u="sng">
              <a:solidFill>
                <a:schemeClr val="hlink"/>
              </a:solidFill>
              <a:highlight>
                <a:srgbClr val="FFFFFF"/>
              </a:highlight>
            </a:endParaRPr>
          </a:p>
          <a:p>
            <a:pPr marL="457200" lvl="0" indent="-390071" algn="l" rtl="0">
              <a:lnSpc>
                <a:spcPct val="115000"/>
              </a:lnSpc>
              <a:spcBef>
                <a:spcPts val="0"/>
              </a:spcBef>
              <a:spcAft>
                <a:spcPts val="0"/>
              </a:spcAft>
              <a:buClr>
                <a:srgbClr val="242424"/>
              </a:buClr>
              <a:buSzPts val="2543"/>
              <a:buFont typeface="Gill Sans"/>
              <a:buChar char="•"/>
            </a:pPr>
            <a:r>
              <a:rPr lang="en-US" sz="2542">
                <a:solidFill>
                  <a:srgbClr val="242424"/>
                </a:solidFill>
                <a:highlight>
                  <a:srgbClr val="FFFFFF"/>
                </a:highlight>
              </a:rPr>
              <a:t>Encouraged studies to improve practice</a:t>
            </a:r>
            <a:endParaRPr sz="2542">
              <a:solidFill>
                <a:srgbClr val="242424"/>
              </a:solidFill>
              <a:highlight>
                <a:srgbClr val="FFFFFF"/>
              </a:highlight>
            </a:endParaRPr>
          </a:p>
          <a:p>
            <a:pPr marL="457200" lvl="0" indent="-390071" algn="l" rtl="0">
              <a:lnSpc>
                <a:spcPct val="115000"/>
              </a:lnSpc>
              <a:spcBef>
                <a:spcPts val="0"/>
              </a:spcBef>
              <a:spcAft>
                <a:spcPts val="0"/>
              </a:spcAft>
              <a:buClr>
                <a:srgbClr val="242424"/>
              </a:buClr>
              <a:buSzPts val="2543"/>
              <a:buFont typeface="Gill Sans"/>
              <a:buChar char="•"/>
            </a:pPr>
            <a:r>
              <a:rPr lang="en-US" sz="2542">
                <a:solidFill>
                  <a:srgbClr val="242424"/>
                </a:solidFill>
                <a:highlight>
                  <a:srgbClr val="FFFFFF"/>
                </a:highlight>
              </a:rPr>
              <a:t>Required a report out and share findings with the campus</a:t>
            </a:r>
            <a:endParaRPr sz="2542">
              <a:solidFill>
                <a:srgbClr val="242424"/>
              </a:solidFill>
              <a:highlight>
                <a:srgbClr val="FFFFFF"/>
              </a:highlight>
            </a:endParaRPr>
          </a:p>
          <a:p>
            <a:pPr marL="457200" lvl="0" indent="-390071" algn="l" rtl="0">
              <a:lnSpc>
                <a:spcPct val="115000"/>
              </a:lnSpc>
              <a:spcBef>
                <a:spcPts val="0"/>
              </a:spcBef>
              <a:spcAft>
                <a:spcPts val="0"/>
              </a:spcAft>
              <a:buClr>
                <a:srgbClr val="242424"/>
              </a:buClr>
              <a:buSzPts val="2543"/>
              <a:buFont typeface="Gill Sans"/>
              <a:buChar char="•"/>
            </a:pPr>
            <a:r>
              <a:rPr lang="en-US" sz="2542">
                <a:solidFill>
                  <a:srgbClr val="242424"/>
                </a:solidFill>
                <a:highlight>
                  <a:srgbClr val="FFFFFF"/>
                </a:highlight>
              </a:rPr>
              <a:t>Stipends were provided</a:t>
            </a:r>
            <a:endParaRPr sz="2542">
              <a:solidFill>
                <a:srgbClr val="242424"/>
              </a:solidFill>
              <a:highlight>
                <a:srgbClr val="FFFFFF"/>
              </a:highlight>
            </a:endParaRPr>
          </a:p>
          <a:p>
            <a:pPr marL="457200" lvl="0" indent="-390071" algn="l" rtl="0">
              <a:lnSpc>
                <a:spcPct val="115000"/>
              </a:lnSpc>
              <a:spcBef>
                <a:spcPts val="0"/>
              </a:spcBef>
              <a:spcAft>
                <a:spcPts val="0"/>
              </a:spcAft>
              <a:buClr>
                <a:srgbClr val="242424"/>
              </a:buClr>
              <a:buSzPts val="2543"/>
              <a:buFont typeface="Gill Sans"/>
              <a:buChar char="•"/>
            </a:pPr>
            <a:r>
              <a:rPr lang="en-US" sz="2542">
                <a:solidFill>
                  <a:srgbClr val="242424"/>
                </a:solidFill>
                <a:highlight>
                  <a:srgbClr val="FFFFFF"/>
                </a:highlight>
              </a:rPr>
              <a:t>Meetings were in computer labs</a:t>
            </a:r>
            <a:endParaRPr sz="2800"/>
          </a:p>
          <a:p>
            <a:pPr marL="457200" lvl="0" indent="0" algn="l" rtl="0">
              <a:lnSpc>
                <a:spcPct val="100000"/>
              </a:lnSpc>
              <a:spcBef>
                <a:spcPts val="1100"/>
              </a:spcBef>
              <a:spcAft>
                <a:spcPts val="0"/>
              </a:spcAft>
              <a:buNone/>
            </a:pPr>
            <a:endParaRPr sz="2900">
              <a:solidFill>
                <a:srgbClr val="000000"/>
              </a:solidFill>
            </a:endParaRPr>
          </a:p>
        </p:txBody>
      </p:sp>
      <p:sp>
        <p:nvSpPr>
          <p:cNvPr id="272" name="Google Shape;272;g222f7b7ec01_1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408150ab3d_0_14"/>
          <p:cNvSpPr txBox="1">
            <a:spLocks noGrp="1"/>
          </p:cNvSpPr>
          <p:nvPr>
            <p:ph type="title"/>
          </p:nvPr>
        </p:nvSpPr>
        <p:spPr>
          <a:xfrm>
            <a:off x="1212275" y="593650"/>
            <a:ext cx="10314600" cy="714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 at Evergreen Valley College  </a:t>
            </a:r>
            <a:endParaRPr/>
          </a:p>
        </p:txBody>
      </p:sp>
      <p:sp>
        <p:nvSpPr>
          <p:cNvPr id="279" name="Google Shape;279;g2408150ab3d_0_14"/>
          <p:cNvSpPr txBox="1">
            <a:spLocks noGrp="1"/>
          </p:cNvSpPr>
          <p:nvPr>
            <p:ph type="body" idx="1"/>
          </p:nvPr>
        </p:nvSpPr>
        <p:spPr>
          <a:xfrm>
            <a:off x="1061950" y="1967850"/>
            <a:ext cx="10191300" cy="41940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2900"/>
              <a:t>Content of Canvas Course on Data Coaching </a:t>
            </a:r>
            <a:endParaRPr sz="2900"/>
          </a:p>
          <a:p>
            <a:pPr marL="457200" lvl="0" indent="0" algn="l" rtl="0">
              <a:lnSpc>
                <a:spcPct val="100000"/>
              </a:lnSpc>
              <a:spcBef>
                <a:spcPts val="0"/>
              </a:spcBef>
              <a:spcAft>
                <a:spcPts val="0"/>
              </a:spcAft>
              <a:buNone/>
            </a:pPr>
            <a:endParaRPr sz="2800"/>
          </a:p>
          <a:p>
            <a:pPr marL="457200" lvl="0" indent="0" algn="l" rtl="0">
              <a:lnSpc>
                <a:spcPct val="115000"/>
              </a:lnSpc>
              <a:spcBef>
                <a:spcPts val="0"/>
              </a:spcBef>
              <a:spcAft>
                <a:spcPts val="0"/>
              </a:spcAft>
              <a:buNone/>
            </a:pPr>
            <a:r>
              <a:rPr lang="en-US">
                <a:solidFill>
                  <a:srgbClr val="000000"/>
                </a:solidFill>
              </a:rPr>
              <a:t>Module 1: Introductions</a:t>
            </a:r>
            <a:endParaRPr>
              <a:solidFill>
                <a:srgbClr val="000000"/>
              </a:solidFill>
            </a:endParaRPr>
          </a:p>
          <a:p>
            <a:pPr marL="457200" lvl="0" indent="0" algn="l" rtl="0">
              <a:lnSpc>
                <a:spcPct val="115000"/>
              </a:lnSpc>
              <a:spcBef>
                <a:spcPts val="0"/>
              </a:spcBef>
              <a:spcAft>
                <a:spcPts val="0"/>
              </a:spcAft>
              <a:buNone/>
            </a:pPr>
            <a:r>
              <a:rPr lang="en-US">
                <a:solidFill>
                  <a:srgbClr val="000000"/>
                </a:solidFill>
              </a:rPr>
              <a:t>Module 2: Data Analytics</a:t>
            </a:r>
            <a:endParaRPr>
              <a:solidFill>
                <a:srgbClr val="000000"/>
              </a:solidFill>
            </a:endParaRPr>
          </a:p>
          <a:p>
            <a:pPr marL="457200" lvl="0" indent="0" algn="l" rtl="0">
              <a:lnSpc>
                <a:spcPct val="115000"/>
              </a:lnSpc>
              <a:spcBef>
                <a:spcPts val="0"/>
              </a:spcBef>
              <a:spcAft>
                <a:spcPts val="0"/>
              </a:spcAft>
              <a:buNone/>
            </a:pPr>
            <a:r>
              <a:rPr lang="en-US">
                <a:solidFill>
                  <a:srgbClr val="000000"/>
                </a:solidFill>
              </a:rPr>
              <a:t>Module 3: Data Analytics (Internal &amp; External Data)</a:t>
            </a:r>
            <a:endParaRPr>
              <a:solidFill>
                <a:srgbClr val="000000"/>
              </a:solidFill>
            </a:endParaRPr>
          </a:p>
          <a:p>
            <a:pPr marL="457200" lvl="0" indent="0" algn="l" rtl="0">
              <a:lnSpc>
                <a:spcPct val="115000"/>
              </a:lnSpc>
              <a:spcBef>
                <a:spcPts val="0"/>
              </a:spcBef>
              <a:spcAft>
                <a:spcPts val="0"/>
              </a:spcAft>
              <a:buNone/>
            </a:pPr>
            <a:r>
              <a:rPr lang="en-US">
                <a:solidFill>
                  <a:srgbClr val="000000"/>
                </a:solidFill>
              </a:rPr>
              <a:t>Module 4: Data Analysis</a:t>
            </a:r>
            <a:endParaRPr>
              <a:solidFill>
                <a:srgbClr val="000000"/>
              </a:solidFill>
            </a:endParaRPr>
          </a:p>
          <a:p>
            <a:pPr marL="457200" lvl="0" indent="0" algn="l" rtl="0">
              <a:lnSpc>
                <a:spcPct val="115000"/>
              </a:lnSpc>
              <a:spcBef>
                <a:spcPts val="0"/>
              </a:spcBef>
              <a:spcAft>
                <a:spcPts val="0"/>
              </a:spcAft>
              <a:buNone/>
            </a:pPr>
            <a:r>
              <a:rPr lang="en-US">
                <a:solidFill>
                  <a:srgbClr val="000000"/>
                </a:solidFill>
              </a:rPr>
              <a:t>Module 5: Data Storytelling</a:t>
            </a:r>
            <a:endParaRPr>
              <a:solidFill>
                <a:srgbClr val="000000"/>
              </a:solidFill>
            </a:endParaRPr>
          </a:p>
          <a:p>
            <a:pPr marL="457200" lvl="0" indent="0" algn="l" rtl="0">
              <a:lnSpc>
                <a:spcPct val="115000"/>
              </a:lnSpc>
              <a:spcBef>
                <a:spcPts val="0"/>
              </a:spcBef>
              <a:spcAft>
                <a:spcPts val="0"/>
              </a:spcAft>
              <a:buNone/>
            </a:pPr>
            <a:r>
              <a:rPr lang="en-US">
                <a:solidFill>
                  <a:srgbClr val="000000"/>
                </a:solidFill>
              </a:rPr>
              <a:t>Module 6: Surveying Students and Faculty</a:t>
            </a:r>
            <a:endParaRPr>
              <a:solidFill>
                <a:srgbClr val="000000"/>
              </a:solidFill>
            </a:endParaRPr>
          </a:p>
          <a:p>
            <a:pPr marL="0" lvl="0" indent="0" algn="l" rtl="0">
              <a:lnSpc>
                <a:spcPct val="115000"/>
              </a:lnSpc>
              <a:spcBef>
                <a:spcPts val="0"/>
              </a:spcBef>
              <a:spcAft>
                <a:spcPts val="0"/>
              </a:spcAft>
              <a:buNone/>
            </a:pPr>
            <a:r>
              <a:rPr lang="en-US">
                <a:solidFill>
                  <a:srgbClr val="000000"/>
                </a:solidFill>
                <a:latin typeface="Arial"/>
                <a:ea typeface="Arial"/>
                <a:cs typeface="Arial"/>
                <a:sym typeface="Arial"/>
              </a:rPr>
              <a:t>   </a:t>
            </a:r>
            <a:endParaRPr sz="4300"/>
          </a:p>
        </p:txBody>
      </p:sp>
      <p:sp>
        <p:nvSpPr>
          <p:cNvPr id="280" name="Google Shape;280;g2408150ab3d_0_14"/>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408150ab3d_0_35"/>
          <p:cNvSpPr txBox="1">
            <a:spLocks noGrp="1"/>
          </p:cNvSpPr>
          <p:nvPr>
            <p:ph type="title"/>
          </p:nvPr>
        </p:nvSpPr>
        <p:spPr>
          <a:xfrm>
            <a:off x="1212275" y="696274"/>
            <a:ext cx="10314600" cy="660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Data Coaching</a:t>
            </a:r>
            <a:endParaRPr/>
          </a:p>
        </p:txBody>
      </p:sp>
      <p:sp>
        <p:nvSpPr>
          <p:cNvPr id="287" name="Google Shape;287;g2408150ab3d_0_35"/>
          <p:cNvSpPr txBox="1">
            <a:spLocks noGrp="1"/>
          </p:cNvSpPr>
          <p:nvPr>
            <p:ph type="body" idx="1"/>
          </p:nvPr>
        </p:nvSpPr>
        <p:spPr>
          <a:xfrm>
            <a:off x="1072925" y="1640900"/>
            <a:ext cx="10593300" cy="50838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2800">
                <a:solidFill>
                  <a:schemeClr val="dk2"/>
                </a:solidFill>
                <a:latin typeface="Palatino"/>
                <a:ea typeface="Palatino"/>
                <a:cs typeface="Palatino"/>
                <a:sym typeface="Palatino"/>
              </a:rPr>
              <a:t>Specific Modules 1, 5, and 6- EVC</a:t>
            </a:r>
            <a:endParaRPr sz="2100">
              <a:solidFill>
                <a:srgbClr val="000000"/>
              </a:solidFill>
            </a:endParaRPr>
          </a:p>
        </p:txBody>
      </p:sp>
      <p:sp>
        <p:nvSpPr>
          <p:cNvPr id="288" name="Google Shape;288;g2408150ab3d_0_35"/>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graphicFrame>
        <p:nvGraphicFramePr>
          <p:cNvPr id="289" name="Google Shape;289;g2408150ab3d_0_35" descr="Module 1:  Introductions.  Welcome/Overview.  Things to know.  Learning Resources.  Data Coaching.  CCC Terminology.  Powerpoint about data coaching.&#10;&#10;Module 5:  Data Storytelling.  Displaying data.  Presenting data.  Difficult conversations about data.&#10;&#10;Module 6:  Surveying Students and Faculty.  Thoughts/concerns about surveying.  Literature (student survey).  Literature (faculty survey)." title="Table"/>
          <p:cNvGraphicFramePr/>
          <p:nvPr>
            <p:extLst>
              <p:ext uri="{D42A27DB-BD31-4B8C-83A1-F6EECF244321}">
                <p14:modId xmlns:p14="http://schemas.microsoft.com/office/powerpoint/2010/main" val="336729909"/>
              </p:ext>
            </p:extLst>
          </p:nvPr>
        </p:nvGraphicFramePr>
        <p:xfrm>
          <a:off x="1212275" y="2289363"/>
          <a:ext cx="9911575" cy="3445164"/>
        </p:xfrm>
        <a:graphic>
          <a:graphicData uri="http://schemas.openxmlformats.org/drawingml/2006/table">
            <a:tbl>
              <a:tblPr>
                <a:noFill/>
                <a:tableStyleId>{2F65ED51-D599-445E-AFE4-EA2FD3CE3765}</a:tableStyleId>
              </a:tblPr>
              <a:tblGrid>
                <a:gridCol w="3303850">
                  <a:extLst>
                    <a:ext uri="{9D8B030D-6E8A-4147-A177-3AD203B41FA5}">
                      <a16:colId xmlns:a16="http://schemas.microsoft.com/office/drawing/2014/main" val="20000"/>
                    </a:ext>
                  </a:extLst>
                </a:gridCol>
                <a:gridCol w="3022075">
                  <a:extLst>
                    <a:ext uri="{9D8B030D-6E8A-4147-A177-3AD203B41FA5}">
                      <a16:colId xmlns:a16="http://schemas.microsoft.com/office/drawing/2014/main" val="20001"/>
                    </a:ext>
                  </a:extLst>
                </a:gridCol>
                <a:gridCol w="3585650">
                  <a:extLst>
                    <a:ext uri="{9D8B030D-6E8A-4147-A177-3AD203B41FA5}">
                      <a16:colId xmlns:a16="http://schemas.microsoft.com/office/drawing/2014/main" val="20002"/>
                    </a:ext>
                  </a:extLst>
                </a:gridCol>
              </a:tblGrid>
              <a:tr h="1077850">
                <a:tc>
                  <a:txBody>
                    <a:bodyPr/>
                    <a:lstStyle/>
                    <a:p>
                      <a:pPr marL="0" lvl="0" indent="0" algn="l" rtl="0">
                        <a:lnSpc>
                          <a:spcPct val="115000"/>
                        </a:lnSpc>
                        <a:spcBef>
                          <a:spcPts val="0"/>
                        </a:spcBef>
                        <a:spcAft>
                          <a:spcPts val="0"/>
                        </a:spcAft>
                        <a:buNone/>
                      </a:pPr>
                      <a:r>
                        <a:rPr lang="en-US" sz="1700" b="1" dirty="0">
                          <a:latin typeface="Gill Sans"/>
                          <a:ea typeface="Gill Sans"/>
                          <a:cs typeface="Gill Sans"/>
                          <a:sym typeface="Gill Sans"/>
                        </a:rPr>
                        <a:t>Module 1: Introductions</a:t>
                      </a:r>
                      <a:endParaRPr sz="2000" b="1" dirty="0">
                        <a:latin typeface="Gill Sans"/>
                        <a:ea typeface="Gill Sans"/>
                        <a:cs typeface="Gill Sans"/>
                        <a:sym typeface="Gill Sans"/>
                      </a:endParaRPr>
                    </a:p>
                  </a:txBody>
                  <a:tcPr marL="91425" marR="91425" marT="91425" marB="91425">
                    <a:solidFill>
                      <a:srgbClr val="CCCCCC"/>
                    </a:solidFill>
                  </a:tcPr>
                </a:tc>
                <a:tc>
                  <a:txBody>
                    <a:bodyPr/>
                    <a:lstStyle/>
                    <a:p>
                      <a:pPr marL="0" lvl="0" indent="0" algn="l" rtl="0">
                        <a:spcBef>
                          <a:spcPts val="0"/>
                        </a:spcBef>
                        <a:spcAft>
                          <a:spcPts val="0"/>
                        </a:spcAft>
                        <a:buNone/>
                      </a:pPr>
                      <a:r>
                        <a:rPr lang="en-US" sz="1700" b="1" dirty="0">
                          <a:latin typeface="Gill Sans"/>
                          <a:ea typeface="Gill Sans"/>
                          <a:cs typeface="Gill Sans"/>
                          <a:sym typeface="Gill Sans"/>
                        </a:rPr>
                        <a:t>Module 5: Data Storytelling</a:t>
                      </a:r>
                      <a:endParaRPr sz="1700" b="1" dirty="0">
                        <a:latin typeface="Gill Sans"/>
                        <a:ea typeface="Gill Sans"/>
                        <a:cs typeface="Gill Sans"/>
                        <a:sym typeface="Gill Sans"/>
                      </a:endParaRPr>
                    </a:p>
                  </a:txBody>
                  <a:tcPr marL="91425" marR="91425" marT="91425" marB="91425">
                    <a:solidFill>
                      <a:srgbClr val="CCCCCC"/>
                    </a:solidFill>
                  </a:tcPr>
                </a:tc>
                <a:tc>
                  <a:txBody>
                    <a:bodyPr/>
                    <a:lstStyle/>
                    <a:p>
                      <a:pPr marL="0" lvl="0" indent="0" algn="l" rtl="0">
                        <a:lnSpc>
                          <a:spcPct val="115000"/>
                        </a:lnSpc>
                        <a:spcBef>
                          <a:spcPts val="0"/>
                        </a:spcBef>
                        <a:spcAft>
                          <a:spcPts val="0"/>
                        </a:spcAft>
                        <a:buNone/>
                      </a:pPr>
                      <a:r>
                        <a:rPr lang="en-US" sz="1800" b="1">
                          <a:latin typeface="Gill Sans"/>
                          <a:ea typeface="Gill Sans"/>
                          <a:cs typeface="Gill Sans"/>
                          <a:sym typeface="Gill Sans"/>
                        </a:rPr>
                        <a:t>Module 6: Surveying Students and Faculty</a:t>
                      </a:r>
                      <a:endParaRPr sz="2100" b="1">
                        <a:latin typeface="Gill Sans"/>
                        <a:ea typeface="Gill Sans"/>
                        <a:cs typeface="Gill Sans"/>
                        <a:sym typeface="Gill Sans"/>
                      </a:endParaRPr>
                    </a:p>
                  </a:txBody>
                  <a:tcPr marL="91425" marR="91425" marT="91425" marB="91425">
                    <a:solidFill>
                      <a:srgbClr val="CCCCCC"/>
                    </a:solidFill>
                  </a:tcPr>
                </a:tc>
                <a:extLst>
                  <a:ext uri="{0D108BD9-81ED-4DB2-BD59-A6C34878D82A}">
                    <a16:rowId xmlns:a16="http://schemas.microsoft.com/office/drawing/2014/main" val="10000"/>
                  </a:ext>
                </a:extLst>
              </a:tr>
              <a:tr h="2212100">
                <a:tc>
                  <a:txBody>
                    <a:bodyPr/>
                    <a:lstStyle/>
                    <a:p>
                      <a:pPr marL="457200" lvl="0" indent="-342900" algn="l" rtl="0">
                        <a:lnSpc>
                          <a:spcPct val="115000"/>
                        </a:lnSpc>
                        <a:spcBef>
                          <a:spcPts val="0"/>
                        </a:spcBef>
                        <a:spcAft>
                          <a:spcPts val="0"/>
                        </a:spcAft>
                        <a:buSzPts val="1800"/>
                        <a:buFont typeface="Gill Sans"/>
                        <a:buChar char="●"/>
                      </a:pPr>
                      <a:r>
                        <a:rPr lang="en-US" sz="1800">
                          <a:latin typeface="Gill Sans"/>
                          <a:ea typeface="Gill Sans"/>
                          <a:cs typeface="Gill Sans"/>
                          <a:sym typeface="Gill Sans"/>
                        </a:rPr>
                        <a:t>Welcome/Overview</a:t>
                      </a:r>
                      <a:endParaRPr sz="180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a:latin typeface="Gill Sans"/>
                          <a:ea typeface="Gill Sans"/>
                          <a:cs typeface="Gill Sans"/>
                          <a:sym typeface="Gill Sans"/>
                        </a:rPr>
                        <a:t>Things to Know</a:t>
                      </a:r>
                      <a:endParaRPr sz="180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a:latin typeface="Gill Sans"/>
                          <a:ea typeface="Gill Sans"/>
                          <a:cs typeface="Gill Sans"/>
                          <a:sym typeface="Gill Sans"/>
                        </a:rPr>
                        <a:t>Learning Resources</a:t>
                      </a:r>
                      <a:endParaRPr sz="180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a:latin typeface="Gill Sans"/>
                          <a:ea typeface="Gill Sans"/>
                          <a:cs typeface="Gill Sans"/>
                          <a:sym typeface="Gill Sans"/>
                        </a:rPr>
                        <a:t>Data Coaching</a:t>
                      </a:r>
                      <a:endParaRPr sz="180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a:latin typeface="Gill Sans"/>
                          <a:ea typeface="Gill Sans"/>
                          <a:cs typeface="Gill Sans"/>
                          <a:sym typeface="Gill Sans"/>
                        </a:rPr>
                        <a:t>CCC Terminology</a:t>
                      </a:r>
                      <a:endParaRPr sz="180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a:latin typeface="Gill Sans"/>
                          <a:ea typeface="Gill Sans"/>
                          <a:cs typeface="Gill Sans"/>
                          <a:sym typeface="Gill Sans"/>
                        </a:rPr>
                        <a:t>Powerpoint about Data Coaching</a:t>
                      </a:r>
                      <a:endParaRPr sz="2100">
                        <a:latin typeface="Gill Sans"/>
                        <a:ea typeface="Gill Sans"/>
                        <a:cs typeface="Gill Sans"/>
                        <a:sym typeface="Gill Sans"/>
                      </a:endParaRPr>
                    </a:p>
                  </a:txBody>
                  <a:tcPr marL="91425" marR="91425" marT="91425" marB="91425"/>
                </a:tc>
                <a:tc>
                  <a:txBody>
                    <a:bodyPr/>
                    <a:lstStyle/>
                    <a:p>
                      <a:pPr marL="457200" lvl="0" indent="-336550" algn="l" rtl="0">
                        <a:spcBef>
                          <a:spcPts val="0"/>
                        </a:spcBef>
                        <a:spcAft>
                          <a:spcPts val="0"/>
                        </a:spcAft>
                        <a:buSzPts val="1700"/>
                        <a:buFont typeface="Gill Sans"/>
                        <a:buChar char="●"/>
                      </a:pPr>
                      <a:r>
                        <a:rPr lang="en-US" sz="1700">
                          <a:latin typeface="Gill Sans"/>
                          <a:ea typeface="Gill Sans"/>
                          <a:cs typeface="Gill Sans"/>
                          <a:sym typeface="Gill Sans"/>
                        </a:rPr>
                        <a:t>Displaying Data</a:t>
                      </a:r>
                      <a:endParaRPr sz="1700">
                        <a:latin typeface="Gill Sans"/>
                        <a:ea typeface="Gill Sans"/>
                        <a:cs typeface="Gill Sans"/>
                        <a:sym typeface="Gill Sans"/>
                      </a:endParaRPr>
                    </a:p>
                    <a:p>
                      <a:pPr marL="457200" lvl="0" indent="-336550" algn="l" rtl="0">
                        <a:spcBef>
                          <a:spcPts val="0"/>
                        </a:spcBef>
                        <a:spcAft>
                          <a:spcPts val="0"/>
                        </a:spcAft>
                        <a:buSzPts val="1700"/>
                        <a:buFont typeface="Gill Sans"/>
                        <a:buChar char="●"/>
                      </a:pPr>
                      <a:r>
                        <a:rPr lang="en-US" sz="1700">
                          <a:latin typeface="Gill Sans"/>
                          <a:ea typeface="Gill Sans"/>
                          <a:cs typeface="Gill Sans"/>
                          <a:sym typeface="Gill Sans"/>
                        </a:rPr>
                        <a:t>Presenting Data</a:t>
                      </a:r>
                      <a:endParaRPr sz="1700">
                        <a:latin typeface="Gill Sans"/>
                        <a:ea typeface="Gill Sans"/>
                        <a:cs typeface="Gill Sans"/>
                        <a:sym typeface="Gill Sans"/>
                      </a:endParaRPr>
                    </a:p>
                    <a:p>
                      <a:pPr marL="457200" lvl="0" indent="-336550" algn="l" rtl="0">
                        <a:spcBef>
                          <a:spcPts val="0"/>
                        </a:spcBef>
                        <a:spcAft>
                          <a:spcPts val="0"/>
                        </a:spcAft>
                        <a:buSzPts val="1700"/>
                        <a:buFont typeface="Gill Sans"/>
                        <a:buChar char="●"/>
                      </a:pPr>
                      <a:r>
                        <a:rPr lang="en-US" sz="1700">
                          <a:latin typeface="Gill Sans"/>
                          <a:ea typeface="Gill Sans"/>
                          <a:cs typeface="Gill Sans"/>
                          <a:sym typeface="Gill Sans"/>
                        </a:rPr>
                        <a:t>Difficult Conversations about Data</a:t>
                      </a:r>
                      <a:endParaRPr sz="1700">
                        <a:latin typeface="Gill Sans"/>
                        <a:ea typeface="Gill Sans"/>
                        <a:cs typeface="Gill Sans"/>
                        <a:sym typeface="Gill Sans"/>
                      </a:endParaRPr>
                    </a:p>
                  </a:txBody>
                  <a:tcPr marL="91425" marR="91425" marT="91425" marB="91425"/>
                </a:tc>
                <a:tc>
                  <a:txBody>
                    <a:bodyPr/>
                    <a:lstStyle/>
                    <a:p>
                      <a:pPr marL="457200" lvl="0" indent="-342900" algn="l" rtl="0">
                        <a:lnSpc>
                          <a:spcPct val="115000"/>
                        </a:lnSpc>
                        <a:spcBef>
                          <a:spcPts val="0"/>
                        </a:spcBef>
                        <a:spcAft>
                          <a:spcPts val="0"/>
                        </a:spcAft>
                        <a:buSzPts val="1800"/>
                        <a:buFont typeface="Gill Sans"/>
                        <a:buChar char="●"/>
                      </a:pPr>
                      <a:r>
                        <a:rPr lang="en-US" sz="1800" dirty="0">
                          <a:latin typeface="Gill Sans"/>
                          <a:ea typeface="Gill Sans"/>
                          <a:cs typeface="Gill Sans"/>
                          <a:sym typeface="Gill Sans"/>
                        </a:rPr>
                        <a:t>Thoughts/Concerns about   Surveying</a:t>
                      </a:r>
                      <a:endParaRPr sz="1800" dirty="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dirty="0">
                          <a:latin typeface="Gill Sans"/>
                          <a:ea typeface="Gill Sans"/>
                          <a:cs typeface="Gill Sans"/>
                          <a:sym typeface="Gill Sans"/>
                        </a:rPr>
                        <a:t>Literature (Student Survey)</a:t>
                      </a:r>
                      <a:endParaRPr sz="1800" dirty="0">
                        <a:latin typeface="Gill Sans"/>
                        <a:ea typeface="Gill Sans"/>
                        <a:cs typeface="Gill Sans"/>
                        <a:sym typeface="Gill Sans"/>
                      </a:endParaRPr>
                    </a:p>
                    <a:p>
                      <a:pPr marL="457200" lvl="0" indent="-342900" algn="l" rtl="0">
                        <a:lnSpc>
                          <a:spcPct val="115000"/>
                        </a:lnSpc>
                        <a:spcBef>
                          <a:spcPts val="0"/>
                        </a:spcBef>
                        <a:spcAft>
                          <a:spcPts val="0"/>
                        </a:spcAft>
                        <a:buSzPts val="1800"/>
                        <a:buFont typeface="Gill Sans"/>
                        <a:buChar char="●"/>
                      </a:pPr>
                      <a:r>
                        <a:rPr lang="en-US" sz="1800" dirty="0">
                          <a:latin typeface="Gill Sans"/>
                          <a:ea typeface="Gill Sans"/>
                          <a:cs typeface="Gill Sans"/>
                          <a:sym typeface="Gill Sans"/>
                        </a:rPr>
                        <a:t>Literature (Faculty Survey)</a:t>
                      </a:r>
                      <a:endParaRPr sz="2100" dirty="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408150ab3d_0_58"/>
          <p:cNvSpPr txBox="1">
            <a:spLocks noGrp="1"/>
          </p:cNvSpPr>
          <p:nvPr>
            <p:ph type="title"/>
          </p:nvPr>
        </p:nvSpPr>
        <p:spPr>
          <a:xfrm>
            <a:off x="1000300" y="1098398"/>
            <a:ext cx="10314600" cy="956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ASCCC and Data Coaching Resources</a:t>
            </a:r>
            <a:endParaRPr/>
          </a:p>
        </p:txBody>
      </p:sp>
      <p:sp>
        <p:nvSpPr>
          <p:cNvPr id="296" name="Google Shape;296;g2408150ab3d_0_58"/>
          <p:cNvSpPr txBox="1">
            <a:spLocks noGrp="1"/>
          </p:cNvSpPr>
          <p:nvPr>
            <p:ph type="body" idx="1"/>
          </p:nvPr>
        </p:nvSpPr>
        <p:spPr>
          <a:xfrm>
            <a:off x="1061950" y="1967850"/>
            <a:ext cx="10191300" cy="4194000"/>
          </a:xfrm>
          <a:prstGeom prst="rect">
            <a:avLst/>
          </a:prstGeom>
        </p:spPr>
        <p:txBody>
          <a:bodyPr spcFirstLastPara="1" wrap="square" lIns="91425" tIns="45700" rIns="91425" bIns="45700" anchor="t" anchorCtr="0">
            <a:normAutofit fontScale="77500" lnSpcReduction="10000"/>
          </a:bodyPr>
          <a:lstStyle/>
          <a:p>
            <a:pPr marL="0" lvl="0" indent="0" algn="l" rtl="0">
              <a:lnSpc>
                <a:spcPct val="115000"/>
              </a:lnSpc>
              <a:spcBef>
                <a:spcPts val="0"/>
              </a:spcBef>
              <a:spcAft>
                <a:spcPts val="0"/>
              </a:spcAft>
              <a:buNone/>
            </a:pPr>
            <a:endParaRPr/>
          </a:p>
          <a:p>
            <a:pPr marL="457200" lvl="0" indent="-366395" algn="l" rtl="0">
              <a:lnSpc>
                <a:spcPct val="115000"/>
              </a:lnSpc>
              <a:spcBef>
                <a:spcPts val="0"/>
              </a:spcBef>
              <a:spcAft>
                <a:spcPts val="0"/>
              </a:spcAft>
              <a:buSzPct val="100000"/>
              <a:buChar char="•"/>
            </a:pPr>
            <a:r>
              <a:rPr lang="en-US" sz="2800" u="sng">
                <a:solidFill>
                  <a:srgbClr val="1155CC"/>
                </a:solidFill>
                <a:hlinkClick r:id="rId3">
                  <a:extLst>
                    <a:ext uri="{A12FA001-AC4F-418D-AE19-62706E023703}">
                      <ahyp:hlinkClr xmlns:ahyp="http://schemas.microsoft.com/office/drawing/2018/hyperlinkcolor" val="tx"/>
                    </a:ext>
                  </a:extLst>
                </a:hlinkClick>
              </a:rPr>
              <a:t>CCC Data Coaching for Guided Pathways Development</a:t>
            </a:r>
            <a:endParaRPr sz="4600">
              <a:solidFill>
                <a:srgbClr val="000000"/>
              </a:solidFill>
            </a:endParaRPr>
          </a:p>
          <a:p>
            <a:pPr marL="457200" lvl="0" indent="-366395" algn="l" rtl="0">
              <a:lnSpc>
                <a:spcPct val="115000"/>
              </a:lnSpc>
              <a:spcBef>
                <a:spcPts val="0"/>
              </a:spcBef>
              <a:spcAft>
                <a:spcPts val="0"/>
              </a:spcAft>
              <a:buSzPct val="100000"/>
              <a:buChar char="•"/>
            </a:pPr>
            <a:r>
              <a:rPr lang="en-US" sz="2800" u="sng">
                <a:solidFill>
                  <a:schemeClr val="hlink"/>
                </a:solidFill>
                <a:hlinkClick r:id="rId4"/>
              </a:rPr>
              <a:t>RP Group Resources</a:t>
            </a:r>
            <a:endParaRPr sz="2800">
              <a:solidFill>
                <a:srgbClr val="000000"/>
              </a:solidFill>
            </a:endParaRPr>
          </a:p>
          <a:p>
            <a:pPr marL="457200" lvl="0" indent="-366395" algn="l" rtl="0">
              <a:lnSpc>
                <a:spcPct val="115000"/>
              </a:lnSpc>
              <a:spcBef>
                <a:spcPts val="0"/>
              </a:spcBef>
              <a:spcAft>
                <a:spcPts val="0"/>
              </a:spcAft>
              <a:buSzPct val="100000"/>
              <a:buChar char="•"/>
            </a:pPr>
            <a:r>
              <a:rPr lang="en-US" sz="2800" u="sng">
                <a:solidFill>
                  <a:schemeClr val="hlink"/>
                </a:solidFill>
                <a:hlinkClick r:id="rId5"/>
              </a:rPr>
              <a:t>ASCCC Data 101 Webinar (2021)</a:t>
            </a:r>
            <a:endParaRPr sz="2700">
              <a:solidFill>
                <a:srgbClr val="000000"/>
              </a:solidFill>
            </a:endParaRPr>
          </a:p>
          <a:p>
            <a:pPr marL="457200" lvl="0" indent="-361473" algn="l" rtl="0">
              <a:lnSpc>
                <a:spcPct val="115000"/>
              </a:lnSpc>
              <a:spcBef>
                <a:spcPts val="0"/>
              </a:spcBef>
              <a:spcAft>
                <a:spcPts val="0"/>
              </a:spcAft>
              <a:buSzPct val="100000"/>
              <a:buChar char="•"/>
            </a:pPr>
            <a:r>
              <a:rPr lang="en-US" sz="2700" u="sng">
                <a:solidFill>
                  <a:schemeClr val="hlink"/>
                </a:solidFill>
                <a:hlinkClick r:id="rId6"/>
              </a:rPr>
              <a:t>ASCCC Data 101 </a:t>
            </a:r>
            <a:r>
              <a:rPr lang="en-US" sz="2700">
                <a:solidFill>
                  <a:srgbClr val="000000"/>
                </a:solidFill>
              </a:rPr>
              <a:t>2010 Executive Committee Paper</a:t>
            </a:r>
            <a:endParaRPr sz="2700">
              <a:solidFill>
                <a:srgbClr val="000000"/>
              </a:solidFill>
            </a:endParaRPr>
          </a:p>
          <a:p>
            <a:pPr marL="457200" lvl="0" indent="-353740" algn="l" rtl="0">
              <a:lnSpc>
                <a:spcPct val="115000"/>
              </a:lnSpc>
              <a:spcBef>
                <a:spcPts val="0"/>
              </a:spcBef>
              <a:spcAft>
                <a:spcPts val="0"/>
              </a:spcAft>
              <a:buSzPct val="94180"/>
              <a:buChar char="•"/>
            </a:pPr>
            <a:r>
              <a:rPr lang="en-US" sz="2700">
                <a:solidFill>
                  <a:srgbClr val="000000"/>
                </a:solidFill>
              </a:rPr>
              <a:t>Department of Education Course on FERPA </a:t>
            </a:r>
            <a:r>
              <a:rPr lang="en-US" sz="2542" u="sng">
                <a:solidFill>
                  <a:schemeClr val="dk2"/>
                </a:solidFill>
                <a:highlight>
                  <a:srgbClr val="FFFFFF"/>
                </a:highlight>
                <a:hlinkClick r:id="rId7">
                  <a:extLst>
                    <a:ext uri="{A12FA001-AC4F-418D-AE19-62706E023703}">
                      <ahyp:hlinkClr xmlns:ahyp="http://schemas.microsoft.com/office/drawing/2018/hyperlinkcolor" val="tx"/>
                    </a:ext>
                  </a:extLst>
                </a:hlinkClick>
              </a:rPr>
              <a:t>https://studentprivacy.ed.gov/training/ferpa-101-colleges-universities</a:t>
            </a:r>
            <a:endParaRPr sz="2700">
              <a:solidFill>
                <a:srgbClr val="000000"/>
              </a:solidFill>
            </a:endParaRPr>
          </a:p>
          <a:p>
            <a:pPr marL="457200" lvl="0" indent="-361473" algn="l" rtl="0">
              <a:lnSpc>
                <a:spcPct val="115000"/>
              </a:lnSpc>
              <a:spcBef>
                <a:spcPts val="0"/>
              </a:spcBef>
              <a:spcAft>
                <a:spcPts val="0"/>
              </a:spcAft>
              <a:buClr>
                <a:srgbClr val="000000"/>
              </a:buClr>
              <a:buSzPct val="100000"/>
              <a:buChar char="•"/>
            </a:pPr>
            <a:r>
              <a:rPr lang="en-US" sz="2700">
                <a:solidFill>
                  <a:srgbClr val="000000"/>
                </a:solidFill>
              </a:rPr>
              <a:t>Bridging Research, Information and Culture. Guides for research developed collaboratively with ASCCC and RP </a:t>
            </a:r>
            <a:r>
              <a:rPr lang="en-US" sz="2700" u="sng">
                <a:solidFill>
                  <a:schemeClr val="hlink"/>
                </a:solidFill>
                <a:hlinkClick r:id="rId8"/>
              </a:rPr>
              <a:t>https://rpgroup.org/BRIC/BRIC-inquiry-guides</a:t>
            </a:r>
            <a:endParaRPr sz="2700">
              <a:solidFill>
                <a:srgbClr val="000000"/>
              </a:solidFill>
            </a:endParaRPr>
          </a:p>
          <a:p>
            <a:pPr marL="457200" lvl="0" indent="0" algn="l" rtl="0">
              <a:lnSpc>
                <a:spcPct val="115000"/>
              </a:lnSpc>
              <a:spcBef>
                <a:spcPts val="1100"/>
              </a:spcBef>
              <a:spcAft>
                <a:spcPts val="0"/>
              </a:spcAft>
              <a:buNone/>
            </a:pPr>
            <a:endParaRPr sz="2800">
              <a:solidFill>
                <a:srgbClr val="000000"/>
              </a:solidFill>
            </a:endParaRPr>
          </a:p>
          <a:p>
            <a:pPr marL="0" lvl="0" indent="0" algn="l" rtl="0">
              <a:lnSpc>
                <a:spcPct val="115000"/>
              </a:lnSpc>
              <a:spcBef>
                <a:spcPts val="0"/>
              </a:spcBef>
              <a:spcAft>
                <a:spcPts val="0"/>
              </a:spcAft>
              <a:buNone/>
            </a:pPr>
            <a:endParaRPr sz="2900">
              <a:solidFill>
                <a:srgbClr val="000000"/>
              </a:solidFill>
            </a:endParaRPr>
          </a:p>
        </p:txBody>
      </p:sp>
      <p:sp>
        <p:nvSpPr>
          <p:cNvPr id="297" name="Google Shape;297;g2408150ab3d_0_58"/>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408150ab3d_0_51"/>
          <p:cNvSpPr txBox="1">
            <a:spLocks noGrp="1"/>
          </p:cNvSpPr>
          <p:nvPr>
            <p:ph type="title"/>
          </p:nvPr>
        </p:nvSpPr>
        <p:spPr>
          <a:xfrm>
            <a:off x="1212275" y="696271"/>
            <a:ext cx="10314600" cy="614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Future Directions</a:t>
            </a:r>
            <a:endParaRPr/>
          </a:p>
        </p:txBody>
      </p:sp>
      <p:sp>
        <p:nvSpPr>
          <p:cNvPr id="304" name="Google Shape;304;g2408150ab3d_0_51"/>
          <p:cNvSpPr txBox="1">
            <a:spLocks noGrp="1"/>
          </p:cNvSpPr>
          <p:nvPr>
            <p:ph type="body" idx="1"/>
          </p:nvPr>
        </p:nvSpPr>
        <p:spPr>
          <a:xfrm>
            <a:off x="1212275" y="1472124"/>
            <a:ext cx="10314600" cy="4689600"/>
          </a:xfrm>
          <a:prstGeom prst="rect">
            <a:avLst/>
          </a:prstGeom>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a:t>Prioritize more data discussions at your Senate and committee meetings.  What data needs or interests do faculty have?</a:t>
            </a:r>
            <a:endParaRPr sz="2100"/>
          </a:p>
          <a:p>
            <a:pPr marL="457200" lvl="0" indent="-361950" algn="l" rtl="0">
              <a:lnSpc>
                <a:spcPct val="100000"/>
              </a:lnSpc>
              <a:spcBef>
                <a:spcPts val="0"/>
              </a:spcBef>
              <a:spcAft>
                <a:spcPts val="0"/>
              </a:spcAft>
              <a:buSzPts val="2100"/>
              <a:buChar char="•"/>
            </a:pPr>
            <a:r>
              <a:rPr lang="en-US" sz="2100"/>
              <a:t>Look for continued professional development next year.  Suggest topics here, or communicate through various methods:</a:t>
            </a:r>
            <a:endParaRPr sz="2100"/>
          </a:p>
          <a:p>
            <a:pPr marL="457200" lvl="0" indent="-361950" algn="l" rtl="0">
              <a:lnSpc>
                <a:spcPct val="100000"/>
              </a:lnSpc>
              <a:spcBef>
                <a:spcPts val="0"/>
              </a:spcBef>
              <a:spcAft>
                <a:spcPts val="0"/>
              </a:spcAft>
              <a:buSzPts val="2100"/>
              <a:buChar char="•"/>
            </a:pPr>
            <a:r>
              <a:rPr lang="en-US" sz="2100"/>
              <a:t>Consider expressing interest in the Data and Research Committee or other ASCCC committees for next year.</a:t>
            </a:r>
            <a:endParaRPr sz="2100"/>
          </a:p>
          <a:p>
            <a:pPr marL="457200" lvl="0" indent="-361950" algn="l" rtl="0">
              <a:lnSpc>
                <a:spcPct val="100000"/>
              </a:lnSpc>
              <a:spcBef>
                <a:spcPts val="0"/>
              </a:spcBef>
              <a:spcAft>
                <a:spcPts val="0"/>
              </a:spcAft>
              <a:buSzPts val="2100"/>
              <a:buChar char="•"/>
            </a:pPr>
            <a:r>
              <a:rPr lang="en-US" sz="2100"/>
              <a:t>Work with your Academic Senate to request a local senate visit to talk about data.</a:t>
            </a:r>
            <a:endParaRPr sz="2100"/>
          </a:p>
          <a:p>
            <a:pPr marL="457200" lvl="0" indent="-361950" algn="l" rtl="0">
              <a:lnSpc>
                <a:spcPct val="100000"/>
              </a:lnSpc>
              <a:spcBef>
                <a:spcPts val="0"/>
              </a:spcBef>
              <a:spcAft>
                <a:spcPts val="0"/>
              </a:spcAft>
              <a:buSzPts val="2100"/>
              <a:buChar char="•"/>
            </a:pPr>
            <a:r>
              <a:rPr lang="en-US" sz="2100"/>
              <a:t>Resolutions, for example, </a:t>
            </a:r>
            <a:r>
              <a:rPr lang="en-US" sz="2100" u="sng">
                <a:solidFill>
                  <a:schemeClr val="hlink"/>
                </a:solidFill>
                <a:hlinkClick r:id="rId3"/>
              </a:rPr>
              <a:t>13.02 (Fall 2019)</a:t>
            </a:r>
            <a:r>
              <a:rPr lang="en-US" sz="2100"/>
              <a:t> which calls for:</a:t>
            </a:r>
            <a:endParaRPr sz="2100"/>
          </a:p>
          <a:p>
            <a:pPr marL="914400" lvl="1" indent="-361950" algn="l" rtl="0">
              <a:lnSpc>
                <a:spcPct val="100000"/>
              </a:lnSpc>
              <a:spcBef>
                <a:spcPts val="0"/>
              </a:spcBef>
              <a:spcAft>
                <a:spcPts val="0"/>
              </a:spcAft>
              <a:buClr>
                <a:srgbClr val="0A0A0A"/>
              </a:buClr>
              <a:buSzPts val="2100"/>
              <a:buChar char="•"/>
            </a:pPr>
            <a:r>
              <a:rPr lang="en-US" sz="2100">
                <a:solidFill>
                  <a:srgbClr val="0A0A0A"/>
                </a:solidFill>
              </a:rPr>
              <a:t>Resolved, That the Academic Senate for California Community Colleges develop a resource, whether a paper or in some other form, in collaboration with systemwide partners to evaluate the current use of data and recommend effective practices; and</a:t>
            </a:r>
            <a:endParaRPr sz="2100">
              <a:solidFill>
                <a:srgbClr val="0A0A0A"/>
              </a:solidFill>
            </a:endParaRPr>
          </a:p>
          <a:p>
            <a:pPr marL="914400" lvl="1" indent="-361950" algn="l" rtl="0">
              <a:lnSpc>
                <a:spcPct val="100000"/>
              </a:lnSpc>
              <a:spcBef>
                <a:spcPts val="0"/>
              </a:spcBef>
              <a:spcAft>
                <a:spcPts val="0"/>
              </a:spcAft>
              <a:buClr>
                <a:srgbClr val="0A0A0A"/>
              </a:buClr>
              <a:buSzPts val="2100"/>
              <a:buChar char="•"/>
            </a:pPr>
            <a:r>
              <a:rPr lang="en-US" sz="2100">
                <a:solidFill>
                  <a:srgbClr val="0A0A0A"/>
                </a:solidFill>
              </a:rPr>
              <a:t>Resolved, That the Academic Senate for California Community Colleges explore and identify web resources that include promising practices for data analysis that faculty can utilize to better serve students and advance equity on college campuses.</a:t>
            </a:r>
            <a:endParaRPr sz="2100"/>
          </a:p>
        </p:txBody>
      </p:sp>
      <p:sp>
        <p:nvSpPr>
          <p:cNvPr id="305" name="Google Shape;305;g2408150ab3d_0_51"/>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22fa46ac44_0_4"/>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Questions and Discussion</a:t>
            </a:r>
            <a:endParaRPr/>
          </a:p>
        </p:txBody>
      </p:sp>
      <p:sp>
        <p:nvSpPr>
          <p:cNvPr id="312" name="Google Shape;312;g222fa46ac44_0_4"/>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Follow-up questions and</a:t>
            </a:r>
            <a:endParaRPr/>
          </a:p>
          <a:p>
            <a:pPr marL="0" lvl="0" indent="0" algn="l" rtl="0">
              <a:spcBef>
                <a:spcPts val="1000"/>
              </a:spcBef>
              <a:spcAft>
                <a:spcPts val="0"/>
              </a:spcAft>
              <a:buNone/>
            </a:pPr>
            <a:r>
              <a:rPr lang="en-US"/>
              <a:t>to request a local Senate visit:</a:t>
            </a:r>
            <a:endParaRPr/>
          </a:p>
          <a:p>
            <a:pPr marL="0" lvl="0" indent="0" algn="l" rtl="0">
              <a:spcBef>
                <a:spcPts val="1000"/>
              </a:spcBef>
              <a:spcAft>
                <a:spcPts val="0"/>
              </a:spcAft>
              <a:buNone/>
            </a:pPr>
            <a:r>
              <a:rPr lang="en-US" u="sng">
                <a:solidFill>
                  <a:schemeClr val="hlink"/>
                </a:solidFill>
                <a:hlinkClick r:id="rId3"/>
              </a:rPr>
              <a:t>info@asccc.org</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13" name="Google Shape;313;g222fa46ac44_0_4"/>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pic>
        <p:nvPicPr>
          <p:cNvPr id="314" name="Google Shape;314;g222fa46ac44_0_4" descr="Person turning away from a computer saying &quot;Honey, come look!  I've found some information all the world's top scientists and doctors missed.&quot;" title="Cartoon"/>
          <p:cNvPicPr preferRelativeResize="0"/>
          <p:nvPr/>
        </p:nvPicPr>
        <p:blipFill>
          <a:blip r:embed="rId4">
            <a:alphaModFix/>
          </a:blip>
          <a:stretch>
            <a:fillRect/>
          </a:stretch>
        </p:blipFill>
        <p:spPr>
          <a:xfrm>
            <a:off x="6712975" y="762287"/>
            <a:ext cx="5333427" cy="5333427"/>
          </a:xfrm>
          <a:prstGeom prst="rect">
            <a:avLst/>
          </a:prstGeom>
          <a:noFill/>
          <a:ln>
            <a:noFill/>
          </a:ln>
        </p:spPr>
      </p:pic>
      <p:sp>
        <p:nvSpPr>
          <p:cNvPr id="315" name="Google Shape;315;g222fa46ac44_0_4" descr="Box outlining the cartoon inside." title="Box"/>
          <p:cNvSpPr/>
          <p:nvPr/>
        </p:nvSpPr>
        <p:spPr>
          <a:xfrm>
            <a:off x="6911850" y="458875"/>
            <a:ext cx="5134500" cy="5333400"/>
          </a:xfrm>
          <a:prstGeom prst="rect">
            <a:avLst/>
          </a:prstGeom>
          <a:noFill/>
          <a:ln w="9525" cap="flat" cmpd="sng">
            <a:solidFill>
              <a:srgbClr val="044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216597a6bc_0_7"/>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Defining Student Success</a:t>
            </a:r>
            <a:endParaRPr/>
          </a:p>
        </p:txBody>
      </p:sp>
      <p:sp>
        <p:nvSpPr>
          <p:cNvPr id="104" name="Google Shape;104;g2216597a6bc_0_7"/>
          <p:cNvSpPr txBox="1">
            <a:spLocks noGrp="1"/>
          </p:cNvSpPr>
          <p:nvPr>
            <p:ph type="body" idx="1"/>
          </p:nvPr>
        </p:nvSpPr>
        <p:spPr>
          <a:xfrm>
            <a:off x="1212274" y="1967775"/>
            <a:ext cx="5214600" cy="4194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Who are you?</a:t>
            </a:r>
            <a:endParaRPr/>
          </a:p>
          <a:p>
            <a:pPr marL="0" lvl="0" indent="0" algn="l" rtl="0">
              <a:spcBef>
                <a:spcPts val="1000"/>
              </a:spcBef>
              <a:spcAft>
                <a:spcPts val="0"/>
              </a:spcAft>
              <a:buNone/>
            </a:pPr>
            <a:r>
              <a:rPr lang="en-US"/>
              <a:t>Why are you here?</a:t>
            </a:r>
            <a:endParaRPr/>
          </a:p>
          <a:p>
            <a:pPr marL="0" lvl="0" indent="0" algn="l" rtl="0">
              <a:spcBef>
                <a:spcPts val="1000"/>
              </a:spcBef>
              <a:spcAft>
                <a:spcPts val="0"/>
              </a:spcAft>
              <a:buNone/>
            </a:pPr>
            <a:r>
              <a:rPr lang="en-US"/>
              <a:t>How do you define student success?</a:t>
            </a:r>
            <a:endParaRPr/>
          </a:p>
          <a:p>
            <a:pPr marL="0" lvl="0" indent="0" algn="l" rtl="0">
              <a:spcBef>
                <a:spcPts val="1000"/>
              </a:spcBef>
              <a:spcAft>
                <a:spcPts val="0"/>
              </a:spcAft>
              <a:buNone/>
            </a:pPr>
            <a:r>
              <a:rPr lang="en-US"/>
              <a:t>Please respond to the questions above by completing our survey:</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We will give some time for people to reply to the survey while we wait for people to come in.</a:t>
            </a:r>
            <a:endParaRPr/>
          </a:p>
        </p:txBody>
      </p:sp>
      <p:sp>
        <p:nvSpPr>
          <p:cNvPr id="105" name="Google Shape;105;g2216597a6bc_0_7"/>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pic>
        <p:nvPicPr>
          <p:cNvPr id="106" name="Google Shape;106;g2216597a6bc_0_7" descr="QR Code link to a survey" title="QR Code"/>
          <p:cNvPicPr preferRelativeResize="0"/>
          <p:nvPr/>
        </p:nvPicPr>
        <p:blipFill>
          <a:blip r:embed="rId3">
            <a:alphaModFix/>
          </a:blip>
          <a:stretch>
            <a:fillRect/>
          </a:stretch>
        </p:blipFill>
        <p:spPr>
          <a:xfrm>
            <a:off x="7392324" y="1431004"/>
            <a:ext cx="4271696" cy="4329034"/>
          </a:xfrm>
          <a:prstGeom prst="rect">
            <a:avLst/>
          </a:prstGeom>
          <a:noFill/>
          <a:ln>
            <a:noFill/>
          </a:ln>
        </p:spPr>
      </p:pic>
      <p:cxnSp>
        <p:nvCxnSpPr>
          <p:cNvPr id="107" name="Google Shape;107;g2216597a6bc_0_7"/>
          <p:cNvCxnSpPr>
            <a:endCxn id="106" idx="1"/>
          </p:cNvCxnSpPr>
          <p:nvPr/>
        </p:nvCxnSpPr>
        <p:spPr>
          <a:xfrm rot="10800000" flipH="1">
            <a:off x="5701824" y="3595521"/>
            <a:ext cx="1690500" cy="5193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Who Are We?</a:t>
            </a:r>
            <a:endParaRPr/>
          </a:p>
        </p:txBody>
      </p:sp>
      <p:sp>
        <p:nvSpPr>
          <p:cNvPr id="113" name="Google Shape;113;p2"/>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fontScale="92500" lnSpcReduction="20000"/>
          </a:bodyPr>
          <a:lstStyle/>
          <a:p>
            <a:pPr marL="228600" lvl="0" indent="-216217" algn="l" rtl="0">
              <a:lnSpc>
                <a:spcPct val="90000"/>
              </a:lnSpc>
              <a:spcBef>
                <a:spcPts val="1000"/>
              </a:spcBef>
              <a:spcAft>
                <a:spcPts val="0"/>
              </a:spcAft>
              <a:buClr>
                <a:srgbClr val="3A3838"/>
              </a:buClr>
              <a:buSzPct val="100000"/>
              <a:buChar char="•"/>
            </a:pPr>
            <a:r>
              <a:rPr lang="en-US" b="1"/>
              <a:t>Committee Members Presenting Today:</a:t>
            </a:r>
            <a:endParaRPr b="1"/>
          </a:p>
          <a:p>
            <a:pPr marL="914400" lvl="1" indent="-334327" algn="l" rtl="0">
              <a:lnSpc>
                <a:spcPct val="90000"/>
              </a:lnSpc>
              <a:spcBef>
                <a:spcPts val="1000"/>
              </a:spcBef>
              <a:spcAft>
                <a:spcPts val="0"/>
              </a:spcAft>
              <a:buSzPct val="75000"/>
              <a:buChar char="•"/>
            </a:pPr>
            <a:r>
              <a:rPr lang="en-US"/>
              <a:t>Emily Banh:  Evergreen Valley College</a:t>
            </a:r>
            <a:endParaRPr/>
          </a:p>
          <a:p>
            <a:pPr marL="914400" lvl="1" indent="-334327" algn="l" rtl="0">
              <a:lnSpc>
                <a:spcPct val="90000"/>
              </a:lnSpc>
              <a:spcBef>
                <a:spcPts val="1000"/>
              </a:spcBef>
              <a:spcAft>
                <a:spcPts val="0"/>
              </a:spcAft>
              <a:buSzPct val="75000"/>
              <a:buChar char="•"/>
            </a:pPr>
            <a:r>
              <a:rPr lang="en-US"/>
              <a:t>Janet Fulks:  Retired, Bakersfield College</a:t>
            </a:r>
            <a:endParaRPr/>
          </a:p>
          <a:p>
            <a:pPr marL="914400" lvl="1" indent="-334327" algn="l" rtl="0">
              <a:lnSpc>
                <a:spcPct val="90000"/>
              </a:lnSpc>
              <a:spcBef>
                <a:spcPts val="1000"/>
              </a:spcBef>
              <a:spcAft>
                <a:spcPts val="0"/>
              </a:spcAft>
              <a:buSzPct val="75000"/>
              <a:buChar char="•"/>
            </a:pPr>
            <a:r>
              <a:rPr lang="en-US"/>
              <a:t>Gina Lam:  East Los Angeles College &amp; ASCCC Researcher</a:t>
            </a:r>
            <a:endParaRPr/>
          </a:p>
          <a:p>
            <a:pPr marL="914400" lvl="1" indent="-334327" algn="l" rtl="0">
              <a:lnSpc>
                <a:spcPct val="90000"/>
              </a:lnSpc>
              <a:spcBef>
                <a:spcPts val="1000"/>
              </a:spcBef>
              <a:spcAft>
                <a:spcPts val="0"/>
              </a:spcAft>
              <a:buSzPct val="75000"/>
              <a:buChar char="•"/>
            </a:pPr>
            <a:r>
              <a:rPr lang="en-US"/>
              <a:t>Meridith Selden:  Yuba College</a:t>
            </a:r>
            <a:endParaRPr/>
          </a:p>
          <a:p>
            <a:pPr marL="914400" lvl="1" indent="-334327" algn="l" rtl="0">
              <a:lnSpc>
                <a:spcPct val="90000"/>
              </a:lnSpc>
              <a:spcBef>
                <a:spcPts val="1000"/>
              </a:spcBef>
              <a:spcAft>
                <a:spcPts val="0"/>
              </a:spcAft>
              <a:buSzPct val="75000"/>
              <a:buChar char="•"/>
            </a:pPr>
            <a:r>
              <a:rPr lang="en-US"/>
              <a:t>Eric Wada:  Folsom Lake College &amp; ASCCC North Representative</a:t>
            </a:r>
            <a:endParaRPr/>
          </a:p>
          <a:p>
            <a:pPr marL="228600" lvl="0" indent="-169227" algn="l" rtl="0">
              <a:lnSpc>
                <a:spcPct val="90000"/>
              </a:lnSpc>
              <a:spcBef>
                <a:spcPts val="1000"/>
              </a:spcBef>
              <a:spcAft>
                <a:spcPts val="0"/>
              </a:spcAft>
              <a:buSzPct val="69230"/>
              <a:buChar char="•"/>
            </a:pPr>
            <a:r>
              <a:rPr lang="en-US" b="1"/>
              <a:t>Committee Members:</a:t>
            </a:r>
            <a:endParaRPr b="1"/>
          </a:p>
          <a:p>
            <a:pPr marL="914400" lvl="1" indent="-334327" algn="l" rtl="0">
              <a:lnSpc>
                <a:spcPct val="90000"/>
              </a:lnSpc>
              <a:spcBef>
                <a:spcPts val="1000"/>
              </a:spcBef>
              <a:spcAft>
                <a:spcPts val="0"/>
              </a:spcAft>
              <a:buSzPct val="75000"/>
              <a:buChar char="•"/>
            </a:pPr>
            <a:r>
              <a:rPr lang="en-US"/>
              <a:t>Brenda Edgerton-Webster:  Grossmont College</a:t>
            </a:r>
            <a:endParaRPr/>
          </a:p>
          <a:p>
            <a:pPr marL="914400" lvl="1" indent="-334327" algn="l" rtl="0">
              <a:lnSpc>
                <a:spcPct val="90000"/>
              </a:lnSpc>
              <a:spcBef>
                <a:spcPts val="1000"/>
              </a:spcBef>
              <a:spcAft>
                <a:spcPts val="0"/>
              </a:spcAft>
              <a:buSzPct val="75000"/>
              <a:buChar char="•"/>
            </a:pPr>
            <a:r>
              <a:rPr lang="en-US"/>
              <a:t>Daniel Judge:  East Los Angeles College</a:t>
            </a:r>
            <a:endParaRPr/>
          </a:p>
          <a:p>
            <a:pPr marL="914400" lvl="1" indent="-334327" algn="l" rtl="0">
              <a:lnSpc>
                <a:spcPct val="90000"/>
              </a:lnSpc>
              <a:spcBef>
                <a:spcPts val="1000"/>
              </a:spcBef>
              <a:spcAft>
                <a:spcPts val="0"/>
              </a:spcAft>
              <a:buSzPct val="75000"/>
              <a:buChar char="•"/>
            </a:pPr>
            <a:r>
              <a:rPr lang="en-US"/>
              <a:t>Erica Menchaca:  Bakersfield College</a:t>
            </a:r>
            <a:endParaRPr/>
          </a:p>
          <a:p>
            <a:pPr marL="914400" lvl="1" indent="-334327" algn="l" rtl="0">
              <a:lnSpc>
                <a:spcPct val="90000"/>
              </a:lnSpc>
              <a:spcBef>
                <a:spcPts val="1000"/>
              </a:spcBef>
              <a:spcAft>
                <a:spcPts val="0"/>
              </a:spcAft>
              <a:buSzPct val="75000"/>
              <a:buChar char="•"/>
            </a:pPr>
            <a:r>
              <a:rPr lang="en-US"/>
              <a:t>Craig Rutan:  Santiago Canyon College</a:t>
            </a:r>
            <a:endParaRPr/>
          </a:p>
        </p:txBody>
      </p:sp>
      <p:sp>
        <p:nvSpPr>
          <p:cNvPr id="114" name="Google Shape;114;p2"/>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216597a6bc_0_0"/>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ASCCC Data and Research Committee</a:t>
            </a:r>
            <a:endParaRPr/>
          </a:p>
        </p:txBody>
      </p:sp>
      <p:sp>
        <p:nvSpPr>
          <p:cNvPr id="121" name="Google Shape;121;g2216597a6bc_0_0"/>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200"/>
              </a:spcAft>
              <a:buNone/>
            </a:pPr>
            <a:r>
              <a:rPr lang="en-US" sz="2400" b="1">
                <a:solidFill>
                  <a:srgbClr val="0A0A0A"/>
                </a:solidFill>
                <a:latin typeface="Arial"/>
                <a:ea typeface="Arial"/>
                <a:cs typeface="Arial"/>
                <a:sym typeface="Arial"/>
              </a:rPr>
              <a:t>Purpose:</a:t>
            </a:r>
            <a:r>
              <a:rPr lang="en-US" sz="2400">
                <a:solidFill>
                  <a:srgbClr val="0A0A0A"/>
                </a:solidFill>
                <a:latin typeface="Arial"/>
                <a:ea typeface="Arial"/>
                <a:cs typeface="Arial"/>
                <a:sym typeface="Arial"/>
              </a:rPr>
              <a:t>  The charge of the Data and Research Committee (DRC) is to assist local academic senates in using data effectively to evaluate educational programs and services to improve teaching, learning, and student success. The DRC will work with ASCCC Standing Committees, task forces, and other workgroups to establish and improve data-driven processes to advance inclusion, diversity, equity, anti-racism, and accessibility (IDEAA) in areas of academic and professional matters. The DRC may also conduct data analyses to assess the effectiveness of statewide issues and initiatives in areas of academic and professional matters.</a:t>
            </a:r>
            <a:endParaRPr sz="3200"/>
          </a:p>
        </p:txBody>
      </p:sp>
      <p:sp>
        <p:nvSpPr>
          <p:cNvPr id="122" name="Google Shape;122;g2216597a6bc_0_0"/>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Agenda </a:t>
            </a:r>
            <a:endParaRPr/>
          </a:p>
        </p:txBody>
      </p:sp>
      <p:sp>
        <p:nvSpPr>
          <p:cNvPr id="128" name="Google Shape;128;p3"/>
          <p:cNvSpPr txBox="1">
            <a:spLocks noGrp="1"/>
          </p:cNvSpPr>
          <p:nvPr>
            <p:ph type="body" idx="1"/>
          </p:nvPr>
        </p:nvSpPr>
        <p:spPr>
          <a:xfrm>
            <a:off x="1212275" y="1967775"/>
            <a:ext cx="6902400" cy="41940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AutoNum type="alphaUcPeriod"/>
            </a:pPr>
            <a:r>
              <a:rPr lang="en-US"/>
              <a:t>Defining Student Success:  A survey</a:t>
            </a:r>
            <a:endParaRPr/>
          </a:p>
          <a:p>
            <a:pPr marL="457200" lvl="0" indent="-342900" algn="l" rtl="0">
              <a:lnSpc>
                <a:spcPct val="90000"/>
              </a:lnSpc>
              <a:spcBef>
                <a:spcPts val="0"/>
              </a:spcBef>
              <a:spcAft>
                <a:spcPts val="0"/>
              </a:spcAft>
              <a:buSzPts val="1800"/>
              <a:buAutoNum type="alphaUcPeriod"/>
            </a:pPr>
            <a:r>
              <a:rPr lang="en-US"/>
              <a:t>Introductions</a:t>
            </a:r>
            <a:endParaRPr/>
          </a:p>
          <a:p>
            <a:pPr marL="457200" lvl="0" indent="-342900" algn="l" rtl="0">
              <a:lnSpc>
                <a:spcPct val="90000"/>
              </a:lnSpc>
              <a:spcBef>
                <a:spcPts val="0"/>
              </a:spcBef>
              <a:spcAft>
                <a:spcPts val="0"/>
              </a:spcAft>
              <a:buSzPts val="1800"/>
              <a:buAutoNum type="alphaUcPeriod"/>
            </a:pPr>
            <a:r>
              <a:rPr lang="en-US"/>
              <a:t>Student Success Metrics</a:t>
            </a:r>
            <a:endParaRPr/>
          </a:p>
          <a:p>
            <a:pPr marL="914400" lvl="1" indent="-342900" algn="l" rtl="0">
              <a:lnSpc>
                <a:spcPct val="90000"/>
              </a:lnSpc>
              <a:spcBef>
                <a:spcPts val="0"/>
              </a:spcBef>
              <a:spcAft>
                <a:spcPts val="0"/>
              </a:spcAft>
              <a:buSzPts val="1800"/>
              <a:buAutoNum type="alphaLcPeriod"/>
            </a:pPr>
            <a:r>
              <a:rPr lang="en-US"/>
              <a:t>Data sources:  State dashboards and databases</a:t>
            </a:r>
            <a:endParaRPr/>
          </a:p>
          <a:p>
            <a:pPr marL="457200" lvl="0" indent="-342900" algn="l" rtl="0">
              <a:lnSpc>
                <a:spcPct val="90000"/>
              </a:lnSpc>
              <a:spcBef>
                <a:spcPts val="0"/>
              </a:spcBef>
              <a:spcAft>
                <a:spcPts val="0"/>
              </a:spcAft>
              <a:buSzPts val="1800"/>
              <a:buAutoNum type="alphaUcPeriod"/>
            </a:pPr>
            <a:r>
              <a:rPr lang="en-US"/>
              <a:t>Quantitative and Qualitative Data</a:t>
            </a:r>
            <a:endParaRPr/>
          </a:p>
          <a:p>
            <a:pPr marL="457200" lvl="0" indent="-342900" algn="l" rtl="0">
              <a:lnSpc>
                <a:spcPct val="90000"/>
              </a:lnSpc>
              <a:spcBef>
                <a:spcPts val="0"/>
              </a:spcBef>
              <a:spcAft>
                <a:spcPts val="0"/>
              </a:spcAft>
              <a:buSzPts val="1800"/>
              <a:buAutoNum type="alphaUcPeriod"/>
            </a:pPr>
            <a:r>
              <a:rPr lang="en-US"/>
              <a:t>How to Design a Qualitative Study</a:t>
            </a:r>
            <a:endParaRPr/>
          </a:p>
          <a:p>
            <a:pPr marL="457200" lvl="0" indent="-342900" algn="l" rtl="0">
              <a:lnSpc>
                <a:spcPct val="90000"/>
              </a:lnSpc>
              <a:spcBef>
                <a:spcPts val="0"/>
              </a:spcBef>
              <a:spcAft>
                <a:spcPts val="0"/>
              </a:spcAft>
              <a:buSzPts val="1800"/>
              <a:buAutoNum type="alphaUcPeriod"/>
            </a:pPr>
            <a:r>
              <a:rPr lang="en-US"/>
              <a:t>Data Coaching</a:t>
            </a:r>
            <a:endParaRPr/>
          </a:p>
          <a:p>
            <a:pPr marL="457200" lvl="0" indent="-342900" algn="l" rtl="0">
              <a:lnSpc>
                <a:spcPct val="90000"/>
              </a:lnSpc>
              <a:spcBef>
                <a:spcPts val="0"/>
              </a:spcBef>
              <a:spcAft>
                <a:spcPts val="0"/>
              </a:spcAft>
              <a:buSzPts val="1800"/>
              <a:buAutoNum type="alphaUcPeriod"/>
            </a:pPr>
            <a:r>
              <a:rPr lang="en-US"/>
              <a:t>Continuing the Conversations</a:t>
            </a:r>
            <a:endParaRPr/>
          </a:p>
          <a:p>
            <a:pPr marL="914400" lvl="1" indent="-342900" algn="l" rtl="0">
              <a:lnSpc>
                <a:spcPct val="90000"/>
              </a:lnSpc>
              <a:spcBef>
                <a:spcPts val="0"/>
              </a:spcBef>
              <a:spcAft>
                <a:spcPts val="0"/>
              </a:spcAft>
              <a:buSzPts val="1800"/>
              <a:buAutoNum type="alphaLcPeriod"/>
            </a:pPr>
            <a:r>
              <a:rPr lang="en-US"/>
              <a:t>Future Directions for ASCCC’s Data and Research Committee</a:t>
            </a:r>
            <a:endParaRPr/>
          </a:p>
        </p:txBody>
      </p:sp>
      <p:sp>
        <p:nvSpPr>
          <p:cNvPr id="129" name="Google Shape;129;p3"/>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30" name="Google Shape;130;p3" descr="Person 1:  &quot;Hey, look, we have a bunch of data!  I'm gonna analyze it.&quot;&#10;Person 2:  &quot;No, you fool!  That will only create more data!&quot;" title="XKCD Comic"/>
          <p:cNvPicPr preferRelativeResize="0"/>
          <p:nvPr/>
        </p:nvPicPr>
        <p:blipFill>
          <a:blip r:embed="rId3">
            <a:alphaModFix/>
          </a:blip>
          <a:stretch>
            <a:fillRect/>
          </a:stretch>
        </p:blipFill>
        <p:spPr>
          <a:xfrm>
            <a:off x="8202200" y="1510400"/>
            <a:ext cx="3837200" cy="3837200"/>
          </a:xfrm>
          <a:prstGeom prst="rect">
            <a:avLst/>
          </a:prstGeom>
          <a:noFill/>
          <a:ln>
            <a:noFill/>
          </a:ln>
        </p:spPr>
      </p:pic>
      <p:sp>
        <p:nvSpPr>
          <p:cNvPr id="131" name="Google Shape;131;p3"/>
          <p:cNvSpPr txBox="1"/>
          <p:nvPr/>
        </p:nvSpPr>
        <p:spPr>
          <a:xfrm>
            <a:off x="8202149" y="5462200"/>
            <a:ext cx="38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a:t>
            </a:r>
            <a:r>
              <a:rPr lang="en-US" sz="1100" u="sng">
                <a:solidFill>
                  <a:srgbClr val="044C7F"/>
                </a:solidFill>
                <a:hlinkClick r:id="rId4">
                  <a:extLst>
                    <a:ext uri="{A12FA001-AC4F-418D-AE19-62706E023703}">
                      <ahyp:hlinkClr xmlns:ahyp="http://schemas.microsoft.com/office/drawing/2018/hyperlinkcolor" val="tx"/>
                    </a:ext>
                  </a:extLst>
                </a:hlinkClick>
              </a:rPr>
              <a:t>https://xkcd.com/2582/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22f7b7ec01_1_15"/>
          <p:cNvSpPr txBox="1">
            <a:spLocks noGrp="1"/>
          </p:cNvSpPr>
          <p:nvPr>
            <p:ph type="title"/>
          </p:nvPr>
        </p:nvSpPr>
        <p:spPr>
          <a:xfrm>
            <a:off x="1212275" y="696271"/>
            <a:ext cx="10314600" cy="69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Webinar Outcomes</a:t>
            </a:r>
            <a:endParaRPr/>
          </a:p>
        </p:txBody>
      </p:sp>
      <p:sp>
        <p:nvSpPr>
          <p:cNvPr id="137" name="Google Shape;137;g222f7b7ec01_1_15"/>
          <p:cNvSpPr txBox="1">
            <a:spLocks noGrp="1"/>
          </p:cNvSpPr>
          <p:nvPr>
            <p:ph type="body" idx="1"/>
          </p:nvPr>
        </p:nvSpPr>
        <p:spPr>
          <a:xfrm>
            <a:off x="1212275" y="1967775"/>
            <a:ext cx="9539400" cy="419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2700"/>
              <a:t>Once completed, participants will be able to: </a:t>
            </a:r>
            <a:endParaRPr sz="2700"/>
          </a:p>
          <a:p>
            <a:pPr marL="914400" lvl="0" indent="-400050" algn="l" rtl="0">
              <a:lnSpc>
                <a:spcPct val="150000"/>
              </a:lnSpc>
              <a:spcBef>
                <a:spcPts val="1000"/>
              </a:spcBef>
              <a:spcAft>
                <a:spcPts val="0"/>
              </a:spcAft>
              <a:buSzPts val="2700"/>
              <a:buAutoNum type="alphaUcPeriod"/>
            </a:pPr>
            <a:r>
              <a:rPr lang="en-US" sz="2700"/>
              <a:t>Identify different types of data sources</a:t>
            </a:r>
            <a:endParaRPr sz="2700"/>
          </a:p>
          <a:p>
            <a:pPr marL="914400" lvl="0" indent="-400050" algn="l" rtl="0">
              <a:lnSpc>
                <a:spcPct val="100000"/>
              </a:lnSpc>
              <a:spcBef>
                <a:spcPts val="0"/>
              </a:spcBef>
              <a:spcAft>
                <a:spcPts val="0"/>
              </a:spcAft>
              <a:buSzPts val="2700"/>
              <a:buAutoNum type="alphaUcPeriod"/>
            </a:pPr>
            <a:r>
              <a:rPr lang="en-US" sz="2700"/>
              <a:t>Distinguish differences between qualitative and quantitative data and research methods</a:t>
            </a:r>
            <a:endParaRPr sz="2700"/>
          </a:p>
          <a:p>
            <a:pPr marL="914400" lvl="0" indent="-400050" algn="l" rtl="0">
              <a:lnSpc>
                <a:spcPct val="150000"/>
              </a:lnSpc>
              <a:spcBef>
                <a:spcPts val="0"/>
              </a:spcBef>
              <a:spcAft>
                <a:spcPts val="0"/>
              </a:spcAft>
              <a:buSzPts val="2700"/>
              <a:buAutoNum type="alphaUcPeriod"/>
            </a:pPr>
            <a:r>
              <a:rPr lang="en-US" sz="2700"/>
              <a:t>Recognize elements of survey designing</a:t>
            </a:r>
            <a:endParaRPr sz="2700"/>
          </a:p>
          <a:p>
            <a:pPr marL="914400" lvl="0" indent="-400050" algn="l" rtl="0">
              <a:lnSpc>
                <a:spcPct val="150000"/>
              </a:lnSpc>
              <a:spcBef>
                <a:spcPts val="0"/>
              </a:spcBef>
              <a:spcAft>
                <a:spcPts val="0"/>
              </a:spcAft>
              <a:buSzPts val="2700"/>
              <a:buAutoNum type="alphaUcPeriod"/>
            </a:pPr>
            <a:r>
              <a:rPr lang="en-US" sz="2700"/>
              <a:t>Get started on data coaching</a:t>
            </a:r>
            <a:endParaRPr sz="2700"/>
          </a:p>
          <a:p>
            <a:pPr marL="457200" lvl="0" indent="0" algn="l" rtl="0">
              <a:lnSpc>
                <a:spcPct val="90000"/>
              </a:lnSpc>
              <a:spcBef>
                <a:spcPts val="1000"/>
              </a:spcBef>
              <a:spcAft>
                <a:spcPts val="0"/>
              </a:spcAft>
              <a:buNone/>
            </a:pPr>
            <a:endParaRPr/>
          </a:p>
        </p:txBody>
      </p:sp>
      <p:sp>
        <p:nvSpPr>
          <p:cNvPr id="138" name="Google Shape;138;g222f7b7ec01_1_15"/>
          <p:cNvSpPr txBox="1">
            <a:spLocks noGrp="1"/>
          </p:cNvSpPr>
          <p:nvPr>
            <p:ph type="sldNum" idx="12"/>
          </p:nvPr>
        </p:nvSpPr>
        <p:spPr>
          <a:xfrm>
            <a:off x="9937386" y="6477000"/>
            <a:ext cx="1143000" cy="247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39" name="Google Shape;139;g222f7b7ec01_1_15"/>
          <p:cNvSpPr txBox="1"/>
          <p:nvPr/>
        </p:nvSpPr>
        <p:spPr>
          <a:xfrm>
            <a:off x="8202149" y="5462200"/>
            <a:ext cx="38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216597a6bc_0_21"/>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Data Sources</a:t>
            </a:r>
            <a:endParaRPr/>
          </a:p>
        </p:txBody>
      </p:sp>
      <p:sp>
        <p:nvSpPr>
          <p:cNvPr id="146" name="Google Shape;146;g2216597a6bc_0_21"/>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Autofit/>
          </a:bodyPr>
          <a:lstStyle/>
          <a:p>
            <a:pPr marL="457200" lvl="0" indent="-361950" algn="l" rtl="0">
              <a:spcBef>
                <a:spcPts val="800"/>
              </a:spcBef>
              <a:spcAft>
                <a:spcPts val="0"/>
              </a:spcAft>
              <a:buClr>
                <a:srgbClr val="404040"/>
              </a:buClr>
              <a:buSzPts val="2100"/>
              <a:buChar char="●"/>
            </a:pPr>
            <a:r>
              <a:rPr lang="en-US" sz="2100" u="sng">
                <a:solidFill>
                  <a:srgbClr val="74112E"/>
                </a:solidFill>
                <a:latin typeface="Arial"/>
                <a:ea typeface="Arial"/>
                <a:cs typeface="Arial"/>
                <a:sym typeface="Arial"/>
                <a:hlinkClick r:id="rId3">
                  <a:extLst>
                    <a:ext uri="{A12FA001-AC4F-418D-AE19-62706E023703}">
                      <ahyp:hlinkClr xmlns:ahyp="http://schemas.microsoft.com/office/drawing/2018/hyperlinkcolor" val="tx"/>
                    </a:ext>
                  </a:extLst>
                </a:hlinkClick>
              </a:rPr>
              <a:t>DataMart</a:t>
            </a:r>
            <a:r>
              <a:rPr lang="en-US" sz="2100">
                <a:solidFill>
                  <a:srgbClr val="404040"/>
                </a:solidFill>
                <a:latin typeface="Arial"/>
                <a:ea typeface="Arial"/>
                <a:cs typeface="Arial"/>
                <a:sym typeface="Arial"/>
              </a:rPr>
              <a:t>:  CCCCO Data on enrollment, outcomes, etc….</a:t>
            </a:r>
            <a:endParaRPr sz="2100">
              <a:solidFill>
                <a:srgbClr val="404040"/>
              </a:solidFill>
              <a:latin typeface="Arial"/>
              <a:ea typeface="Arial"/>
              <a:cs typeface="Arial"/>
              <a:sym typeface="Arial"/>
            </a:endParaRPr>
          </a:p>
          <a:p>
            <a:pPr marL="914400" lvl="1"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Reports showing </a:t>
            </a:r>
            <a:r>
              <a:rPr lang="en-US" sz="2100" b="1">
                <a:solidFill>
                  <a:srgbClr val="404040"/>
                </a:solidFill>
                <a:latin typeface="Arial"/>
                <a:ea typeface="Arial"/>
                <a:cs typeface="Arial"/>
                <a:sym typeface="Arial"/>
              </a:rPr>
              <a:t>student counts</a:t>
            </a:r>
            <a:r>
              <a:rPr lang="en-US" sz="2100">
                <a:solidFill>
                  <a:srgbClr val="404040"/>
                </a:solidFill>
                <a:latin typeface="Arial"/>
                <a:ea typeface="Arial"/>
                <a:cs typeface="Arial"/>
                <a:sym typeface="Arial"/>
              </a:rPr>
              <a:t>, with demographic breakouts</a:t>
            </a:r>
            <a:endParaRPr sz="2100">
              <a:solidFill>
                <a:srgbClr val="404040"/>
              </a:solidFill>
              <a:latin typeface="Arial"/>
              <a:ea typeface="Arial"/>
              <a:cs typeface="Arial"/>
              <a:sym typeface="Arial"/>
            </a:endParaRPr>
          </a:p>
          <a:p>
            <a:pPr marL="914400" lvl="1"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Reports showing </a:t>
            </a:r>
            <a:r>
              <a:rPr lang="en-US" sz="2100" b="1">
                <a:solidFill>
                  <a:srgbClr val="404040"/>
                </a:solidFill>
                <a:latin typeface="Arial"/>
                <a:ea typeface="Arial"/>
                <a:cs typeface="Arial"/>
                <a:sym typeface="Arial"/>
              </a:rPr>
              <a:t>student outcomes in enrollments and programs</a:t>
            </a:r>
            <a:r>
              <a:rPr lang="en-US" sz="2100">
                <a:solidFill>
                  <a:srgbClr val="404040"/>
                </a:solidFill>
                <a:latin typeface="Arial"/>
                <a:ea typeface="Arial"/>
                <a:cs typeface="Arial"/>
                <a:sym typeface="Arial"/>
              </a:rPr>
              <a:t>, with demographic breakouts</a:t>
            </a:r>
            <a:endParaRPr sz="2100">
              <a:solidFill>
                <a:srgbClr val="404040"/>
              </a:solidFill>
              <a:latin typeface="Arial"/>
              <a:ea typeface="Arial"/>
              <a:cs typeface="Arial"/>
              <a:sym typeface="Arial"/>
            </a:endParaRPr>
          </a:p>
          <a:p>
            <a:pPr marL="914400" lvl="1"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Reports showing </a:t>
            </a:r>
            <a:r>
              <a:rPr lang="en-US" sz="2100" b="1">
                <a:solidFill>
                  <a:srgbClr val="404040"/>
                </a:solidFill>
                <a:latin typeface="Arial"/>
                <a:ea typeface="Arial"/>
                <a:cs typeface="Arial"/>
                <a:sym typeface="Arial"/>
              </a:rPr>
              <a:t>course characteristics</a:t>
            </a:r>
            <a:r>
              <a:rPr lang="en-US" sz="2100">
                <a:solidFill>
                  <a:srgbClr val="404040"/>
                </a:solidFill>
                <a:latin typeface="Arial"/>
                <a:ea typeface="Arial"/>
                <a:cs typeface="Arial"/>
                <a:sym typeface="Arial"/>
              </a:rPr>
              <a:t>, how the course was offered, and accounting method</a:t>
            </a:r>
            <a:endParaRPr sz="2100">
              <a:solidFill>
                <a:srgbClr val="404040"/>
              </a:solidFill>
              <a:latin typeface="Arial"/>
              <a:ea typeface="Arial"/>
              <a:cs typeface="Arial"/>
              <a:sym typeface="Arial"/>
            </a:endParaRPr>
          </a:p>
          <a:p>
            <a:pPr marL="457200" lvl="0" indent="-361950" algn="l" rtl="0">
              <a:spcBef>
                <a:spcPts val="0"/>
              </a:spcBef>
              <a:spcAft>
                <a:spcPts val="0"/>
              </a:spcAft>
              <a:buClr>
                <a:srgbClr val="404040"/>
              </a:buClr>
              <a:buSzPts val="2100"/>
              <a:buChar char="●"/>
            </a:pPr>
            <a:r>
              <a:rPr lang="en-US" sz="2100" u="sng">
                <a:solidFill>
                  <a:srgbClr val="74112E"/>
                </a:solidFill>
                <a:latin typeface="Arial"/>
                <a:ea typeface="Arial"/>
                <a:cs typeface="Arial"/>
                <a:sym typeface="Arial"/>
                <a:hlinkClick r:id="rId4">
                  <a:extLst>
                    <a:ext uri="{A12FA001-AC4F-418D-AE19-62706E023703}">
                      <ahyp:hlinkClr xmlns:ahyp="http://schemas.microsoft.com/office/drawing/2018/hyperlinkcolor" val="tx"/>
                    </a:ext>
                  </a:extLst>
                </a:hlinkClick>
              </a:rPr>
              <a:t>LaunchBoard</a:t>
            </a:r>
            <a:r>
              <a:rPr lang="en-US" sz="2100">
                <a:solidFill>
                  <a:srgbClr val="404040"/>
                </a:solidFill>
                <a:latin typeface="Arial"/>
                <a:ea typeface="Arial"/>
                <a:cs typeface="Arial"/>
                <a:sym typeface="Arial"/>
              </a:rPr>
              <a:t>:  CCCCO Data on progress, success, employment, earnings</a:t>
            </a:r>
            <a:endParaRPr sz="2100">
              <a:solidFill>
                <a:srgbClr val="404040"/>
              </a:solidFill>
              <a:latin typeface="Arial"/>
              <a:ea typeface="Arial"/>
              <a:cs typeface="Arial"/>
              <a:sym typeface="Arial"/>
            </a:endParaRPr>
          </a:p>
          <a:p>
            <a:pPr marL="914400" lvl="1" indent="-361950" algn="l" rtl="0">
              <a:lnSpc>
                <a:spcPct val="115000"/>
              </a:lnSpc>
              <a:spcBef>
                <a:spcPts val="0"/>
              </a:spcBef>
              <a:spcAft>
                <a:spcPts val="0"/>
              </a:spcAft>
              <a:buClr>
                <a:srgbClr val="404040"/>
              </a:buClr>
              <a:buSzPts val="2100"/>
              <a:buChar char="○"/>
            </a:pPr>
            <a:r>
              <a:rPr lang="en-US" sz="2100">
                <a:solidFill>
                  <a:srgbClr val="404040"/>
                </a:solidFill>
                <a:latin typeface="Arial"/>
                <a:ea typeface="Arial"/>
                <a:cs typeface="Arial"/>
                <a:sym typeface="Arial"/>
              </a:rPr>
              <a:t>Student Success Metrics</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Successful enrollments </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First time students</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Learning progress</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Momentum</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Success</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Employment</a:t>
            </a:r>
            <a:endParaRPr sz="2100"/>
          </a:p>
        </p:txBody>
      </p:sp>
      <p:sp>
        <p:nvSpPr>
          <p:cNvPr id="147" name="Google Shape;147;g2216597a6bc_0_21"/>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216597a6bc_0_49"/>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Statewide Data Sources</a:t>
            </a:r>
            <a:endParaRPr/>
          </a:p>
        </p:txBody>
      </p:sp>
      <p:sp>
        <p:nvSpPr>
          <p:cNvPr id="154" name="Google Shape;154;g2216597a6bc_0_49"/>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Autofit/>
          </a:bodyPr>
          <a:lstStyle/>
          <a:p>
            <a:pPr marL="457200" lvl="0" indent="-361950" algn="l" rtl="0">
              <a:spcBef>
                <a:spcPts val="800"/>
              </a:spcBef>
              <a:spcAft>
                <a:spcPts val="0"/>
              </a:spcAft>
              <a:buClr>
                <a:srgbClr val="404040"/>
              </a:buClr>
              <a:buSzPts val="2100"/>
              <a:buChar char="●"/>
            </a:pPr>
            <a:r>
              <a:rPr lang="en-US" sz="2100" u="sng">
                <a:solidFill>
                  <a:srgbClr val="74112E"/>
                </a:solidFill>
                <a:latin typeface="Arial"/>
                <a:ea typeface="Arial"/>
                <a:cs typeface="Arial"/>
                <a:sym typeface="Arial"/>
                <a:hlinkClick r:id="rId3">
                  <a:extLst>
                    <a:ext uri="{A12FA001-AC4F-418D-AE19-62706E023703}">
                      <ahyp:hlinkClr xmlns:ahyp="http://schemas.microsoft.com/office/drawing/2018/hyperlinkcolor" val="tx"/>
                    </a:ext>
                  </a:extLst>
                </a:hlinkClick>
              </a:rPr>
              <a:t>CalPass+</a:t>
            </a:r>
            <a:r>
              <a:rPr lang="en-US" sz="2100">
                <a:solidFill>
                  <a:srgbClr val="404040"/>
                </a:solidFill>
                <a:latin typeface="Arial"/>
                <a:ea typeface="Arial"/>
                <a:cs typeface="Arial"/>
                <a:sym typeface="Arial"/>
              </a:rPr>
              <a:t>:  Longitudinal data K-12 to college and workforce.</a:t>
            </a:r>
            <a:endParaRPr sz="2100">
              <a:solidFill>
                <a:srgbClr val="404040"/>
              </a:solidFill>
              <a:latin typeface="Arial"/>
              <a:ea typeface="Arial"/>
              <a:cs typeface="Arial"/>
              <a:sym typeface="Arial"/>
            </a:endParaRPr>
          </a:p>
          <a:p>
            <a:pPr marL="914400" lvl="1"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To join Cal-PASS Plus, you need to </a:t>
            </a:r>
            <a:r>
              <a:rPr lang="en-US" sz="2100" b="1">
                <a:solidFill>
                  <a:srgbClr val="404040"/>
                </a:solidFill>
                <a:latin typeface="Arial"/>
                <a:ea typeface="Arial"/>
                <a:cs typeface="Arial"/>
                <a:sym typeface="Arial"/>
              </a:rPr>
              <a:t>complete a MOU</a:t>
            </a:r>
            <a:r>
              <a:rPr lang="en-US" sz="2100">
                <a:solidFill>
                  <a:srgbClr val="404040"/>
                </a:solidFill>
                <a:latin typeface="Arial"/>
                <a:ea typeface="Arial"/>
                <a:cs typeface="Arial"/>
                <a:sym typeface="Arial"/>
              </a:rPr>
              <a:t> and have it signed by an authorized signer (Deans, Chancellors, Vice Chancellors)</a:t>
            </a:r>
            <a:endParaRPr sz="2100">
              <a:solidFill>
                <a:srgbClr val="404040"/>
              </a:solidFill>
              <a:latin typeface="Arial"/>
              <a:ea typeface="Arial"/>
              <a:cs typeface="Arial"/>
              <a:sym typeface="Arial"/>
            </a:endParaRPr>
          </a:p>
          <a:p>
            <a:pPr marL="457200" lvl="0" indent="-361950" algn="l" rtl="0">
              <a:spcBef>
                <a:spcPts val="0"/>
              </a:spcBef>
              <a:spcAft>
                <a:spcPts val="0"/>
              </a:spcAft>
              <a:buClr>
                <a:srgbClr val="404040"/>
              </a:buClr>
              <a:buSzPts val="2100"/>
              <a:buChar char="●"/>
            </a:pPr>
            <a:r>
              <a:rPr lang="en-US" sz="2100" u="sng">
                <a:solidFill>
                  <a:srgbClr val="74112E"/>
                </a:solidFill>
                <a:latin typeface="Arial"/>
                <a:ea typeface="Arial"/>
                <a:cs typeface="Arial"/>
                <a:sym typeface="Arial"/>
                <a:hlinkClick r:id="rId4">
                  <a:extLst>
                    <a:ext uri="{A12FA001-AC4F-418D-AE19-62706E023703}">
                      <ahyp:hlinkClr xmlns:ahyp="http://schemas.microsoft.com/office/drawing/2018/hyperlinkcolor" val="tx"/>
                    </a:ext>
                  </a:extLst>
                </a:hlinkClick>
              </a:rPr>
              <a:t>CA Dept Education</a:t>
            </a:r>
            <a:r>
              <a:rPr lang="en-US" sz="2100">
                <a:solidFill>
                  <a:srgbClr val="404040"/>
                </a:solidFill>
                <a:latin typeface="Arial"/>
                <a:ea typeface="Arial"/>
                <a:cs typeface="Arial"/>
                <a:sym typeface="Arial"/>
              </a:rPr>
              <a:t>:  Provides access to reports and data about high school graduates meeting UC/CSU requirements</a:t>
            </a:r>
            <a:endParaRPr sz="2100">
              <a:solidFill>
                <a:srgbClr val="404040"/>
              </a:solidFill>
              <a:latin typeface="Arial"/>
              <a:ea typeface="Arial"/>
              <a:cs typeface="Arial"/>
              <a:sym typeface="Arial"/>
            </a:endParaRPr>
          </a:p>
          <a:p>
            <a:pPr marL="914400" lvl="1"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A-G Completion data can be disaggregated many ways including:</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Absenteeism</a:t>
            </a:r>
            <a:endParaRPr sz="2100">
              <a:solidFill>
                <a:srgbClr val="404040"/>
              </a:solidFill>
              <a:latin typeface="Arial"/>
              <a:ea typeface="Arial"/>
              <a:cs typeface="Arial"/>
              <a:sym typeface="Arial"/>
            </a:endParaRPr>
          </a:p>
          <a:p>
            <a:pPr marL="1371600" lvl="2" indent="-361950" algn="l" rtl="0">
              <a:spcBef>
                <a:spcPts val="0"/>
              </a:spcBef>
              <a:spcAft>
                <a:spcPts val="0"/>
              </a:spcAft>
              <a:buClr>
                <a:srgbClr val="404040"/>
              </a:buClr>
              <a:buSzPts val="2100"/>
              <a:buChar char="■"/>
            </a:pPr>
            <a:r>
              <a:rPr lang="en-US" sz="2100">
                <a:solidFill>
                  <a:srgbClr val="404040"/>
                </a:solidFill>
                <a:latin typeface="Arial"/>
                <a:ea typeface="Arial"/>
                <a:cs typeface="Arial"/>
                <a:sym typeface="Arial"/>
              </a:rPr>
              <a:t>Discipline</a:t>
            </a:r>
            <a:endParaRPr sz="2100">
              <a:solidFill>
                <a:srgbClr val="404040"/>
              </a:solidFill>
              <a:latin typeface="Arial"/>
              <a:ea typeface="Arial"/>
              <a:cs typeface="Arial"/>
              <a:sym typeface="Arial"/>
            </a:endParaRPr>
          </a:p>
          <a:p>
            <a:pPr marL="1371600" lvl="2" indent="-361950" algn="l" rtl="0">
              <a:lnSpc>
                <a:spcPct val="115000"/>
              </a:lnSpc>
              <a:spcBef>
                <a:spcPts val="0"/>
              </a:spcBef>
              <a:spcAft>
                <a:spcPts val="0"/>
              </a:spcAft>
              <a:buClr>
                <a:srgbClr val="404040"/>
              </a:buClr>
              <a:buSzPts val="2100"/>
              <a:buChar char="■"/>
            </a:pPr>
            <a:r>
              <a:rPr lang="en-US" sz="2100">
                <a:solidFill>
                  <a:srgbClr val="404040"/>
                </a:solidFill>
                <a:latin typeface="Arial"/>
                <a:ea typeface="Arial"/>
                <a:cs typeface="Arial"/>
                <a:sym typeface="Arial"/>
              </a:rPr>
              <a:t>English Learners</a:t>
            </a:r>
            <a:endParaRPr sz="2100">
              <a:solidFill>
                <a:srgbClr val="404040"/>
              </a:solidFill>
              <a:latin typeface="Arial"/>
              <a:ea typeface="Arial"/>
              <a:cs typeface="Arial"/>
              <a:sym typeface="Arial"/>
            </a:endParaRPr>
          </a:p>
          <a:p>
            <a:pPr marL="1371600" lvl="2" indent="-361950" algn="l" rtl="0">
              <a:lnSpc>
                <a:spcPct val="115000"/>
              </a:lnSpc>
              <a:spcBef>
                <a:spcPts val="0"/>
              </a:spcBef>
              <a:spcAft>
                <a:spcPts val="0"/>
              </a:spcAft>
              <a:buClr>
                <a:srgbClr val="404040"/>
              </a:buClr>
              <a:buSzPts val="2100"/>
              <a:buChar char="■"/>
            </a:pPr>
            <a:r>
              <a:rPr lang="en-US" sz="2100">
                <a:solidFill>
                  <a:srgbClr val="404040"/>
                </a:solidFill>
                <a:latin typeface="Arial"/>
                <a:ea typeface="Arial"/>
                <a:cs typeface="Arial"/>
                <a:sym typeface="Arial"/>
              </a:rPr>
              <a:t>Foster Youth</a:t>
            </a:r>
            <a:endParaRPr sz="2100">
              <a:solidFill>
                <a:srgbClr val="404040"/>
              </a:solidFill>
              <a:latin typeface="Arial"/>
              <a:ea typeface="Arial"/>
              <a:cs typeface="Arial"/>
              <a:sym typeface="Arial"/>
            </a:endParaRPr>
          </a:p>
          <a:p>
            <a:pPr marL="457200" lvl="0" indent="-361950" algn="l" rtl="0">
              <a:spcBef>
                <a:spcPts val="0"/>
              </a:spcBef>
              <a:spcAft>
                <a:spcPts val="0"/>
              </a:spcAft>
              <a:buClr>
                <a:srgbClr val="404040"/>
              </a:buClr>
              <a:buSzPts val="2100"/>
              <a:buChar char="●"/>
            </a:pPr>
            <a:r>
              <a:rPr lang="en-US" sz="2100" u="sng">
                <a:solidFill>
                  <a:srgbClr val="74112E"/>
                </a:solidFill>
                <a:latin typeface="Arial"/>
                <a:ea typeface="Arial"/>
                <a:cs typeface="Arial"/>
                <a:sym typeface="Arial"/>
                <a:hlinkClick r:id="rId5">
                  <a:extLst>
                    <a:ext uri="{A12FA001-AC4F-418D-AE19-62706E023703}">
                      <ahyp:hlinkClr xmlns:ahyp="http://schemas.microsoft.com/office/drawing/2018/hyperlinkcolor" val="tx"/>
                    </a:ext>
                  </a:extLst>
                </a:hlinkClick>
              </a:rPr>
              <a:t>UC Transfer</a:t>
            </a:r>
            <a:r>
              <a:rPr lang="en-US" sz="2100">
                <a:solidFill>
                  <a:srgbClr val="404040"/>
                </a:solidFill>
                <a:latin typeface="Arial"/>
                <a:ea typeface="Arial"/>
                <a:cs typeface="Arial"/>
                <a:sym typeface="Arial"/>
              </a:rPr>
              <a:t>:  Presents information on </a:t>
            </a:r>
            <a:r>
              <a:rPr lang="en-US" sz="2100" b="1">
                <a:solidFill>
                  <a:srgbClr val="404040"/>
                </a:solidFill>
                <a:latin typeface="Arial"/>
                <a:ea typeface="Arial"/>
                <a:cs typeface="Arial"/>
                <a:sym typeface="Arial"/>
              </a:rPr>
              <a:t>UC’s Applicants, Admits, and Enrollees</a:t>
            </a:r>
            <a:r>
              <a:rPr lang="en-US" sz="2100">
                <a:solidFill>
                  <a:srgbClr val="404040"/>
                </a:solidFill>
                <a:latin typeface="Arial"/>
                <a:ea typeface="Arial"/>
                <a:cs typeface="Arial"/>
                <a:sym typeface="Arial"/>
              </a:rPr>
              <a:t>.</a:t>
            </a:r>
            <a:endParaRPr sz="2100">
              <a:solidFill>
                <a:srgbClr val="404040"/>
              </a:solidFill>
              <a:latin typeface="Arial"/>
              <a:ea typeface="Arial"/>
              <a:cs typeface="Arial"/>
              <a:sym typeface="Arial"/>
            </a:endParaRPr>
          </a:p>
          <a:p>
            <a:pPr marL="457200" lvl="0" indent="-361950" algn="l" rtl="0">
              <a:spcBef>
                <a:spcPts val="0"/>
              </a:spcBef>
              <a:spcAft>
                <a:spcPts val="0"/>
              </a:spcAft>
              <a:buClr>
                <a:srgbClr val="404040"/>
              </a:buClr>
              <a:buSzPts val="2100"/>
              <a:buChar char="●"/>
            </a:pPr>
            <a:r>
              <a:rPr lang="en-US" sz="2100" u="sng">
                <a:solidFill>
                  <a:srgbClr val="74112E"/>
                </a:solidFill>
                <a:latin typeface="Arial"/>
                <a:ea typeface="Arial"/>
                <a:cs typeface="Arial"/>
                <a:sym typeface="Arial"/>
                <a:hlinkClick r:id="rId6">
                  <a:extLst>
                    <a:ext uri="{A12FA001-AC4F-418D-AE19-62706E023703}">
                      <ahyp:hlinkClr xmlns:ahyp="http://schemas.microsoft.com/office/drawing/2018/hyperlinkcolor" val="tx"/>
                    </a:ext>
                  </a:extLst>
                </a:hlinkClick>
              </a:rPr>
              <a:t>CSU Transfer</a:t>
            </a:r>
            <a:r>
              <a:rPr lang="en-US" sz="2100">
                <a:solidFill>
                  <a:srgbClr val="404040"/>
                </a:solidFill>
                <a:latin typeface="Arial"/>
                <a:ea typeface="Arial"/>
                <a:cs typeface="Arial"/>
                <a:sym typeface="Arial"/>
              </a:rPr>
              <a:t>:  Presents information on </a:t>
            </a:r>
            <a:r>
              <a:rPr lang="en-US" sz="2100" b="1">
                <a:solidFill>
                  <a:srgbClr val="404040"/>
                </a:solidFill>
                <a:latin typeface="Arial"/>
                <a:ea typeface="Arial"/>
                <a:cs typeface="Arial"/>
                <a:sym typeface="Arial"/>
              </a:rPr>
              <a:t>new undergraduate transfers</a:t>
            </a:r>
            <a:r>
              <a:rPr lang="en-US" sz="2100">
                <a:solidFill>
                  <a:srgbClr val="404040"/>
                </a:solidFill>
                <a:latin typeface="Arial"/>
                <a:ea typeface="Arial"/>
                <a:cs typeface="Arial"/>
                <a:sym typeface="Arial"/>
              </a:rPr>
              <a:t> from California Community Colleges</a:t>
            </a:r>
            <a:endParaRPr sz="2100"/>
          </a:p>
        </p:txBody>
      </p:sp>
      <p:sp>
        <p:nvSpPr>
          <p:cNvPr id="155" name="Google Shape;155;g2216597a6bc_0_49"/>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2523</Words>
  <Application>Microsoft Macintosh PowerPoint</Application>
  <PresentationFormat>Widescreen</PresentationFormat>
  <Paragraphs>345</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Georgia</vt:lpstr>
      <vt:lpstr>Gill Sans</vt:lpstr>
      <vt:lpstr>Palatino</vt:lpstr>
      <vt:lpstr>Calibri</vt:lpstr>
      <vt:lpstr>Arial</vt:lpstr>
      <vt:lpstr>Office Theme</vt:lpstr>
      <vt:lpstr>Office Theme</vt:lpstr>
      <vt:lpstr>Defining and Measuring Student Success to Promote Equity and Address Individual Success</vt:lpstr>
      <vt:lpstr>Webinar Description</vt:lpstr>
      <vt:lpstr>Defining Student Success</vt:lpstr>
      <vt:lpstr>Who Are We?</vt:lpstr>
      <vt:lpstr>ASCCC Data and Research Committee</vt:lpstr>
      <vt:lpstr>Agenda </vt:lpstr>
      <vt:lpstr>Webinar Outcomes</vt:lpstr>
      <vt:lpstr>Statewide Data Sources</vt:lpstr>
      <vt:lpstr>Statewide Data Sources</vt:lpstr>
      <vt:lpstr>Quantitative vs. Qualitative Data</vt:lpstr>
      <vt:lpstr>Quantitative vs. Qualitative Research Methods</vt:lpstr>
      <vt:lpstr>Qualitative Methods -&gt;Qualitative data</vt:lpstr>
      <vt:lpstr>Qualitative Analysis:  Answers</vt:lpstr>
      <vt:lpstr>Qualitative Analysis:  Designing a Survey</vt:lpstr>
      <vt:lpstr>Qualitative Analysis:  Challenges</vt:lpstr>
      <vt:lpstr>Qualitative Data:  Presenting the Data</vt:lpstr>
      <vt:lpstr>What Can You Implement Next Term?</vt:lpstr>
      <vt:lpstr>Data Coaching is… </vt:lpstr>
      <vt:lpstr>Data Coaching…</vt:lpstr>
      <vt:lpstr>Data Coaching: The Data Coach</vt:lpstr>
      <vt:lpstr>Data Coaching: Get Start!</vt:lpstr>
      <vt:lpstr>Data Coaching at Bakersfield College </vt:lpstr>
      <vt:lpstr>Data Coaching at Bakersfield College </vt:lpstr>
      <vt:lpstr>Data Coaching at Evergreen Valley College  </vt:lpstr>
      <vt:lpstr>Data Coaching</vt:lpstr>
      <vt:lpstr>ASCCC and Data Coaching Resources</vt:lpstr>
      <vt:lpstr>Future Directions</vt:lpstr>
      <vt:lpstr>Questions and Discussion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and Measuring Student Success to Promote Equity and Address Individual Success</dc:title>
  <dc:creator>Stephanie Curry</dc:creator>
  <cp:lastModifiedBy>Eric Wada</cp:lastModifiedBy>
  <cp:revision>1</cp:revision>
  <dcterms:created xsi:type="dcterms:W3CDTF">2023-03-28T17:16:09Z</dcterms:created>
  <dcterms:modified xsi:type="dcterms:W3CDTF">2023-05-12T20:39:21Z</dcterms:modified>
</cp:coreProperties>
</file>