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oboto Slab"/>
      <p:regular r:id="rId35"/>
      <p:bold r:id="rId36"/>
    </p:embeddedFont>
    <p:embeddedFont>
      <p:font typeface="Raleway"/>
      <p:regular r:id="rId37"/>
      <p:bold r:id="rId38"/>
      <p:italic r:id="rId39"/>
      <p:boldItalic r:id="rId40"/>
    </p:embeddedFont>
    <p:embeddedFont>
      <p:font typeface="Roboto"/>
      <p:regular r:id="rId41"/>
      <p:bold r:id="rId42"/>
      <p:italic r:id="rId43"/>
      <p:boldItalic r:id="rId44"/>
    </p:embeddedFont>
    <p:embeddedFont>
      <p:font typeface="Righteous"/>
      <p:regular r:id="rId45"/>
    </p:embeddedFont>
    <p:embeddedFont>
      <p:font typeface="Old Standard TT"/>
      <p:regular r:id="rId46"/>
      <p:bold r:id="rId47"/>
      <p: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leway-boldItalic.fntdata"/><Relationship Id="rId20" Type="http://schemas.openxmlformats.org/officeDocument/2006/relationships/slide" Target="slides/slide14.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6.xml"/><Relationship Id="rId44" Type="http://schemas.openxmlformats.org/officeDocument/2006/relationships/font" Target="fonts/Roboto-boldItalic.fntdata"/><Relationship Id="rId21" Type="http://schemas.openxmlformats.org/officeDocument/2006/relationships/slide" Target="slides/slide15.xml"/><Relationship Id="rId43" Type="http://schemas.openxmlformats.org/officeDocument/2006/relationships/font" Target="fonts/Roboto-italic.fntdata"/><Relationship Id="rId24" Type="http://schemas.openxmlformats.org/officeDocument/2006/relationships/slide" Target="slides/slide18.xml"/><Relationship Id="rId46" Type="http://schemas.openxmlformats.org/officeDocument/2006/relationships/font" Target="fonts/OldStandardTT-regular.fntdata"/><Relationship Id="rId23" Type="http://schemas.openxmlformats.org/officeDocument/2006/relationships/slide" Target="slides/slide17.xml"/><Relationship Id="rId45" Type="http://schemas.openxmlformats.org/officeDocument/2006/relationships/font" Target="fonts/Righteou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OldStandardTT-italic.fntdata"/><Relationship Id="rId25" Type="http://schemas.openxmlformats.org/officeDocument/2006/relationships/slide" Target="slides/slide19.xml"/><Relationship Id="rId47" Type="http://schemas.openxmlformats.org/officeDocument/2006/relationships/font" Target="fonts/OldStandardTT-bold.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Slab-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aleway-regular.fntdata"/><Relationship Id="rId14" Type="http://schemas.openxmlformats.org/officeDocument/2006/relationships/slide" Target="slides/slide8.xml"/><Relationship Id="rId36" Type="http://schemas.openxmlformats.org/officeDocument/2006/relationships/font" Target="fonts/RobotoSlab-bold.fntdata"/><Relationship Id="rId17" Type="http://schemas.openxmlformats.org/officeDocument/2006/relationships/slide" Target="slides/slide11.xml"/><Relationship Id="rId39" Type="http://schemas.openxmlformats.org/officeDocument/2006/relationships/font" Target="fonts/Raleway-italic.fntdata"/><Relationship Id="rId16" Type="http://schemas.openxmlformats.org/officeDocument/2006/relationships/slide" Target="slides/slide10.xml"/><Relationship Id="rId38" Type="http://schemas.openxmlformats.org/officeDocument/2006/relationships/font" Target="fonts/Raleway-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cbe641c92a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cbe641c92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e7166800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e716680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community of practice had three sessions in the Summer of 2019; three full days where participants </a:t>
            </a:r>
            <a:r>
              <a:rPr lang="en"/>
              <a:t>received hourly non-instructional pay and lunch to participate. Today we’ll do a deep dive into the second session where we focused on looking at disaggregated data as a window into our own classrooms.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cbe641c92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cbe641c92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MITRA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part of our efforts to intentionally and pointedly take ownership of how classroom experiences influence equity gaps at the college, we took completion data to our faculty. We had 34 faculty opt in to get their own individual completion data. For whom it was applicable, faculty got to see over a 5-year span (summers included) where the equity gaps showed up in their own data. From there, we expanded on the homework we had given ahead of the session. Participants were given homework ahead of time to frame the conversation, outlining what disaggregated data is and how it can be used to lead to self reflection of classroom practices.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e37a9a7c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e37a9a7c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MITRA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Participants were given homework ahead of time to frame the conversation, outlining what disaggregated data is and how it can be used to lead to self reflection of classroom practices.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6f4da6b0cf_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f4da6b0cf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MICHELINE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6f4da6b0cf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f4da6b0cf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MICHELINE</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7ea11d9bb7_0_6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ea11d9bb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MITRA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was important for us to properly frame the conversation with common and shared definitions of the concepts we were discussing (equity, diversity, belonging) but to also give folks a clear idea of the data piece (disaggregated data handout). We asked faculty to consider their perceptions of their students and of themselves, and then once the got their data, we used Center for Urban Education guides to invite them to interrogate their classroom practice and curriculum choices.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6f4da6b0cf_3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6f4da6b0cf_3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frame we offered was to walk through a real life example from a colleague to </a:t>
            </a:r>
            <a:r>
              <a:rPr lang="en"/>
              <a:t>interrogate</a:t>
            </a:r>
            <a:r>
              <a:rPr lang="en"/>
              <a:t> and disrupt her own data. I offered my own data, revealing my own equity gaps to those participating.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6f44ebaaeb_0_4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6f44ebaaeb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MITRA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6f44ebaaeb_0_5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6f44ebaaeb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content shifts </a:t>
            </a:r>
            <a:r>
              <a:rPr lang="en"/>
              <a:t>occur</a:t>
            </a:r>
            <a:r>
              <a:rPr lang="en"/>
              <a:t> regularly, but methodology stagnates so how I was teaching was also problematic. Sometimes we </a:t>
            </a:r>
            <a:r>
              <a:rPr lang="en"/>
              <a:t>think</a:t>
            </a:r>
            <a:r>
              <a:rPr lang="en"/>
              <a:t> if we just change the content we’re covering the bases of inclusive classroom practice that celebrates diversity of perspectives, but when it comes to the structures of teaching--like grading, establishing deadlines, content discussions--we fall back on old habits that we’ve picked up along the way and don’t always stop long </a:t>
            </a:r>
            <a:r>
              <a:rPr lang="en"/>
              <a:t>enough</a:t>
            </a:r>
            <a:r>
              <a:rPr lang="en"/>
              <a:t> to fully assess their efficacy. And this </a:t>
            </a:r>
            <a:r>
              <a:rPr lang="en"/>
              <a:t>reflection</a:t>
            </a:r>
            <a:r>
              <a:rPr lang="en"/>
              <a:t> should happen regularly because as we all know, one size does not fit all and our individual students need different things. So if we can create an environment where students are engaged, empowered and comfortable enough to share their needs, that’s how we can be more efficient as instructional faculty. We need to recognize the elements of curriculum trauma as well so that we don’t </a:t>
            </a:r>
            <a:r>
              <a:rPr lang="en"/>
              <a:t>inadvertently</a:t>
            </a:r>
            <a:r>
              <a:rPr lang="en"/>
              <a:t> do more harm than good.</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6d6357439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6d6357439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KYLE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ced114d39f_2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ced114d39f_2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9c32d26e91b856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9c32d26e91b856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KYLE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cf3a74de5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cf3a74de5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6f44ebaaeb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f44ebaaeb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7025fa57d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7025fa57d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MICHELINE &amp; MITRA</a:t>
            </a:r>
            <a:endParaRPr>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Worked: pairing research analyst with a faculty lead, Building community through ongoing community of practice work (building pd internally each semester for six years), the lunch break giving time to digest, clear direction and focus ahead of time</a:t>
            </a:r>
            <a:endParaRPr>
              <a:solidFill>
                <a:schemeClr val="dk1"/>
              </a:solidFill>
            </a:endParaRPr>
          </a:p>
          <a:p>
            <a:pPr indent="0" lvl="0" marL="0" rtl="0" algn="l">
              <a:lnSpc>
                <a:spcPct val="115000"/>
              </a:lnSpc>
              <a:spcBef>
                <a:spcPts val="1600"/>
              </a:spcBef>
              <a:spcAft>
                <a:spcPts val="1600"/>
              </a:spcAft>
              <a:buClr>
                <a:schemeClr val="dk1"/>
              </a:buClr>
              <a:buSzPts val="1100"/>
              <a:buFont typeface="Arial"/>
              <a:buNone/>
            </a:pPr>
            <a:r>
              <a:rPr lang="en">
                <a:solidFill>
                  <a:schemeClr val="dk1"/>
                </a:solidFill>
              </a:rPr>
              <a:t>Didn’t work: when there’s not enough context to frame the session; agenda too full; transition between giving data and reflecting on the implications of the data needs more time and attention.</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c9b7501c0a_0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c9b7501c0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MICHELINE &amp; MITRA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ced114d3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ced114d3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MITRA</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On a more expansive level, more college-wide, we realized that after years of equity programming our gaps were standing still and that we wanted to encourage everyone across the college to see themselves as part of this effort and to see themselves as part of the solution.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The faculty at-large have made a commitment to equity through the passing of a resolution last November that defines core values and outlines action. As a result, we have created an Equity Action Plan that attempts to align CCSF activities with the asks in the resolution. The Action Plan is intended to highlight the work in progress and focus attention in areas that we can all work to ensuring that the resolution is not perfunctory, but part of a larger movement to make equity a common core of our work.</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sz="7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ced114d39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ced114d39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MITRA</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Here are a few of the resolves to give you a sense of the action items and perhaps highlight areas where the Senate and Senate committees can collaborate with this group.</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hope is to recognize and celebrate the core values of equity at the institutional levels, so that we may be able to continue the type of work we have begun in the English department with more support and participation college wide.</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cf64b0f00b_1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cf64b0f00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7ead4e19b9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7ead4e19b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7a1fefb07d_1_5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
        <p:nvSpPr>
          <p:cNvPr id="167" name="Google Shape;167;g7a1fefb07d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7a1fefb07d_1_6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
        <p:nvSpPr>
          <p:cNvPr id="174" name="Google Shape;174;g7a1fefb07d_1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a1fefb07d_1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
        <p:nvSpPr>
          <p:cNvPr id="181" name="Google Shape;181;g7a1fefb07d_1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7a1fefb07d_1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
        <p:nvSpPr>
          <p:cNvPr id="188" name="Google Shape;188;g7a1fefb07d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7a1fefb07d_1_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
        <p:nvSpPr>
          <p:cNvPr id="195" name="Google Shape;195;g7a1fefb07d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7ea11d9bb7_0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ea11d9bb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CCSF is going to talk about how they looked at faculty level data.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6f44ebaaeb_0_4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f44ebaaeb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MITRA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Over the course of the past six years the English department at City College of San Francisco has been using Student Equity and Achievement (formerly Student Equity) state funding to support professional development that has been focused on equity. The particular work that we’ll share with you today relates to our department’s desire to give instructional faculty more agency in closing equity gaps in their own classrooms. So this is the framework that we began our conversation with--Emily Style’s 1998 essay, quoted here, gave us our initial foundation with an emphasis on our perceptions of ourselves as instructors and how that is reflected in our data as well as when we scrutinize our own practices.</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9.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rgbClr val="EA2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566300" y="189100"/>
            <a:ext cx="8118600" cy="1522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4200"/>
              <a:buNone/>
              <a:defRPr sz="4200">
                <a:solidFill>
                  <a:srgbClr val="000000"/>
                </a:solidFill>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p:txBody>
      </p:sp>
      <p:sp>
        <p:nvSpPr>
          <p:cNvPr id="12" name="Google Shape;12;p2"/>
          <p:cNvSpPr txBox="1"/>
          <p:nvPr>
            <p:ph idx="1" type="subTitle"/>
          </p:nvPr>
        </p:nvSpPr>
        <p:spPr>
          <a:xfrm>
            <a:off x="512700" y="1825314"/>
            <a:ext cx="8118600" cy="7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400"/>
              <a:buNone/>
              <a:defRPr sz="2400">
                <a:solidFill>
                  <a:srgbClr val="000000"/>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48" name="Google Shape;48;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p:nvPr/>
        </p:nvSpPr>
        <p:spPr>
          <a:xfrm>
            <a:off x="0" y="100"/>
            <a:ext cx="9144000" cy="1711800"/>
          </a:xfrm>
          <a:prstGeom prst="rect">
            <a:avLst/>
          </a:prstGeom>
          <a:solidFill>
            <a:srgbClr val="EA2404">
              <a:alpha val="8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p:txBody>
      </p:sp>
      <p:sp>
        <p:nvSpPr>
          <p:cNvPr id="59" name="Google Shape;59;p14"/>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400"/>
              <a:buNone/>
              <a:defRPr sz="2400">
                <a:solidFill>
                  <a:srgbClr val="000000"/>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p:txBody>
      </p:sp>
      <p:sp>
        <p:nvSpPr>
          <p:cNvPr id="60" name="Google Shape;60;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5"/>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p:nvPr/>
        </p:nvSpPr>
        <p:spPr>
          <a:xfrm>
            <a:off x="0" y="5045700"/>
            <a:ext cx="9144000" cy="97800"/>
          </a:xfrm>
          <a:prstGeom prst="rect">
            <a:avLst/>
          </a:prstGeom>
          <a:solidFill>
            <a:srgbClr val="EA2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a:solidFill>
                  <a:srgbClr val="CC000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16"/>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a:solidFill>
                  <a:srgbClr val="CC000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7"/>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a:solidFill>
                  <a:srgbClr val="CC000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CC0000"/>
              </a:buClr>
              <a:buSzPts val="2400"/>
              <a:buNone/>
              <a:defRPr sz="2400">
                <a:solidFill>
                  <a:srgbClr val="CC0000"/>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25"/>
            <a:ext cx="4572000" cy="5143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1"/>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CC0000"/>
              </a:buClr>
              <a:buSzPts val="4200"/>
              <a:buNone/>
              <a:defRPr sz="4200">
                <a:solidFill>
                  <a:srgbClr val="CC0000"/>
                </a:solidFill>
              </a:defRPr>
            </a:lvl1pPr>
            <a:lvl2pPr lvl="1" rtl="0" algn="ctr">
              <a:spcBef>
                <a:spcPts val="0"/>
              </a:spcBef>
              <a:spcAft>
                <a:spcPts val="0"/>
              </a:spcAft>
              <a:buClr>
                <a:schemeClr val="lt2"/>
              </a:buClr>
              <a:buSzPts val="4200"/>
              <a:buNone/>
              <a:defRPr sz="4200">
                <a:solidFill>
                  <a:schemeClr val="lt2"/>
                </a:solidFill>
              </a:defRPr>
            </a:lvl2pPr>
            <a:lvl3pPr lvl="2" rtl="0" algn="ctr">
              <a:spcBef>
                <a:spcPts val="0"/>
              </a:spcBef>
              <a:spcAft>
                <a:spcPts val="0"/>
              </a:spcAft>
              <a:buClr>
                <a:schemeClr val="lt2"/>
              </a:buClr>
              <a:buSzPts val="4200"/>
              <a:buNone/>
              <a:defRPr sz="4200">
                <a:solidFill>
                  <a:schemeClr val="lt2"/>
                </a:solidFill>
              </a:defRPr>
            </a:lvl3pPr>
            <a:lvl4pPr lvl="3" rtl="0" algn="ctr">
              <a:spcBef>
                <a:spcPts val="0"/>
              </a:spcBef>
              <a:spcAft>
                <a:spcPts val="0"/>
              </a:spcAft>
              <a:buClr>
                <a:schemeClr val="lt2"/>
              </a:buClr>
              <a:buSzPts val="4200"/>
              <a:buNone/>
              <a:defRPr sz="4200">
                <a:solidFill>
                  <a:schemeClr val="lt2"/>
                </a:solidFill>
              </a:defRPr>
            </a:lvl4pPr>
            <a:lvl5pPr lvl="4" rtl="0" algn="ctr">
              <a:spcBef>
                <a:spcPts val="0"/>
              </a:spcBef>
              <a:spcAft>
                <a:spcPts val="0"/>
              </a:spcAft>
              <a:buClr>
                <a:schemeClr val="lt2"/>
              </a:buClr>
              <a:buSzPts val="4200"/>
              <a:buNone/>
              <a:defRPr sz="4200">
                <a:solidFill>
                  <a:schemeClr val="lt2"/>
                </a:solidFill>
              </a:defRPr>
            </a:lvl5pPr>
            <a:lvl6pPr lvl="5" rtl="0" algn="ctr">
              <a:spcBef>
                <a:spcPts val="0"/>
              </a:spcBef>
              <a:spcAft>
                <a:spcPts val="0"/>
              </a:spcAft>
              <a:buClr>
                <a:schemeClr val="lt2"/>
              </a:buClr>
              <a:buSzPts val="4200"/>
              <a:buNone/>
              <a:defRPr sz="4200">
                <a:solidFill>
                  <a:schemeClr val="lt2"/>
                </a:solidFill>
              </a:defRPr>
            </a:lvl6pPr>
            <a:lvl7pPr lvl="6" rtl="0" algn="ctr">
              <a:spcBef>
                <a:spcPts val="0"/>
              </a:spcBef>
              <a:spcAft>
                <a:spcPts val="0"/>
              </a:spcAft>
              <a:buClr>
                <a:schemeClr val="lt2"/>
              </a:buClr>
              <a:buSzPts val="4200"/>
              <a:buNone/>
              <a:defRPr sz="4200">
                <a:solidFill>
                  <a:schemeClr val="lt2"/>
                </a:solidFill>
              </a:defRPr>
            </a:lvl7pPr>
            <a:lvl8pPr lvl="7" rtl="0" algn="ctr">
              <a:spcBef>
                <a:spcPts val="0"/>
              </a:spcBef>
              <a:spcAft>
                <a:spcPts val="0"/>
              </a:spcAft>
              <a:buClr>
                <a:schemeClr val="lt2"/>
              </a:buClr>
              <a:buSzPts val="4200"/>
              <a:buNone/>
              <a:defRPr sz="4200">
                <a:solidFill>
                  <a:schemeClr val="lt2"/>
                </a:solidFill>
              </a:defRPr>
            </a:lvl8pPr>
            <a:lvl9pPr lvl="8" rtl="0" algn="ctr">
              <a:spcBef>
                <a:spcPts val="0"/>
              </a:spcBef>
              <a:spcAft>
                <a:spcPts val="0"/>
              </a:spcAft>
              <a:buClr>
                <a:schemeClr val="lt2"/>
              </a:buClr>
              <a:buSzPts val="4200"/>
              <a:buNone/>
              <a:defRPr sz="4200">
                <a:solidFill>
                  <a:schemeClr val="lt2"/>
                </a:solidFill>
              </a:defRPr>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defRPr>
            </a:lvl1pPr>
            <a:lvl2pPr indent="-317500" lvl="1" marL="914400" rtl="0">
              <a:spcBef>
                <a:spcPts val="1600"/>
              </a:spcBef>
              <a:spcAft>
                <a:spcPts val="0"/>
              </a:spcAft>
              <a:buClr>
                <a:schemeClr val="accent1"/>
              </a:buClr>
              <a:buSzPts val="1400"/>
              <a:buChar char="○"/>
              <a:defRPr>
                <a:solidFill>
                  <a:schemeClr val="accent1"/>
                </a:solidFill>
              </a:defRPr>
            </a:lvl2pPr>
            <a:lvl3pPr indent="-317500" lvl="2" marL="1371600" rtl="0">
              <a:spcBef>
                <a:spcPts val="1600"/>
              </a:spcBef>
              <a:spcAft>
                <a:spcPts val="0"/>
              </a:spcAft>
              <a:buClr>
                <a:schemeClr val="accent1"/>
              </a:buClr>
              <a:buSzPts val="1400"/>
              <a:buChar char="■"/>
              <a:defRPr>
                <a:solidFill>
                  <a:schemeClr val="accent1"/>
                </a:solidFill>
              </a:defRPr>
            </a:lvl3pPr>
            <a:lvl4pPr indent="-317500" lvl="3" marL="1828800" rtl="0">
              <a:spcBef>
                <a:spcPts val="1600"/>
              </a:spcBef>
              <a:spcAft>
                <a:spcPts val="0"/>
              </a:spcAft>
              <a:buClr>
                <a:schemeClr val="accent1"/>
              </a:buClr>
              <a:buSzPts val="1400"/>
              <a:buChar char="●"/>
              <a:defRPr>
                <a:solidFill>
                  <a:schemeClr val="accent1"/>
                </a:solidFill>
              </a:defRPr>
            </a:lvl4pPr>
            <a:lvl5pPr indent="-317500" lvl="4" marL="2286000" rtl="0">
              <a:spcBef>
                <a:spcPts val="1600"/>
              </a:spcBef>
              <a:spcAft>
                <a:spcPts val="0"/>
              </a:spcAft>
              <a:buClr>
                <a:schemeClr val="accent1"/>
              </a:buClr>
              <a:buSzPts val="1400"/>
              <a:buChar char="○"/>
              <a:defRPr>
                <a:solidFill>
                  <a:schemeClr val="accent1"/>
                </a:solidFill>
              </a:defRPr>
            </a:lvl5pPr>
            <a:lvl6pPr indent="-317500" lvl="5" marL="2743200" rtl="0">
              <a:spcBef>
                <a:spcPts val="1600"/>
              </a:spcBef>
              <a:spcAft>
                <a:spcPts val="0"/>
              </a:spcAft>
              <a:buClr>
                <a:schemeClr val="accent1"/>
              </a:buClr>
              <a:buSzPts val="1400"/>
              <a:buChar char="■"/>
              <a:defRPr>
                <a:solidFill>
                  <a:schemeClr val="accent1"/>
                </a:solidFill>
              </a:defRPr>
            </a:lvl6pPr>
            <a:lvl7pPr indent="-317500" lvl="6" marL="3200400" rtl="0">
              <a:spcBef>
                <a:spcPts val="1600"/>
              </a:spcBef>
              <a:spcAft>
                <a:spcPts val="0"/>
              </a:spcAft>
              <a:buClr>
                <a:schemeClr val="accent1"/>
              </a:buClr>
              <a:buSzPts val="1400"/>
              <a:buChar char="●"/>
              <a:defRPr>
                <a:solidFill>
                  <a:schemeClr val="accent1"/>
                </a:solidFill>
              </a:defRPr>
            </a:lvl7pPr>
            <a:lvl8pPr indent="-317500" lvl="7" marL="3657600" rtl="0">
              <a:spcBef>
                <a:spcPts val="1600"/>
              </a:spcBef>
              <a:spcAft>
                <a:spcPts val="0"/>
              </a:spcAft>
              <a:buClr>
                <a:schemeClr val="accent1"/>
              </a:buClr>
              <a:buSzPts val="1400"/>
              <a:buChar char="○"/>
              <a:defRPr>
                <a:solidFill>
                  <a:schemeClr val="accent1"/>
                </a:solidFill>
              </a:defRPr>
            </a:lvl8pPr>
            <a:lvl9pPr indent="-317500" lvl="8" marL="4114800" rtl="0">
              <a:spcBef>
                <a:spcPts val="1600"/>
              </a:spcBef>
              <a:spcAft>
                <a:spcPts val="1600"/>
              </a:spcAft>
              <a:buClr>
                <a:schemeClr val="accent1"/>
              </a:buClr>
              <a:buSzPts val="1400"/>
              <a:buChar char="■"/>
              <a:defRPr>
                <a:solidFill>
                  <a:schemeClr val="accen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5" name="Google Shape;95;p23"/>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26"/>
          <p:cNvSpPr txBox="1"/>
          <p:nvPr>
            <p:ph type="title"/>
          </p:nvPr>
        </p:nvSpPr>
        <p:spPr>
          <a:xfrm>
            <a:off x="616557" y="2571750"/>
            <a:ext cx="7910885" cy="2196001"/>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SzPts val="1100"/>
              <a:buNone/>
              <a:defRPr sz="33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A">
  <p:cSld name="Section Slide A">
    <p:spTree>
      <p:nvGrpSpPr>
        <p:cNvPr id="106" name="Shape 106"/>
        <p:cNvGrpSpPr/>
        <p:nvPr/>
      </p:nvGrpSpPr>
      <p:grpSpPr>
        <a:xfrm>
          <a:off x="0" y="0"/>
          <a:ext cx="0" cy="0"/>
          <a:chOff x="0" y="0"/>
          <a:chExt cx="0" cy="0"/>
        </a:xfrm>
      </p:grpSpPr>
      <p:sp>
        <p:nvSpPr>
          <p:cNvPr id="107" name="Google Shape;107;p27"/>
          <p:cNvSpPr/>
          <p:nvPr/>
        </p:nvSpPr>
        <p:spPr>
          <a:xfrm>
            <a:off x="0" y="0"/>
            <a:ext cx="9144000" cy="1766887"/>
          </a:xfrm>
          <a:prstGeom prst="rect">
            <a:avLst/>
          </a:prstGeom>
          <a:solidFill>
            <a:schemeClr val="dk2"/>
          </a:solidFill>
          <a:ln>
            <a:noFill/>
          </a:ln>
          <a:effectLst>
            <a:outerShdw blurRad="228600" rotWithShape="0" algn="t" dir="5400000" dist="63500">
              <a:srgbClr val="000000">
                <a:alpha val="34901"/>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8" name="Google Shape;108;p27"/>
          <p:cNvPicPr preferRelativeResize="0"/>
          <p:nvPr/>
        </p:nvPicPr>
        <p:blipFill rotWithShape="1">
          <a:blip r:embed="rId2">
            <a:alphaModFix/>
          </a:blip>
          <a:srcRect b="0" l="0" r="0" t="0"/>
          <a:stretch/>
        </p:blipFill>
        <p:spPr>
          <a:xfrm>
            <a:off x="-9525" y="4547"/>
            <a:ext cx="1902860" cy="1762340"/>
          </a:xfrm>
          <a:prstGeom prst="rect">
            <a:avLst/>
          </a:prstGeom>
          <a:noFill/>
          <a:ln>
            <a:noFill/>
          </a:ln>
        </p:spPr>
      </p:pic>
      <p:pic>
        <p:nvPicPr>
          <p:cNvPr id="109" name="Google Shape;109;p27"/>
          <p:cNvPicPr preferRelativeResize="0"/>
          <p:nvPr/>
        </p:nvPicPr>
        <p:blipFill rotWithShape="1">
          <a:blip r:embed="rId3">
            <a:alphaModFix/>
          </a:blip>
          <a:srcRect b="0" l="0" r="0" t="0"/>
          <a:stretch/>
        </p:blipFill>
        <p:spPr>
          <a:xfrm>
            <a:off x="622697" y="4782741"/>
            <a:ext cx="258365" cy="258365"/>
          </a:xfrm>
          <a:prstGeom prst="rect">
            <a:avLst/>
          </a:prstGeom>
          <a:noFill/>
          <a:ln>
            <a:noFill/>
          </a:ln>
        </p:spPr>
      </p:pic>
      <p:sp>
        <p:nvSpPr>
          <p:cNvPr id="110" name="Google Shape;110;p27"/>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11" name="Google Shape;111;p27"/>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404040"/>
              </a:buClr>
              <a:buSzPts val="1800"/>
              <a:buFont typeface="Arial"/>
              <a:buNone/>
              <a:defRPr sz="1800"/>
            </a:lvl1pPr>
            <a:lvl2pPr indent="-342900" lvl="1" marL="914400" algn="l">
              <a:lnSpc>
                <a:spcPct val="90000"/>
              </a:lnSpc>
              <a:spcBef>
                <a:spcPts val="400"/>
              </a:spcBef>
              <a:spcAft>
                <a:spcPts val="0"/>
              </a:spcAft>
              <a:buClr>
                <a:srgbClr val="404040"/>
              </a:buClr>
              <a:buSzPts val="1800"/>
              <a:buChar char="•"/>
              <a:defRPr sz="1800"/>
            </a:lvl2pPr>
            <a:lvl3pPr indent="-323850" lvl="2" marL="1371600" algn="l">
              <a:lnSpc>
                <a:spcPct val="90000"/>
              </a:lnSpc>
              <a:spcBef>
                <a:spcPts val="400"/>
              </a:spcBef>
              <a:spcAft>
                <a:spcPts val="0"/>
              </a:spcAft>
              <a:buClr>
                <a:srgbClr val="404040"/>
              </a:buClr>
              <a:buSzPts val="1500"/>
              <a:buChar char="•"/>
              <a:defRPr sz="1500"/>
            </a:lvl3pPr>
            <a:lvl4pPr indent="-317500" lvl="3" marL="1828800" algn="l">
              <a:lnSpc>
                <a:spcPct val="90000"/>
              </a:lnSpc>
              <a:spcBef>
                <a:spcPts val="400"/>
              </a:spcBef>
              <a:spcAft>
                <a:spcPts val="0"/>
              </a:spcAft>
              <a:buClr>
                <a:srgbClr val="404040"/>
              </a:buClr>
              <a:buSzPts val="1400"/>
              <a:buChar char="•"/>
              <a:defRPr sz="1400"/>
            </a:lvl4pPr>
            <a:lvl5pPr indent="-323850" lvl="4" marL="2286000" algn="l">
              <a:lnSpc>
                <a:spcPct val="90000"/>
              </a:lnSpc>
              <a:spcBef>
                <a:spcPts val="400"/>
              </a:spcBef>
              <a:spcAft>
                <a:spcPts val="0"/>
              </a:spcAft>
              <a:buClr>
                <a:srgbClr val="40404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2" name="Google Shape;112;p27"/>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 type="objTx">
  <p:cSld name="OBJECT_WITH_CAPTION_TEXT">
    <p:bg>
      <p:bgPr>
        <a:solidFill>
          <a:schemeClr val="lt1"/>
        </a:solidFill>
      </p:bgPr>
    </p:bg>
    <p:spTree>
      <p:nvGrpSpPr>
        <p:cNvPr id="113" name="Shape 113"/>
        <p:cNvGrpSpPr/>
        <p:nvPr/>
      </p:nvGrpSpPr>
      <p:grpSpPr>
        <a:xfrm>
          <a:off x="0" y="0"/>
          <a:ext cx="0" cy="0"/>
          <a:chOff x="0" y="0"/>
          <a:chExt cx="0" cy="0"/>
        </a:xfrm>
      </p:grpSpPr>
      <p:pic>
        <p:nvPicPr>
          <p:cNvPr id="114" name="Google Shape;114;p28"/>
          <p:cNvPicPr preferRelativeResize="0"/>
          <p:nvPr/>
        </p:nvPicPr>
        <p:blipFill rotWithShape="1">
          <a:blip r:embed="rId2">
            <a:alphaModFix/>
          </a:blip>
          <a:srcRect b="0" l="0" r="0" t="0"/>
          <a:stretch/>
        </p:blipFill>
        <p:spPr>
          <a:xfrm>
            <a:off x="15066" y="0"/>
            <a:ext cx="3007152" cy="5194697"/>
          </a:xfrm>
          <a:prstGeom prst="rect">
            <a:avLst/>
          </a:prstGeom>
          <a:noFill/>
          <a:ln>
            <a:noFill/>
          </a:ln>
          <a:effectLst>
            <a:outerShdw blurRad="190500" rotWithShape="0" algn="l" dist="38100">
              <a:srgbClr val="000000">
                <a:alpha val="40000"/>
              </a:srgbClr>
            </a:outerShdw>
          </a:effectLst>
        </p:spPr>
      </p:pic>
      <p:sp>
        <p:nvSpPr>
          <p:cNvPr id="115" name="Google Shape;115;p28"/>
          <p:cNvSpPr/>
          <p:nvPr/>
        </p:nvSpPr>
        <p:spPr>
          <a:xfrm>
            <a:off x="-16669" y="847725"/>
            <a:ext cx="3053954" cy="3419475"/>
          </a:xfrm>
          <a:prstGeom prst="rect">
            <a:avLst/>
          </a:prstGeom>
          <a:solidFill>
            <a:srgbClr val="008A6A">
              <a:alpha val="72941"/>
            </a:srgbClr>
          </a:solidFill>
          <a:ln>
            <a:noFill/>
          </a:ln>
          <a:effectLst>
            <a:outerShdw blurRad="393700" rotWithShape="0" algn="ctr" dir="11400000" dist="50800">
              <a:schemeClr val="dk2"/>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 name="Google Shape;116;p28"/>
          <p:cNvSpPr/>
          <p:nvPr/>
        </p:nvSpPr>
        <p:spPr>
          <a:xfrm>
            <a:off x="8633222" y="-27385"/>
            <a:ext cx="510778" cy="5170885"/>
          </a:xfrm>
          <a:prstGeom prst="rect">
            <a:avLst/>
          </a:prstGeom>
          <a:solidFill>
            <a:srgbClr val="0C0C0C"/>
          </a:solidFill>
          <a:ln>
            <a:noFill/>
          </a:ln>
          <a:effectLst>
            <a:outerShdw blurRad="190500" sx="101000" rotWithShape="0" algn="r" dir="10800000" dist="38100" sy="101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17" name="Google Shape;117;p28"/>
          <p:cNvPicPr preferRelativeResize="0"/>
          <p:nvPr/>
        </p:nvPicPr>
        <p:blipFill rotWithShape="1">
          <a:blip r:embed="rId3">
            <a:alphaModFix/>
          </a:blip>
          <a:srcRect b="0" l="0" r="0" t="0"/>
          <a:stretch/>
        </p:blipFill>
        <p:spPr>
          <a:xfrm>
            <a:off x="3242072" y="4782741"/>
            <a:ext cx="258365" cy="258365"/>
          </a:xfrm>
          <a:prstGeom prst="rect">
            <a:avLst/>
          </a:prstGeom>
          <a:noFill/>
          <a:ln>
            <a:noFill/>
          </a:ln>
        </p:spPr>
      </p:pic>
      <p:sp>
        <p:nvSpPr>
          <p:cNvPr id="118" name="Google Shape;118;p28"/>
          <p:cNvSpPr txBox="1"/>
          <p:nvPr>
            <p:ph type="title"/>
          </p:nvPr>
        </p:nvSpPr>
        <p:spPr>
          <a:xfrm>
            <a:off x="185351" y="1001318"/>
            <a:ext cx="2687596" cy="1208996"/>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SzPts val="1100"/>
              <a:buNone/>
              <a:defRPr sz="27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19" name="Google Shape;119;p28"/>
          <p:cNvSpPr txBox="1"/>
          <p:nvPr>
            <p:ph idx="1" type="body"/>
          </p:nvPr>
        </p:nvSpPr>
        <p:spPr>
          <a:xfrm>
            <a:off x="3270569" y="834081"/>
            <a:ext cx="5004486" cy="3818808"/>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404040"/>
              </a:buClr>
              <a:buSzPts val="1800"/>
              <a:buFont typeface="Arial"/>
              <a:buNone/>
              <a:defRPr sz="1800"/>
            </a:lvl1pPr>
            <a:lvl2pPr indent="-336550" lvl="1" marL="914400" algn="l">
              <a:lnSpc>
                <a:spcPct val="90000"/>
              </a:lnSpc>
              <a:spcBef>
                <a:spcPts val="400"/>
              </a:spcBef>
              <a:spcAft>
                <a:spcPts val="0"/>
              </a:spcAft>
              <a:buClr>
                <a:srgbClr val="404040"/>
              </a:buClr>
              <a:buSzPts val="1700"/>
              <a:buChar char="•"/>
              <a:defRPr sz="1700"/>
            </a:lvl2pPr>
            <a:lvl3pPr indent="-323850" lvl="2" marL="1371600" algn="l">
              <a:lnSpc>
                <a:spcPct val="90000"/>
              </a:lnSpc>
              <a:spcBef>
                <a:spcPts val="400"/>
              </a:spcBef>
              <a:spcAft>
                <a:spcPts val="0"/>
              </a:spcAft>
              <a:buClr>
                <a:srgbClr val="404040"/>
              </a:buClr>
              <a:buSzPts val="1500"/>
              <a:buChar char="•"/>
              <a:defRPr sz="1500"/>
            </a:lvl3pPr>
            <a:lvl4pPr indent="-317500" lvl="3" marL="1828800" algn="l">
              <a:lnSpc>
                <a:spcPct val="90000"/>
              </a:lnSpc>
              <a:spcBef>
                <a:spcPts val="400"/>
              </a:spcBef>
              <a:spcAft>
                <a:spcPts val="0"/>
              </a:spcAft>
              <a:buClr>
                <a:srgbClr val="404040"/>
              </a:buClr>
              <a:buSzPts val="1400"/>
              <a:buChar char="•"/>
              <a:defRPr sz="1400"/>
            </a:lvl4pPr>
            <a:lvl5pPr indent="-323850" lvl="4" marL="2286000" algn="l">
              <a:lnSpc>
                <a:spcPct val="90000"/>
              </a:lnSpc>
              <a:spcBef>
                <a:spcPts val="400"/>
              </a:spcBef>
              <a:spcAft>
                <a:spcPts val="0"/>
              </a:spcAft>
              <a:buClr>
                <a:srgbClr val="40404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20" name="Google Shape;120;p28"/>
          <p:cNvSpPr txBox="1"/>
          <p:nvPr>
            <p:ph idx="2" type="body"/>
          </p:nvPr>
        </p:nvSpPr>
        <p:spPr>
          <a:xfrm>
            <a:off x="185351" y="2210314"/>
            <a:ext cx="2687596" cy="188595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FFDE62"/>
              </a:buClr>
              <a:buSzPts val="2000"/>
              <a:buNone/>
              <a:defRPr sz="2000">
                <a:solidFill>
                  <a:srgbClr val="FFDE62"/>
                </a:solidFill>
              </a:defRPr>
            </a:lvl1pPr>
            <a:lvl2pPr indent="-228600" lvl="1" marL="914400" algn="l">
              <a:lnSpc>
                <a:spcPct val="90000"/>
              </a:lnSpc>
              <a:spcBef>
                <a:spcPts val="400"/>
              </a:spcBef>
              <a:spcAft>
                <a:spcPts val="0"/>
              </a:spcAft>
              <a:buClr>
                <a:srgbClr val="404040"/>
              </a:buClr>
              <a:buSzPts val="1100"/>
              <a:buNone/>
              <a:defRPr sz="1100"/>
            </a:lvl2pPr>
            <a:lvl3pPr indent="-228600" lvl="2" marL="1371600" algn="l">
              <a:lnSpc>
                <a:spcPct val="90000"/>
              </a:lnSpc>
              <a:spcBef>
                <a:spcPts val="400"/>
              </a:spcBef>
              <a:spcAft>
                <a:spcPts val="0"/>
              </a:spcAft>
              <a:buClr>
                <a:srgbClr val="404040"/>
              </a:buClr>
              <a:buSzPts val="900"/>
              <a:buNone/>
              <a:defRPr sz="900"/>
            </a:lvl3pPr>
            <a:lvl4pPr indent="-228600" lvl="3" marL="1828800" algn="l">
              <a:lnSpc>
                <a:spcPct val="90000"/>
              </a:lnSpc>
              <a:spcBef>
                <a:spcPts val="400"/>
              </a:spcBef>
              <a:spcAft>
                <a:spcPts val="0"/>
              </a:spcAft>
              <a:buClr>
                <a:srgbClr val="404040"/>
              </a:buClr>
              <a:buSzPts val="800"/>
              <a:buNone/>
              <a:defRPr sz="800"/>
            </a:lvl4pPr>
            <a:lvl5pPr indent="-228600" lvl="4" marL="2286000" algn="l">
              <a:lnSpc>
                <a:spcPct val="90000"/>
              </a:lnSpc>
              <a:spcBef>
                <a:spcPts val="400"/>
              </a:spcBef>
              <a:spcAft>
                <a:spcPts val="0"/>
              </a:spcAft>
              <a:buClr>
                <a:srgbClr val="40404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1" name="Google Shape;121;p28"/>
          <p:cNvSpPr txBox="1"/>
          <p:nvPr>
            <p:ph idx="12" type="sldNum"/>
          </p:nvPr>
        </p:nvSpPr>
        <p:spPr>
          <a:xfrm>
            <a:off x="7417594" y="4767263"/>
            <a:ext cx="857250" cy="276225"/>
          </a:xfrm>
          <a:prstGeom prst="rect">
            <a:avLst/>
          </a:prstGeom>
          <a:noFill/>
          <a:ln>
            <a:noFill/>
          </a:ln>
        </p:spPr>
        <p:txBody>
          <a:bodyPr anchorCtr="0" anchor="ctr" bIns="34275" lIns="68575" spcFirstLastPara="1" rIns="0" wrap="square" tIns="34275">
            <a:noAutofit/>
          </a:bodyPr>
          <a:lstStyle>
            <a:lvl1pPr indent="0" lvl="0" marL="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Slide">
  <p:cSld name="Content 2 Column Slide">
    <p:spTree>
      <p:nvGrpSpPr>
        <p:cNvPr id="122" name="Shape 122"/>
        <p:cNvGrpSpPr/>
        <p:nvPr/>
      </p:nvGrpSpPr>
      <p:grpSpPr>
        <a:xfrm>
          <a:off x="0" y="0"/>
          <a:ext cx="0" cy="0"/>
          <a:chOff x="0" y="0"/>
          <a:chExt cx="0" cy="0"/>
        </a:xfrm>
      </p:grpSpPr>
      <p:pic>
        <p:nvPicPr>
          <p:cNvPr id="123" name="Google Shape;123;p29"/>
          <p:cNvPicPr preferRelativeResize="0"/>
          <p:nvPr/>
        </p:nvPicPr>
        <p:blipFill rotWithShape="1">
          <a:blip r:embed="rId2">
            <a:alphaModFix/>
          </a:blip>
          <a:srcRect b="0" l="0" r="0" t="0"/>
          <a:stretch/>
        </p:blipFill>
        <p:spPr>
          <a:xfrm>
            <a:off x="-17383" y="0"/>
            <a:ext cx="708660" cy="5143500"/>
          </a:xfrm>
          <a:prstGeom prst="rect">
            <a:avLst/>
          </a:prstGeom>
          <a:noFill/>
          <a:ln>
            <a:noFill/>
          </a:ln>
          <a:effectLst>
            <a:outerShdw blurRad="228600" rotWithShape="0" algn="l" dist="63500">
              <a:srgbClr val="000000">
                <a:alpha val="34901"/>
              </a:srgbClr>
            </a:outerShdw>
          </a:effectLst>
        </p:spPr>
      </p:pic>
      <p:pic>
        <p:nvPicPr>
          <p:cNvPr id="124" name="Google Shape;124;p29"/>
          <p:cNvPicPr preferRelativeResize="0"/>
          <p:nvPr/>
        </p:nvPicPr>
        <p:blipFill rotWithShape="1">
          <a:blip r:embed="rId3">
            <a:alphaModFix/>
          </a:blip>
          <a:srcRect b="0" l="0" r="0" t="0"/>
          <a:stretch/>
        </p:blipFill>
        <p:spPr>
          <a:xfrm>
            <a:off x="937022" y="4782741"/>
            <a:ext cx="258365" cy="258365"/>
          </a:xfrm>
          <a:prstGeom prst="rect">
            <a:avLst/>
          </a:prstGeom>
          <a:noFill/>
          <a:ln>
            <a:noFill/>
          </a:ln>
        </p:spPr>
      </p:pic>
      <p:sp>
        <p:nvSpPr>
          <p:cNvPr id="125" name="Google Shape;125;p29"/>
          <p:cNvSpPr txBox="1"/>
          <p:nvPr>
            <p:ph type="title"/>
          </p:nvPr>
        </p:nvSpPr>
        <p:spPr>
          <a:xfrm>
            <a:off x="958238" y="273844"/>
            <a:ext cx="7534532" cy="994172"/>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accen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26" name="Google Shape;126;p29"/>
          <p:cNvSpPr txBox="1"/>
          <p:nvPr>
            <p:ph idx="1" type="body"/>
          </p:nvPr>
        </p:nvSpPr>
        <p:spPr>
          <a:xfrm>
            <a:off x="958238" y="1348740"/>
            <a:ext cx="3691903" cy="3293507"/>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29"/>
          <p:cNvSpPr txBox="1"/>
          <p:nvPr>
            <p:ph idx="2" type="body"/>
          </p:nvPr>
        </p:nvSpPr>
        <p:spPr>
          <a:xfrm>
            <a:off x="4791194" y="1348740"/>
            <a:ext cx="3711661" cy="3293507"/>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9"/>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2 Column Slide">
  <p:cSld name="1_Content 2 Column Slide">
    <p:spTree>
      <p:nvGrpSpPr>
        <p:cNvPr id="129" name="Shape 129"/>
        <p:cNvGrpSpPr/>
        <p:nvPr/>
      </p:nvGrpSpPr>
      <p:grpSpPr>
        <a:xfrm>
          <a:off x="0" y="0"/>
          <a:ext cx="0" cy="0"/>
          <a:chOff x="0" y="0"/>
          <a:chExt cx="0" cy="0"/>
        </a:xfrm>
      </p:grpSpPr>
      <p:pic>
        <p:nvPicPr>
          <p:cNvPr id="130" name="Google Shape;130;p30"/>
          <p:cNvPicPr preferRelativeResize="0"/>
          <p:nvPr/>
        </p:nvPicPr>
        <p:blipFill rotWithShape="1">
          <a:blip r:embed="rId2">
            <a:alphaModFix/>
          </a:blip>
          <a:srcRect b="0" l="0" r="0" t="0"/>
          <a:stretch/>
        </p:blipFill>
        <p:spPr>
          <a:xfrm>
            <a:off x="937022" y="4782741"/>
            <a:ext cx="258365" cy="258365"/>
          </a:xfrm>
          <a:prstGeom prst="rect">
            <a:avLst/>
          </a:prstGeom>
          <a:noFill/>
          <a:ln>
            <a:noFill/>
          </a:ln>
        </p:spPr>
      </p:pic>
      <p:sp>
        <p:nvSpPr>
          <p:cNvPr id="131" name="Google Shape;131;p30"/>
          <p:cNvSpPr txBox="1"/>
          <p:nvPr>
            <p:ph type="title"/>
          </p:nvPr>
        </p:nvSpPr>
        <p:spPr>
          <a:xfrm>
            <a:off x="958238" y="273844"/>
            <a:ext cx="7534532" cy="994172"/>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accen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32" name="Google Shape;132;p30"/>
          <p:cNvSpPr txBox="1"/>
          <p:nvPr>
            <p:ph idx="1" type="body"/>
          </p:nvPr>
        </p:nvSpPr>
        <p:spPr>
          <a:xfrm>
            <a:off x="958238" y="1348740"/>
            <a:ext cx="3691903" cy="3293507"/>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30"/>
          <p:cNvSpPr txBox="1"/>
          <p:nvPr>
            <p:ph idx="2" type="body"/>
          </p:nvPr>
        </p:nvSpPr>
        <p:spPr>
          <a:xfrm>
            <a:off x="4791194" y="1348740"/>
            <a:ext cx="3711661" cy="3293507"/>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30"/>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5" name="Google Shape;135;p30"/>
          <p:cNvSpPr/>
          <p:nvPr/>
        </p:nvSpPr>
        <p:spPr>
          <a:xfrm>
            <a:off x="0" y="0"/>
            <a:ext cx="695325" cy="5143500"/>
          </a:xfrm>
          <a:prstGeom prst="rect">
            <a:avLst/>
          </a:prstGeom>
          <a:solidFill>
            <a:srgbClr val="000000"/>
          </a:solidFill>
          <a:ln>
            <a:noFill/>
          </a:ln>
          <a:effectLst>
            <a:outerShdw blurRad="190500" sx="101000" rotWithShape="0" algn="l" dist="38100" sy="101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umn Slide">
  <p:cSld name="Content 1 Column Slide">
    <p:spTree>
      <p:nvGrpSpPr>
        <p:cNvPr id="136" name="Shape 136"/>
        <p:cNvGrpSpPr/>
        <p:nvPr/>
      </p:nvGrpSpPr>
      <p:grpSpPr>
        <a:xfrm>
          <a:off x="0" y="0"/>
          <a:ext cx="0" cy="0"/>
          <a:chOff x="0" y="0"/>
          <a:chExt cx="0" cy="0"/>
        </a:xfrm>
      </p:grpSpPr>
      <p:pic>
        <p:nvPicPr>
          <p:cNvPr id="137" name="Google Shape;137;p31"/>
          <p:cNvPicPr preferRelativeResize="0"/>
          <p:nvPr/>
        </p:nvPicPr>
        <p:blipFill rotWithShape="1">
          <a:blip r:embed="rId2">
            <a:alphaModFix/>
          </a:blip>
          <a:srcRect b="0" l="0" r="0" t="0"/>
          <a:stretch/>
        </p:blipFill>
        <p:spPr>
          <a:xfrm>
            <a:off x="926306" y="4782741"/>
            <a:ext cx="258366" cy="258365"/>
          </a:xfrm>
          <a:prstGeom prst="rect">
            <a:avLst/>
          </a:prstGeom>
          <a:noFill/>
          <a:ln>
            <a:noFill/>
          </a:ln>
        </p:spPr>
      </p:pic>
      <p:pic>
        <p:nvPicPr>
          <p:cNvPr id="138" name="Google Shape;138;p31"/>
          <p:cNvPicPr preferRelativeResize="0"/>
          <p:nvPr/>
        </p:nvPicPr>
        <p:blipFill rotWithShape="1">
          <a:blip r:embed="rId3">
            <a:alphaModFix/>
          </a:blip>
          <a:srcRect b="0" l="0" r="0" t="0"/>
          <a:stretch/>
        </p:blipFill>
        <p:spPr>
          <a:xfrm>
            <a:off x="-17383" y="0"/>
            <a:ext cx="708660" cy="5143500"/>
          </a:xfrm>
          <a:prstGeom prst="rect">
            <a:avLst/>
          </a:prstGeom>
          <a:noFill/>
          <a:ln>
            <a:noFill/>
          </a:ln>
          <a:effectLst>
            <a:outerShdw blurRad="228600" rotWithShape="0" algn="l" dist="63500">
              <a:srgbClr val="000000">
                <a:alpha val="34901"/>
              </a:srgbClr>
            </a:outerShdw>
          </a:effectLst>
        </p:spPr>
      </p:pic>
      <p:sp>
        <p:nvSpPr>
          <p:cNvPr id="139" name="Google Shape;139;p31"/>
          <p:cNvSpPr txBox="1"/>
          <p:nvPr>
            <p:ph type="title"/>
          </p:nvPr>
        </p:nvSpPr>
        <p:spPr>
          <a:xfrm>
            <a:off x="958238" y="273844"/>
            <a:ext cx="7534532" cy="994172"/>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accen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40" name="Google Shape;140;p31"/>
          <p:cNvSpPr txBox="1"/>
          <p:nvPr>
            <p:ph idx="1" type="body"/>
          </p:nvPr>
        </p:nvSpPr>
        <p:spPr>
          <a:xfrm>
            <a:off x="958238" y="1348740"/>
            <a:ext cx="7543800" cy="3314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1" name="Google Shape;141;p31"/>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1 Column Slide">
  <p:cSld name="1_Content 1 Column Slide">
    <p:spTree>
      <p:nvGrpSpPr>
        <p:cNvPr id="142" name="Shape 142"/>
        <p:cNvGrpSpPr/>
        <p:nvPr/>
      </p:nvGrpSpPr>
      <p:grpSpPr>
        <a:xfrm>
          <a:off x="0" y="0"/>
          <a:ext cx="0" cy="0"/>
          <a:chOff x="0" y="0"/>
          <a:chExt cx="0" cy="0"/>
        </a:xfrm>
      </p:grpSpPr>
      <p:pic>
        <p:nvPicPr>
          <p:cNvPr id="143" name="Google Shape;143;p32"/>
          <p:cNvPicPr preferRelativeResize="0"/>
          <p:nvPr/>
        </p:nvPicPr>
        <p:blipFill rotWithShape="1">
          <a:blip r:embed="rId2">
            <a:alphaModFix/>
          </a:blip>
          <a:srcRect b="0" l="0" r="0" t="0"/>
          <a:stretch/>
        </p:blipFill>
        <p:spPr>
          <a:xfrm>
            <a:off x="926306" y="4782741"/>
            <a:ext cx="258366" cy="258365"/>
          </a:xfrm>
          <a:prstGeom prst="rect">
            <a:avLst/>
          </a:prstGeom>
          <a:noFill/>
          <a:ln>
            <a:noFill/>
          </a:ln>
        </p:spPr>
      </p:pic>
      <p:sp>
        <p:nvSpPr>
          <p:cNvPr id="144" name="Google Shape;144;p32"/>
          <p:cNvSpPr txBox="1"/>
          <p:nvPr>
            <p:ph type="title"/>
          </p:nvPr>
        </p:nvSpPr>
        <p:spPr>
          <a:xfrm>
            <a:off x="958238" y="273844"/>
            <a:ext cx="7534532" cy="994172"/>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accen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45" name="Google Shape;145;p32"/>
          <p:cNvSpPr txBox="1"/>
          <p:nvPr>
            <p:ph idx="1" type="body"/>
          </p:nvPr>
        </p:nvSpPr>
        <p:spPr>
          <a:xfrm>
            <a:off x="958238" y="1348740"/>
            <a:ext cx="7543800" cy="3314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32"/>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32"/>
          <p:cNvSpPr/>
          <p:nvPr/>
        </p:nvSpPr>
        <p:spPr>
          <a:xfrm>
            <a:off x="0" y="0"/>
            <a:ext cx="695325" cy="5143500"/>
          </a:xfrm>
          <a:prstGeom prst="rect">
            <a:avLst/>
          </a:prstGeom>
          <a:solidFill>
            <a:srgbClr val="000000"/>
          </a:solidFill>
          <a:ln>
            <a:noFill/>
          </a:ln>
          <a:effectLst>
            <a:outerShdw blurRad="190500" sx="101000" rotWithShape="0" algn="l" dist="38100" sy="101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p:nvPr/>
        </p:nvSpPr>
        <p:spPr>
          <a:xfrm>
            <a:off x="0" y="5045700"/>
            <a:ext cx="9144000" cy="97800"/>
          </a:xfrm>
          <a:prstGeom prst="rect">
            <a:avLst/>
          </a:prstGeom>
          <a:solidFill>
            <a:srgbClr val="EA2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a:solidFill>
                  <a:srgbClr val="CC000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 name="Google Shape;20;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8" name="Shape 148"/>
        <p:cNvGrpSpPr/>
        <p:nvPr/>
      </p:nvGrpSpPr>
      <p:grpSpPr>
        <a:xfrm>
          <a:off x="0" y="0"/>
          <a:ext cx="0" cy="0"/>
          <a:chOff x="0" y="0"/>
          <a:chExt cx="0" cy="0"/>
        </a:xfrm>
      </p:grpSpPr>
      <p:pic>
        <p:nvPicPr>
          <p:cNvPr id="149" name="Google Shape;149;p33"/>
          <p:cNvPicPr preferRelativeResize="0"/>
          <p:nvPr/>
        </p:nvPicPr>
        <p:blipFill rotWithShape="1">
          <a:blip r:embed="rId2">
            <a:alphaModFix/>
          </a:blip>
          <a:srcRect b="0" l="0" r="0" t="0"/>
          <a:stretch/>
        </p:blipFill>
        <p:spPr>
          <a:xfrm>
            <a:off x="631031" y="4782741"/>
            <a:ext cx="258366" cy="258365"/>
          </a:xfrm>
          <a:prstGeom prst="rect">
            <a:avLst/>
          </a:prstGeom>
          <a:noFill/>
          <a:ln>
            <a:noFill/>
          </a:ln>
        </p:spPr>
      </p:pic>
      <p:sp>
        <p:nvSpPr>
          <p:cNvPr id="150" name="Google Shape;150;p33"/>
          <p:cNvSpPr txBox="1"/>
          <p:nvPr>
            <p:ph idx="12" type="sldNum"/>
          </p:nvPr>
        </p:nvSpPr>
        <p:spPr>
          <a:xfrm>
            <a:off x="7723585" y="4767263"/>
            <a:ext cx="791765" cy="27384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a:solidFill>
                  <a:srgbClr val="CC000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 name="Google Shape;24;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a:solidFill>
                  <a:srgbClr val="CC000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CC0000"/>
              </a:buClr>
              <a:buSzPts val="2400"/>
              <a:buNone/>
              <a:defRPr sz="2400">
                <a:solidFill>
                  <a:srgbClr val="CC0000"/>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25"/>
            <a:ext cx="4572000" cy="5143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CC0000"/>
              </a:buClr>
              <a:buSzPts val="4200"/>
              <a:buNone/>
              <a:defRPr sz="4200">
                <a:solidFill>
                  <a:srgbClr val="CC0000"/>
                </a:solidFill>
              </a:defRPr>
            </a:lvl1pPr>
            <a:lvl2pPr lvl="1" rtl="0" algn="ctr">
              <a:spcBef>
                <a:spcPts val="0"/>
              </a:spcBef>
              <a:spcAft>
                <a:spcPts val="0"/>
              </a:spcAft>
              <a:buClr>
                <a:schemeClr val="lt2"/>
              </a:buClr>
              <a:buSzPts val="4200"/>
              <a:buNone/>
              <a:defRPr sz="4200">
                <a:solidFill>
                  <a:schemeClr val="lt2"/>
                </a:solidFill>
              </a:defRPr>
            </a:lvl2pPr>
            <a:lvl3pPr lvl="2" rtl="0" algn="ctr">
              <a:spcBef>
                <a:spcPts val="0"/>
              </a:spcBef>
              <a:spcAft>
                <a:spcPts val="0"/>
              </a:spcAft>
              <a:buClr>
                <a:schemeClr val="lt2"/>
              </a:buClr>
              <a:buSzPts val="4200"/>
              <a:buNone/>
              <a:defRPr sz="4200">
                <a:solidFill>
                  <a:schemeClr val="lt2"/>
                </a:solidFill>
              </a:defRPr>
            </a:lvl3pPr>
            <a:lvl4pPr lvl="3" rtl="0" algn="ctr">
              <a:spcBef>
                <a:spcPts val="0"/>
              </a:spcBef>
              <a:spcAft>
                <a:spcPts val="0"/>
              </a:spcAft>
              <a:buClr>
                <a:schemeClr val="lt2"/>
              </a:buClr>
              <a:buSzPts val="4200"/>
              <a:buNone/>
              <a:defRPr sz="4200">
                <a:solidFill>
                  <a:schemeClr val="lt2"/>
                </a:solidFill>
              </a:defRPr>
            </a:lvl4pPr>
            <a:lvl5pPr lvl="4" rtl="0" algn="ctr">
              <a:spcBef>
                <a:spcPts val="0"/>
              </a:spcBef>
              <a:spcAft>
                <a:spcPts val="0"/>
              </a:spcAft>
              <a:buClr>
                <a:schemeClr val="lt2"/>
              </a:buClr>
              <a:buSzPts val="4200"/>
              <a:buNone/>
              <a:defRPr sz="4200">
                <a:solidFill>
                  <a:schemeClr val="lt2"/>
                </a:solidFill>
              </a:defRPr>
            </a:lvl5pPr>
            <a:lvl6pPr lvl="5" rtl="0" algn="ctr">
              <a:spcBef>
                <a:spcPts val="0"/>
              </a:spcBef>
              <a:spcAft>
                <a:spcPts val="0"/>
              </a:spcAft>
              <a:buClr>
                <a:schemeClr val="lt2"/>
              </a:buClr>
              <a:buSzPts val="4200"/>
              <a:buNone/>
              <a:defRPr sz="4200">
                <a:solidFill>
                  <a:schemeClr val="lt2"/>
                </a:solidFill>
              </a:defRPr>
            </a:lvl6pPr>
            <a:lvl7pPr lvl="6" rtl="0" algn="ctr">
              <a:spcBef>
                <a:spcPts val="0"/>
              </a:spcBef>
              <a:spcAft>
                <a:spcPts val="0"/>
              </a:spcAft>
              <a:buClr>
                <a:schemeClr val="lt2"/>
              </a:buClr>
              <a:buSzPts val="4200"/>
              <a:buNone/>
              <a:defRPr sz="4200">
                <a:solidFill>
                  <a:schemeClr val="lt2"/>
                </a:solidFill>
              </a:defRPr>
            </a:lvl7pPr>
            <a:lvl8pPr lvl="7" rtl="0" algn="ctr">
              <a:spcBef>
                <a:spcPts val="0"/>
              </a:spcBef>
              <a:spcAft>
                <a:spcPts val="0"/>
              </a:spcAft>
              <a:buClr>
                <a:schemeClr val="lt2"/>
              </a:buClr>
              <a:buSzPts val="4200"/>
              <a:buNone/>
              <a:defRPr sz="4200">
                <a:solidFill>
                  <a:schemeClr val="lt2"/>
                </a:solidFill>
              </a:defRPr>
            </a:lvl8pPr>
            <a:lvl9pPr lvl="8" rtl="0" algn="ctr">
              <a:spcBef>
                <a:spcPts val="0"/>
              </a:spcBef>
              <a:spcAft>
                <a:spcPts val="0"/>
              </a:spcAft>
              <a:buClr>
                <a:schemeClr val="lt2"/>
              </a:buClr>
              <a:buSzPts val="4200"/>
              <a:buNone/>
              <a:defRPr sz="4200">
                <a:solidFill>
                  <a:schemeClr val="lt2"/>
                </a:solidFill>
              </a:defRPr>
            </a:lvl9pPr>
          </a:lstStyle>
          <a:p/>
        </p:txBody>
      </p:sp>
      <p:sp>
        <p:nvSpPr>
          <p:cNvPr id="40" name="Google Shape;40;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9900"/>
              </a:buClr>
              <a:buSzPts val="2100"/>
              <a:buNone/>
              <a:defRPr sz="2100">
                <a:solidFill>
                  <a:srgbClr val="FF99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theme" Target="../theme/theme3.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rgbClr val="CCCC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CC0000"/>
              </a:buClr>
              <a:buSzPts val="3000"/>
              <a:buFont typeface="Impact"/>
              <a:buNone/>
              <a:defRPr sz="3000">
                <a:solidFill>
                  <a:srgbClr val="CC0000"/>
                </a:solidFill>
                <a:latin typeface="Impact"/>
                <a:ea typeface="Impact"/>
                <a:cs typeface="Impact"/>
                <a:sym typeface="Impac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Char char="●"/>
              <a:defRPr sz="1800">
                <a:solidFill>
                  <a:schemeClr val="dk1"/>
                </a:solidFill>
              </a:defRPr>
            </a:lvl1pPr>
            <a:lvl2pPr indent="-317500" lvl="1" marL="914400" rtl="0">
              <a:lnSpc>
                <a:spcPct val="115000"/>
              </a:lnSpc>
              <a:spcBef>
                <a:spcPts val="1600"/>
              </a:spcBef>
              <a:spcAft>
                <a:spcPts val="0"/>
              </a:spcAft>
              <a:buClr>
                <a:schemeClr val="dk1"/>
              </a:buClr>
              <a:buSzPts val="1400"/>
              <a:buChar char="○"/>
              <a:defRPr>
                <a:solidFill>
                  <a:schemeClr val="dk1"/>
                </a:solidFill>
              </a:defRPr>
            </a:lvl2pPr>
            <a:lvl3pPr indent="-317500" lvl="2" marL="1371600" rtl="0">
              <a:lnSpc>
                <a:spcPct val="115000"/>
              </a:lnSpc>
              <a:spcBef>
                <a:spcPts val="1600"/>
              </a:spcBef>
              <a:spcAft>
                <a:spcPts val="0"/>
              </a:spcAft>
              <a:buClr>
                <a:schemeClr val="dk1"/>
              </a:buClr>
              <a:buSzPts val="1400"/>
              <a:buChar char="■"/>
              <a:defRPr>
                <a:solidFill>
                  <a:schemeClr val="dk1"/>
                </a:solidFill>
              </a:defRPr>
            </a:lvl3pPr>
            <a:lvl4pPr indent="-317500" lvl="3" marL="1828800" rtl="0">
              <a:lnSpc>
                <a:spcPct val="115000"/>
              </a:lnSpc>
              <a:spcBef>
                <a:spcPts val="1600"/>
              </a:spcBef>
              <a:spcAft>
                <a:spcPts val="0"/>
              </a:spcAft>
              <a:buClr>
                <a:schemeClr val="dk1"/>
              </a:buClr>
              <a:buSzPts val="1400"/>
              <a:buChar char="●"/>
              <a:defRPr>
                <a:solidFill>
                  <a:schemeClr val="dk1"/>
                </a:solidFill>
              </a:defRPr>
            </a:lvl4pPr>
            <a:lvl5pPr indent="-317500" lvl="4" marL="2286000" rtl="0">
              <a:lnSpc>
                <a:spcPct val="115000"/>
              </a:lnSpc>
              <a:spcBef>
                <a:spcPts val="1600"/>
              </a:spcBef>
              <a:spcAft>
                <a:spcPts val="0"/>
              </a:spcAft>
              <a:buClr>
                <a:schemeClr val="dk1"/>
              </a:buClr>
              <a:buSzPts val="1400"/>
              <a:buChar char="○"/>
              <a:defRPr>
                <a:solidFill>
                  <a:schemeClr val="dk1"/>
                </a:solidFill>
              </a:defRPr>
            </a:lvl5pPr>
            <a:lvl6pPr indent="-317500" lvl="5" marL="2743200" rtl="0">
              <a:lnSpc>
                <a:spcPct val="115000"/>
              </a:lnSpc>
              <a:spcBef>
                <a:spcPts val="1600"/>
              </a:spcBef>
              <a:spcAft>
                <a:spcPts val="0"/>
              </a:spcAft>
              <a:buClr>
                <a:schemeClr val="dk1"/>
              </a:buClr>
              <a:buSzPts val="1400"/>
              <a:buChar char="■"/>
              <a:defRPr>
                <a:solidFill>
                  <a:schemeClr val="dk1"/>
                </a:solidFill>
              </a:defRPr>
            </a:lvl6pPr>
            <a:lvl7pPr indent="-317500" lvl="6" marL="3200400" rtl="0">
              <a:lnSpc>
                <a:spcPct val="115000"/>
              </a:lnSpc>
              <a:spcBef>
                <a:spcPts val="1600"/>
              </a:spcBef>
              <a:spcAft>
                <a:spcPts val="0"/>
              </a:spcAft>
              <a:buClr>
                <a:schemeClr val="dk1"/>
              </a:buClr>
              <a:buSzPts val="1400"/>
              <a:buChar char="●"/>
              <a:defRPr>
                <a:solidFill>
                  <a:schemeClr val="dk1"/>
                </a:solidFill>
              </a:defRPr>
            </a:lvl7pPr>
            <a:lvl8pPr indent="-317500" lvl="7" marL="3657600" rtl="0">
              <a:lnSpc>
                <a:spcPct val="115000"/>
              </a:lnSpc>
              <a:spcBef>
                <a:spcPts val="1600"/>
              </a:spcBef>
              <a:spcAft>
                <a:spcPts val="0"/>
              </a:spcAft>
              <a:buClr>
                <a:schemeClr val="dk1"/>
              </a:buClr>
              <a:buSzPts val="1400"/>
              <a:buChar char="○"/>
              <a:defRPr>
                <a:solidFill>
                  <a:schemeClr val="dk1"/>
                </a:solidFill>
              </a:defRPr>
            </a:lvl8pPr>
            <a:lvl9pPr indent="-317500" lvl="8" marL="4114800" rtl="0">
              <a:lnSpc>
                <a:spcPct val="115000"/>
              </a:lnSpc>
              <a:spcBef>
                <a:spcPts val="1600"/>
              </a:spcBef>
              <a:spcAft>
                <a:spcPts val="1600"/>
              </a:spcAft>
              <a:buClr>
                <a:schemeClr val="dk1"/>
              </a:buClr>
              <a:buSzPts val="1400"/>
              <a:buChar char="■"/>
              <a:defRPr>
                <a:solidFill>
                  <a:schemeClr val="dk1"/>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Old Standard TT"/>
                <a:ea typeface="Old Standard TT"/>
                <a:cs typeface="Old Standard TT"/>
                <a:sym typeface="Old Standard TT"/>
              </a:defRPr>
            </a:lvl1pPr>
            <a:lvl2pPr lvl="1" rtl="0" algn="r">
              <a:buNone/>
              <a:defRPr sz="1000">
                <a:solidFill>
                  <a:schemeClr val="dk1"/>
                </a:solidFill>
                <a:latin typeface="Old Standard TT"/>
                <a:ea typeface="Old Standard TT"/>
                <a:cs typeface="Old Standard TT"/>
                <a:sym typeface="Old Standard TT"/>
              </a:defRPr>
            </a:lvl2pPr>
            <a:lvl3pPr lvl="2" rtl="0" algn="r">
              <a:buNone/>
              <a:defRPr sz="1000">
                <a:solidFill>
                  <a:schemeClr val="dk1"/>
                </a:solidFill>
                <a:latin typeface="Old Standard TT"/>
                <a:ea typeface="Old Standard TT"/>
                <a:cs typeface="Old Standard TT"/>
                <a:sym typeface="Old Standard TT"/>
              </a:defRPr>
            </a:lvl3pPr>
            <a:lvl4pPr lvl="3" rtl="0" algn="r">
              <a:buNone/>
              <a:defRPr sz="1000">
                <a:solidFill>
                  <a:schemeClr val="dk1"/>
                </a:solidFill>
                <a:latin typeface="Old Standard TT"/>
                <a:ea typeface="Old Standard TT"/>
                <a:cs typeface="Old Standard TT"/>
                <a:sym typeface="Old Standard TT"/>
              </a:defRPr>
            </a:lvl4pPr>
            <a:lvl5pPr lvl="4" rtl="0" algn="r">
              <a:buNone/>
              <a:defRPr sz="1000">
                <a:solidFill>
                  <a:schemeClr val="dk1"/>
                </a:solidFill>
                <a:latin typeface="Old Standard TT"/>
                <a:ea typeface="Old Standard TT"/>
                <a:cs typeface="Old Standard TT"/>
                <a:sym typeface="Old Standard TT"/>
              </a:defRPr>
            </a:lvl5pPr>
            <a:lvl6pPr lvl="5" rtl="0" algn="r">
              <a:buNone/>
              <a:defRPr sz="1000">
                <a:solidFill>
                  <a:schemeClr val="dk1"/>
                </a:solidFill>
                <a:latin typeface="Old Standard TT"/>
                <a:ea typeface="Old Standard TT"/>
                <a:cs typeface="Old Standard TT"/>
                <a:sym typeface="Old Standard TT"/>
              </a:defRPr>
            </a:lvl6pPr>
            <a:lvl7pPr lvl="6" rtl="0" algn="r">
              <a:buNone/>
              <a:defRPr sz="1000">
                <a:solidFill>
                  <a:schemeClr val="dk1"/>
                </a:solidFill>
                <a:latin typeface="Old Standard TT"/>
                <a:ea typeface="Old Standard TT"/>
                <a:cs typeface="Old Standard TT"/>
                <a:sym typeface="Old Standard TT"/>
              </a:defRPr>
            </a:lvl7pPr>
            <a:lvl8pPr lvl="7" rtl="0" algn="r">
              <a:buNone/>
              <a:defRPr sz="1000">
                <a:solidFill>
                  <a:schemeClr val="dk1"/>
                </a:solidFill>
                <a:latin typeface="Old Standard TT"/>
                <a:ea typeface="Old Standard TT"/>
                <a:cs typeface="Old Standard TT"/>
                <a:sym typeface="Old Standard TT"/>
              </a:defRPr>
            </a:lvl8pPr>
            <a:lvl9pPr lvl="8" rtl="0"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rgbClr val="CCCCCC"/>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CC0000"/>
              </a:buClr>
              <a:buSzPts val="3000"/>
              <a:buNone/>
              <a:defRPr sz="3000">
                <a:solidFill>
                  <a:srgbClr val="CC0000"/>
                </a:solidFill>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54" name="Google Shape;54;p13"/>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Char char="●"/>
              <a:defRPr sz="1800">
                <a:solidFill>
                  <a:schemeClr val="dk1"/>
                </a:solidFill>
              </a:defRPr>
            </a:lvl1pPr>
            <a:lvl2pPr indent="-317500" lvl="1" marL="914400" rtl="0">
              <a:lnSpc>
                <a:spcPct val="115000"/>
              </a:lnSpc>
              <a:spcBef>
                <a:spcPts val="1600"/>
              </a:spcBef>
              <a:spcAft>
                <a:spcPts val="0"/>
              </a:spcAft>
              <a:buClr>
                <a:schemeClr val="dk1"/>
              </a:buClr>
              <a:buSzPts val="1400"/>
              <a:buChar char="○"/>
              <a:defRPr>
                <a:solidFill>
                  <a:schemeClr val="dk1"/>
                </a:solidFill>
              </a:defRPr>
            </a:lvl2pPr>
            <a:lvl3pPr indent="-317500" lvl="2" marL="1371600" rtl="0">
              <a:lnSpc>
                <a:spcPct val="115000"/>
              </a:lnSpc>
              <a:spcBef>
                <a:spcPts val="1600"/>
              </a:spcBef>
              <a:spcAft>
                <a:spcPts val="0"/>
              </a:spcAft>
              <a:buClr>
                <a:schemeClr val="dk1"/>
              </a:buClr>
              <a:buSzPts val="1400"/>
              <a:buChar char="■"/>
              <a:defRPr>
                <a:solidFill>
                  <a:schemeClr val="dk1"/>
                </a:solidFill>
              </a:defRPr>
            </a:lvl3pPr>
            <a:lvl4pPr indent="-317500" lvl="3" marL="1828800" rtl="0">
              <a:lnSpc>
                <a:spcPct val="115000"/>
              </a:lnSpc>
              <a:spcBef>
                <a:spcPts val="1600"/>
              </a:spcBef>
              <a:spcAft>
                <a:spcPts val="0"/>
              </a:spcAft>
              <a:buClr>
                <a:schemeClr val="dk1"/>
              </a:buClr>
              <a:buSzPts val="1400"/>
              <a:buChar char="●"/>
              <a:defRPr>
                <a:solidFill>
                  <a:schemeClr val="dk1"/>
                </a:solidFill>
              </a:defRPr>
            </a:lvl4pPr>
            <a:lvl5pPr indent="-317500" lvl="4" marL="2286000" rtl="0">
              <a:lnSpc>
                <a:spcPct val="115000"/>
              </a:lnSpc>
              <a:spcBef>
                <a:spcPts val="1600"/>
              </a:spcBef>
              <a:spcAft>
                <a:spcPts val="0"/>
              </a:spcAft>
              <a:buClr>
                <a:schemeClr val="dk1"/>
              </a:buClr>
              <a:buSzPts val="1400"/>
              <a:buChar char="○"/>
              <a:defRPr>
                <a:solidFill>
                  <a:schemeClr val="dk1"/>
                </a:solidFill>
              </a:defRPr>
            </a:lvl5pPr>
            <a:lvl6pPr indent="-317500" lvl="5" marL="2743200" rtl="0">
              <a:lnSpc>
                <a:spcPct val="115000"/>
              </a:lnSpc>
              <a:spcBef>
                <a:spcPts val="1600"/>
              </a:spcBef>
              <a:spcAft>
                <a:spcPts val="0"/>
              </a:spcAft>
              <a:buClr>
                <a:schemeClr val="dk1"/>
              </a:buClr>
              <a:buSzPts val="1400"/>
              <a:buChar char="■"/>
              <a:defRPr>
                <a:solidFill>
                  <a:schemeClr val="dk1"/>
                </a:solidFill>
              </a:defRPr>
            </a:lvl6pPr>
            <a:lvl7pPr indent="-317500" lvl="6" marL="3200400" rtl="0">
              <a:lnSpc>
                <a:spcPct val="115000"/>
              </a:lnSpc>
              <a:spcBef>
                <a:spcPts val="1600"/>
              </a:spcBef>
              <a:spcAft>
                <a:spcPts val="0"/>
              </a:spcAft>
              <a:buClr>
                <a:schemeClr val="dk1"/>
              </a:buClr>
              <a:buSzPts val="1400"/>
              <a:buChar char="●"/>
              <a:defRPr>
                <a:solidFill>
                  <a:schemeClr val="dk1"/>
                </a:solidFill>
              </a:defRPr>
            </a:lvl7pPr>
            <a:lvl8pPr indent="-317500" lvl="7" marL="3657600" rtl="0">
              <a:lnSpc>
                <a:spcPct val="115000"/>
              </a:lnSpc>
              <a:spcBef>
                <a:spcPts val="1600"/>
              </a:spcBef>
              <a:spcAft>
                <a:spcPts val="0"/>
              </a:spcAft>
              <a:buClr>
                <a:schemeClr val="dk1"/>
              </a:buClr>
              <a:buSzPts val="1400"/>
              <a:buChar char="○"/>
              <a:defRPr>
                <a:solidFill>
                  <a:schemeClr val="dk1"/>
                </a:solidFill>
              </a:defRPr>
            </a:lvl8pPr>
            <a:lvl9pPr indent="-317500" lvl="8" marL="4114800" rtl="0">
              <a:lnSpc>
                <a:spcPct val="115000"/>
              </a:lnSpc>
              <a:spcBef>
                <a:spcPts val="1600"/>
              </a:spcBef>
              <a:spcAft>
                <a:spcPts val="1600"/>
              </a:spcAft>
              <a:buClr>
                <a:schemeClr val="dk1"/>
              </a:buClr>
              <a:buSzPts val="1400"/>
              <a:buChar char="■"/>
              <a:defRPr>
                <a:solidFill>
                  <a:schemeClr val="dk1"/>
                </a:solidFill>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Old Standard TT"/>
                <a:ea typeface="Old Standard TT"/>
                <a:cs typeface="Old Standard TT"/>
                <a:sym typeface="Old Standard TT"/>
              </a:defRPr>
            </a:lvl1pPr>
            <a:lvl2pPr lvl="1" rtl="0" algn="r">
              <a:buNone/>
              <a:defRPr sz="1000">
                <a:solidFill>
                  <a:schemeClr val="dk1"/>
                </a:solidFill>
                <a:latin typeface="Old Standard TT"/>
                <a:ea typeface="Old Standard TT"/>
                <a:cs typeface="Old Standard TT"/>
                <a:sym typeface="Old Standard TT"/>
              </a:defRPr>
            </a:lvl2pPr>
            <a:lvl3pPr lvl="2" rtl="0" algn="r">
              <a:buNone/>
              <a:defRPr sz="1000">
                <a:solidFill>
                  <a:schemeClr val="dk1"/>
                </a:solidFill>
                <a:latin typeface="Old Standard TT"/>
                <a:ea typeface="Old Standard TT"/>
                <a:cs typeface="Old Standard TT"/>
                <a:sym typeface="Old Standard TT"/>
              </a:defRPr>
            </a:lvl3pPr>
            <a:lvl4pPr lvl="3" rtl="0" algn="r">
              <a:buNone/>
              <a:defRPr sz="1000">
                <a:solidFill>
                  <a:schemeClr val="dk1"/>
                </a:solidFill>
                <a:latin typeface="Old Standard TT"/>
                <a:ea typeface="Old Standard TT"/>
                <a:cs typeface="Old Standard TT"/>
                <a:sym typeface="Old Standard TT"/>
              </a:defRPr>
            </a:lvl4pPr>
            <a:lvl5pPr lvl="4" rtl="0" algn="r">
              <a:buNone/>
              <a:defRPr sz="1000">
                <a:solidFill>
                  <a:schemeClr val="dk1"/>
                </a:solidFill>
                <a:latin typeface="Old Standard TT"/>
                <a:ea typeface="Old Standard TT"/>
                <a:cs typeface="Old Standard TT"/>
                <a:sym typeface="Old Standard TT"/>
              </a:defRPr>
            </a:lvl5pPr>
            <a:lvl6pPr lvl="5" rtl="0" algn="r">
              <a:buNone/>
              <a:defRPr sz="1000">
                <a:solidFill>
                  <a:schemeClr val="dk1"/>
                </a:solidFill>
                <a:latin typeface="Old Standard TT"/>
                <a:ea typeface="Old Standard TT"/>
                <a:cs typeface="Old Standard TT"/>
                <a:sym typeface="Old Standard TT"/>
              </a:defRPr>
            </a:lvl6pPr>
            <a:lvl7pPr lvl="6" rtl="0" algn="r">
              <a:buNone/>
              <a:defRPr sz="1000">
                <a:solidFill>
                  <a:schemeClr val="dk1"/>
                </a:solidFill>
                <a:latin typeface="Old Standard TT"/>
                <a:ea typeface="Old Standard TT"/>
                <a:cs typeface="Old Standard TT"/>
                <a:sym typeface="Old Standard TT"/>
              </a:defRPr>
            </a:lvl7pPr>
            <a:lvl8pPr lvl="7" rtl="0" algn="r">
              <a:buNone/>
              <a:defRPr sz="1000">
                <a:solidFill>
                  <a:schemeClr val="dk1"/>
                </a:solidFill>
                <a:latin typeface="Old Standard TT"/>
                <a:ea typeface="Old Standard TT"/>
                <a:cs typeface="Old Standard TT"/>
                <a:sym typeface="Old Standard TT"/>
              </a:defRPr>
            </a:lvl8pPr>
            <a:lvl9pPr lvl="8" rtl="0"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25"/>
          <p:cNvSpPr txBox="1"/>
          <p:nvPr>
            <p:ph type="title"/>
          </p:nvPr>
        </p:nvSpPr>
        <p:spPr>
          <a:xfrm>
            <a:off x="958453" y="273844"/>
            <a:ext cx="7556896"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SzPts val="1100"/>
              <a:buNone/>
              <a:defRPr b="0" i="0" sz="3300" u="none" cap="none" strike="noStrike">
                <a:solidFill>
                  <a:schemeClr val="accent1"/>
                </a:solidFill>
                <a:latin typeface="Palatino"/>
                <a:ea typeface="Palatino"/>
                <a:cs typeface="Palatino"/>
                <a:sym typeface="Palatino"/>
              </a:defRPr>
            </a:lvl1pPr>
            <a:lvl2pPr lvl="1"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2pPr>
            <a:lvl3pPr lvl="2"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3pPr>
            <a:lvl4pPr lvl="3"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4pPr>
            <a:lvl5pPr lvl="4"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5pPr>
            <a:lvl6pPr lvl="5"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6pPr>
            <a:lvl7pPr lvl="6"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7pPr>
            <a:lvl8pPr lvl="7"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8pPr>
            <a:lvl9pPr lvl="8"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9pPr>
          </a:lstStyle>
          <a:p/>
        </p:txBody>
      </p:sp>
      <p:sp>
        <p:nvSpPr>
          <p:cNvPr id="101" name="Google Shape;101;p25"/>
          <p:cNvSpPr txBox="1"/>
          <p:nvPr>
            <p:ph idx="1" type="body"/>
          </p:nvPr>
        </p:nvSpPr>
        <p:spPr>
          <a:xfrm>
            <a:off x="966788" y="1369219"/>
            <a:ext cx="7548562" cy="3263504"/>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404040"/>
              </a:buClr>
              <a:buSzPts val="1800"/>
              <a:buFont typeface="Arial"/>
              <a:buChar char="•"/>
              <a:defRPr b="0" i="0" sz="1800" u="none" cap="none" strike="noStrike">
                <a:solidFill>
                  <a:srgbClr val="404040"/>
                </a:solidFill>
                <a:latin typeface="Arial"/>
                <a:ea typeface="Arial"/>
                <a:cs typeface="Arial"/>
                <a:sym typeface="Arial"/>
              </a:defRPr>
            </a:lvl1pPr>
            <a:lvl2pPr indent="-336550" lvl="1" marL="914400" marR="0" rtl="0" algn="l">
              <a:lnSpc>
                <a:spcPct val="90000"/>
              </a:lnSpc>
              <a:spcBef>
                <a:spcPts val="400"/>
              </a:spcBef>
              <a:spcAft>
                <a:spcPts val="0"/>
              </a:spcAft>
              <a:buClr>
                <a:srgbClr val="404040"/>
              </a:buClr>
              <a:buSzPts val="1700"/>
              <a:buFont typeface="Arial"/>
              <a:buChar char="•"/>
              <a:defRPr b="0" i="0" sz="1700" u="none" cap="none" strike="noStrike">
                <a:solidFill>
                  <a:srgbClr val="404040"/>
                </a:solidFill>
                <a:latin typeface="Arial"/>
                <a:ea typeface="Arial"/>
                <a:cs typeface="Arial"/>
                <a:sym typeface="Arial"/>
              </a:defRPr>
            </a:lvl2pPr>
            <a:lvl3pPr indent="-323850" lvl="2" marL="1371600" marR="0" rtl="0" algn="l">
              <a:lnSpc>
                <a:spcPct val="90000"/>
              </a:lnSpc>
              <a:spcBef>
                <a:spcPts val="400"/>
              </a:spcBef>
              <a:spcAft>
                <a:spcPts val="0"/>
              </a:spcAft>
              <a:buClr>
                <a:srgbClr val="404040"/>
              </a:buClr>
              <a:buSzPts val="1500"/>
              <a:buFont typeface="Arial"/>
              <a:buChar char="•"/>
              <a:defRPr b="0" i="0" sz="1500" u="none" cap="none" strike="noStrike">
                <a:solidFill>
                  <a:srgbClr val="404040"/>
                </a:solidFill>
                <a:latin typeface="Arial"/>
                <a:ea typeface="Arial"/>
                <a:cs typeface="Arial"/>
                <a:sym typeface="Arial"/>
              </a:defRPr>
            </a:lvl3pPr>
            <a:lvl4pPr indent="-317500" lvl="3" marL="1828800" marR="0" rtl="0" algn="l">
              <a:lnSpc>
                <a:spcPct val="90000"/>
              </a:lnSpc>
              <a:spcBef>
                <a:spcPts val="400"/>
              </a:spcBef>
              <a:spcAft>
                <a:spcPts val="0"/>
              </a:spcAft>
              <a:buClr>
                <a:srgbClr val="404040"/>
              </a:buClr>
              <a:buSzPts val="1400"/>
              <a:buFont typeface="Arial"/>
              <a:buChar char="•"/>
              <a:defRPr b="0" i="0" sz="1400" u="none" cap="none" strike="noStrike">
                <a:solidFill>
                  <a:srgbClr val="404040"/>
                </a:solidFill>
                <a:latin typeface="Arial"/>
                <a:ea typeface="Arial"/>
                <a:cs typeface="Arial"/>
                <a:sym typeface="Arial"/>
              </a:defRPr>
            </a:lvl4pPr>
            <a:lvl5pPr indent="-317500" lvl="4" marL="2286000" marR="0" rtl="0" algn="l">
              <a:lnSpc>
                <a:spcPct val="90000"/>
              </a:lnSpc>
              <a:spcBef>
                <a:spcPts val="400"/>
              </a:spcBef>
              <a:spcAft>
                <a:spcPts val="0"/>
              </a:spcAft>
              <a:buClr>
                <a:srgbClr val="404040"/>
              </a:buClr>
              <a:buSzPts val="1400"/>
              <a:buFont typeface="Arial"/>
              <a:buChar char="•"/>
              <a:defRPr b="0" i="0" sz="1400" u="none" cap="none" strike="noStrike">
                <a:solidFill>
                  <a:srgbClr val="404040"/>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2" name="Google Shape;102;p25"/>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25"/>
          <p:cNvSpPr txBox="1"/>
          <p:nvPr>
            <p:ph idx="11" type="ftr"/>
          </p:nvPr>
        </p:nvSpPr>
        <p:spPr>
          <a:xfrm>
            <a:off x="1354931" y="4767263"/>
            <a:ext cx="30861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F7F7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hyperlink" Target="https://docs.google.com/document/d/1E_-49RRxzhYRVOy03nh3l_CnBfnm25F8YpaIUPV_9IM/edit?usp=sharing" TargetMode="External"/><Relationship Id="rId4" Type="http://schemas.openxmlformats.org/officeDocument/2006/relationships/hyperlink" Target="https://docs.google.com/document/d/16221XQVuwMB9sam8S7iNReM-ba0r18k2vh1EQfR_b_0/edit?usp=sharing" TargetMode="External"/><Relationship Id="rId5"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docs.google.com/document/d/1E_-49RRxzhYRVOy03nh3l_CnBfnm25F8YpaIUPV_9IM/edit?usp=shar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hyperlink" Target="mailto:Info@asccc.org" TargetMode="External"/><Relationship Id="rId4" Type="http://schemas.openxmlformats.org/officeDocument/2006/relationships/hyperlink" Target="mailto:Info@asccc.org" TargetMode="External"/><Relationship Id="rId5" Type="http://schemas.openxmlformats.org/officeDocument/2006/relationships/hyperlink" Target="mailto:Info@asccc.org" TargetMode="External"/><Relationship Id="rId6" Type="http://schemas.openxmlformats.org/officeDocument/2006/relationships/hyperlink" Target="mailto:msapienz@ccsf.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s://docs.google.com/document/d/1RIwnBX13MJyWwVltUKYFNvKBuMgT9m-X6eKkZUqD0B8/edit?usp=sharing" TargetMode="External"/><Relationship Id="rId4" Type="http://schemas.openxmlformats.org/officeDocument/2006/relationships/hyperlink" Target="https://docs.google.com/document/d/1RIwnBX13MJyWwVltUKYFNvKBuMgT9m-X6eKkZUqD0B8/edit?usp=sharing" TargetMode="External"/><Relationship Id="rId5" Type="http://schemas.openxmlformats.org/officeDocument/2006/relationships/hyperlink" Target="https://docs.google.com/document/d/1T_PICZlkHSeW2NqlyyYrKIcvdA7oZ3qg0UFn4pHsCLg/edit#" TargetMode="External"/><Relationship Id="rId6" Type="http://schemas.openxmlformats.org/officeDocument/2006/relationships/hyperlink" Target="https://docs.google.com/document/d/1ncph-I9zTd2UqPMVkJVi3ZN1rytaurAAVTLvt_nQ7eM/edit?usp=sharing" TargetMode="External"/><Relationship Id="rId7"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4"/>
          <p:cNvPicPr preferRelativeResize="0"/>
          <p:nvPr/>
        </p:nvPicPr>
        <p:blipFill>
          <a:blip r:embed="rId3">
            <a:alphaModFix/>
          </a:blip>
          <a:stretch>
            <a:fillRect/>
          </a:stretch>
        </p:blipFill>
        <p:spPr>
          <a:xfrm>
            <a:off x="0" y="0"/>
            <a:ext cx="9144000" cy="5143504"/>
          </a:xfrm>
          <a:prstGeom prst="rect">
            <a:avLst/>
          </a:prstGeom>
          <a:noFill/>
          <a:ln>
            <a:noFill/>
          </a:ln>
        </p:spPr>
      </p:pic>
      <p:sp>
        <p:nvSpPr>
          <p:cNvPr id="156" name="Google Shape;156;p34"/>
          <p:cNvSpPr txBox="1"/>
          <p:nvPr/>
        </p:nvSpPr>
        <p:spPr>
          <a:xfrm>
            <a:off x="4533350" y="1023650"/>
            <a:ext cx="418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ssssdssddsssdkdsksjsddksskjd</a:t>
            </a:r>
            <a:endParaRPr/>
          </a:p>
        </p:txBody>
      </p:sp>
      <p:sp>
        <p:nvSpPr>
          <p:cNvPr id="157" name="Google Shape;157;p34"/>
          <p:cNvSpPr txBox="1"/>
          <p:nvPr>
            <p:ph type="title"/>
          </p:nvPr>
        </p:nvSpPr>
        <p:spPr>
          <a:xfrm>
            <a:off x="4029675" y="794600"/>
            <a:ext cx="4624500" cy="362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800">
                <a:solidFill>
                  <a:srgbClr val="FFFFFF"/>
                </a:solidFill>
              </a:rPr>
              <a:t>Addressing Equity Gaps by Using Outcomes and Assessment Data as Mirrors to Insuring Learnin</a:t>
            </a:r>
            <a:r>
              <a:rPr lang="en" sz="4100">
                <a:solidFill>
                  <a:srgbClr val="FFFFFF"/>
                </a:solidFill>
              </a:rPr>
              <a:t>g</a:t>
            </a:r>
            <a:endParaRPr sz="4100">
              <a:solidFill>
                <a:srgbClr val="FFFFFF"/>
              </a:solidFill>
            </a:endParaRPr>
          </a:p>
        </p:txBody>
      </p:sp>
      <p:sp>
        <p:nvSpPr>
          <p:cNvPr id="158" name="Google Shape;158;p3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159" name="Google Shape;159;p34"/>
          <p:cNvPicPr preferRelativeResize="0"/>
          <p:nvPr/>
        </p:nvPicPr>
        <p:blipFill>
          <a:blip r:embed="rId4">
            <a:alphaModFix/>
          </a:blip>
          <a:stretch>
            <a:fillRect/>
          </a:stretch>
        </p:blipFill>
        <p:spPr>
          <a:xfrm>
            <a:off x="0" y="-1675"/>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3"/>
          <p:cNvSpPr txBox="1"/>
          <p:nvPr>
            <p:ph type="title"/>
          </p:nvPr>
        </p:nvSpPr>
        <p:spPr>
          <a:xfrm>
            <a:off x="170150" y="189075"/>
            <a:ext cx="8549700" cy="115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Impact"/>
                <a:ea typeface="Impact"/>
                <a:cs typeface="Impact"/>
                <a:sym typeface="Impact"/>
              </a:rPr>
              <a:t>English Community of Practice </a:t>
            </a:r>
            <a:endParaRPr sz="3600">
              <a:latin typeface="Impact"/>
              <a:ea typeface="Impact"/>
              <a:cs typeface="Impact"/>
              <a:sym typeface="Impact"/>
            </a:endParaRPr>
          </a:p>
          <a:p>
            <a:pPr indent="0" lvl="0" marL="0" rtl="0" algn="l">
              <a:spcBef>
                <a:spcPts val="0"/>
              </a:spcBef>
              <a:spcAft>
                <a:spcPts val="0"/>
              </a:spcAft>
              <a:buNone/>
            </a:pPr>
            <a:r>
              <a:rPr lang="en" sz="3600">
                <a:latin typeface="Impact"/>
                <a:ea typeface="Impact"/>
                <a:cs typeface="Impact"/>
                <a:sym typeface="Impact"/>
              </a:rPr>
              <a:t>Summer 2019</a:t>
            </a:r>
            <a:endParaRPr/>
          </a:p>
        </p:txBody>
      </p:sp>
      <p:sp>
        <p:nvSpPr>
          <p:cNvPr id="221" name="Google Shape;221;p43"/>
          <p:cNvSpPr txBox="1"/>
          <p:nvPr>
            <p:ph idx="1" type="body"/>
          </p:nvPr>
        </p:nvSpPr>
        <p:spPr>
          <a:xfrm>
            <a:off x="140675" y="1628875"/>
            <a:ext cx="2328600" cy="2325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t>Session 1: </a:t>
            </a:r>
            <a:endParaRPr sz="2200"/>
          </a:p>
          <a:p>
            <a:pPr indent="0" lvl="0" marL="0" rtl="0" algn="l">
              <a:lnSpc>
                <a:spcPct val="100000"/>
              </a:lnSpc>
              <a:spcBef>
                <a:spcPts val="0"/>
              </a:spcBef>
              <a:spcAft>
                <a:spcPts val="0"/>
              </a:spcAft>
              <a:buNone/>
            </a:pPr>
            <a:r>
              <a:t/>
            </a:r>
            <a:endParaRPr sz="2200"/>
          </a:p>
          <a:p>
            <a:pPr indent="0" lvl="0" marL="0" rtl="0" algn="l">
              <a:lnSpc>
                <a:spcPct val="100000"/>
              </a:lnSpc>
              <a:spcBef>
                <a:spcPts val="0"/>
              </a:spcBef>
              <a:spcAft>
                <a:spcPts val="0"/>
              </a:spcAft>
              <a:buNone/>
            </a:pPr>
            <a:r>
              <a:rPr lang="en" sz="1800"/>
              <a:t>Building Equity into the first week of class	</a:t>
            </a:r>
            <a:endParaRPr sz="1800"/>
          </a:p>
          <a:p>
            <a:pPr indent="0" lvl="0" marL="0" rtl="0" algn="l">
              <a:lnSpc>
                <a:spcPct val="100000"/>
              </a:lnSpc>
              <a:spcBef>
                <a:spcPts val="0"/>
              </a:spcBef>
              <a:spcAft>
                <a:spcPts val="0"/>
              </a:spcAft>
              <a:buClr>
                <a:schemeClr val="dk1"/>
              </a:buClr>
              <a:buSzPts val="1100"/>
              <a:buFont typeface="Arial"/>
              <a:buNone/>
            </a:pPr>
            <a:r>
              <a:t/>
            </a:r>
            <a:endParaRPr sz="2400"/>
          </a:p>
          <a:p>
            <a:pPr indent="0" lvl="0" marL="0" rtl="0" algn="l">
              <a:lnSpc>
                <a:spcPct val="100000"/>
              </a:lnSpc>
              <a:spcBef>
                <a:spcPts val="0"/>
              </a:spcBef>
              <a:spcAft>
                <a:spcPts val="0"/>
              </a:spcAft>
              <a:buClr>
                <a:schemeClr val="dk1"/>
              </a:buClr>
              <a:buSzPts val="1100"/>
              <a:buFont typeface="Arial"/>
              <a:buNone/>
            </a:pPr>
            <a:r>
              <a:t/>
            </a:r>
            <a:endParaRPr sz="2400"/>
          </a:p>
        </p:txBody>
      </p:sp>
      <p:sp>
        <p:nvSpPr>
          <p:cNvPr id="222" name="Google Shape;222;p43"/>
          <p:cNvSpPr txBox="1"/>
          <p:nvPr>
            <p:ph idx="2" type="body"/>
          </p:nvPr>
        </p:nvSpPr>
        <p:spPr>
          <a:xfrm>
            <a:off x="4536350" y="1628875"/>
            <a:ext cx="2144100" cy="2325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t>Session 3:</a:t>
            </a:r>
            <a:endParaRPr sz="2200"/>
          </a:p>
          <a:p>
            <a:pPr indent="0" lvl="0" marL="0" rtl="0" algn="l">
              <a:lnSpc>
                <a:spcPct val="100000"/>
              </a:lnSpc>
              <a:spcBef>
                <a:spcPts val="0"/>
              </a:spcBef>
              <a:spcAft>
                <a:spcPts val="0"/>
              </a:spcAft>
              <a:buNone/>
            </a:pPr>
            <a:r>
              <a:t/>
            </a:r>
            <a:endParaRPr sz="2200"/>
          </a:p>
          <a:p>
            <a:pPr indent="0" lvl="0" marL="0" rtl="0" algn="l">
              <a:lnSpc>
                <a:spcPct val="100000"/>
              </a:lnSpc>
              <a:spcBef>
                <a:spcPts val="0"/>
              </a:spcBef>
              <a:spcAft>
                <a:spcPts val="0"/>
              </a:spcAft>
              <a:buNone/>
            </a:pPr>
            <a:r>
              <a:rPr lang="en" sz="1800"/>
              <a:t>Developing more equitable assessment strategies </a:t>
            </a:r>
            <a:endParaRPr sz="1800"/>
          </a:p>
        </p:txBody>
      </p:sp>
      <p:sp>
        <p:nvSpPr>
          <p:cNvPr id="223" name="Google Shape;223;p43"/>
          <p:cNvSpPr txBox="1"/>
          <p:nvPr>
            <p:ph idx="2" type="body"/>
          </p:nvPr>
        </p:nvSpPr>
        <p:spPr>
          <a:xfrm>
            <a:off x="2334950" y="1628875"/>
            <a:ext cx="2144100" cy="25167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200"/>
              <a:t>Session 2: </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rPr lang="en" sz="1800"/>
              <a:t>Instructor-led Planning Using Disaggregated Faculty-level data </a:t>
            </a:r>
            <a:endParaRPr sz="1800"/>
          </a:p>
        </p:txBody>
      </p:sp>
      <p:pic>
        <p:nvPicPr>
          <p:cNvPr id="224" name="Google Shape;224;p43"/>
          <p:cNvPicPr preferRelativeResize="0"/>
          <p:nvPr/>
        </p:nvPicPr>
        <p:blipFill>
          <a:blip r:embed="rId3">
            <a:alphaModFix/>
          </a:blip>
          <a:stretch>
            <a:fillRect/>
          </a:stretch>
        </p:blipFill>
        <p:spPr>
          <a:xfrm>
            <a:off x="6491475" y="591513"/>
            <a:ext cx="2415596" cy="39604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4"/>
          <p:cNvSpPr txBox="1"/>
          <p:nvPr>
            <p:ph type="title"/>
          </p:nvPr>
        </p:nvSpPr>
        <p:spPr>
          <a:xfrm>
            <a:off x="170150" y="189075"/>
            <a:ext cx="8549700" cy="115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Impact"/>
                <a:ea typeface="Impact"/>
                <a:cs typeface="Impact"/>
                <a:sym typeface="Impact"/>
              </a:rPr>
              <a:t>English Community of Practice </a:t>
            </a:r>
            <a:endParaRPr sz="3600">
              <a:latin typeface="Impact"/>
              <a:ea typeface="Impact"/>
              <a:cs typeface="Impact"/>
              <a:sym typeface="Impact"/>
            </a:endParaRPr>
          </a:p>
          <a:p>
            <a:pPr indent="0" lvl="0" marL="0" rtl="0" algn="l">
              <a:spcBef>
                <a:spcPts val="0"/>
              </a:spcBef>
              <a:spcAft>
                <a:spcPts val="0"/>
              </a:spcAft>
              <a:buNone/>
            </a:pPr>
            <a:r>
              <a:rPr lang="en" sz="3600">
                <a:latin typeface="Impact"/>
                <a:ea typeface="Impact"/>
                <a:cs typeface="Impact"/>
                <a:sym typeface="Impact"/>
              </a:rPr>
              <a:t>Summer 2019</a:t>
            </a:r>
            <a:endParaRPr/>
          </a:p>
        </p:txBody>
      </p:sp>
      <p:pic>
        <p:nvPicPr>
          <p:cNvPr id="230" name="Google Shape;230;p44"/>
          <p:cNvPicPr preferRelativeResize="0"/>
          <p:nvPr/>
        </p:nvPicPr>
        <p:blipFill>
          <a:blip r:embed="rId3">
            <a:alphaModFix/>
          </a:blip>
          <a:stretch>
            <a:fillRect/>
          </a:stretch>
        </p:blipFill>
        <p:spPr>
          <a:xfrm>
            <a:off x="6491475" y="591513"/>
            <a:ext cx="2415596" cy="3960471"/>
          </a:xfrm>
          <a:prstGeom prst="rect">
            <a:avLst/>
          </a:prstGeom>
          <a:noFill/>
          <a:ln>
            <a:noFill/>
          </a:ln>
        </p:spPr>
      </p:pic>
      <p:sp>
        <p:nvSpPr>
          <p:cNvPr id="231" name="Google Shape;231;p44"/>
          <p:cNvSpPr txBox="1"/>
          <p:nvPr/>
        </p:nvSpPr>
        <p:spPr>
          <a:xfrm>
            <a:off x="383100" y="1580625"/>
            <a:ext cx="5741700" cy="3324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1"/>
              </a:buClr>
              <a:buSzPts val="2000"/>
              <a:buChar char="●"/>
            </a:pPr>
            <a:r>
              <a:rPr lang="en" sz="2000">
                <a:solidFill>
                  <a:schemeClr val="dk1"/>
                </a:solidFill>
              </a:rPr>
              <a:t>34 faculty (tenured and adjunct) received up to 5 years of disaggregated data, confidentially </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Reading ahead of time to frame the discussion.</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Explanation and Q&amp;A directly from research office data analyst</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One faculty models responding to her data</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The group reflects on their own data </a:t>
            </a: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5"/>
          <p:cNvSpPr txBox="1"/>
          <p:nvPr>
            <p:ph type="title"/>
          </p:nvPr>
        </p:nvSpPr>
        <p:spPr>
          <a:xfrm>
            <a:off x="36900" y="1035825"/>
            <a:ext cx="3615600" cy="243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100"/>
              <a:t>Framing the Windows and Mirrors </a:t>
            </a:r>
            <a:endParaRPr sz="4100"/>
          </a:p>
          <a:p>
            <a:pPr indent="0" lvl="0" marL="0" rtl="0" algn="ctr">
              <a:lnSpc>
                <a:spcPct val="115000"/>
              </a:lnSpc>
              <a:spcBef>
                <a:spcPts val="0"/>
              </a:spcBef>
              <a:spcAft>
                <a:spcPts val="0"/>
              </a:spcAft>
              <a:buClr>
                <a:schemeClr val="dk1"/>
              </a:buClr>
              <a:buSzPts val="1100"/>
              <a:buFont typeface="Arial"/>
              <a:buNone/>
            </a:pPr>
            <a:r>
              <a:rPr lang="en" sz="2100">
                <a:solidFill>
                  <a:schemeClr val="accent3"/>
                </a:solidFill>
                <a:latin typeface="Arial"/>
                <a:ea typeface="Arial"/>
                <a:cs typeface="Arial"/>
                <a:sym typeface="Arial"/>
              </a:rPr>
              <a:t>Before the Session</a:t>
            </a:r>
            <a:endParaRPr sz="2100">
              <a:solidFill>
                <a:schemeClr val="accent3"/>
              </a:solidFill>
              <a:latin typeface="Arial"/>
              <a:ea typeface="Arial"/>
              <a:cs typeface="Arial"/>
              <a:sym typeface="Arial"/>
            </a:endParaRPr>
          </a:p>
          <a:p>
            <a:pPr indent="0" lvl="0" marL="0" rtl="0" algn="ctr">
              <a:spcBef>
                <a:spcPts val="1600"/>
              </a:spcBef>
              <a:spcAft>
                <a:spcPts val="0"/>
              </a:spcAft>
              <a:buNone/>
            </a:pPr>
            <a:r>
              <a:t/>
            </a:r>
            <a:endParaRPr sz="4100"/>
          </a:p>
        </p:txBody>
      </p:sp>
      <p:pic>
        <p:nvPicPr>
          <p:cNvPr id="237" name="Google Shape;237;p45"/>
          <p:cNvPicPr preferRelativeResize="0"/>
          <p:nvPr/>
        </p:nvPicPr>
        <p:blipFill>
          <a:blip r:embed="rId3">
            <a:alphaModFix/>
          </a:blip>
          <a:stretch>
            <a:fillRect/>
          </a:stretch>
        </p:blipFill>
        <p:spPr>
          <a:xfrm>
            <a:off x="3652525" y="118950"/>
            <a:ext cx="5362749" cy="4905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6"/>
          <p:cNvSpPr txBox="1"/>
          <p:nvPr>
            <p:ph type="title"/>
          </p:nvPr>
        </p:nvSpPr>
        <p:spPr>
          <a:xfrm>
            <a:off x="265500" y="5441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Impact"/>
                <a:ea typeface="Impact"/>
                <a:cs typeface="Impact"/>
                <a:sym typeface="Impact"/>
              </a:rPr>
              <a:t>Faculty Data</a:t>
            </a:r>
            <a:endParaRPr sz="2100">
              <a:solidFill>
                <a:schemeClr val="accent3"/>
              </a:solidFill>
              <a:latin typeface="Impact"/>
              <a:ea typeface="Impact"/>
              <a:cs typeface="Impact"/>
              <a:sym typeface="Impact"/>
            </a:endParaRPr>
          </a:p>
        </p:txBody>
      </p:sp>
      <p:sp>
        <p:nvSpPr>
          <p:cNvPr id="243" name="Google Shape;243;p4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55600" lvl="0" marL="457200" rtl="0" algn="l">
              <a:spcBef>
                <a:spcPts val="0"/>
              </a:spcBef>
              <a:spcAft>
                <a:spcPts val="0"/>
              </a:spcAft>
              <a:buSzPts val="2000"/>
              <a:buChar char="●"/>
            </a:pPr>
            <a:r>
              <a:rPr lang="en" sz="2000"/>
              <a:t>Faculty sign up ahead of time for the PD event and were informed about the faculty level data. </a:t>
            </a:r>
            <a:endParaRPr sz="2000"/>
          </a:p>
          <a:p>
            <a:pPr indent="-355600" lvl="0" marL="457200" rtl="0" algn="l">
              <a:spcBef>
                <a:spcPts val="0"/>
              </a:spcBef>
              <a:spcAft>
                <a:spcPts val="0"/>
              </a:spcAft>
              <a:buSzPts val="2000"/>
              <a:buChar char="●"/>
            </a:pPr>
            <a:r>
              <a:rPr lang="en" sz="2000"/>
              <a:t>Assurances the faculty level data will not be used in evaluation. </a:t>
            </a:r>
            <a:endParaRPr sz="2000"/>
          </a:p>
          <a:p>
            <a:pPr indent="-355600" lvl="0" marL="457200" rtl="0" algn="l">
              <a:spcBef>
                <a:spcPts val="0"/>
              </a:spcBef>
              <a:spcAft>
                <a:spcPts val="0"/>
              </a:spcAft>
              <a:buSzPts val="2000"/>
              <a:buChar char="●"/>
            </a:pPr>
            <a:r>
              <a:rPr lang="en" sz="2000"/>
              <a:t>Faculty name and a unique identifier are collected. </a:t>
            </a:r>
            <a:endParaRPr sz="2000"/>
          </a:p>
          <a:p>
            <a:pPr indent="-355600" lvl="0" marL="457200" rtl="0" algn="l">
              <a:spcBef>
                <a:spcPts val="0"/>
              </a:spcBef>
              <a:spcAft>
                <a:spcPts val="0"/>
              </a:spcAft>
              <a:buSzPts val="2000"/>
              <a:buChar char="●"/>
            </a:pPr>
            <a:r>
              <a:rPr lang="en" sz="2000"/>
              <a:t>The Office of Research delivers the data to the faculty member directly.</a:t>
            </a:r>
            <a:endParaRPr sz="2000"/>
          </a:p>
        </p:txBody>
      </p:sp>
      <p:sp>
        <p:nvSpPr>
          <p:cNvPr id="244" name="Google Shape;244;p46"/>
          <p:cNvSpPr txBox="1"/>
          <p:nvPr>
            <p:ph idx="1" type="subTitle"/>
          </p:nvPr>
        </p:nvSpPr>
        <p:spPr>
          <a:xfrm>
            <a:off x="265500" y="1778400"/>
            <a:ext cx="4045200" cy="64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Set Up</a:t>
            </a:r>
            <a:endParaRPr/>
          </a:p>
        </p:txBody>
      </p:sp>
      <p:pic>
        <p:nvPicPr>
          <p:cNvPr id="245" name="Google Shape;245;p46"/>
          <p:cNvPicPr preferRelativeResize="0"/>
          <p:nvPr/>
        </p:nvPicPr>
        <p:blipFill>
          <a:blip r:embed="rId3">
            <a:alphaModFix/>
          </a:blip>
          <a:stretch>
            <a:fillRect/>
          </a:stretch>
        </p:blipFill>
        <p:spPr>
          <a:xfrm>
            <a:off x="260300" y="2016875"/>
            <a:ext cx="4045200" cy="20652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7"/>
          <p:cNvPicPr preferRelativeResize="0"/>
          <p:nvPr/>
        </p:nvPicPr>
        <p:blipFill>
          <a:blip r:embed="rId3">
            <a:alphaModFix/>
          </a:blip>
          <a:stretch>
            <a:fillRect/>
          </a:stretch>
        </p:blipFill>
        <p:spPr>
          <a:xfrm>
            <a:off x="1763312" y="0"/>
            <a:ext cx="5617375" cy="5039699"/>
          </a:xfrm>
          <a:prstGeom prst="rect">
            <a:avLst/>
          </a:prstGeom>
          <a:noFill/>
          <a:ln>
            <a:noFill/>
          </a:ln>
        </p:spPr>
      </p:pic>
      <p:sp>
        <p:nvSpPr>
          <p:cNvPr id="251" name="Google Shape;251;p47"/>
          <p:cNvSpPr/>
          <p:nvPr/>
        </p:nvSpPr>
        <p:spPr>
          <a:xfrm>
            <a:off x="66050" y="203225"/>
            <a:ext cx="1676400" cy="560400"/>
          </a:xfrm>
          <a:prstGeom prst="roundRect">
            <a:avLst>
              <a:gd fmla="val 16667" name="adj"/>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Primary instructor only </a:t>
            </a:r>
            <a:endParaRPr>
              <a:solidFill>
                <a:srgbClr val="FFFFFF"/>
              </a:solidFill>
            </a:endParaRPr>
          </a:p>
        </p:txBody>
      </p:sp>
      <p:sp>
        <p:nvSpPr>
          <p:cNvPr id="252" name="Google Shape;252;p47"/>
          <p:cNvSpPr/>
          <p:nvPr/>
        </p:nvSpPr>
        <p:spPr>
          <a:xfrm>
            <a:off x="66050" y="3239373"/>
            <a:ext cx="1676400" cy="702600"/>
          </a:xfrm>
          <a:prstGeom prst="roundRect">
            <a:avLst>
              <a:gd fmla="val 16667" name="adj"/>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5 years of </a:t>
            </a:r>
            <a:r>
              <a:rPr lang="en">
                <a:solidFill>
                  <a:srgbClr val="FFFFFF"/>
                </a:solidFill>
              </a:rPr>
              <a:t>aggregate</a:t>
            </a:r>
            <a:r>
              <a:rPr lang="en">
                <a:solidFill>
                  <a:srgbClr val="FFFFFF"/>
                </a:solidFill>
              </a:rPr>
              <a:t> data </a:t>
            </a:r>
            <a:endParaRPr>
              <a:solidFill>
                <a:srgbClr val="FFFFFF"/>
              </a:solidFill>
            </a:endParaRPr>
          </a:p>
          <a:p>
            <a:pPr indent="0" lvl="0" marL="0" rtl="0" algn="ctr">
              <a:spcBef>
                <a:spcPts val="0"/>
              </a:spcBef>
              <a:spcAft>
                <a:spcPts val="0"/>
              </a:spcAft>
              <a:buNone/>
            </a:pPr>
            <a:r>
              <a:rPr lang="en">
                <a:solidFill>
                  <a:srgbClr val="FFFFFF"/>
                </a:solidFill>
              </a:rPr>
              <a:t>(if </a:t>
            </a:r>
            <a:r>
              <a:rPr lang="en">
                <a:solidFill>
                  <a:srgbClr val="FFFFFF"/>
                </a:solidFill>
              </a:rPr>
              <a:t>available)</a:t>
            </a:r>
            <a:endParaRPr>
              <a:solidFill>
                <a:srgbClr val="FFFFFF"/>
              </a:solidFill>
            </a:endParaRPr>
          </a:p>
        </p:txBody>
      </p:sp>
      <p:sp>
        <p:nvSpPr>
          <p:cNvPr id="253" name="Google Shape;253;p47"/>
          <p:cNvSpPr/>
          <p:nvPr/>
        </p:nvSpPr>
        <p:spPr>
          <a:xfrm>
            <a:off x="7401550" y="763625"/>
            <a:ext cx="1676400" cy="560400"/>
          </a:xfrm>
          <a:prstGeom prst="roundRect">
            <a:avLst>
              <a:gd fmla="val 16667" name="adj"/>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 </a:t>
            </a:r>
            <a:r>
              <a:rPr lang="en">
                <a:solidFill>
                  <a:srgbClr val="FFFFFF"/>
                </a:solidFill>
              </a:rPr>
              <a:t>Hide small </a:t>
            </a:r>
            <a:r>
              <a:rPr lang="en">
                <a:solidFill>
                  <a:srgbClr val="FFFFFF"/>
                </a:solidFill>
              </a:rPr>
              <a:t>sample</a:t>
            </a:r>
            <a:r>
              <a:rPr lang="en">
                <a:solidFill>
                  <a:srgbClr val="FFFFFF"/>
                </a:solidFill>
              </a:rPr>
              <a:t> sizes</a:t>
            </a:r>
            <a:endParaRPr>
              <a:solidFill>
                <a:srgbClr val="FFFFFF"/>
              </a:solidFill>
            </a:endParaRPr>
          </a:p>
        </p:txBody>
      </p:sp>
      <p:sp>
        <p:nvSpPr>
          <p:cNvPr id="254" name="Google Shape;254;p47"/>
          <p:cNvSpPr/>
          <p:nvPr/>
        </p:nvSpPr>
        <p:spPr>
          <a:xfrm>
            <a:off x="7401550" y="2032275"/>
            <a:ext cx="1676400" cy="560400"/>
          </a:xfrm>
          <a:prstGeom prst="roundRect">
            <a:avLst>
              <a:gd fmla="val 16667" name="adj"/>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Explicitly</a:t>
            </a:r>
            <a:r>
              <a:rPr lang="en">
                <a:solidFill>
                  <a:srgbClr val="FFFFFF"/>
                </a:solidFill>
              </a:rPr>
              <a:t> identify opportunity gaps</a:t>
            </a:r>
            <a:endParaRPr>
              <a:solidFill>
                <a:srgbClr val="FFFFFF"/>
              </a:solidFill>
            </a:endParaRPr>
          </a:p>
        </p:txBody>
      </p:sp>
      <p:sp>
        <p:nvSpPr>
          <p:cNvPr id="255" name="Google Shape;255;p47"/>
          <p:cNvSpPr/>
          <p:nvPr/>
        </p:nvSpPr>
        <p:spPr>
          <a:xfrm>
            <a:off x="7401550" y="4093000"/>
            <a:ext cx="1676400" cy="702600"/>
          </a:xfrm>
          <a:prstGeom prst="roundRect">
            <a:avLst>
              <a:gd fmla="val 16667" name="adj"/>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Walk through each piece of the data sheet </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a:pPr>
            <a:r>
              <a:rPr lang="en"/>
              <a:t>How does equity inform your curricular choices (such as, interpersonal relationships, classroom facilitation, curriculum, rules and policies, values and beliefs)?</a:t>
            </a:r>
            <a:endParaRPr/>
          </a:p>
          <a:p>
            <a:pPr indent="-342900" lvl="0" marL="457200" rtl="0" algn="l">
              <a:lnSpc>
                <a:spcPct val="100000"/>
              </a:lnSpc>
              <a:spcBef>
                <a:spcPts val="1000"/>
              </a:spcBef>
              <a:spcAft>
                <a:spcPts val="0"/>
              </a:spcAft>
              <a:buSzPts val="1800"/>
              <a:buAutoNum type="arabicPeriod"/>
            </a:pPr>
            <a:r>
              <a:rPr lang="en"/>
              <a:t>With your data in mind, where in this work do you thrive?</a:t>
            </a:r>
            <a:endParaRPr/>
          </a:p>
          <a:p>
            <a:pPr indent="-342900" lvl="0" marL="457200" rtl="0" algn="l">
              <a:lnSpc>
                <a:spcPct val="100000"/>
              </a:lnSpc>
              <a:spcBef>
                <a:spcPts val="1000"/>
              </a:spcBef>
              <a:spcAft>
                <a:spcPts val="0"/>
              </a:spcAft>
              <a:buSzPts val="1800"/>
              <a:buAutoNum type="arabicPeriod"/>
            </a:pPr>
            <a:r>
              <a:rPr lang="en"/>
              <a:t>With your data in mind, where do you see opportunities to improve your agency?</a:t>
            </a:r>
            <a:endParaRPr/>
          </a:p>
        </p:txBody>
      </p:sp>
      <p:sp>
        <p:nvSpPr>
          <p:cNvPr id="261" name="Google Shape;261;p48"/>
          <p:cNvSpPr txBox="1"/>
          <p:nvPr>
            <p:ph type="title"/>
          </p:nvPr>
        </p:nvSpPr>
        <p:spPr>
          <a:xfrm>
            <a:off x="341700" y="713300"/>
            <a:ext cx="3615600" cy="29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t>Framing the Windows and Mirrors </a:t>
            </a:r>
            <a:endParaRPr sz="4100"/>
          </a:p>
          <a:p>
            <a:pPr indent="0" lvl="0" marL="0" rtl="0" algn="ctr">
              <a:lnSpc>
                <a:spcPct val="115000"/>
              </a:lnSpc>
              <a:spcBef>
                <a:spcPts val="0"/>
              </a:spcBef>
              <a:spcAft>
                <a:spcPts val="1600"/>
              </a:spcAft>
              <a:buNone/>
            </a:pPr>
            <a:r>
              <a:rPr lang="en" sz="2100">
                <a:solidFill>
                  <a:schemeClr val="accent3"/>
                </a:solidFill>
                <a:latin typeface="Arial"/>
                <a:ea typeface="Arial"/>
                <a:cs typeface="Arial"/>
                <a:sym typeface="Arial"/>
              </a:rPr>
              <a:t>During </a:t>
            </a:r>
            <a:r>
              <a:rPr lang="en" sz="2100">
                <a:solidFill>
                  <a:schemeClr val="accent3"/>
                </a:solidFill>
                <a:latin typeface="Arial"/>
                <a:ea typeface="Arial"/>
                <a:cs typeface="Arial"/>
                <a:sym typeface="Arial"/>
              </a:rPr>
              <a:t>the Session</a:t>
            </a:r>
            <a:endParaRPr sz="4100"/>
          </a:p>
        </p:txBody>
      </p:sp>
      <p:pic>
        <p:nvPicPr>
          <p:cNvPr id="262" name="Google Shape;262;p48"/>
          <p:cNvPicPr preferRelativeResize="0"/>
          <p:nvPr/>
        </p:nvPicPr>
        <p:blipFill>
          <a:blip r:embed="rId3">
            <a:alphaModFix/>
          </a:blip>
          <a:stretch>
            <a:fillRect/>
          </a:stretch>
        </p:blipFill>
        <p:spPr>
          <a:xfrm>
            <a:off x="4636925" y="0"/>
            <a:ext cx="4698775"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9"/>
          <p:cNvSpPr txBox="1"/>
          <p:nvPr>
            <p:ph type="title"/>
          </p:nvPr>
        </p:nvSpPr>
        <p:spPr>
          <a:xfrm>
            <a:off x="0" y="221850"/>
            <a:ext cx="2997300" cy="211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Impact"/>
                <a:ea typeface="Impact"/>
                <a:cs typeface="Impact"/>
                <a:sym typeface="Impact"/>
              </a:rPr>
              <a:t>One </a:t>
            </a:r>
            <a:r>
              <a:rPr lang="en">
                <a:latin typeface="Impact"/>
                <a:ea typeface="Impact"/>
                <a:cs typeface="Impact"/>
                <a:sym typeface="Impact"/>
              </a:rPr>
              <a:t>Faculty’s Data</a:t>
            </a:r>
            <a:endParaRPr sz="2100">
              <a:solidFill>
                <a:schemeClr val="accent3"/>
              </a:solidFill>
              <a:latin typeface="Impact"/>
              <a:ea typeface="Impact"/>
              <a:cs typeface="Impact"/>
              <a:sym typeface="Impact"/>
            </a:endParaRPr>
          </a:p>
        </p:txBody>
      </p:sp>
      <p:sp>
        <p:nvSpPr>
          <p:cNvPr id="268" name="Google Shape;268;p4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55600" lvl="0" marL="457200" rtl="0" algn="l">
              <a:spcBef>
                <a:spcPts val="0"/>
              </a:spcBef>
              <a:spcAft>
                <a:spcPts val="0"/>
              </a:spcAft>
              <a:buSzPts val="2000"/>
              <a:buChar char="●"/>
            </a:pPr>
            <a:r>
              <a:rPr lang="en" sz="2000"/>
              <a:t>One faculty presents her data</a:t>
            </a:r>
            <a:endParaRPr sz="2000"/>
          </a:p>
          <a:p>
            <a:pPr indent="-355600" lvl="0" marL="457200" rtl="0" algn="l">
              <a:spcBef>
                <a:spcPts val="0"/>
              </a:spcBef>
              <a:spcAft>
                <a:spcPts val="0"/>
              </a:spcAft>
              <a:buSzPts val="2000"/>
              <a:buChar char="●"/>
            </a:pPr>
            <a:r>
              <a:rPr lang="en" sz="2000"/>
              <a:t>She shares her reflection process after seeing her data</a:t>
            </a:r>
            <a:endParaRPr sz="2000"/>
          </a:p>
          <a:p>
            <a:pPr indent="-355600" lvl="1" marL="914400" rtl="0" algn="l">
              <a:spcBef>
                <a:spcPts val="0"/>
              </a:spcBef>
              <a:spcAft>
                <a:spcPts val="0"/>
              </a:spcAft>
              <a:buSzPts val="2000"/>
              <a:buChar char="○"/>
            </a:pPr>
            <a:r>
              <a:rPr lang="en" sz="2000"/>
              <a:t>examines groups that are doing well in her classes</a:t>
            </a:r>
            <a:endParaRPr sz="2000"/>
          </a:p>
          <a:p>
            <a:pPr indent="-355600" lvl="1" marL="914400" rtl="0" algn="l">
              <a:spcBef>
                <a:spcPts val="0"/>
              </a:spcBef>
              <a:spcAft>
                <a:spcPts val="0"/>
              </a:spcAft>
              <a:buSzPts val="2000"/>
              <a:buChar char="○"/>
            </a:pPr>
            <a:r>
              <a:rPr lang="en" sz="2000"/>
              <a:t>examines groups not doing as well</a:t>
            </a:r>
            <a:endParaRPr sz="2000"/>
          </a:p>
          <a:p>
            <a:pPr indent="-355600" lvl="1" marL="914400" rtl="0" algn="l">
              <a:spcBef>
                <a:spcPts val="0"/>
              </a:spcBef>
              <a:spcAft>
                <a:spcPts val="0"/>
              </a:spcAft>
              <a:buSzPts val="2000"/>
              <a:buChar char="○"/>
            </a:pPr>
            <a:r>
              <a:rPr lang="en" sz="2000"/>
              <a:t>questions what parts of her practice encourage these data trends</a:t>
            </a:r>
            <a:endParaRPr sz="2000"/>
          </a:p>
        </p:txBody>
      </p:sp>
      <p:pic>
        <p:nvPicPr>
          <p:cNvPr id="269" name="Google Shape;269;p49"/>
          <p:cNvPicPr preferRelativeResize="0"/>
          <p:nvPr/>
        </p:nvPicPr>
        <p:blipFill>
          <a:blip r:embed="rId3">
            <a:alphaModFix/>
          </a:blip>
          <a:stretch>
            <a:fillRect/>
          </a:stretch>
        </p:blipFill>
        <p:spPr>
          <a:xfrm>
            <a:off x="2346550" y="1529852"/>
            <a:ext cx="2945850" cy="2945850"/>
          </a:xfrm>
          <a:prstGeom prst="rect">
            <a:avLst/>
          </a:prstGeom>
          <a:noFill/>
          <a:ln>
            <a:noFill/>
          </a:ln>
        </p:spPr>
      </p:pic>
      <p:sp>
        <p:nvSpPr>
          <p:cNvPr id="270" name="Google Shape;270;p49"/>
          <p:cNvSpPr txBox="1"/>
          <p:nvPr>
            <p:ph idx="1" type="subTitle"/>
          </p:nvPr>
        </p:nvSpPr>
        <p:spPr>
          <a:xfrm>
            <a:off x="784500" y="2182050"/>
            <a:ext cx="1428300" cy="6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Window</a:t>
            </a:r>
            <a:endParaRPr/>
          </a:p>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Impact"/>
                <a:ea typeface="Impact"/>
                <a:cs typeface="Impact"/>
                <a:sym typeface="Impact"/>
              </a:rPr>
              <a:t>What I think Works</a:t>
            </a:r>
            <a:endParaRPr sz="3600">
              <a:latin typeface="Impact"/>
              <a:ea typeface="Impact"/>
              <a:cs typeface="Impact"/>
              <a:sym typeface="Impact"/>
            </a:endParaRPr>
          </a:p>
        </p:txBody>
      </p:sp>
      <p:sp>
        <p:nvSpPr>
          <p:cNvPr id="276" name="Google Shape;276;p50"/>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SzPts val="2000"/>
              <a:buChar char="●"/>
            </a:pPr>
            <a:r>
              <a:rPr lang="en" sz="2000"/>
              <a:t>Interactive, personal assignments</a:t>
            </a:r>
            <a:endParaRPr sz="2000"/>
          </a:p>
          <a:p>
            <a:pPr indent="-355600" lvl="0" marL="457200" rtl="0" algn="l">
              <a:lnSpc>
                <a:spcPct val="100000"/>
              </a:lnSpc>
              <a:spcBef>
                <a:spcPts val="0"/>
              </a:spcBef>
              <a:spcAft>
                <a:spcPts val="0"/>
              </a:spcAft>
              <a:buSzPts val="2000"/>
              <a:buChar char="●"/>
            </a:pPr>
            <a:r>
              <a:rPr lang="en" sz="2000"/>
              <a:t>Timely and current topics </a:t>
            </a:r>
            <a:endParaRPr sz="2000"/>
          </a:p>
          <a:p>
            <a:pPr indent="-355600" lvl="0" marL="457200" rtl="0" algn="l">
              <a:lnSpc>
                <a:spcPct val="100000"/>
              </a:lnSpc>
              <a:spcBef>
                <a:spcPts val="0"/>
              </a:spcBef>
              <a:spcAft>
                <a:spcPts val="0"/>
              </a:spcAft>
              <a:buSzPts val="2000"/>
              <a:buChar char="●"/>
            </a:pPr>
            <a:r>
              <a:rPr lang="en" sz="2000"/>
              <a:t>Student questionnaire</a:t>
            </a:r>
            <a:endParaRPr sz="2000"/>
          </a:p>
          <a:p>
            <a:pPr indent="-355600" lvl="0" marL="457200" rtl="0" algn="l">
              <a:lnSpc>
                <a:spcPct val="100000"/>
              </a:lnSpc>
              <a:spcBef>
                <a:spcPts val="0"/>
              </a:spcBef>
              <a:spcAft>
                <a:spcPts val="0"/>
              </a:spcAft>
              <a:buSzPts val="2000"/>
              <a:buChar char="●"/>
            </a:pPr>
            <a:r>
              <a:rPr lang="en" sz="2000"/>
              <a:t>Learning names quickly</a:t>
            </a:r>
            <a:endParaRPr sz="2000"/>
          </a:p>
          <a:p>
            <a:pPr indent="-355600" lvl="0" marL="457200" rtl="0" algn="l">
              <a:lnSpc>
                <a:spcPct val="100000"/>
              </a:lnSpc>
              <a:spcBef>
                <a:spcPts val="0"/>
              </a:spcBef>
              <a:spcAft>
                <a:spcPts val="0"/>
              </a:spcAft>
              <a:buSzPts val="2000"/>
              <a:buChar char="●"/>
            </a:pPr>
            <a:r>
              <a:rPr lang="en" sz="2000"/>
              <a:t>Required one-on-one conferences</a:t>
            </a:r>
            <a:endParaRPr sz="2000"/>
          </a:p>
          <a:p>
            <a:pPr indent="-355600" lvl="0" marL="457200" rtl="0" algn="l">
              <a:lnSpc>
                <a:spcPct val="100000"/>
              </a:lnSpc>
              <a:spcBef>
                <a:spcPts val="0"/>
              </a:spcBef>
              <a:spcAft>
                <a:spcPts val="0"/>
              </a:spcAft>
              <a:buSzPts val="2000"/>
              <a:buChar char="●"/>
            </a:pPr>
            <a:r>
              <a:rPr lang="en" sz="2000"/>
              <a:t>Flexible office hours</a:t>
            </a:r>
            <a:endParaRPr sz="2000"/>
          </a:p>
          <a:p>
            <a:pPr indent="-355600" lvl="0" marL="457200" rtl="0" algn="l">
              <a:lnSpc>
                <a:spcPct val="100000"/>
              </a:lnSpc>
              <a:spcBef>
                <a:spcPts val="0"/>
              </a:spcBef>
              <a:spcAft>
                <a:spcPts val="0"/>
              </a:spcAft>
              <a:buSzPts val="2000"/>
              <a:buChar char="●"/>
            </a:pPr>
            <a:r>
              <a:rPr lang="en" sz="2000"/>
              <a:t>“Attempts” at self deprecating humor</a:t>
            </a:r>
            <a:endParaRPr sz="2000"/>
          </a:p>
          <a:p>
            <a:pPr indent="-355600" lvl="0" marL="457200" rtl="0" algn="l">
              <a:lnSpc>
                <a:spcPct val="100000"/>
              </a:lnSpc>
              <a:spcBef>
                <a:spcPts val="0"/>
              </a:spcBef>
              <a:spcAft>
                <a:spcPts val="0"/>
              </a:spcAft>
              <a:buSzPts val="2000"/>
              <a:buChar char="●"/>
            </a:pPr>
            <a:r>
              <a:rPr lang="en" sz="2000"/>
              <a:t>Sharing personal anecdotes</a:t>
            </a:r>
            <a:endParaRPr sz="2000"/>
          </a:p>
          <a:p>
            <a:pPr indent="-355600" lvl="0" marL="457200" rtl="0" algn="l">
              <a:lnSpc>
                <a:spcPct val="100000"/>
              </a:lnSpc>
              <a:spcBef>
                <a:spcPts val="0"/>
              </a:spcBef>
              <a:spcAft>
                <a:spcPts val="0"/>
              </a:spcAft>
              <a:buSzPts val="2000"/>
              <a:buChar char="●"/>
            </a:pPr>
            <a:r>
              <a:rPr lang="en" sz="2000"/>
              <a:t>Get to class early; stay after</a:t>
            </a:r>
            <a:endParaRPr sz="2000"/>
          </a:p>
          <a:p>
            <a:pPr indent="-355600" lvl="0" marL="457200" rtl="0" algn="l">
              <a:lnSpc>
                <a:spcPct val="100000"/>
              </a:lnSpc>
              <a:spcBef>
                <a:spcPts val="0"/>
              </a:spcBef>
              <a:spcAft>
                <a:spcPts val="0"/>
              </a:spcAft>
              <a:buSzPts val="2000"/>
              <a:buChar char="●"/>
            </a:pPr>
            <a:r>
              <a:rPr lang="en" sz="2000"/>
              <a:t>Assignments worth more as semester progresses</a:t>
            </a:r>
            <a:endParaRPr sz="2000"/>
          </a:p>
        </p:txBody>
      </p:sp>
      <p:pic>
        <p:nvPicPr>
          <p:cNvPr id="277" name="Google Shape;277;p50"/>
          <p:cNvPicPr preferRelativeResize="0"/>
          <p:nvPr/>
        </p:nvPicPr>
        <p:blipFill>
          <a:blip r:embed="rId3">
            <a:alphaModFix/>
          </a:blip>
          <a:stretch>
            <a:fillRect/>
          </a:stretch>
        </p:blipFill>
        <p:spPr>
          <a:xfrm>
            <a:off x="5372100" y="407850"/>
            <a:ext cx="3771900" cy="3790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Impact"/>
                <a:ea typeface="Impact"/>
                <a:cs typeface="Impact"/>
                <a:sym typeface="Impact"/>
              </a:rPr>
              <a:t>What </a:t>
            </a:r>
            <a:r>
              <a:rPr lang="en" sz="3600">
                <a:latin typeface="Impact"/>
                <a:ea typeface="Impact"/>
                <a:cs typeface="Impact"/>
                <a:sym typeface="Impact"/>
              </a:rPr>
              <a:t>Doesn’t Work</a:t>
            </a:r>
            <a:endParaRPr sz="3600">
              <a:latin typeface="Impact"/>
              <a:ea typeface="Impact"/>
              <a:cs typeface="Impact"/>
              <a:sym typeface="Impact"/>
            </a:endParaRPr>
          </a:p>
        </p:txBody>
      </p:sp>
      <p:sp>
        <p:nvSpPr>
          <p:cNvPr id="283" name="Google Shape;283;p51"/>
          <p:cNvSpPr txBox="1"/>
          <p:nvPr>
            <p:ph idx="1" type="body"/>
          </p:nvPr>
        </p:nvSpPr>
        <p:spPr>
          <a:xfrm>
            <a:off x="311700" y="1171675"/>
            <a:ext cx="4130700" cy="3724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Focus on talkative students</a:t>
            </a:r>
            <a:endParaRPr sz="2000"/>
          </a:p>
          <a:p>
            <a:pPr indent="-355600" lvl="0" marL="457200" rtl="0" algn="l">
              <a:spcBef>
                <a:spcPts val="0"/>
              </a:spcBef>
              <a:spcAft>
                <a:spcPts val="0"/>
              </a:spcAft>
              <a:buSzPts val="2000"/>
              <a:buChar char="●"/>
            </a:pPr>
            <a:r>
              <a:rPr lang="en" sz="2000"/>
              <a:t>Rely on pop culture references</a:t>
            </a:r>
            <a:endParaRPr sz="2000"/>
          </a:p>
          <a:p>
            <a:pPr indent="-355600" lvl="0" marL="457200" rtl="0" algn="l">
              <a:spcBef>
                <a:spcPts val="0"/>
              </a:spcBef>
              <a:spcAft>
                <a:spcPts val="0"/>
              </a:spcAft>
              <a:buSzPts val="2000"/>
              <a:buChar char="●"/>
            </a:pPr>
            <a:r>
              <a:rPr lang="en" sz="2000"/>
              <a:t>Avoid interaction with students with language or other barriers in class discussions; intention is sensitivity to their comfort, but impact is exclusion.</a:t>
            </a:r>
            <a:endParaRPr sz="2000"/>
          </a:p>
          <a:p>
            <a:pPr indent="-355600" lvl="0" marL="457200" rtl="0" algn="l">
              <a:spcBef>
                <a:spcPts val="0"/>
              </a:spcBef>
              <a:spcAft>
                <a:spcPts val="0"/>
              </a:spcAft>
              <a:buSzPts val="2000"/>
              <a:buChar char="●"/>
            </a:pPr>
            <a:r>
              <a:rPr lang="en" sz="2000"/>
              <a:t>Insufficient time spent on community building and only in the beginning of the term.</a:t>
            </a:r>
            <a:endParaRPr sz="2000"/>
          </a:p>
          <a:p>
            <a:pPr indent="0" lvl="0" marL="0" rtl="0" algn="l">
              <a:spcBef>
                <a:spcPts val="0"/>
              </a:spcBef>
              <a:spcAft>
                <a:spcPts val="0"/>
              </a:spcAft>
              <a:buNone/>
            </a:pPr>
            <a:r>
              <a:t/>
            </a:r>
            <a:endParaRPr sz="2000"/>
          </a:p>
        </p:txBody>
      </p:sp>
      <p:pic>
        <p:nvPicPr>
          <p:cNvPr id="284" name="Google Shape;284;p51"/>
          <p:cNvPicPr preferRelativeResize="0"/>
          <p:nvPr/>
        </p:nvPicPr>
        <p:blipFill>
          <a:blip r:embed="rId3">
            <a:alphaModFix/>
          </a:blip>
          <a:stretch>
            <a:fillRect/>
          </a:stretch>
        </p:blipFill>
        <p:spPr>
          <a:xfrm>
            <a:off x="6352150" y="2436100"/>
            <a:ext cx="2707400" cy="2707400"/>
          </a:xfrm>
          <a:prstGeom prst="rect">
            <a:avLst/>
          </a:prstGeom>
          <a:noFill/>
          <a:ln>
            <a:noFill/>
          </a:ln>
        </p:spPr>
      </p:pic>
      <p:sp>
        <p:nvSpPr>
          <p:cNvPr id="285" name="Google Shape;285;p51"/>
          <p:cNvSpPr txBox="1"/>
          <p:nvPr>
            <p:ph idx="2" type="body"/>
          </p:nvPr>
        </p:nvSpPr>
        <p:spPr>
          <a:xfrm>
            <a:off x="4311600" y="298725"/>
            <a:ext cx="3999900" cy="3853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Focus on all-class discussions, rather than small group work</a:t>
            </a:r>
            <a:endParaRPr sz="2000"/>
          </a:p>
          <a:p>
            <a:pPr indent="-355600" lvl="0" marL="457200" rtl="0" algn="l">
              <a:spcBef>
                <a:spcPts val="0"/>
              </a:spcBef>
              <a:spcAft>
                <a:spcPts val="0"/>
              </a:spcAft>
              <a:buSzPts val="2000"/>
              <a:buChar char="●"/>
            </a:pPr>
            <a:r>
              <a:rPr lang="en" sz="2000"/>
              <a:t>Publicly call out bad behavior</a:t>
            </a:r>
            <a:endParaRPr sz="2000"/>
          </a:p>
          <a:p>
            <a:pPr indent="-355600" lvl="0" marL="457200" rtl="0" algn="l">
              <a:spcBef>
                <a:spcPts val="0"/>
              </a:spcBef>
              <a:spcAft>
                <a:spcPts val="0"/>
              </a:spcAft>
              <a:buSzPts val="2000"/>
              <a:buChar char="●"/>
            </a:pPr>
            <a:r>
              <a:rPr lang="en" sz="2000"/>
              <a:t>Course syllabus with punitive tone</a:t>
            </a:r>
            <a:endParaRPr sz="2000"/>
          </a:p>
          <a:p>
            <a:pPr indent="-355600" lvl="0" marL="457200" rtl="0" algn="l">
              <a:spcBef>
                <a:spcPts val="0"/>
              </a:spcBef>
              <a:spcAft>
                <a:spcPts val="0"/>
              </a:spcAft>
              <a:buSzPts val="2000"/>
              <a:buChar char="●"/>
            </a:pPr>
            <a:r>
              <a:rPr lang="en" sz="2000"/>
              <a:t>Make assumptions </a:t>
            </a:r>
            <a:endParaRPr sz="2000"/>
          </a:p>
          <a:p>
            <a:pPr indent="0" lvl="0" marL="457200" rtl="0" algn="l">
              <a:spcBef>
                <a:spcPts val="0"/>
              </a:spcBef>
              <a:spcAft>
                <a:spcPts val="0"/>
              </a:spcAft>
              <a:buClr>
                <a:schemeClr val="dk1"/>
              </a:buClr>
              <a:buSzPts val="1100"/>
              <a:buFont typeface="Arial"/>
              <a:buNone/>
            </a:pPr>
            <a:r>
              <a:rPr lang="en" sz="2000"/>
              <a:t>in attempts to </a:t>
            </a:r>
            <a:endParaRPr sz="2000"/>
          </a:p>
          <a:p>
            <a:pPr indent="0" lvl="0" marL="457200" rtl="0" algn="l">
              <a:spcBef>
                <a:spcPts val="0"/>
              </a:spcBef>
              <a:spcAft>
                <a:spcPts val="0"/>
              </a:spcAft>
              <a:buClr>
                <a:schemeClr val="dk1"/>
              </a:buClr>
              <a:buSzPts val="1100"/>
              <a:buFont typeface="Arial"/>
              <a:buNone/>
            </a:pPr>
            <a:r>
              <a:rPr lang="en" sz="2000"/>
              <a:t>connect with </a:t>
            </a:r>
            <a:endParaRPr sz="2000"/>
          </a:p>
          <a:p>
            <a:pPr indent="0" lvl="0" marL="457200" rtl="0" algn="l">
              <a:spcBef>
                <a:spcPts val="0"/>
              </a:spcBef>
              <a:spcAft>
                <a:spcPts val="0"/>
              </a:spcAft>
              <a:buClr>
                <a:schemeClr val="dk1"/>
              </a:buClr>
              <a:buSzPts val="1100"/>
              <a:buFont typeface="Arial"/>
              <a:buNone/>
            </a:pPr>
            <a:r>
              <a:rPr lang="en" sz="2000"/>
              <a:t>students</a:t>
            </a:r>
            <a:endParaRPr sz="2000"/>
          </a:p>
          <a:p>
            <a:pPr indent="0" lvl="0" marL="0" rtl="0" algn="l">
              <a:spcBef>
                <a:spcPts val="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2"/>
          <p:cNvSpPr txBox="1"/>
          <p:nvPr>
            <p:ph type="title"/>
          </p:nvPr>
        </p:nvSpPr>
        <p:spPr>
          <a:xfrm>
            <a:off x="1376400" y="1484250"/>
            <a:ext cx="6391200" cy="2175000"/>
          </a:xfrm>
          <a:prstGeom prst="rect">
            <a:avLst/>
          </a:prstGeom>
          <a:solidFill>
            <a:srgbClr val="CC0000"/>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A</a:t>
            </a:r>
            <a:r>
              <a:rPr b="1" lang="en">
                <a:solidFill>
                  <a:srgbClr val="FFFFFF"/>
                </a:solidFill>
                <a:latin typeface="Impact"/>
                <a:ea typeface="Impact"/>
                <a:cs typeface="Impact"/>
                <a:sym typeface="Impact"/>
              </a:rPr>
              <a:t> </a:t>
            </a:r>
            <a:r>
              <a:rPr b="1" lang="en">
                <a:solidFill>
                  <a:srgbClr val="FFFFFF"/>
                </a:solidFill>
              </a:rPr>
              <a:t>Participant’s</a:t>
            </a:r>
            <a:r>
              <a:rPr b="1" lang="en">
                <a:solidFill>
                  <a:srgbClr val="FFFFFF"/>
                </a:solidFill>
                <a:latin typeface="Impact"/>
                <a:ea typeface="Impact"/>
                <a:cs typeface="Impact"/>
                <a:sym typeface="Impact"/>
              </a:rPr>
              <a:t> Perspective</a:t>
            </a:r>
            <a:endParaRPr b="1">
              <a:solidFill>
                <a:srgbClr val="FFFFFF"/>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118525" y="0"/>
            <a:ext cx="9262526"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3"/>
          <p:cNvSpPr txBox="1"/>
          <p:nvPr>
            <p:ph type="title"/>
          </p:nvPr>
        </p:nvSpPr>
        <p:spPr>
          <a:xfrm>
            <a:off x="311700" y="3688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My  Takeaways</a:t>
            </a:r>
            <a:endParaRPr sz="3400">
              <a:latin typeface="Impact"/>
              <a:ea typeface="Impact"/>
              <a:cs typeface="Impact"/>
              <a:sym typeface="Impact"/>
            </a:endParaRPr>
          </a:p>
        </p:txBody>
      </p:sp>
      <p:sp>
        <p:nvSpPr>
          <p:cNvPr id="296" name="Google Shape;296;p53"/>
          <p:cNvSpPr txBox="1"/>
          <p:nvPr>
            <p:ph idx="1" type="body"/>
          </p:nvPr>
        </p:nvSpPr>
        <p:spPr>
          <a:xfrm>
            <a:off x="311700" y="982025"/>
            <a:ext cx="4472400" cy="4085400"/>
          </a:xfrm>
          <a:prstGeom prst="rect">
            <a:avLst/>
          </a:prstGeom>
        </p:spPr>
        <p:txBody>
          <a:bodyPr anchorCtr="0" anchor="ctr" bIns="91425" lIns="91425" spcFirstLastPara="1" rIns="91425" wrap="square" tIns="91425">
            <a:noAutofit/>
          </a:bodyPr>
          <a:lstStyle/>
          <a:p>
            <a:pPr indent="-368300" lvl="0" marL="457200" rtl="0" algn="l">
              <a:lnSpc>
                <a:spcPct val="115000"/>
              </a:lnSpc>
              <a:spcBef>
                <a:spcPts val="0"/>
              </a:spcBef>
              <a:spcAft>
                <a:spcPts val="0"/>
              </a:spcAft>
              <a:buClr>
                <a:srgbClr val="434343"/>
              </a:buClr>
              <a:buSzPts val="2200"/>
              <a:buChar char="●"/>
            </a:pPr>
            <a:r>
              <a:rPr lang="en" sz="2200">
                <a:solidFill>
                  <a:srgbClr val="434343"/>
                </a:solidFill>
              </a:rPr>
              <a:t>Seeing my data was humbling and thought-provoking</a:t>
            </a:r>
            <a:endParaRPr sz="2200">
              <a:solidFill>
                <a:srgbClr val="434343"/>
              </a:solidFill>
            </a:endParaRPr>
          </a:p>
          <a:p>
            <a:pPr indent="-368300" lvl="0" marL="457200" rtl="0" algn="l">
              <a:lnSpc>
                <a:spcPct val="115000"/>
              </a:lnSpc>
              <a:spcBef>
                <a:spcPts val="0"/>
              </a:spcBef>
              <a:spcAft>
                <a:spcPts val="0"/>
              </a:spcAft>
              <a:buClr>
                <a:srgbClr val="434343"/>
              </a:buClr>
              <a:buSzPts val="2200"/>
              <a:buChar char="●"/>
            </a:pPr>
            <a:r>
              <a:rPr lang="en" sz="2200">
                <a:solidFill>
                  <a:srgbClr val="434343"/>
                </a:solidFill>
              </a:rPr>
              <a:t>I'm more aware that equity gaps exist in my classes</a:t>
            </a:r>
            <a:endParaRPr sz="2200">
              <a:solidFill>
                <a:srgbClr val="434343"/>
              </a:solidFill>
            </a:endParaRPr>
          </a:p>
          <a:p>
            <a:pPr indent="-368300" lvl="0" marL="457200" rtl="0" algn="l">
              <a:lnSpc>
                <a:spcPct val="115000"/>
              </a:lnSpc>
              <a:spcBef>
                <a:spcPts val="0"/>
              </a:spcBef>
              <a:spcAft>
                <a:spcPts val="0"/>
              </a:spcAft>
              <a:buClr>
                <a:srgbClr val="434343"/>
              </a:buClr>
              <a:buSzPts val="2200"/>
              <a:buChar char="●"/>
            </a:pPr>
            <a:r>
              <a:rPr lang="en" sz="2200">
                <a:solidFill>
                  <a:srgbClr val="434343"/>
                </a:solidFill>
              </a:rPr>
              <a:t>I’m anxious to see immediate improvement in my data.</a:t>
            </a:r>
            <a:endParaRPr sz="2200">
              <a:solidFill>
                <a:srgbClr val="434343"/>
              </a:solidFill>
            </a:endParaRPr>
          </a:p>
          <a:p>
            <a:pPr indent="0" lvl="0" marL="0" rtl="0" algn="l">
              <a:lnSpc>
                <a:spcPct val="115000"/>
              </a:lnSpc>
              <a:spcBef>
                <a:spcPts val="1600"/>
              </a:spcBef>
              <a:spcAft>
                <a:spcPts val="1600"/>
              </a:spcAft>
              <a:buNone/>
            </a:pPr>
            <a:r>
              <a:t/>
            </a:r>
            <a:endParaRPr sz="2200">
              <a:solidFill>
                <a:srgbClr val="434343"/>
              </a:solidFill>
            </a:endParaRPr>
          </a:p>
        </p:txBody>
      </p:sp>
      <p:pic>
        <p:nvPicPr>
          <p:cNvPr id="297" name="Google Shape;297;p53"/>
          <p:cNvPicPr preferRelativeResize="0"/>
          <p:nvPr/>
        </p:nvPicPr>
        <p:blipFill rotWithShape="1">
          <a:blip r:embed="rId3">
            <a:alphaModFix/>
          </a:blip>
          <a:srcRect b="0" l="0" r="0" t="0"/>
          <a:stretch/>
        </p:blipFill>
        <p:spPr>
          <a:xfrm>
            <a:off x="5351325" y="1171600"/>
            <a:ext cx="3134600" cy="3134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4"/>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Breakout Rooms</a:t>
            </a:r>
            <a:endParaRPr sz="2100">
              <a:solidFill>
                <a:schemeClr val="accent3"/>
              </a:solidFill>
              <a:latin typeface="Impact"/>
              <a:ea typeface="Impact"/>
              <a:cs typeface="Impact"/>
              <a:sym typeface="Impact"/>
            </a:endParaRPr>
          </a:p>
        </p:txBody>
      </p:sp>
      <p:sp>
        <p:nvSpPr>
          <p:cNvPr id="303" name="Google Shape;303;p5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rPr>
              <a:t>Let’s take a few minutes to reflect on your college, your data, and you.</a:t>
            </a:r>
            <a:endParaRPr sz="2000">
              <a:solidFill>
                <a:schemeClr val="dk1"/>
              </a:solidFill>
            </a:endParaRPr>
          </a:p>
          <a:p>
            <a:pPr indent="0" lvl="0" marL="0" rtl="0" algn="l">
              <a:spcBef>
                <a:spcPts val="1600"/>
              </a:spcBef>
              <a:spcAft>
                <a:spcPts val="1600"/>
              </a:spcAft>
              <a:buNone/>
            </a:pPr>
            <a:r>
              <a:rPr lang="en" sz="2000">
                <a:solidFill>
                  <a:schemeClr val="dk1"/>
                </a:solidFill>
              </a:rPr>
              <a:t>Google Slides: https://docs.google.com/presentation/d/17u69gIhLc4spA4feTOj1kwPFOcxc4_roS7mUxfTBzaQ/edit#slide=id.gcee04cfa87_0_19</a:t>
            </a:r>
            <a:endParaRPr sz="2000">
              <a:solidFill>
                <a:schemeClr val="dk1"/>
              </a:solidFill>
            </a:endParaRPr>
          </a:p>
        </p:txBody>
      </p:sp>
      <p:sp>
        <p:nvSpPr>
          <p:cNvPr id="304" name="Google Shape;304;p54"/>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Digestion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5"/>
          <p:cNvSpPr txBox="1"/>
          <p:nvPr>
            <p:ph type="title"/>
          </p:nvPr>
        </p:nvSpPr>
        <p:spPr>
          <a:xfrm>
            <a:off x="1376400" y="1484250"/>
            <a:ext cx="6391200" cy="2175000"/>
          </a:xfrm>
          <a:prstGeom prst="rect">
            <a:avLst/>
          </a:prstGeom>
          <a:solidFill>
            <a:srgbClr val="CC0000"/>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Impact"/>
                <a:ea typeface="Impact"/>
                <a:cs typeface="Impact"/>
                <a:sym typeface="Impact"/>
              </a:rPr>
              <a:t>The Facilitators’ Perspectives</a:t>
            </a:r>
            <a:endParaRPr b="1">
              <a:solidFill>
                <a:srgbClr val="FFFFFF"/>
              </a:solidFill>
              <a:latin typeface="Impact"/>
              <a:ea typeface="Impact"/>
              <a:cs typeface="Impact"/>
              <a:sym typeface="Impac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6"/>
          <p:cNvSpPr txBox="1"/>
          <p:nvPr>
            <p:ph type="title"/>
          </p:nvPr>
        </p:nvSpPr>
        <p:spPr>
          <a:xfrm>
            <a:off x="265500" y="869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400"/>
              <a:t>What Worked</a:t>
            </a:r>
            <a:endParaRPr sz="3400">
              <a:latin typeface="Impact"/>
              <a:ea typeface="Impact"/>
              <a:cs typeface="Impact"/>
              <a:sym typeface="Impact"/>
            </a:endParaRPr>
          </a:p>
        </p:txBody>
      </p:sp>
      <p:pic>
        <p:nvPicPr>
          <p:cNvPr id="315" name="Google Shape;315;p56"/>
          <p:cNvPicPr preferRelativeResize="0"/>
          <p:nvPr/>
        </p:nvPicPr>
        <p:blipFill>
          <a:blip r:embed="rId3">
            <a:alphaModFix/>
          </a:blip>
          <a:stretch>
            <a:fillRect/>
          </a:stretch>
        </p:blipFill>
        <p:spPr>
          <a:xfrm>
            <a:off x="550998" y="1387975"/>
            <a:ext cx="3474200" cy="2305250"/>
          </a:xfrm>
          <a:prstGeom prst="rect">
            <a:avLst/>
          </a:prstGeom>
          <a:noFill/>
          <a:ln>
            <a:noFill/>
          </a:ln>
        </p:spPr>
      </p:pic>
      <p:sp>
        <p:nvSpPr>
          <p:cNvPr id="316" name="Google Shape;316;p56"/>
          <p:cNvSpPr txBox="1"/>
          <p:nvPr>
            <p:ph type="title"/>
          </p:nvPr>
        </p:nvSpPr>
        <p:spPr>
          <a:xfrm>
            <a:off x="4837500" y="107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400"/>
              <a:t>What Didn’t Work</a:t>
            </a:r>
            <a:endParaRPr sz="3400">
              <a:latin typeface="Impact"/>
              <a:ea typeface="Impact"/>
              <a:cs typeface="Impact"/>
              <a:sym typeface="Impact"/>
            </a:endParaRPr>
          </a:p>
        </p:txBody>
      </p:sp>
      <p:pic>
        <p:nvPicPr>
          <p:cNvPr id="317" name="Google Shape;317;p56"/>
          <p:cNvPicPr preferRelativeResize="0"/>
          <p:nvPr/>
        </p:nvPicPr>
        <p:blipFill>
          <a:blip r:embed="rId4">
            <a:alphaModFix/>
          </a:blip>
          <a:stretch>
            <a:fillRect/>
          </a:stretch>
        </p:blipFill>
        <p:spPr>
          <a:xfrm>
            <a:off x="5044151" y="1361825"/>
            <a:ext cx="3581525" cy="2388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7"/>
          <p:cNvSpPr txBox="1"/>
          <p:nvPr>
            <p:ph idx="2" type="body"/>
          </p:nvPr>
        </p:nvSpPr>
        <p:spPr>
          <a:xfrm>
            <a:off x="4782925" y="322900"/>
            <a:ext cx="4159200" cy="4582800"/>
          </a:xfrm>
          <a:prstGeom prst="rect">
            <a:avLst/>
          </a:prstGeom>
        </p:spPr>
        <p:txBody>
          <a:bodyPr anchorCtr="0" anchor="ctr" bIns="91425" lIns="91425" spcFirstLastPara="1" rIns="91425" wrap="square" tIns="91425">
            <a:noAutofit/>
          </a:bodyPr>
          <a:lstStyle/>
          <a:p>
            <a:pPr indent="-336550" lvl="0" marL="457200" rtl="0" algn="l">
              <a:spcBef>
                <a:spcPts val="0"/>
              </a:spcBef>
              <a:spcAft>
                <a:spcPts val="0"/>
              </a:spcAft>
              <a:buSzPts val="1700"/>
              <a:buAutoNum type="arabicPeriod"/>
            </a:pPr>
            <a:r>
              <a:rPr lang="en" sz="1700">
                <a:solidFill>
                  <a:schemeClr val="dk1"/>
                </a:solidFill>
              </a:rPr>
              <a:t>Sessions via Zoom</a:t>
            </a:r>
            <a:endParaRPr sz="1700">
              <a:solidFill>
                <a:schemeClr val="dk1"/>
              </a:solidFill>
            </a:endParaRPr>
          </a:p>
          <a:p>
            <a:pPr indent="-311150" lvl="1" marL="914400" rtl="0" algn="l">
              <a:spcBef>
                <a:spcPts val="0"/>
              </a:spcBef>
              <a:spcAft>
                <a:spcPts val="0"/>
              </a:spcAft>
              <a:buSzPts val="1300"/>
              <a:buAutoNum type="alphaLcPeriod"/>
            </a:pPr>
            <a:r>
              <a:rPr lang="en" sz="1300">
                <a:solidFill>
                  <a:schemeClr val="dk1"/>
                </a:solidFill>
              </a:rPr>
              <a:t>More frequent, shorter sessions</a:t>
            </a:r>
            <a:endParaRPr sz="1300">
              <a:solidFill>
                <a:schemeClr val="dk1"/>
              </a:solidFill>
            </a:endParaRPr>
          </a:p>
          <a:p>
            <a:pPr indent="-311150" lvl="1" marL="914400" rtl="0" algn="l">
              <a:spcBef>
                <a:spcPts val="0"/>
              </a:spcBef>
              <a:spcAft>
                <a:spcPts val="0"/>
              </a:spcAft>
              <a:buSzPts val="1300"/>
              <a:buAutoNum type="alphaLcPeriod"/>
            </a:pPr>
            <a:r>
              <a:rPr lang="en" sz="1300">
                <a:solidFill>
                  <a:schemeClr val="dk1"/>
                </a:solidFill>
              </a:rPr>
              <a:t>Meet with small groups</a:t>
            </a:r>
            <a:endParaRPr sz="1300">
              <a:solidFill>
                <a:schemeClr val="dk1"/>
              </a:solidFill>
            </a:endParaRPr>
          </a:p>
          <a:p>
            <a:pPr indent="-336550" lvl="0" marL="457200" rtl="0" algn="l">
              <a:lnSpc>
                <a:spcPct val="100000"/>
              </a:lnSpc>
              <a:spcBef>
                <a:spcPts val="0"/>
              </a:spcBef>
              <a:spcAft>
                <a:spcPts val="0"/>
              </a:spcAft>
              <a:buSzPts val="1700"/>
              <a:buAutoNum type="arabicPeriod"/>
            </a:pPr>
            <a:r>
              <a:rPr lang="en" sz="1700">
                <a:solidFill>
                  <a:schemeClr val="dk1"/>
                </a:solidFill>
              </a:rPr>
              <a:t>Handling data remotely</a:t>
            </a:r>
            <a:endParaRPr sz="1700">
              <a:solidFill>
                <a:schemeClr val="dk1"/>
              </a:solidFill>
            </a:endParaRPr>
          </a:p>
          <a:p>
            <a:pPr indent="-311150" lvl="1" marL="914400" rtl="0" algn="l">
              <a:lnSpc>
                <a:spcPct val="100000"/>
              </a:lnSpc>
              <a:spcBef>
                <a:spcPts val="0"/>
              </a:spcBef>
              <a:spcAft>
                <a:spcPts val="0"/>
              </a:spcAft>
              <a:buSzPts val="1300"/>
              <a:buAutoNum type="alphaLcPeriod"/>
            </a:pPr>
            <a:r>
              <a:rPr lang="en" sz="1300">
                <a:solidFill>
                  <a:schemeClr val="dk1"/>
                </a:solidFill>
              </a:rPr>
              <a:t>When to provide data to avoid distraction</a:t>
            </a:r>
            <a:endParaRPr sz="1300">
              <a:solidFill>
                <a:schemeClr val="dk1"/>
              </a:solidFill>
            </a:endParaRPr>
          </a:p>
          <a:p>
            <a:pPr indent="-311150" lvl="1" marL="914400" rtl="0" algn="l">
              <a:lnSpc>
                <a:spcPct val="100000"/>
              </a:lnSpc>
              <a:spcBef>
                <a:spcPts val="0"/>
              </a:spcBef>
              <a:spcAft>
                <a:spcPts val="0"/>
              </a:spcAft>
              <a:buClr>
                <a:schemeClr val="dk1"/>
              </a:buClr>
              <a:buSzPts val="1300"/>
              <a:buAutoNum type="alphaLcPeriod"/>
            </a:pPr>
            <a:r>
              <a:rPr lang="en" sz="1300">
                <a:solidFill>
                  <a:schemeClr val="dk1"/>
                </a:solidFill>
              </a:rPr>
              <a:t>How to provide data digitally and securely</a:t>
            </a:r>
            <a:endParaRPr sz="1300">
              <a:solidFill>
                <a:schemeClr val="dk1"/>
              </a:solidFill>
            </a:endParaRPr>
          </a:p>
          <a:p>
            <a:pPr indent="-336550" lvl="0" marL="457200" rtl="0" algn="l">
              <a:spcBef>
                <a:spcPts val="0"/>
              </a:spcBef>
              <a:spcAft>
                <a:spcPts val="0"/>
              </a:spcAft>
              <a:buSzPts val="1700"/>
              <a:buAutoNum type="arabicPeriod"/>
            </a:pPr>
            <a:r>
              <a:rPr lang="en" sz="1700">
                <a:solidFill>
                  <a:schemeClr val="dk1"/>
                </a:solidFill>
              </a:rPr>
              <a:t>Ensure time for folks to process privately and in groups, with ongoing support.</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Engaging students in the conversation.</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Inviting and encouraging faculty to interrogate their own practice as well as the structures that they work within to question effectiveness and validity.</a:t>
            </a:r>
            <a:endParaRPr sz="1700">
              <a:solidFill>
                <a:schemeClr val="dk1"/>
              </a:solidFill>
            </a:endParaRPr>
          </a:p>
          <a:p>
            <a:pPr indent="0" lvl="0" marL="457200" rtl="0" algn="l">
              <a:spcBef>
                <a:spcPts val="0"/>
              </a:spcBef>
              <a:spcAft>
                <a:spcPts val="0"/>
              </a:spcAft>
              <a:buNone/>
            </a:pPr>
            <a:r>
              <a:t/>
            </a:r>
            <a:endParaRPr>
              <a:solidFill>
                <a:schemeClr val="dk1"/>
              </a:solidFill>
            </a:endParaRPr>
          </a:p>
        </p:txBody>
      </p:sp>
      <p:sp>
        <p:nvSpPr>
          <p:cNvPr id="323" name="Google Shape;323;p57"/>
          <p:cNvSpPr txBox="1"/>
          <p:nvPr>
            <p:ph type="title"/>
          </p:nvPr>
        </p:nvSpPr>
        <p:spPr>
          <a:xfrm>
            <a:off x="152400" y="452325"/>
            <a:ext cx="3957300" cy="260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t>New Considerations</a:t>
            </a:r>
            <a:endParaRPr sz="4100"/>
          </a:p>
          <a:p>
            <a:pPr indent="0" lvl="0" marL="0" rtl="0" algn="ctr">
              <a:lnSpc>
                <a:spcPct val="115000"/>
              </a:lnSpc>
              <a:spcBef>
                <a:spcPts val="0"/>
              </a:spcBef>
              <a:spcAft>
                <a:spcPts val="1600"/>
              </a:spcAft>
              <a:buNone/>
            </a:pPr>
            <a:r>
              <a:rPr lang="en" sz="1900">
                <a:solidFill>
                  <a:schemeClr val="accent3"/>
                </a:solidFill>
                <a:latin typeface="Arial"/>
                <a:ea typeface="Arial"/>
                <a:cs typeface="Arial"/>
                <a:sym typeface="Arial"/>
              </a:rPr>
              <a:t>Navigating Remote PD and Addressing Anti-Racism</a:t>
            </a:r>
            <a:endParaRPr sz="1900">
              <a:solidFill>
                <a:schemeClr val="accent3"/>
              </a:solidFill>
              <a:latin typeface="Arial"/>
              <a:ea typeface="Arial"/>
              <a:cs typeface="Arial"/>
              <a:sym typeface="Arial"/>
            </a:endParaRPr>
          </a:p>
        </p:txBody>
      </p:sp>
      <p:pic>
        <p:nvPicPr>
          <p:cNvPr id="324" name="Google Shape;324;p57"/>
          <p:cNvPicPr preferRelativeResize="0"/>
          <p:nvPr/>
        </p:nvPicPr>
        <p:blipFill>
          <a:blip r:embed="rId3">
            <a:alphaModFix/>
          </a:blip>
          <a:stretch>
            <a:fillRect/>
          </a:stretch>
        </p:blipFill>
        <p:spPr>
          <a:xfrm>
            <a:off x="216900" y="-33650"/>
            <a:ext cx="508705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8"/>
          <p:cNvSpPr txBox="1"/>
          <p:nvPr>
            <p:ph idx="2" type="body"/>
          </p:nvPr>
        </p:nvSpPr>
        <p:spPr>
          <a:xfrm>
            <a:off x="4558225" y="100"/>
            <a:ext cx="4558200" cy="5143500"/>
          </a:xfrm>
          <a:prstGeom prst="rect">
            <a:avLst/>
          </a:prstGeom>
          <a:solidFill>
            <a:srgbClr val="CC0000"/>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700">
              <a:solidFill>
                <a:srgbClr val="FFFFFF"/>
              </a:solidFill>
              <a:latin typeface="Righteous"/>
              <a:ea typeface="Righteous"/>
              <a:cs typeface="Righteous"/>
              <a:sym typeface="Righteous"/>
            </a:endParaRPr>
          </a:p>
          <a:p>
            <a:pPr indent="-374650" lvl="0" marL="457200" rtl="0" algn="l">
              <a:lnSpc>
                <a:spcPct val="138000"/>
              </a:lnSpc>
              <a:spcBef>
                <a:spcPts val="0"/>
              </a:spcBef>
              <a:spcAft>
                <a:spcPts val="0"/>
              </a:spcAft>
              <a:buClr>
                <a:srgbClr val="FFFFFF"/>
              </a:buClr>
              <a:buSzPts val="2300"/>
              <a:buFont typeface="Arial"/>
              <a:buChar char="●"/>
            </a:pPr>
            <a:r>
              <a:rPr lang="en" sz="2600">
                <a:solidFill>
                  <a:srgbClr val="FFFFFF"/>
                </a:solidFill>
              </a:rPr>
              <a:t>Passed November 2020</a:t>
            </a:r>
            <a:endParaRPr sz="2600">
              <a:solidFill>
                <a:srgbClr val="FFFFFF"/>
              </a:solidFill>
            </a:endParaRPr>
          </a:p>
          <a:p>
            <a:pPr indent="-374650" lvl="0" marL="457200" rtl="0" algn="l">
              <a:lnSpc>
                <a:spcPct val="138000"/>
              </a:lnSpc>
              <a:spcBef>
                <a:spcPts val="0"/>
              </a:spcBef>
              <a:spcAft>
                <a:spcPts val="0"/>
              </a:spcAft>
              <a:buClr>
                <a:srgbClr val="FFFFFF"/>
              </a:buClr>
              <a:buSzPts val="2300"/>
              <a:buFont typeface="Arial"/>
              <a:buChar char="●"/>
            </a:pPr>
            <a:r>
              <a:rPr lang="en" sz="2600">
                <a:solidFill>
                  <a:srgbClr val="FFFFFF"/>
                </a:solidFill>
              </a:rPr>
              <a:t>Three-month drafting process</a:t>
            </a:r>
            <a:endParaRPr sz="2600">
              <a:solidFill>
                <a:srgbClr val="FFFFFF"/>
              </a:solidFill>
            </a:endParaRPr>
          </a:p>
          <a:p>
            <a:pPr indent="-374650" lvl="0" marL="457200" rtl="0" algn="l">
              <a:lnSpc>
                <a:spcPct val="138000"/>
              </a:lnSpc>
              <a:spcBef>
                <a:spcPts val="0"/>
              </a:spcBef>
              <a:spcAft>
                <a:spcPts val="0"/>
              </a:spcAft>
              <a:buClr>
                <a:srgbClr val="FFFFFF"/>
              </a:buClr>
              <a:buSzPts val="2300"/>
              <a:buFont typeface="Arial"/>
              <a:buChar char="●"/>
            </a:pPr>
            <a:r>
              <a:rPr lang="en" sz="2600">
                <a:solidFill>
                  <a:srgbClr val="FFFFFF"/>
                </a:solidFill>
              </a:rPr>
              <a:t>Cross-Constituency Collaboration</a:t>
            </a:r>
            <a:endParaRPr sz="2600">
              <a:solidFill>
                <a:srgbClr val="FFFFFF"/>
              </a:solidFill>
            </a:endParaRPr>
          </a:p>
          <a:p>
            <a:pPr indent="-393700" lvl="0" marL="457200" rtl="0" algn="l">
              <a:lnSpc>
                <a:spcPct val="138000"/>
              </a:lnSpc>
              <a:spcBef>
                <a:spcPts val="0"/>
              </a:spcBef>
              <a:spcAft>
                <a:spcPts val="0"/>
              </a:spcAft>
              <a:buClr>
                <a:srgbClr val="FFFFFF"/>
              </a:buClr>
              <a:buSzPts val="2600"/>
              <a:buFont typeface="Arial"/>
              <a:buChar char="●"/>
            </a:pPr>
            <a:r>
              <a:rPr lang="en" sz="2600" u="sng">
                <a:solidFill>
                  <a:srgbClr val="FFFFFF"/>
                </a:solidFill>
                <a:hlinkClick r:id="rId3">
                  <a:extLst>
                    <a:ext uri="{A12FA001-AC4F-418D-AE19-62706E023703}">
                      <ahyp:hlinkClr val="tx"/>
                    </a:ext>
                  </a:extLst>
                </a:hlinkClick>
              </a:rPr>
              <a:t>Equity Action Plan</a:t>
            </a:r>
            <a:endParaRPr b="1" sz="1400">
              <a:solidFill>
                <a:srgbClr val="FF0000"/>
              </a:solidFill>
              <a:latin typeface="Roboto Slab"/>
              <a:ea typeface="Roboto Slab"/>
              <a:cs typeface="Roboto Slab"/>
              <a:sym typeface="Roboto Slab"/>
            </a:endParaRPr>
          </a:p>
        </p:txBody>
      </p:sp>
      <p:sp>
        <p:nvSpPr>
          <p:cNvPr id="330" name="Google Shape;330;p58"/>
          <p:cNvSpPr txBox="1"/>
          <p:nvPr>
            <p:ph type="title"/>
          </p:nvPr>
        </p:nvSpPr>
        <p:spPr>
          <a:xfrm>
            <a:off x="50" y="1217700"/>
            <a:ext cx="4558200" cy="328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rgbClr val="073763"/>
                </a:solidFill>
              </a:rPr>
              <a:t>Academic Senate</a:t>
            </a:r>
            <a:endParaRPr sz="2800">
              <a:solidFill>
                <a:srgbClr val="073763"/>
              </a:solidFill>
            </a:endParaRPr>
          </a:p>
          <a:p>
            <a:pPr indent="0" lvl="0" marL="0" rtl="0" algn="ctr">
              <a:spcBef>
                <a:spcPts val="0"/>
              </a:spcBef>
              <a:spcAft>
                <a:spcPts val="0"/>
              </a:spcAft>
              <a:buClr>
                <a:schemeClr val="dk1"/>
              </a:buClr>
              <a:buSzPts val="1100"/>
              <a:buFont typeface="Arial"/>
              <a:buNone/>
            </a:pPr>
            <a:r>
              <a:rPr lang="en" sz="3600">
                <a:solidFill>
                  <a:srgbClr val="073763"/>
                </a:solidFill>
                <a:uFill>
                  <a:noFill/>
                </a:uFill>
                <a:hlinkClick r:id="rId4">
                  <a:extLst>
                    <a:ext uri="{A12FA001-AC4F-418D-AE19-62706E023703}">
                      <ahyp:hlinkClr val="tx"/>
                    </a:ext>
                  </a:extLst>
                </a:hlinkClick>
              </a:rPr>
              <a:t>Diversity, Equity, Inclusion and Belonging Resolution</a:t>
            </a:r>
            <a:endParaRPr sz="3600">
              <a:solidFill>
                <a:srgbClr val="073763"/>
              </a:solidFill>
            </a:endParaRPr>
          </a:p>
        </p:txBody>
      </p:sp>
      <p:pic>
        <p:nvPicPr>
          <p:cNvPr id="331" name="Google Shape;331;p58"/>
          <p:cNvPicPr preferRelativeResize="0"/>
          <p:nvPr/>
        </p:nvPicPr>
        <p:blipFill>
          <a:blip r:embed="rId5">
            <a:alphaModFix/>
          </a:blip>
          <a:stretch>
            <a:fillRect/>
          </a:stretch>
        </p:blipFill>
        <p:spPr>
          <a:xfrm>
            <a:off x="0" y="280250"/>
            <a:ext cx="4558225" cy="937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9"/>
          <p:cNvSpPr txBox="1"/>
          <p:nvPr>
            <p:ph type="title"/>
          </p:nvPr>
        </p:nvSpPr>
        <p:spPr>
          <a:xfrm>
            <a:off x="0" y="57675"/>
            <a:ext cx="9087600" cy="5085600"/>
          </a:xfrm>
          <a:prstGeom prst="rect">
            <a:avLst/>
          </a:prstGeom>
          <a:solidFill>
            <a:srgbClr val="FFE599"/>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0B5394"/>
                </a:solidFill>
                <a:latin typeface="Raleway"/>
                <a:ea typeface="Raleway"/>
                <a:cs typeface="Raleway"/>
                <a:sym typeface="Raleway"/>
              </a:rPr>
              <a:t>Equity Resolution </a:t>
            </a:r>
            <a:r>
              <a:rPr b="1" lang="en" sz="3000">
                <a:solidFill>
                  <a:srgbClr val="0B5394"/>
                </a:solidFill>
                <a:latin typeface="Raleway"/>
                <a:ea typeface="Raleway"/>
                <a:cs typeface="Raleway"/>
                <a:sym typeface="Raleway"/>
              </a:rPr>
              <a:t>Action Items</a:t>
            </a:r>
            <a:endParaRPr b="1" sz="3000">
              <a:solidFill>
                <a:srgbClr val="0B5394"/>
              </a:solidFill>
              <a:latin typeface="Raleway"/>
              <a:ea typeface="Raleway"/>
              <a:cs typeface="Raleway"/>
              <a:sym typeface="Raleway"/>
            </a:endParaRPr>
          </a:p>
          <a:p>
            <a:pPr indent="-349250" lvl="0" marL="457200" rtl="0" algn="l">
              <a:lnSpc>
                <a:spcPct val="115000"/>
              </a:lnSpc>
              <a:spcBef>
                <a:spcPts val="1000"/>
              </a:spcBef>
              <a:spcAft>
                <a:spcPts val="0"/>
              </a:spcAft>
              <a:buClr>
                <a:srgbClr val="0B5394"/>
              </a:buClr>
              <a:buSzPts val="1900"/>
              <a:buFont typeface="Raleway"/>
              <a:buAutoNum type="arabicPeriod"/>
            </a:pPr>
            <a:r>
              <a:rPr b="1" lang="en" sz="1900">
                <a:solidFill>
                  <a:srgbClr val="0B5394"/>
                </a:solidFill>
                <a:latin typeface="Raleway"/>
                <a:ea typeface="Raleway"/>
                <a:cs typeface="Raleway"/>
                <a:sym typeface="Raleway"/>
              </a:rPr>
              <a:t>foster a campus-wide climate of mutual respect between all constituencies;</a:t>
            </a:r>
            <a:endParaRPr b="1" sz="1900">
              <a:solidFill>
                <a:srgbClr val="0B5394"/>
              </a:solidFill>
              <a:latin typeface="Raleway"/>
              <a:ea typeface="Raleway"/>
              <a:cs typeface="Raleway"/>
              <a:sym typeface="Raleway"/>
            </a:endParaRPr>
          </a:p>
          <a:p>
            <a:pPr indent="-349250" lvl="0" marL="457200" rtl="0" algn="l">
              <a:spcBef>
                <a:spcPts val="0"/>
              </a:spcBef>
              <a:spcAft>
                <a:spcPts val="0"/>
              </a:spcAft>
              <a:buClr>
                <a:srgbClr val="0B5394"/>
              </a:buClr>
              <a:buSzPts val="1900"/>
              <a:buFont typeface="Raleway"/>
              <a:buAutoNum type="arabicPeriod"/>
            </a:pPr>
            <a:r>
              <a:rPr b="1" lang="en" sz="1900">
                <a:solidFill>
                  <a:srgbClr val="0B5394"/>
                </a:solidFill>
                <a:latin typeface="Raleway"/>
                <a:ea typeface="Raleway"/>
                <a:cs typeface="Raleway"/>
                <a:sym typeface="Raleway"/>
              </a:rPr>
              <a:t>promote student leadership and inclusion in college governance</a:t>
            </a:r>
            <a:endParaRPr b="1" sz="1900">
              <a:solidFill>
                <a:srgbClr val="0B5394"/>
              </a:solidFill>
              <a:latin typeface="Raleway"/>
              <a:ea typeface="Raleway"/>
              <a:cs typeface="Raleway"/>
              <a:sym typeface="Raleway"/>
            </a:endParaRPr>
          </a:p>
          <a:p>
            <a:pPr indent="-349250" lvl="0" marL="457200" rtl="0" algn="l">
              <a:lnSpc>
                <a:spcPct val="115000"/>
              </a:lnSpc>
              <a:spcBef>
                <a:spcPts val="0"/>
              </a:spcBef>
              <a:spcAft>
                <a:spcPts val="0"/>
              </a:spcAft>
              <a:buClr>
                <a:srgbClr val="0B5394"/>
              </a:buClr>
              <a:buSzPts val="1900"/>
              <a:buFont typeface="Raleway"/>
              <a:buAutoNum type="arabicPeriod"/>
            </a:pPr>
            <a:r>
              <a:rPr b="1" lang="en" sz="1900">
                <a:solidFill>
                  <a:srgbClr val="0B5394"/>
                </a:solidFill>
                <a:latin typeface="Raleway"/>
                <a:ea typeface="Raleway"/>
                <a:cs typeface="Raleway"/>
                <a:sym typeface="Raleway"/>
              </a:rPr>
              <a:t>cultivate a culture of meaningful reflection, and continuous examination of our own institutional systems and processes;</a:t>
            </a:r>
            <a:endParaRPr b="1" sz="1900">
              <a:solidFill>
                <a:srgbClr val="0B5394"/>
              </a:solidFill>
              <a:latin typeface="Raleway"/>
              <a:ea typeface="Raleway"/>
              <a:cs typeface="Raleway"/>
              <a:sym typeface="Raleway"/>
            </a:endParaRPr>
          </a:p>
          <a:p>
            <a:pPr indent="-349250" lvl="0" marL="457200" rtl="0" algn="l">
              <a:lnSpc>
                <a:spcPct val="115000"/>
              </a:lnSpc>
              <a:spcBef>
                <a:spcPts val="0"/>
              </a:spcBef>
              <a:spcAft>
                <a:spcPts val="0"/>
              </a:spcAft>
              <a:buClr>
                <a:srgbClr val="0B5394"/>
              </a:buClr>
              <a:buSzPts val="1900"/>
              <a:buFont typeface="Raleway"/>
              <a:buAutoNum type="arabicPeriod"/>
            </a:pPr>
            <a:r>
              <a:rPr b="1" lang="en" sz="1900">
                <a:solidFill>
                  <a:srgbClr val="0B5394"/>
                </a:solidFill>
                <a:latin typeface="Raleway"/>
                <a:ea typeface="Raleway"/>
                <a:cs typeface="Raleway"/>
                <a:sym typeface="Raleway"/>
              </a:rPr>
              <a:t>engage in collegial conversations that remind all college constituents of our shared responsibility to eliminate racism and discriminatory language, processes and acts in all physical, remote and digital CCSF spaces;</a:t>
            </a:r>
            <a:endParaRPr b="1" sz="1900">
              <a:solidFill>
                <a:srgbClr val="0B5394"/>
              </a:solidFill>
              <a:latin typeface="Raleway"/>
              <a:ea typeface="Raleway"/>
              <a:cs typeface="Raleway"/>
              <a:sym typeface="Raleway"/>
            </a:endParaRPr>
          </a:p>
          <a:p>
            <a:pPr indent="-349250" lvl="0" marL="457200" rtl="0" algn="l">
              <a:lnSpc>
                <a:spcPct val="115000"/>
              </a:lnSpc>
              <a:spcBef>
                <a:spcPts val="0"/>
              </a:spcBef>
              <a:spcAft>
                <a:spcPts val="0"/>
              </a:spcAft>
              <a:buClr>
                <a:srgbClr val="0B5394"/>
              </a:buClr>
              <a:buSzPts val="1900"/>
              <a:buFont typeface="Raleway"/>
              <a:buAutoNum type="arabicPeriod"/>
            </a:pPr>
            <a:r>
              <a:rPr b="1" lang="en" sz="1900">
                <a:solidFill>
                  <a:srgbClr val="0B5394"/>
                </a:solidFill>
                <a:latin typeface="Raleway"/>
                <a:ea typeface="Raleway"/>
                <a:cs typeface="Raleway"/>
                <a:sym typeface="Raleway"/>
              </a:rPr>
              <a:t>commit to recruitment and hiring practices that prioritize attainment of racially diverse employees and employees who demonstrate equity-minded competence;</a:t>
            </a:r>
            <a:endParaRPr b="1" sz="1900">
              <a:solidFill>
                <a:srgbClr val="0B5394"/>
              </a:solidFill>
              <a:latin typeface="Raleway"/>
              <a:ea typeface="Raleway"/>
              <a:cs typeface="Raleway"/>
              <a:sym typeface="Raleway"/>
            </a:endParaRPr>
          </a:p>
          <a:p>
            <a:pPr indent="-349250" lvl="0" marL="457200" rtl="0" algn="l">
              <a:spcBef>
                <a:spcPts val="0"/>
              </a:spcBef>
              <a:spcAft>
                <a:spcPts val="0"/>
              </a:spcAft>
              <a:buClr>
                <a:srgbClr val="0B5394"/>
              </a:buClr>
              <a:buSzPts val="1900"/>
              <a:buFont typeface="Raleway"/>
              <a:buAutoNum type="arabicPeriod"/>
            </a:pPr>
            <a:r>
              <a:rPr b="1" lang="en" sz="1900">
                <a:solidFill>
                  <a:srgbClr val="0B5394"/>
                </a:solidFill>
                <a:latin typeface="Raleway"/>
                <a:ea typeface="Raleway"/>
                <a:cs typeface="Raleway"/>
                <a:sym typeface="Raleway"/>
              </a:rPr>
              <a:t>create jointly organized, college-wide dialogue.</a:t>
            </a:r>
            <a:endParaRPr b="1" sz="1900">
              <a:solidFill>
                <a:srgbClr val="0B5394"/>
              </a:solidFill>
              <a:latin typeface="Raleway"/>
              <a:ea typeface="Raleway"/>
              <a:cs typeface="Raleway"/>
              <a:sym typeface="Raleway"/>
            </a:endParaRPr>
          </a:p>
          <a:p>
            <a:pPr indent="0" lvl="0" marL="0" rtl="0" algn="l">
              <a:spcBef>
                <a:spcPts val="0"/>
              </a:spcBef>
              <a:spcAft>
                <a:spcPts val="0"/>
              </a:spcAft>
              <a:buNone/>
            </a:pPr>
            <a:r>
              <a:rPr b="1" lang="en" sz="900">
                <a:solidFill>
                  <a:srgbClr val="0B5394"/>
                </a:solidFill>
                <a:latin typeface="Raleway"/>
                <a:ea typeface="Raleway"/>
                <a:cs typeface="Raleway"/>
                <a:sym typeface="Raleway"/>
              </a:rPr>
              <a:t>These are 6 of 19 action items in the resolution; to see the entire list, access the entire </a:t>
            </a:r>
            <a:r>
              <a:rPr b="1" lang="en" sz="900" u="sng">
                <a:solidFill>
                  <a:schemeClr val="hlink"/>
                </a:solidFill>
                <a:latin typeface="Raleway"/>
                <a:ea typeface="Raleway"/>
                <a:cs typeface="Raleway"/>
                <a:sym typeface="Raleway"/>
                <a:hlinkClick r:id="rId3"/>
              </a:rPr>
              <a:t>CCSF Equity Action Plan here.</a:t>
            </a:r>
            <a:endParaRPr b="1" sz="900">
              <a:solidFill>
                <a:srgbClr val="0B5394"/>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60"/>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lang="en" sz="3600"/>
              <a:t>Questions?</a:t>
            </a:r>
            <a:endParaRPr sz="3600"/>
          </a:p>
        </p:txBody>
      </p:sp>
      <p:sp>
        <p:nvSpPr>
          <p:cNvPr id="342" name="Google Shape;342;p60"/>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rgbClr val="404040"/>
              </a:buClr>
              <a:buSzPts val="1800"/>
              <a:buFont typeface="Arial"/>
              <a:buNone/>
            </a:pPr>
            <a:r>
              <a:t/>
            </a:r>
            <a:endParaRPr sz="1100" u="sng">
              <a:solidFill>
                <a:schemeClr val="hlink"/>
              </a:solidFill>
              <a:hlinkClick r:id="rId3"/>
            </a:endParaRPr>
          </a:p>
          <a:p>
            <a:pPr indent="0" lvl="0" marL="0" marR="0" rtl="0" algn="l">
              <a:lnSpc>
                <a:spcPct val="90000"/>
              </a:lnSpc>
              <a:spcBef>
                <a:spcPts val="800"/>
              </a:spcBef>
              <a:spcAft>
                <a:spcPts val="0"/>
              </a:spcAft>
              <a:buClr>
                <a:srgbClr val="404040"/>
              </a:buClr>
              <a:buSzPts val="1800"/>
              <a:buFont typeface="Arial"/>
              <a:buNone/>
            </a:pPr>
            <a:r>
              <a:rPr lang="en" u="sng">
                <a:solidFill>
                  <a:schemeClr val="hlink"/>
                </a:solidFill>
                <a:hlinkClick r:id="rId4"/>
              </a:rPr>
              <a:t>ASCCC</a:t>
            </a:r>
            <a:endParaRPr/>
          </a:p>
          <a:p>
            <a:pPr indent="0" lvl="0" marL="0" marR="0" rtl="0" algn="l">
              <a:lnSpc>
                <a:spcPct val="90000"/>
              </a:lnSpc>
              <a:spcBef>
                <a:spcPts val="800"/>
              </a:spcBef>
              <a:spcAft>
                <a:spcPts val="0"/>
              </a:spcAft>
              <a:buClr>
                <a:srgbClr val="404040"/>
              </a:buClr>
              <a:buSzPts val="1800"/>
              <a:buFont typeface="Arial"/>
              <a:buNone/>
            </a:pPr>
            <a:r>
              <a:rPr lang="en" u="sng">
                <a:solidFill>
                  <a:schemeClr val="hlink"/>
                </a:solidFill>
                <a:hlinkClick r:id="rId5"/>
              </a:rPr>
              <a:t>Info@asccc.org</a:t>
            </a:r>
            <a:endParaRPr/>
          </a:p>
          <a:p>
            <a:pPr indent="0" lvl="0" marL="0" marR="0" rtl="0" algn="l">
              <a:lnSpc>
                <a:spcPct val="90000"/>
              </a:lnSpc>
              <a:spcBef>
                <a:spcPts val="800"/>
              </a:spcBef>
              <a:spcAft>
                <a:spcPts val="0"/>
              </a:spcAft>
              <a:buClr>
                <a:srgbClr val="404040"/>
              </a:buClr>
              <a:buSzPts val="1800"/>
              <a:buFont typeface="Arial"/>
              <a:buNone/>
            </a:pPr>
            <a:r>
              <a:t/>
            </a:r>
            <a:endParaRPr/>
          </a:p>
          <a:p>
            <a:pPr indent="0" lvl="0" marL="0" marR="0" rtl="0" algn="l">
              <a:lnSpc>
                <a:spcPct val="90000"/>
              </a:lnSpc>
              <a:spcBef>
                <a:spcPts val="800"/>
              </a:spcBef>
              <a:spcAft>
                <a:spcPts val="0"/>
              </a:spcAft>
              <a:buClr>
                <a:srgbClr val="404040"/>
              </a:buClr>
              <a:buSzPts val="1800"/>
              <a:buFont typeface="Arial"/>
              <a:buNone/>
            </a:pPr>
            <a:r>
              <a:rPr b="0" i="0" lang="en"/>
              <a:t>Mitra Sapienza </a:t>
            </a:r>
            <a:endParaRPr/>
          </a:p>
          <a:p>
            <a:pPr indent="0" lvl="0" marL="0" marR="0" rtl="0" algn="l">
              <a:lnSpc>
                <a:spcPct val="90000"/>
              </a:lnSpc>
              <a:spcBef>
                <a:spcPts val="800"/>
              </a:spcBef>
              <a:spcAft>
                <a:spcPts val="0"/>
              </a:spcAft>
              <a:buClr>
                <a:srgbClr val="404040"/>
              </a:buClr>
              <a:buSzPts val="1800"/>
              <a:buFont typeface="Arial"/>
              <a:buNone/>
            </a:pPr>
            <a:r>
              <a:rPr b="0" i="0" lang="en"/>
              <a:t>City College of San Francisco</a:t>
            </a:r>
            <a:endParaRPr/>
          </a:p>
          <a:p>
            <a:pPr indent="0" lvl="0" marL="0" marR="0" rtl="0" algn="l">
              <a:lnSpc>
                <a:spcPct val="90000"/>
              </a:lnSpc>
              <a:spcBef>
                <a:spcPts val="800"/>
              </a:spcBef>
              <a:spcAft>
                <a:spcPts val="0"/>
              </a:spcAft>
              <a:buClr>
                <a:srgbClr val="404040"/>
              </a:buClr>
              <a:buSzPts val="1800"/>
              <a:buFont typeface="Arial"/>
              <a:buNone/>
            </a:pPr>
            <a:r>
              <a:rPr lang="en" u="sng">
                <a:solidFill>
                  <a:schemeClr val="hlink"/>
                </a:solidFill>
                <a:hlinkClick r:id="rId6"/>
              </a:rPr>
              <a:t>msapienz@ccsf.edu</a:t>
            </a:r>
            <a:endParaRPr/>
          </a:p>
          <a:p>
            <a:pPr indent="0" lvl="0" marL="0" marR="0" rtl="0" algn="l">
              <a:lnSpc>
                <a:spcPct val="90000"/>
              </a:lnSpc>
              <a:spcBef>
                <a:spcPts val="800"/>
              </a:spcBef>
              <a:spcAft>
                <a:spcPts val="0"/>
              </a:spcAft>
              <a:buClr>
                <a:srgbClr val="404040"/>
              </a:buClr>
              <a:buSzPts val="1800"/>
              <a:buFont typeface="Arial"/>
              <a:buNone/>
            </a:pPr>
            <a:r>
              <a:t/>
            </a:r>
            <a:endParaRPr sz="1100"/>
          </a:p>
          <a:p>
            <a:pPr indent="0" lvl="0" marL="0" marR="0" rtl="0" algn="l">
              <a:lnSpc>
                <a:spcPct val="90000"/>
              </a:lnSpc>
              <a:spcBef>
                <a:spcPts val="800"/>
              </a:spcBef>
              <a:spcAft>
                <a:spcPts val="0"/>
              </a:spcAft>
              <a:buClr>
                <a:srgbClr val="404040"/>
              </a:buClr>
              <a:buSzPts val="1800"/>
              <a:buFont typeface="Arial"/>
              <a:buNone/>
            </a:pPr>
            <a:r>
              <a:t/>
            </a:r>
            <a:endParaRPr sz="1100"/>
          </a:p>
        </p:txBody>
      </p:sp>
      <p:sp>
        <p:nvSpPr>
          <p:cNvPr id="343" name="Google Shape;343;p60"/>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rm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7" name="Shape 347"/>
        <p:cNvGrpSpPr/>
        <p:nvPr/>
      </p:nvGrpSpPr>
      <p:grpSpPr>
        <a:xfrm>
          <a:off x="0" y="0"/>
          <a:ext cx="0" cy="0"/>
          <a:chOff x="0" y="0"/>
          <a:chExt cx="0" cy="0"/>
        </a:xfrm>
      </p:grpSpPr>
      <p:sp>
        <p:nvSpPr>
          <p:cNvPr id="348" name="Google Shape;348;p61"/>
          <p:cNvSpPr txBox="1"/>
          <p:nvPr>
            <p:ph idx="4294967295" type="title"/>
          </p:nvPr>
        </p:nvSpPr>
        <p:spPr>
          <a:xfrm>
            <a:off x="0" y="-75"/>
            <a:ext cx="5229900" cy="551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Documents</a:t>
            </a:r>
            <a:endParaRPr sz="3200"/>
          </a:p>
          <a:p>
            <a:pPr indent="-336550" lvl="0" marL="457200" rtl="0" algn="l">
              <a:lnSpc>
                <a:spcPct val="100000"/>
              </a:lnSpc>
              <a:spcBef>
                <a:spcPts val="1600"/>
              </a:spcBef>
              <a:spcAft>
                <a:spcPts val="0"/>
              </a:spcAft>
              <a:buSzPts val="1700"/>
              <a:buFont typeface="Arial"/>
              <a:buChar char="●"/>
            </a:pPr>
            <a:r>
              <a:rPr lang="en" sz="1700" u="sng">
                <a:solidFill>
                  <a:srgbClr val="1155CC"/>
                </a:solidFill>
                <a:latin typeface="Arial"/>
                <a:ea typeface="Arial"/>
                <a:cs typeface="Arial"/>
                <a:sym typeface="Arial"/>
                <a:hlinkClick r:id="rId3">
                  <a:extLst>
                    <a:ext uri="{A12FA001-AC4F-418D-AE19-62706E023703}">
                      <ahyp:hlinkClr val="tx"/>
                    </a:ext>
                  </a:extLst>
                </a:hlinkClick>
              </a:rPr>
              <a:t>A Look at Your Own Data: Instructor-Led Planning on Closing Opportunity Gaps</a:t>
            </a:r>
            <a:r>
              <a:rPr lang="en" sz="1700" u="sng">
                <a:solidFill>
                  <a:srgbClr val="1155CC"/>
                </a:solidFill>
                <a:latin typeface="Arial"/>
                <a:ea typeface="Arial"/>
                <a:cs typeface="Arial"/>
                <a:sym typeface="Arial"/>
                <a:hlinkClick r:id="rId4">
                  <a:extLst>
                    <a:ext uri="{A12FA001-AC4F-418D-AE19-62706E023703}">
                      <ahyp:hlinkClr val="tx"/>
                    </a:ext>
                  </a:extLst>
                </a:hlinkClick>
              </a:rPr>
              <a:t>, Agenda</a:t>
            </a:r>
            <a:r>
              <a:rPr lang="en" sz="1700">
                <a:solidFill>
                  <a:srgbClr val="000000"/>
                </a:solidFill>
                <a:latin typeface="Arial"/>
                <a:ea typeface="Arial"/>
                <a:cs typeface="Arial"/>
                <a:sym typeface="Arial"/>
              </a:rPr>
              <a:t>, English Community of Practice, City College of San Francisco, Summer 2019.</a:t>
            </a:r>
            <a:endParaRPr sz="1700">
              <a:solidFill>
                <a:srgbClr val="000000"/>
              </a:solidFill>
              <a:latin typeface="Arial"/>
              <a:ea typeface="Arial"/>
              <a:cs typeface="Arial"/>
              <a:sym typeface="Arial"/>
            </a:endParaRPr>
          </a:p>
          <a:p>
            <a:pPr indent="0" lvl="0" marL="457200" rtl="0" algn="l">
              <a:lnSpc>
                <a:spcPct val="100000"/>
              </a:lnSpc>
              <a:spcBef>
                <a:spcPts val="100"/>
              </a:spcBef>
              <a:spcAft>
                <a:spcPts val="0"/>
              </a:spcAft>
              <a:buNone/>
            </a:pPr>
            <a:r>
              <a:t/>
            </a:r>
            <a:endParaRPr sz="1700">
              <a:solidFill>
                <a:srgbClr val="000000"/>
              </a:solidFill>
              <a:latin typeface="Arial"/>
              <a:ea typeface="Arial"/>
              <a:cs typeface="Arial"/>
              <a:sym typeface="Arial"/>
            </a:endParaRPr>
          </a:p>
          <a:p>
            <a:pPr indent="-336550" lvl="0" marL="457200" rtl="0" algn="l">
              <a:lnSpc>
                <a:spcPct val="100000"/>
              </a:lnSpc>
              <a:spcBef>
                <a:spcPts val="100"/>
              </a:spcBef>
              <a:spcAft>
                <a:spcPts val="0"/>
              </a:spcAft>
              <a:buSzPts val="1700"/>
              <a:buFont typeface="Arial"/>
              <a:buChar char="●"/>
            </a:pPr>
            <a:r>
              <a:rPr lang="en" sz="1700" u="sng">
                <a:solidFill>
                  <a:srgbClr val="1155CC"/>
                </a:solidFill>
                <a:latin typeface="Arial"/>
                <a:ea typeface="Arial"/>
                <a:cs typeface="Arial"/>
                <a:sym typeface="Arial"/>
                <a:hlinkClick r:id="rId5">
                  <a:extLst>
                    <a:ext uri="{A12FA001-AC4F-418D-AE19-62706E023703}">
                      <ahyp:hlinkClr val="tx"/>
                    </a:ext>
                  </a:extLst>
                </a:hlinkClick>
              </a:rPr>
              <a:t>A Guide to Disaggregating Instructor-Level Classroom Data</a:t>
            </a:r>
            <a:r>
              <a:rPr lang="en" sz="1700">
                <a:solidFill>
                  <a:schemeClr val="dk1"/>
                </a:solidFill>
                <a:latin typeface="Arial"/>
                <a:ea typeface="Arial"/>
                <a:cs typeface="Arial"/>
                <a:sym typeface="Arial"/>
              </a:rPr>
              <a:t>, City College of San Francisco Office of Student Equity, Spring 2020.</a:t>
            </a:r>
            <a:endParaRPr sz="1700">
              <a:solidFill>
                <a:schemeClr val="dk1"/>
              </a:solidFill>
              <a:latin typeface="Arial"/>
              <a:ea typeface="Arial"/>
              <a:cs typeface="Arial"/>
              <a:sym typeface="Arial"/>
            </a:endParaRPr>
          </a:p>
          <a:p>
            <a:pPr indent="0" lvl="0" marL="457200" rtl="0" algn="l">
              <a:lnSpc>
                <a:spcPct val="100000"/>
              </a:lnSpc>
              <a:spcBef>
                <a:spcPts val="100"/>
              </a:spcBef>
              <a:spcAft>
                <a:spcPts val="0"/>
              </a:spcAft>
              <a:buNone/>
            </a:pPr>
            <a:r>
              <a:t/>
            </a:r>
            <a:endParaRPr sz="1700">
              <a:solidFill>
                <a:schemeClr val="dk1"/>
              </a:solidFill>
              <a:latin typeface="Arial"/>
              <a:ea typeface="Arial"/>
              <a:cs typeface="Arial"/>
              <a:sym typeface="Arial"/>
            </a:endParaRPr>
          </a:p>
          <a:p>
            <a:pPr indent="-336550" lvl="0" marL="457200" rtl="0" algn="l">
              <a:spcBef>
                <a:spcPts val="100"/>
              </a:spcBef>
              <a:spcAft>
                <a:spcPts val="0"/>
              </a:spcAft>
              <a:buSzPts val="1700"/>
              <a:buFont typeface="Arial"/>
              <a:buChar char="●"/>
            </a:pPr>
            <a:r>
              <a:rPr lang="en" sz="1700" u="sng">
                <a:solidFill>
                  <a:srgbClr val="1155CC"/>
                </a:solidFill>
                <a:latin typeface="Arial"/>
                <a:ea typeface="Arial"/>
                <a:cs typeface="Arial"/>
                <a:sym typeface="Arial"/>
                <a:hlinkClick r:id="rId6">
                  <a:extLst>
                    <a:ext uri="{A12FA001-AC4F-418D-AE19-62706E023703}">
                      <ahyp:hlinkClr val="tx"/>
                    </a:ext>
                  </a:extLst>
                </a:hlinkClick>
              </a:rPr>
              <a:t>Developing Equity Mindedness from the Inside Out</a:t>
            </a:r>
            <a:r>
              <a:rPr lang="en" sz="1700">
                <a:solidFill>
                  <a:schemeClr val="dk1"/>
                </a:solidFill>
                <a:latin typeface="Arial"/>
                <a:ea typeface="Arial"/>
                <a:cs typeface="Arial"/>
                <a:sym typeface="Arial"/>
              </a:rPr>
              <a:t>, City College of </a:t>
            </a:r>
            <a:r>
              <a:rPr lang="en" sz="1700">
                <a:solidFill>
                  <a:schemeClr val="dk1"/>
                </a:solidFill>
                <a:highlight>
                  <a:srgbClr val="CCCCCC"/>
                </a:highlight>
                <a:latin typeface="Arial"/>
                <a:ea typeface="Arial"/>
                <a:cs typeface="Arial"/>
                <a:sym typeface="Arial"/>
              </a:rPr>
              <a:t>San Francisco Office of Student Equity, Spring 2020.</a:t>
            </a:r>
            <a:endParaRPr sz="1700">
              <a:solidFill>
                <a:schemeClr val="dk1"/>
              </a:solidFill>
              <a:highlight>
                <a:srgbClr val="CCCCCC"/>
              </a:highlight>
              <a:latin typeface="Arial"/>
              <a:ea typeface="Arial"/>
              <a:cs typeface="Arial"/>
              <a:sym typeface="Arial"/>
            </a:endParaRPr>
          </a:p>
          <a:p>
            <a:pPr indent="0" lvl="0" marL="457200" rtl="0" algn="l">
              <a:spcBef>
                <a:spcPts val="100"/>
              </a:spcBef>
              <a:spcAft>
                <a:spcPts val="0"/>
              </a:spcAft>
              <a:buNone/>
            </a:pPr>
            <a:r>
              <a:t/>
            </a:r>
            <a:endParaRPr sz="1700">
              <a:solidFill>
                <a:schemeClr val="dk1"/>
              </a:solidFill>
              <a:highlight>
                <a:srgbClr val="CCCCCC"/>
              </a:highlight>
              <a:latin typeface="Arial"/>
              <a:ea typeface="Arial"/>
              <a:cs typeface="Arial"/>
              <a:sym typeface="Arial"/>
            </a:endParaRPr>
          </a:p>
          <a:p>
            <a:pPr indent="0" lvl="0" marL="0" rtl="0" algn="l">
              <a:lnSpc>
                <a:spcPct val="100000"/>
              </a:lnSpc>
              <a:spcBef>
                <a:spcPts val="100"/>
              </a:spcBef>
              <a:spcAft>
                <a:spcPts val="0"/>
              </a:spcAft>
              <a:buNone/>
            </a:pPr>
            <a:r>
              <a:t/>
            </a:r>
            <a:endParaRPr sz="1700">
              <a:solidFill>
                <a:schemeClr val="dk1"/>
              </a:solidFill>
              <a:highlight>
                <a:srgbClr val="CCCCCC"/>
              </a:highlight>
              <a:latin typeface="Arial"/>
              <a:ea typeface="Arial"/>
              <a:cs typeface="Arial"/>
              <a:sym typeface="Arial"/>
            </a:endParaRPr>
          </a:p>
          <a:p>
            <a:pPr indent="0" lvl="0" marL="457200" rtl="0" algn="l">
              <a:lnSpc>
                <a:spcPct val="100000"/>
              </a:lnSpc>
              <a:spcBef>
                <a:spcPts val="100"/>
              </a:spcBef>
              <a:spcAft>
                <a:spcPts val="100"/>
              </a:spcAft>
              <a:buNone/>
            </a:pPr>
            <a:r>
              <a:t/>
            </a:r>
            <a:endParaRPr sz="2100">
              <a:solidFill>
                <a:schemeClr val="dk1"/>
              </a:solidFill>
              <a:highlight>
                <a:srgbClr val="CCCCCC"/>
              </a:highlight>
              <a:latin typeface="Arial"/>
              <a:ea typeface="Arial"/>
              <a:cs typeface="Arial"/>
              <a:sym typeface="Arial"/>
            </a:endParaRPr>
          </a:p>
        </p:txBody>
      </p:sp>
      <p:pic>
        <p:nvPicPr>
          <p:cNvPr id="349" name="Google Shape;349;p61"/>
          <p:cNvPicPr preferRelativeResize="0"/>
          <p:nvPr/>
        </p:nvPicPr>
        <p:blipFill rotWithShape="1">
          <a:blip r:embed="rId7">
            <a:alphaModFix/>
          </a:blip>
          <a:srcRect b="0" l="0" r="37826" t="0"/>
          <a:stretch/>
        </p:blipFill>
        <p:spPr>
          <a:xfrm>
            <a:off x="5773800" y="0"/>
            <a:ext cx="337019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6"/>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None/>
            </a:pPr>
            <a:r>
              <a:rPr lang="en" sz="3600"/>
              <a:t>Ensuring Learning:  A  Pillar in Guided Pathways</a:t>
            </a:r>
            <a:endParaRPr sz="3600"/>
          </a:p>
        </p:txBody>
      </p:sp>
      <p:sp>
        <p:nvSpPr>
          <p:cNvPr id="170" name="Google Shape;170;p36"/>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Autofit/>
          </a:bodyPr>
          <a:lstStyle/>
          <a:p>
            <a:pPr indent="-254000" lvl="0" marL="254000" rtl="0" algn="l">
              <a:lnSpc>
                <a:spcPct val="90000"/>
              </a:lnSpc>
              <a:spcBef>
                <a:spcPts val="0"/>
              </a:spcBef>
              <a:spcAft>
                <a:spcPts val="0"/>
              </a:spcAft>
              <a:buClr>
                <a:srgbClr val="404040"/>
              </a:buClr>
              <a:buSzPts val="2400"/>
              <a:buFont typeface="Arial"/>
              <a:buChar char="•"/>
            </a:pPr>
            <a:r>
              <a:rPr lang="en" sz="2400"/>
              <a:t>Often thought examined at the institutional or program level</a:t>
            </a:r>
            <a:endParaRPr sz="1100"/>
          </a:p>
          <a:p>
            <a:pPr indent="-254000" lvl="0" marL="254000" rtl="0" algn="l">
              <a:lnSpc>
                <a:spcPct val="90000"/>
              </a:lnSpc>
              <a:spcBef>
                <a:spcPts val="800"/>
              </a:spcBef>
              <a:spcAft>
                <a:spcPts val="0"/>
              </a:spcAft>
              <a:buClr>
                <a:srgbClr val="404040"/>
              </a:buClr>
              <a:buSzPts val="2400"/>
              <a:buFont typeface="Arial"/>
              <a:buChar char="•"/>
            </a:pPr>
            <a:r>
              <a:rPr lang="en" sz="2400"/>
              <a:t>May use outcomes data to assess </a:t>
            </a:r>
            <a:endParaRPr sz="1100"/>
          </a:p>
          <a:p>
            <a:pPr indent="-254000" lvl="0" marL="254000" rtl="0" algn="l">
              <a:lnSpc>
                <a:spcPct val="90000"/>
              </a:lnSpc>
              <a:spcBef>
                <a:spcPts val="800"/>
              </a:spcBef>
              <a:spcAft>
                <a:spcPts val="0"/>
              </a:spcAft>
              <a:buClr>
                <a:srgbClr val="404040"/>
              </a:buClr>
              <a:buSzPts val="2400"/>
              <a:buFont typeface="Arial"/>
              <a:buChar char="•"/>
            </a:pPr>
            <a:r>
              <a:rPr lang="en" sz="2400"/>
              <a:t>A component of program review</a:t>
            </a:r>
            <a:endParaRPr sz="1100"/>
          </a:p>
          <a:p>
            <a:pPr indent="-254000" lvl="0" marL="254000" rtl="0" algn="l">
              <a:lnSpc>
                <a:spcPct val="90000"/>
              </a:lnSpc>
              <a:spcBef>
                <a:spcPts val="800"/>
              </a:spcBef>
              <a:spcAft>
                <a:spcPts val="0"/>
              </a:spcAft>
              <a:buClr>
                <a:srgbClr val="404040"/>
              </a:buClr>
              <a:buSzPts val="2400"/>
              <a:buFont typeface="Arial"/>
              <a:buChar char="•"/>
            </a:pPr>
            <a:r>
              <a:rPr lang="en" sz="2400"/>
              <a:t>A high-level view of student progress</a:t>
            </a:r>
            <a:endParaRPr sz="1100"/>
          </a:p>
        </p:txBody>
      </p:sp>
      <p:sp>
        <p:nvSpPr>
          <p:cNvPr id="171" name="Google Shape;171;p36"/>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7"/>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lang="en" sz="3000"/>
              <a:t>Examining Student Success Data</a:t>
            </a:r>
            <a:endParaRPr sz="3000"/>
          </a:p>
        </p:txBody>
      </p:sp>
      <p:sp>
        <p:nvSpPr>
          <p:cNvPr id="177" name="Google Shape;177;p37"/>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Autofit/>
          </a:bodyPr>
          <a:lstStyle/>
          <a:p>
            <a:pPr indent="-273050" lvl="0" marL="254000" rtl="0" algn="l">
              <a:lnSpc>
                <a:spcPct val="90000"/>
              </a:lnSpc>
              <a:spcBef>
                <a:spcPts val="0"/>
              </a:spcBef>
              <a:spcAft>
                <a:spcPts val="0"/>
              </a:spcAft>
              <a:buClr>
                <a:srgbClr val="404040"/>
              </a:buClr>
              <a:buSzPts val="2100"/>
              <a:buFont typeface="Arial"/>
              <a:buChar char="•"/>
            </a:pPr>
            <a:r>
              <a:rPr lang="en" sz="2100"/>
              <a:t>Program level outcomes can only be achieved if students successfully complete courses</a:t>
            </a:r>
            <a:endParaRPr sz="2100"/>
          </a:p>
          <a:p>
            <a:pPr indent="-273050" lvl="0" marL="254000" rtl="0" algn="l">
              <a:lnSpc>
                <a:spcPct val="90000"/>
              </a:lnSpc>
              <a:spcBef>
                <a:spcPts val="800"/>
              </a:spcBef>
              <a:spcAft>
                <a:spcPts val="0"/>
              </a:spcAft>
              <a:buClr>
                <a:srgbClr val="404040"/>
              </a:buClr>
              <a:buSzPts val="2100"/>
              <a:buFont typeface="Arial"/>
              <a:buChar char="•"/>
            </a:pPr>
            <a:r>
              <a:rPr lang="en" sz="2100"/>
              <a:t>Examining data can</a:t>
            </a:r>
            <a:endParaRPr sz="2100"/>
          </a:p>
          <a:p>
            <a:pPr indent="-273050" lvl="1" marL="774700" rtl="0" algn="l">
              <a:lnSpc>
                <a:spcPct val="90000"/>
              </a:lnSpc>
              <a:spcBef>
                <a:spcPts val="400"/>
              </a:spcBef>
              <a:spcAft>
                <a:spcPts val="0"/>
              </a:spcAft>
              <a:buClr>
                <a:srgbClr val="404040"/>
              </a:buClr>
              <a:buSzPts val="2100"/>
              <a:buChar char="•"/>
            </a:pPr>
            <a:r>
              <a:rPr lang="en" sz="2100"/>
              <a:t>Reveal bottlenecks within program</a:t>
            </a:r>
            <a:endParaRPr sz="2100"/>
          </a:p>
          <a:p>
            <a:pPr indent="-273050" lvl="1" marL="774700" rtl="0" algn="l">
              <a:lnSpc>
                <a:spcPct val="90000"/>
              </a:lnSpc>
              <a:spcBef>
                <a:spcPts val="400"/>
              </a:spcBef>
              <a:spcAft>
                <a:spcPts val="0"/>
              </a:spcAft>
              <a:buClr>
                <a:srgbClr val="404040"/>
              </a:buClr>
              <a:buSzPts val="2100"/>
              <a:buChar char="•"/>
            </a:pPr>
            <a:r>
              <a:rPr lang="en" sz="2100"/>
              <a:t>Reveal which students are succeeding and which are not</a:t>
            </a:r>
            <a:endParaRPr sz="2100"/>
          </a:p>
          <a:p>
            <a:pPr indent="-273050" lvl="1" marL="774700" rtl="0" algn="l">
              <a:lnSpc>
                <a:spcPct val="90000"/>
              </a:lnSpc>
              <a:spcBef>
                <a:spcPts val="400"/>
              </a:spcBef>
              <a:spcAft>
                <a:spcPts val="0"/>
              </a:spcAft>
              <a:buClr>
                <a:srgbClr val="404040"/>
              </a:buClr>
              <a:buSzPts val="2100"/>
              <a:buChar char="•"/>
            </a:pPr>
            <a:r>
              <a:rPr lang="en" sz="2100"/>
              <a:t>Reveal opportunity gaps within a program </a:t>
            </a:r>
            <a:endParaRPr sz="2100"/>
          </a:p>
          <a:p>
            <a:pPr indent="-273050" lvl="1" marL="774700" rtl="0" algn="l">
              <a:lnSpc>
                <a:spcPct val="90000"/>
              </a:lnSpc>
              <a:spcBef>
                <a:spcPts val="400"/>
              </a:spcBef>
              <a:spcAft>
                <a:spcPts val="0"/>
              </a:spcAft>
              <a:buClr>
                <a:srgbClr val="404040"/>
              </a:buClr>
              <a:buSzPts val="2100"/>
              <a:buChar char="•"/>
            </a:pPr>
            <a:r>
              <a:rPr lang="en" sz="2100"/>
              <a:t>Must be examined with an equity lens</a:t>
            </a:r>
            <a:endParaRPr sz="2100"/>
          </a:p>
          <a:p>
            <a:pPr indent="0" lvl="0" marL="0" marR="0" rtl="0" algn="l">
              <a:lnSpc>
                <a:spcPct val="90000"/>
              </a:lnSpc>
              <a:spcBef>
                <a:spcPts val="800"/>
              </a:spcBef>
              <a:spcAft>
                <a:spcPts val="0"/>
              </a:spcAft>
              <a:buClr>
                <a:srgbClr val="404040"/>
              </a:buClr>
              <a:buSzPts val="1800"/>
              <a:buFont typeface="Arial"/>
              <a:buNone/>
            </a:pPr>
            <a:r>
              <a:t/>
            </a:r>
            <a:endParaRPr sz="2100"/>
          </a:p>
        </p:txBody>
      </p:sp>
      <p:sp>
        <p:nvSpPr>
          <p:cNvPr id="178" name="Google Shape;178;p37"/>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8"/>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lang="en" sz="3000"/>
              <a:t>Examining Data with an Equity Lens</a:t>
            </a:r>
            <a:endParaRPr sz="3000"/>
          </a:p>
        </p:txBody>
      </p:sp>
      <p:sp>
        <p:nvSpPr>
          <p:cNvPr id="184" name="Google Shape;184;p38"/>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404040"/>
              </a:buClr>
              <a:buSzPts val="2400"/>
              <a:buNone/>
            </a:pPr>
            <a:r>
              <a:rPr lang="en" sz="2400"/>
              <a:t>Collegewide Data</a:t>
            </a:r>
            <a:endParaRPr sz="2400"/>
          </a:p>
          <a:p>
            <a:pPr indent="-266700" lvl="0" marL="254000" rtl="0" algn="l">
              <a:lnSpc>
                <a:spcPct val="90000"/>
              </a:lnSpc>
              <a:spcBef>
                <a:spcPts val="1700"/>
              </a:spcBef>
              <a:spcAft>
                <a:spcPts val="0"/>
              </a:spcAft>
              <a:buClr>
                <a:srgbClr val="404040"/>
              </a:buClr>
              <a:buSzPts val="2000"/>
              <a:buFont typeface="Arial"/>
              <a:buChar char="•"/>
            </a:pPr>
            <a:r>
              <a:rPr lang="en" sz="2000"/>
              <a:t>Generally available</a:t>
            </a:r>
            <a:endParaRPr sz="2000"/>
          </a:p>
          <a:p>
            <a:pPr indent="-266700" lvl="0" marL="254000" rtl="0" algn="l">
              <a:lnSpc>
                <a:spcPct val="90000"/>
              </a:lnSpc>
              <a:spcBef>
                <a:spcPts val="800"/>
              </a:spcBef>
              <a:spcAft>
                <a:spcPts val="0"/>
              </a:spcAft>
              <a:buClr>
                <a:srgbClr val="404040"/>
              </a:buClr>
              <a:buSzPts val="2000"/>
              <a:buFont typeface="Arial"/>
              <a:buChar char="•"/>
            </a:pPr>
            <a:r>
              <a:rPr lang="en" sz="2000"/>
              <a:t>Can be disaggregated using readily available resources (e.g., CCCCO Data Mart)</a:t>
            </a:r>
            <a:endParaRPr sz="2000"/>
          </a:p>
          <a:p>
            <a:pPr indent="-266700" lvl="0" marL="254000" rtl="0" algn="l">
              <a:lnSpc>
                <a:spcPct val="90000"/>
              </a:lnSpc>
              <a:spcBef>
                <a:spcPts val="800"/>
              </a:spcBef>
              <a:spcAft>
                <a:spcPts val="0"/>
              </a:spcAft>
              <a:buClr>
                <a:srgbClr val="404040"/>
              </a:buClr>
              <a:buSzPts val="2000"/>
              <a:buFont typeface="Arial"/>
              <a:buChar char="•"/>
            </a:pPr>
            <a:r>
              <a:rPr lang="en" sz="2000"/>
              <a:t>Can identify opportunity gaps for the college</a:t>
            </a:r>
            <a:endParaRPr sz="2000"/>
          </a:p>
          <a:p>
            <a:pPr indent="-292100" lvl="0" marL="254000" rtl="0" algn="l">
              <a:lnSpc>
                <a:spcPct val="90000"/>
              </a:lnSpc>
              <a:spcBef>
                <a:spcPts val="800"/>
              </a:spcBef>
              <a:spcAft>
                <a:spcPts val="0"/>
              </a:spcAft>
              <a:buClr>
                <a:srgbClr val="404040"/>
              </a:buClr>
              <a:buSzPts val="2400"/>
              <a:buFont typeface="Arial"/>
              <a:buChar char="•"/>
            </a:pPr>
            <a:r>
              <a:rPr lang="en" sz="2000"/>
              <a:t>Can be used to drive policy decision and programs </a:t>
            </a:r>
            <a:r>
              <a:rPr lang="en" sz="2400"/>
              <a:t> </a:t>
            </a:r>
            <a:endParaRPr sz="2400"/>
          </a:p>
        </p:txBody>
      </p:sp>
      <p:sp>
        <p:nvSpPr>
          <p:cNvPr id="185" name="Google Shape;185;p38"/>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9"/>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lang="en" sz="3000"/>
              <a:t>Examining Data with an Equity Lens</a:t>
            </a:r>
            <a:endParaRPr sz="3000"/>
          </a:p>
        </p:txBody>
      </p:sp>
      <p:sp>
        <p:nvSpPr>
          <p:cNvPr id="191" name="Google Shape;191;p39"/>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404040"/>
              </a:buClr>
              <a:buSzPts val="2400"/>
              <a:buNone/>
            </a:pPr>
            <a:r>
              <a:rPr lang="en" sz="2400"/>
              <a:t>Disaggregating Department-Level Data</a:t>
            </a:r>
            <a:endParaRPr sz="1100"/>
          </a:p>
          <a:p>
            <a:pPr indent="-279400" lvl="0" marL="254000" rtl="0" algn="l">
              <a:lnSpc>
                <a:spcPct val="90000"/>
              </a:lnSpc>
              <a:spcBef>
                <a:spcPts val="1700"/>
              </a:spcBef>
              <a:spcAft>
                <a:spcPts val="0"/>
              </a:spcAft>
              <a:buClr>
                <a:srgbClr val="404040"/>
              </a:buClr>
              <a:buSzPts val="2200"/>
              <a:buFont typeface="Arial"/>
              <a:buChar char="•"/>
            </a:pPr>
            <a:r>
              <a:rPr lang="en" sz="2200"/>
              <a:t>Disaggregate by race and ethnicity</a:t>
            </a:r>
            <a:endParaRPr sz="2200"/>
          </a:p>
          <a:p>
            <a:pPr indent="-279400" lvl="0" marL="254000" rtl="0" algn="l">
              <a:lnSpc>
                <a:spcPct val="90000"/>
              </a:lnSpc>
              <a:spcBef>
                <a:spcPts val="800"/>
              </a:spcBef>
              <a:spcAft>
                <a:spcPts val="0"/>
              </a:spcAft>
              <a:buClr>
                <a:srgbClr val="404040"/>
              </a:buClr>
              <a:buSzPts val="2200"/>
              <a:buFont typeface="Arial"/>
              <a:buChar char="•"/>
            </a:pPr>
            <a:r>
              <a:rPr lang="en" sz="2200"/>
              <a:t>Can identify opportunity gaps for the department</a:t>
            </a:r>
            <a:endParaRPr sz="2200"/>
          </a:p>
          <a:p>
            <a:pPr indent="-279400" lvl="0" marL="254000" rtl="0" algn="l">
              <a:lnSpc>
                <a:spcPct val="90000"/>
              </a:lnSpc>
              <a:spcBef>
                <a:spcPts val="800"/>
              </a:spcBef>
              <a:spcAft>
                <a:spcPts val="0"/>
              </a:spcAft>
              <a:buClr>
                <a:srgbClr val="404040"/>
              </a:buClr>
              <a:buSzPts val="2200"/>
              <a:buFont typeface="Arial"/>
              <a:buChar char="•"/>
            </a:pPr>
            <a:r>
              <a:rPr lang="en" sz="2200"/>
              <a:t>Can drive department discussions</a:t>
            </a:r>
            <a:endParaRPr sz="2200"/>
          </a:p>
        </p:txBody>
      </p:sp>
      <p:sp>
        <p:nvSpPr>
          <p:cNvPr id="192" name="Google Shape;192;p39"/>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0"/>
          <p:cNvSpPr txBox="1"/>
          <p:nvPr>
            <p:ph type="title"/>
          </p:nvPr>
        </p:nvSpPr>
        <p:spPr>
          <a:xfrm>
            <a:off x="1920239" y="302559"/>
            <a:ext cx="6595109" cy="126432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None/>
            </a:pPr>
            <a:r>
              <a:rPr lang="en" sz="3000"/>
              <a:t>Examining Data with an Equity Lens</a:t>
            </a:r>
            <a:endParaRPr sz="3000"/>
          </a:p>
        </p:txBody>
      </p:sp>
      <p:sp>
        <p:nvSpPr>
          <p:cNvPr id="198" name="Google Shape;198;p40"/>
          <p:cNvSpPr txBox="1"/>
          <p:nvPr>
            <p:ph idx="1" type="body"/>
          </p:nvPr>
        </p:nvSpPr>
        <p:spPr>
          <a:xfrm>
            <a:off x="622496" y="1996926"/>
            <a:ext cx="7892854" cy="2677064"/>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404040"/>
              </a:buClr>
              <a:buSzPts val="2400"/>
              <a:buNone/>
            </a:pPr>
            <a:r>
              <a:rPr lang="en" sz="2400"/>
              <a:t>Disaggregating Course and Faculty-Level Data Can</a:t>
            </a:r>
            <a:endParaRPr sz="1100"/>
          </a:p>
          <a:p>
            <a:pPr indent="-279400" lvl="0" marL="254000" rtl="0" algn="l">
              <a:lnSpc>
                <a:spcPct val="90000"/>
              </a:lnSpc>
              <a:spcBef>
                <a:spcPts val="1700"/>
              </a:spcBef>
              <a:spcAft>
                <a:spcPts val="0"/>
              </a:spcAft>
              <a:buClr>
                <a:srgbClr val="404040"/>
              </a:buClr>
              <a:buSzPts val="2200"/>
              <a:buFont typeface="Arial"/>
              <a:buChar char="•"/>
            </a:pPr>
            <a:r>
              <a:rPr lang="en" sz="2200"/>
              <a:t>Reveal opportunity gaps within your classes</a:t>
            </a:r>
            <a:endParaRPr sz="2200"/>
          </a:p>
          <a:p>
            <a:pPr indent="-279400" lvl="0" marL="254000" rtl="0" algn="l">
              <a:lnSpc>
                <a:spcPct val="90000"/>
              </a:lnSpc>
              <a:spcBef>
                <a:spcPts val="800"/>
              </a:spcBef>
              <a:spcAft>
                <a:spcPts val="0"/>
              </a:spcAft>
              <a:buClr>
                <a:srgbClr val="404040"/>
              </a:buClr>
              <a:buSzPts val="2200"/>
              <a:buFont typeface="Arial"/>
              <a:buChar char="•"/>
            </a:pPr>
            <a:r>
              <a:rPr lang="en" sz="2200"/>
              <a:t>Cause self-reflection as to what you can control</a:t>
            </a:r>
            <a:endParaRPr sz="2200"/>
          </a:p>
          <a:p>
            <a:pPr indent="-279400" lvl="0" marL="254000" rtl="0" algn="l">
              <a:lnSpc>
                <a:spcPct val="90000"/>
              </a:lnSpc>
              <a:spcBef>
                <a:spcPts val="800"/>
              </a:spcBef>
              <a:spcAft>
                <a:spcPts val="0"/>
              </a:spcAft>
              <a:buClr>
                <a:srgbClr val="404040"/>
              </a:buClr>
              <a:buSzPts val="2200"/>
              <a:buFont typeface="Arial"/>
              <a:buChar char="•"/>
            </a:pPr>
            <a:r>
              <a:rPr lang="en" sz="2200"/>
              <a:t>Motivate professional learning opportunities</a:t>
            </a:r>
            <a:endParaRPr sz="2200"/>
          </a:p>
          <a:p>
            <a:pPr indent="-279400" lvl="0" marL="254000" rtl="0" algn="l">
              <a:lnSpc>
                <a:spcPct val="90000"/>
              </a:lnSpc>
              <a:spcBef>
                <a:spcPts val="800"/>
              </a:spcBef>
              <a:spcAft>
                <a:spcPts val="0"/>
              </a:spcAft>
              <a:buClr>
                <a:srgbClr val="404040"/>
              </a:buClr>
              <a:buSzPts val="2200"/>
              <a:buFont typeface="Arial"/>
              <a:buChar char="•"/>
            </a:pPr>
            <a:r>
              <a:rPr lang="en" sz="2200"/>
              <a:t>Drive curricular and pedagogical changes</a:t>
            </a:r>
            <a:endParaRPr sz="2200"/>
          </a:p>
        </p:txBody>
      </p:sp>
      <p:sp>
        <p:nvSpPr>
          <p:cNvPr id="199" name="Google Shape;199;p40"/>
          <p:cNvSpPr txBox="1"/>
          <p:nvPr>
            <p:ph idx="12" type="sldNum"/>
          </p:nvPr>
        </p:nvSpPr>
        <p:spPr>
          <a:xfrm>
            <a:off x="7828360" y="4767263"/>
            <a:ext cx="686990" cy="27384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1"/>
          <p:cNvSpPr txBox="1"/>
          <p:nvPr/>
        </p:nvSpPr>
        <p:spPr>
          <a:xfrm>
            <a:off x="0" y="2167000"/>
            <a:ext cx="9144000" cy="2976600"/>
          </a:xfrm>
          <a:prstGeom prst="rect">
            <a:avLst/>
          </a:prstGeom>
          <a:solidFill>
            <a:srgbClr val="CC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
        <p:nvSpPr>
          <p:cNvPr id="205" name="Google Shape;205;p41"/>
          <p:cNvSpPr txBox="1"/>
          <p:nvPr>
            <p:ph idx="4294967295" type="title"/>
          </p:nvPr>
        </p:nvSpPr>
        <p:spPr>
          <a:xfrm>
            <a:off x="1733069" y="3355550"/>
            <a:ext cx="6579300" cy="1107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800">
                <a:solidFill>
                  <a:schemeClr val="dk1"/>
                </a:solidFill>
                <a:latin typeface="Impact"/>
                <a:ea typeface="Impact"/>
                <a:cs typeface="Impact"/>
                <a:sym typeface="Impact"/>
              </a:rPr>
              <a:t>Windows &amp; Mirrors</a:t>
            </a:r>
            <a:endParaRPr sz="4800">
              <a:solidFill>
                <a:srgbClr val="980000"/>
              </a:solidFill>
              <a:latin typeface="Impact"/>
              <a:ea typeface="Impact"/>
              <a:cs typeface="Impact"/>
              <a:sym typeface="Impact"/>
            </a:endParaRPr>
          </a:p>
          <a:p>
            <a:pPr indent="0" lvl="0" marL="0" rtl="0" algn="l">
              <a:spcBef>
                <a:spcPts val="0"/>
              </a:spcBef>
              <a:spcAft>
                <a:spcPts val="0"/>
              </a:spcAft>
              <a:buNone/>
            </a:pPr>
            <a:r>
              <a:t/>
            </a:r>
            <a:endParaRPr sz="4000"/>
          </a:p>
        </p:txBody>
      </p:sp>
      <p:sp>
        <p:nvSpPr>
          <p:cNvPr id="206" name="Google Shape;206;p41"/>
          <p:cNvSpPr txBox="1"/>
          <p:nvPr/>
        </p:nvSpPr>
        <p:spPr>
          <a:xfrm>
            <a:off x="1732950" y="4102000"/>
            <a:ext cx="6579300" cy="9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Instructor-Led Planning to Close Opportunity Gaps Reflected in Disaggregated Instructor-Level Data</a:t>
            </a:r>
            <a:endParaRPr sz="1800"/>
          </a:p>
        </p:txBody>
      </p:sp>
      <p:pic>
        <p:nvPicPr>
          <p:cNvPr id="207" name="Google Shape;207;p41"/>
          <p:cNvPicPr preferRelativeResize="0"/>
          <p:nvPr/>
        </p:nvPicPr>
        <p:blipFill>
          <a:blip r:embed="rId3">
            <a:alphaModFix/>
          </a:blip>
          <a:stretch>
            <a:fillRect/>
          </a:stretch>
        </p:blipFill>
        <p:spPr>
          <a:xfrm>
            <a:off x="346400" y="3584150"/>
            <a:ext cx="1333425" cy="1107600"/>
          </a:xfrm>
          <a:prstGeom prst="rect">
            <a:avLst/>
          </a:prstGeom>
          <a:noFill/>
          <a:ln>
            <a:noFill/>
          </a:ln>
        </p:spPr>
      </p:pic>
      <p:pic>
        <p:nvPicPr>
          <p:cNvPr id="208" name="Google Shape;208;p41"/>
          <p:cNvPicPr preferRelativeResize="0"/>
          <p:nvPr/>
        </p:nvPicPr>
        <p:blipFill rotWithShape="1">
          <a:blip r:embed="rId4">
            <a:alphaModFix/>
          </a:blip>
          <a:srcRect b="21123" l="3946" r="3632" t="27866"/>
          <a:stretch/>
        </p:blipFill>
        <p:spPr>
          <a:xfrm>
            <a:off x="0" y="0"/>
            <a:ext cx="9144000" cy="32904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White cloud in front of dark blue star-filled sky" id="213" name="Google Shape;213;p42"/>
          <p:cNvPicPr preferRelativeResize="0"/>
          <p:nvPr/>
        </p:nvPicPr>
        <p:blipFill rotWithShape="1">
          <a:blip r:embed="rId3">
            <a:alphaModFix/>
          </a:blip>
          <a:srcRect b="17067" l="0" r="1719" t="0"/>
          <a:stretch/>
        </p:blipFill>
        <p:spPr>
          <a:xfrm>
            <a:off x="0" y="0"/>
            <a:ext cx="9144001" cy="5143500"/>
          </a:xfrm>
          <a:prstGeom prst="rect">
            <a:avLst/>
          </a:prstGeom>
          <a:noFill/>
          <a:ln>
            <a:noFill/>
          </a:ln>
        </p:spPr>
      </p:pic>
      <p:sp>
        <p:nvSpPr>
          <p:cNvPr id="214" name="Google Shape;214;p42"/>
          <p:cNvSpPr txBox="1"/>
          <p:nvPr>
            <p:ph type="title"/>
          </p:nvPr>
        </p:nvSpPr>
        <p:spPr>
          <a:xfrm>
            <a:off x="490250" y="526350"/>
            <a:ext cx="80703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sz="3000">
                <a:latin typeface="Arial"/>
                <a:ea typeface="Arial"/>
                <a:cs typeface="Arial"/>
                <a:sym typeface="Arial"/>
              </a:rPr>
              <a:t>The delightful truth is that sometimes when we hear another out, glancing through the window of their humanity, we can see our own image reflected in the glass of their window.</a:t>
            </a:r>
            <a:endParaRPr i="1" sz="3000">
              <a:latin typeface="Arial"/>
              <a:ea typeface="Arial"/>
              <a:cs typeface="Arial"/>
              <a:sym typeface="Arial"/>
            </a:endParaRPr>
          </a:p>
          <a:p>
            <a:pPr indent="0" lvl="0" marL="0" rtl="0" algn="l">
              <a:spcBef>
                <a:spcPts val="0"/>
              </a:spcBef>
              <a:spcAft>
                <a:spcPts val="0"/>
              </a:spcAft>
              <a:buNone/>
            </a:pPr>
            <a:r>
              <a:t/>
            </a:r>
            <a:endParaRPr i="1" sz="3000">
              <a:latin typeface="Arial"/>
              <a:ea typeface="Arial"/>
              <a:cs typeface="Arial"/>
              <a:sym typeface="Arial"/>
            </a:endParaRPr>
          </a:p>
          <a:p>
            <a:pPr indent="0" lvl="0" marL="0" rtl="0" algn="l">
              <a:spcBef>
                <a:spcPts val="0"/>
              </a:spcBef>
              <a:spcAft>
                <a:spcPts val="0"/>
              </a:spcAft>
              <a:buNone/>
            </a:pPr>
            <a:r>
              <a:rPr i="1" lang="en" sz="3000">
                <a:latin typeface="Arial"/>
                <a:ea typeface="Arial"/>
                <a:cs typeface="Arial"/>
                <a:sym typeface="Arial"/>
              </a:rPr>
              <a:t>										Emily Style</a:t>
            </a:r>
            <a:endParaRPr i="1" sz="3000">
              <a:latin typeface="Arial"/>
              <a:ea typeface="Arial"/>
              <a:cs typeface="Arial"/>
              <a:sym typeface="Arial"/>
            </a:endParaRPr>
          </a:p>
          <a:p>
            <a:pPr indent="0" lvl="0" marL="0" rtl="0" algn="l">
              <a:spcBef>
                <a:spcPts val="0"/>
              </a:spcBef>
              <a:spcAft>
                <a:spcPts val="0"/>
              </a:spcAft>
              <a:buNone/>
            </a:pPr>
            <a:r>
              <a:rPr i="1" lang="en" sz="3000">
                <a:latin typeface="Arial"/>
                <a:ea typeface="Arial"/>
                <a:cs typeface="Arial"/>
                <a:sym typeface="Arial"/>
              </a:rPr>
              <a:t>					</a:t>
            </a:r>
            <a:r>
              <a:rPr i="1" lang="en" sz="2400">
                <a:latin typeface="Arial"/>
                <a:ea typeface="Arial"/>
                <a:cs typeface="Arial"/>
                <a:sym typeface="Arial"/>
              </a:rPr>
              <a:t>Curriculum as Window and Mirror</a:t>
            </a:r>
            <a:endParaRPr i="1" sz="2400">
              <a:latin typeface="Arial"/>
              <a:ea typeface="Arial"/>
              <a:cs typeface="Arial"/>
              <a:sym typeface="Arial"/>
            </a:endParaRPr>
          </a:p>
        </p:txBody>
      </p:sp>
      <p:cxnSp>
        <p:nvCxnSpPr>
          <p:cNvPr id="215" name="Google Shape;215;p42"/>
          <p:cNvCxnSpPr/>
          <p:nvPr/>
        </p:nvCxnSpPr>
        <p:spPr>
          <a:xfrm>
            <a:off x="615150" y="2998025"/>
            <a:ext cx="5004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CCSF_RedandGray">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CSF_RedandGray">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SCCC Curriculum Inst. 2020 Theme">
  <a:themeElements>
    <a:clrScheme name="ASCCC Plenary Spring 2021">
      <a:dk1>
        <a:srgbClr val="507BB5"/>
      </a:dk1>
      <a:lt1>
        <a:srgbClr val="FFFFFF"/>
      </a:lt1>
      <a:dk2>
        <a:srgbClr val="000000"/>
      </a:dk2>
      <a:lt2>
        <a:srgbClr val="F9CC41"/>
      </a:lt2>
      <a:accent1>
        <a:srgbClr val="008A69"/>
      </a:accent1>
      <a:accent2>
        <a:srgbClr val="20A7BA"/>
      </a:accent2>
      <a:accent3>
        <a:srgbClr val="C7B893"/>
      </a:accent3>
      <a:accent4>
        <a:srgbClr val="7E3783"/>
      </a:accent4>
      <a:accent5>
        <a:srgbClr val="507BB5"/>
      </a:accent5>
      <a:accent6>
        <a:srgbClr val="581519"/>
      </a:accent6>
      <a:hlink>
        <a:srgbClr val="155F90"/>
      </a:hlink>
      <a:folHlink>
        <a:srgbClr val="2EA1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