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3077" autoAdjust="0"/>
  </p:normalViewPr>
  <p:slideViewPr>
    <p:cSldViewPr>
      <p:cViewPr varScale="1">
        <p:scale>
          <a:sx n="49" d="100"/>
          <a:sy n="49" d="100"/>
        </p:scale>
        <p:origin x="13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6840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Janet </a:t>
            </a:r>
            <a:endParaRPr/>
          </a:p>
        </p:txBody>
      </p:sp>
      <p:sp>
        <p:nvSpPr>
          <p:cNvPr id="164" name="Google Shape;16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Ginni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--Processes/ Still have to do them, Required and priorities, Still need to meet requirements. Different that Title 5. Federal vs State Requirements—Local Decisions/ Directions of the Dept of Ed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sz="1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Rely on the Accreditation Standards! Will cite a few.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Stephanie D. </a:t>
            </a:r>
            <a:endParaRPr/>
          </a:p>
        </p:txBody>
      </p:sp>
      <p:sp>
        <p:nvSpPr>
          <p:cNvPr id="188" name="Google Shape;18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Stephanie D. </a:t>
            </a:r>
            <a:endParaRPr/>
          </a:p>
        </p:txBody>
      </p:sp>
      <p:sp>
        <p:nvSpPr>
          <p:cNvPr id="196" name="Google Shape;19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Ginni</a:t>
            </a:r>
            <a:r>
              <a:rPr lang="en-US" dirty="0"/>
              <a:t> and Stephanie 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can cite a few standards </a:t>
            </a:r>
            <a:r>
              <a:rPr lang="en-US"/>
              <a:t>for support. </a:t>
            </a:r>
            <a:endParaRPr/>
          </a:p>
        </p:txBody>
      </p:sp>
      <p:sp>
        <p:nvSpPr>
          <p:cNvPr id="204" name="Google Shape;20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Stephanie C</a:t>
            </a: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Stephanie C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Stephanie C. </a:t>
            </a:r>
            <a:endParaRPr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Stephanie C. </a:t>
            </a: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Janet and Stephanie D.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 and Remote Instruction= Correspondence Ed in Federal Regulations Define in Meeting (prison facilities)  Policy on Distance Ed and Correspondence Ed (Add to Slide)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•	Zoom and Correspondence Ed--Need regular and effective interaction—Need to document that the college defines it a regular and effective. Importance for Summer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This semester already had face</a:t>
            </a:r>
            <a:r>
              <a:rPr lang="en-US" baseline="0" dirty="0"/>
              <a:t> to face so the regular and effective interaction has occurred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•	Bullet points on DE accommodations from CCCCO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Ginni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Through SLO assessment – regardless of accreditation requirements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Using college approved LMS, email, and such</a:t>
            </a:r>
            <a:endParaRPr dirty="0"/>
          </a:p>
        </p:txBody>
      </p:sp>
      <p:sp>
        <p:nvSpPr>
          <p:cNvPr id="140" name="Google Shape;1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Stephanie D. </a:t>
            </a:r>
            <a:endParaRPr/>
          </a:p>
        </p:txBody>
      </p:sp>
      <p:sp>
        <p:nvSpPr>
          <p:cNvPr id="148" name="Google Shape;14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Stephanie 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Janet - Discuss academic integrity with students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should be made clear that the option is Pass/No Pass and NOT credit/no credit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 sure administrators, faculty and students understand the meaning of an EW</a:t>
            </a:r>
            <a:endParaRPr dirty="0"/>
          </a:p>
        </p:txBody>
      </p:sp>
      <p:sp>
        <p:nvSpPr>
          <p:cNvPr id="156" name="Google Shape;15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8E2F3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covid-19-faculty-resource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.gov/coronavirus" TargetMode="External"/><Relationship Id="rId5" Type="http://schemas.openxmlformats.org/officeDocument/2006/relationships/hyperlink" Target="https://www.cccco.edu/About-Us/Chancellors-Office/Divisions/Communications-and-Marketing/Novel-Coronavirus" TargetMode="External"/><Relationship Id="rId4" Type="http://schemas.openxmlformats.org/officeDocument/2006/relationships/hyperlink" Target="https://accjc.org/covid-1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cjc.org/wp-content/uploads/Distance-Correspondence-Educatio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cccco.edu/About-Us/Chancellors-Office/Divisions/Communications-and-Marketing/Novel-Coronavirus/co-communications-to-colleg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</a:pPr>
            <a:r>
              <a:rPr lang="en-US"/>
              <a:t>Accreditation Q and A 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/>
              <a:t>ASCCC and ACCJC </a:t>
            </a:r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85" y="985202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6967" y="1232408"/>
            <a:ext cx="533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/>
        </p:nvSpPr>
        <p:spPr>
          <a:xfrm>
            <a:off x="9509760" y="1422400"/>
            <a:ext cx="2397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APRIL 6, 2020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 sz="3200"/>
              <a:t>Question #6 What are the best ways to create documentation and evidence of changes? </a:t>
            </a:r>
            <a:br>
              <a:rPr lang="en-US" sz="3200"/>
            </a:br>
            <a:br>
              <a:rPr lang="en-US" sz="3200"/>
            </a:br>
            <a:br>
              <a:rPr lang="en-US" sz="3200"/>
            </a:br>
            <a:endParaRPr sz="3200"/>
          </a:p>
        </p:txBody>
      </p:sp>
      <p:pic>
        <p:nvPicPr>
          <p:cNvPr id="167" name="Google Shape;167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2919" y="4422456"/>
            <a:ext cx="2856041" cy="226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3789350" y="807000"/>
            <a:ext cx="7886700" cy="5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Currently people need access to changes – post and save communications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orbel"/>
              <a:ea typeface="Corbel"/>
              <a:cs typeface="Corbel"/>
              <a:sym typeface="Corbe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We must clearly communicate with students Standard I.C. – Institutional Integrity – save web posting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orbel"/>
              <a:ea typeface="Corbel"/>
              <a:cs typeface="Corbel"/>
              <a:sym typeface="Corbe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Comparable learning support – II.B and II.C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orbel"/>
              <a:ea typeface="Corbel"/>
              <a:cs typeface="Corbel"/>
              <a:sym typeface="Corbe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Evaluate – you may learn something new 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 sz="3200" dirty="0"/>
              <a:t>Question #7</a:t>
            </a:r>
            <a:br>
              <a:rPr lang="en-US" sz="3200" dirty="0"/>
            </a:br>
            <a:r>
              <a:rPr lang="en-US" sz="3200" dirty="0"/>
              <a:t>What can faculty do about Accreditation in a time of crisis? </a:t>
            </a:r>
            <a:br>
              <a:rPr lang="en-US" sz="3200" dirty="0"/>
            </a:br>
            <a:br>
              <a:rPr lang="en-US" dirty="0"/>
            </a:br>
            <a:endParaRPr dirty="0"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indent="-457200">
              <a:spcBef>
                <a:spcPts val="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1"/>
                </a:solidFill>
              </a:rPr>
              <a:t>Continue to follow local processes! – Have they gone away?</a:t>
            </a:r>
            <a:endParaRPr sz="3000" dirty="0">
              <a:solidFill>
                <a:schemeClr val="dk1"/>
              </a:solidFill>
            </a:endParaRPr>
          </a:p>
          <a:p>
            <a:pPr marL="39370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1"/>
                </a:solidFill>
              </a:rPr>
              <a:t>Colleges are still required to meet ACCJC Eligibility Requirements,  Accreditation Standards, and Commission Policies – Rely on this.</a:t>
            </a:r>
            <a:endParaRPr sz="3000" dirty="0">
              <a:solidFill>
                <a:schemeClr val="dk1"/>
              </a:solidFill>
            </a:endParaRPr>
          </a:p>
          <a:p>
            <a:pPr marL="39370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dk1"/>
                </a:solidFill>
              </a:rPr>
              <a:t>Accreditation is driven by federal requirements – not state requirements</a:t>
            </a:r>
          </a:p>
          <a:p>
            <a:pPr marL="850900" lvl="1" indent="-457200">
              <a:spcBef>
                <a:spcPts val="12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Code of Federal Regulations</a:t>
            </a:r>
          </a:p>
          <a:p>
            <a:pPr marL="850900" lvl="1" indent="-457200">
              <a:spcBef>
                <a:spcPts val="12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Different from California Code of Regulations Title 5  </a:t>
            </a:r>
          </a:p>
          <a:p>
            <a:pPr marL="850900" lvl="1" indent="-457200">
              <a:spcBef>
                <a:spcPts val="1200"/>
              </a:spcBef>
              <a:buClr>
                <a:schemeClr val="dk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Different from California Education Code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685" y="4302125"/>
            <a:ext cx="1885950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2800" dirty="0"/>
              <a:t>Question #  8 Are Colleges still responsible for completing ISERs, Annual Reports and other ACCJC required documents?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sz="2800" dirty="0"/>
          </a:p>
        </p:txBody>
      </p:sp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lvl="0" indent="-2463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Still on schedule for ISERS and Annual Report – your ALO should contact the assigned staff liaison if there are concerns or issues</a:t>
            </a:r>
          </a:p>
          <a:p>
            <a:pPr marL="182880" lvl="0" indent="-2463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endParaRPr sz="3000" dirty="0">
              <a:solidFill>
                <a:schemeClr val="dk1"/>
              </a:solidFill>
            </a:endParaRPr>
          </a:p>
          <a:p>
            <a:pPr marL="182880" lvl="0" indent="-2463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 dirty="0">
                <a:solidFill>
                  <a:schemeClr val="dk1"/>
                </a:solidFill>
              </a:rPr>
              <a:t>The college must consistently follow its policies regarding faculty participation in the review/approval of Accreditation reports </a:t>
            </a:r>
            <a:endParaRPr sz="3000" dirty="0">
              <a:solidFill>
                <a:schemeClr val="dk1"/>
              </a:solidFill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12500"/>
            <a:ext cx="3461173" cy="222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dirty="0"/>
              <a:t>Question #9</a:t>
            </a:r>
            <a:br>
              <a:rPr lang="en-US" dirty="0"/>
            </a:br>
            <a:r>
              <a:rPr lang="en-US" dirty="0"/>
              <a:t>What is going to happen in Fall?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Commission has been in close communication with CCCCO staff, including the most recent memo on DE for the fall semester</a:t>
            </a:r>
          </a:p>
          <a:p>
            <a:pPr marL="18288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endParaRPr lang="en-US" sz="3600" dirty="0"/>
          </a:p>
          <a:p>
            <a:pPr marL="18288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dirty="0"/>
              <a:t>As with the Spring semester, ACCJC will accept the information being sent to the CCCCO on DE from the colleges – which includes the listing of programs</a:t>
            </a:r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1" y="3644265"/>
            <a:ext cx="1600200" cy="2847975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Question #10 What </a:t>
            </a:r>
            <a:r>
              <a:rPr lang="en-US" dirty="0"/>
              <a:t>Can Local Academic Senates Do?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endParaRPr dirty="0"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4556072" y="533400"/>
            <a:ext cx="7407328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Clarify Regular and Effective Contact locally (Distance Education vs Correspondence Education)  </a:t>
            </a:r>
          </a:p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Ensure quality education for Summer and Fall </a:t>
            </a:r>
          </a:p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Clarify Authentication and Comparable Services </a:t>
            </a:r>
          </a:p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Make sure processes such as SLO Assessment and Program Review still occur</a:t>
            </a:r>
          </a:p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Continue Review and Approval of Accreditation Reports</a:t>
            </a:r>
          </a:p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Ensure there are comparable support services for Distance Education and Correspondence Education students (including prisons) i.e. Students taking online courses need online support services.</a:t>
            </a:r>
            <a:endParaRPr sz="2400" dirty="0">
              <a:solidFill>
                <a:schemeClr val="dk1"/>
              </a:solidFill>
            </a:endParaRPr>
          </a:p>
          <a:p>
            <a:pPr marL="274320" lvl="1" indent="-274320" algn="l" rtl="0">
              <a:lnSpc>
                <a:spcPct val="90000"/>
              </a:lnSpc>
              <a:spcBef>
                <a:spcPts val="250"/>
              </a:spcBef>
              <a:spcAft>
                <a:spcPts val="900"/>
              </a:spcAft>
              <a:buSzPts val="1800"/>
              <a:buFont typeface="Arial" panose="020B0604020202020204" pitchFamily="34" charset="0"/>
              <a:buChar char="•"/>
            </a:pPr>
            <a:endParaRPr sz="2400" dirty="0"/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3" y="5293705"/>
            <a:ext cx="4784672" cy="1534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orbel"/>
              <a:buNone/>
            </a:pPr>
            <a:r>
              <a:rPr lang="en-US" sz="8000"/>
              <a:t>Q &amp; A</a:t>
            </a:r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lvl="0" indent="-2463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Any Additional Questions? </a:t>
            </a:r>
            <a:endParaRPr sz="3000">
              <a:solidFill>
                <a:schemeClr val="dk1"/>
              </a:solidFill>
            </a:endParaRPr>
          </a:p>
          <a:p>
            <a:pPr marL="182880" lvl="0" indent="-2463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Specific institution questions should be sent to the ACCJC through the colleges established Accreditation Process. </a:t>
            </a:r>
            <a:endParaRPr sz="3000">
              <a:solidFill>
                <a:schemeClr val="dk1"/>
              </a:solidFill>
            </a:endParaRPr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0725" y="4840912"/>
            <a:ext cx="5192763" cy="1766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Presenters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 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lvl="0" indent="-2082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Stephanie Droker, President ACCJC </a:t>
            </a:r>
            <a:endParaRPr sz="2400" dirty="0">
              <a:solidFill>
                <a:schemeClr val="dk1"/>
              </a:solidFill>
            </a:endParaRPr>
          </a:p>
          <a:p>
            <a:pPr marL="182880" lvl="0" indent="-2082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Ginni May, Treasurer ASCCC </a:t>
            </a:r>
            <a:endParaRPr sz="2400" dirty="0">
              <a:solidFill>
                <a:schemeClr val="dk1"/>
              </a:solidFill>
            </a:endParaRPr>
          </a:p>
          <a:p>
            <a:pPr marL="182880" lvl="0" indent="-208280"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Janet Fulks, Retired Instructor Bakersfield College, </a:t>
            </a:r>
            <a:r>
              <a:rPr lang="en-US" sz="2400" dirty="0">
                <a:solidFill>
                  <a:schemeClr val="tx1"/>
                </a:solidFill>
              </a:rPr>
              <a:t>ASCCC on Guided Pathways, Interim ACCJC Staff Liaison  </a:t>
            </a:r>
            <a:endParaRPr sz="2400" dirty="0">
              <a:solidFill>
                <a:schemeClr val="tx1"/>
              </a:solidFill>
            </a:endParaRPr>
          </a:p>
          <a:p>
            <a:pPr marL="182880" lvl="0" indent="-2082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Stephanie Curry, North Representative and Accreditation Chair, ASCCC </a:t>
            </a:r>
            <a:endParaRPr sz="2400" dirty="0">
              <a:solidFill>
                <a:schemeClr val="dk1"/>
              </a:solidFill>
            </a:endParaRPr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632" y="387717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40"/>
              <a:buFont typeface="Corbel"/>
              <a:buNone/>
            </a:pP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r>
              <a:rPr lang="en-US" sz="3240"/>
              <a:t>Agenda</a:t>
            </a: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br>
              <a:rPr lang="en-US" sz="3240"/>
            </a:br>
            <a:r>
              <a:rPr lang="en-US" sz="3240"/>
              <a:t> 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Covid-19 and its impact on our system </a:t>
            </a:r>
            <a:endParaRPr dirty="0">
              <a:solidFill>
                <a:schemeClr val="dk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Overview of Resources in time of Emergency from ASCCC and ACCJC </a:t>
            </a:r>
            <a:endParaRPr dirty="0">
              <a:solidFill>
                <a:schemeClr val="dk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Frequently asked questions about Accreditation during the crisis </a:t>
            </a:r>
            <a:endParaRPr dirty="0">
              <a:solidFill>
                <a:schemeClr val="dk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Recommendations for local Academic Senates </a:t>
            </a:r>
            <a:endParaRPr dirty="0">
              <a:solidFill>
                <a:schemeClr val="dk1"/>
              </a:solidFill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Q &amp; A (use the Q &amp; A feature in the Zoom Webinar) </a:t>
            </a:r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Chat or no Chat</a:t>
            </a:r>
            <a:endParaRPr dirty="0">
              <a:solidFill>
                <a:schemeClr val="dk1"/>
              </a:solidFill>
            </a:endParaRPr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392" y="3627628"/>
            <a:ext cx="3028009" cy="2275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The COVID-19 Crisis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sz="4800"/>
              <a:t>Change, Change, Change</a:t>
            </a:r>
            <a:endParaRPr/>
          </a:p>
          <a:p>
            <a:pPr marL="18288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800"/>
              <a:buNone/>
            </a:pPr>
            <a:endParaRPr sz="4800"/>
          </a:p>
          <a:p>
            <a:pPr marL="18288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800"/>
              <a:buNone/>
            </a:pPr>
            <a:endParaRPr sz="4800"/>
          </a:p>
          <a:p>
            <a:pPr marL="18288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800"/>
              <a:buNone/>
            </a:pPr>
            <a:endParaRPr sz="4800"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919" y="3170428"/>
            <a:ext cx="2895391" cy="281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Question #1: </a:t>
            </a:r>
            <a:br>
              <a:rPr lang="en-US"/>
            </a:br>
            <a:r>
              <a:rPr lang="en-US"/>
              <a:t>Where do I go to get information and assistance 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Official Guidance, Communication  and Regulations can be found a these websites.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182880" lvl="0" indent="-233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ASCCC COVID-19 Resources</a:t>
            </a:r>
            <a:endParaRPr sz="3600"/>
          </a:p>
          <a:p>
            <a:pPr marL="182880" lvl="0" indent="-2336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lang="en-US" sz="3600" u="sng">
                <a:solidFill>
                  <a:schemeClr val="hlink"/>
                </a:solidFill>
                <a:hlinkClick r:id="rId4"/>
              </a:rPr>
              <a:t>ACCJC COVID-19 Resources </a:t>
            </a:r>
            <a:endParaRPr sz="3600"/>
          </a:p>
          <a:p>
            <a:pPr marL="182880" lvl="0" indent="-2336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lang="en-US" sz="3600" u="sng">
                <a:solidFill>
                  <a:schemeClr val="hlink"/>
                </a:solidFill>
                <a:hlinkClick r:id="rId5"/>
              </a:rPr>
              <a:t>CCCCO COVID-19 Resources </a:t>
            </a:r>
            <a:endParaRPr sz="3600"/>
          </a:p>
          <a:p>
            <a:pPr marL="182880" lvl="0" indent="-2336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lang="en-US" sz="3600" u="sng">
                <a:solidFill>
                  <a:schemeClr val="hlink"/>
                </a:solidFill>
                <a:hlinkClick r:id="rId6"/>
              </a:rPr>
              <a:t>US Department of Education COVID-19 Resources </a:t>
            </a:r>
            <a:endParaRPr sz="3600"/>
          </a:p>
        </p:txBody>
      </p:sp>
      <p:pic>
        <p:nvPicPr>
          <p:cNvPr id="128" name="Google Shape;128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4647" y="3896219"/>
            <a:ext cx="2144026" cy="2819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 sz="3200"/>
              <a:t>Question #2</a:t>
            </a:r>
            <a:br>
              <a:rPr lang="en-US" sz="3200"/>
            </a:br>
            <a:r>
              <a:rPr lang="en-US" sz="3200"/>
              <a:t>How will this impact Distance Education and Correspondence Education </a:t>
            </a:r>
            <a:br>
              <a:rPr lang="en-US" sz="3200"/>
            </a:br>
            <a:br>
              <a:rPr lang="en-US" sz="3200"/>
            </a:br>
            <a:br>
              <a:rPr lang="en-US" sz="3200"/>
            </a:br>
            <a:endParaRPr sz="3200"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3886200" y="990600"/>
            <a:ext cx="7315200" cy="546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2880" lvl="0" indent="-2082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Definitions of Distance Education and Correspondence Education (Remote Education) </a:t>
            </a:r>
            <a:endParaRPr sz="2400" dirty="0">
              <a:solidFill>
                <a:schemeClr val="dk1"/>
              </a:solidFill>
            </a:endParaRPr>
          </a:p>
          <a:p>
            <a:pPr marL="685800" lvl="1" indent="-2209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u="sng" dirty="0">
                <a:solidFill>
                  <a:schemeClr val="dk1"/>
                </a:solidFill>
                <a:hlinkClick r:id="rId3"/>
              </a:rPr>
              <a:t>ACCJC Policy on Distance Education and Correspondence Education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</a:p>
          <a:p>
            <a:pPr marL="685800" lvl="1" indent="-2209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Regular and substantive interaction</a:t>
            </a:r>
          </a:p>
          <a:p>
            <a:pPr marL="685800" lvl="1" indent="-2209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Comparable learning support (standards II.B.1, II.C.1)</a:t>
            </a:r>
          </a:p>
          <a:p>
            <a:pPr marL="685800" lvl="1" indent="-22098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Verification of student – registration, participation, completion, credit</a:t>
            </a:r>
            <a:endParaRPr sz="2400" dirty="0">
              <a:solidFill>
                <a:schemeClr val="dk1"/>
              </a:solidFill>
            </a:endParaRPr>
          </a:p>
          <a:p>
            <a:pPr marL="182880" lvl="0" indent="-20828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Identification of Regular and Effective Interaction in a Zoom World</a:t>
            </a:r>
            <a:endParaRPr sz="2400" dirty="0">
              <a:solidFill>
                <a:schemeClr val="dk1"/>
              </a:solidFill>
            </a:endParaRPr>
          </a:p>
          <a:p>
            <a:pPr marL="182880" lvl="0" indent="-2082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 DE addendums/ </a:t>
            </a:r>
            <a:r>
              <a:rPr lang="en-US" sz="2400" u="sng" dirty="0">
                <a:solidFill>
                  <a:schemeClr val="dk1"/>
                </a:solidFill>
                <a:hlinkClick r:id="rId4"/>
              </a:rPr>
              <a:t>CCCCO accommodations </a:t>
            </a:r>
            <a:endParaRPr sz="2400" dirty="0">
              <a:solidFill>
                <a:schemeClr val="dk1"/>
              </a:solidFill>
            </a:endParaRPr>
          </a:p>
          <a:p>
            <a:pPr marL="182880" lvl="0" indent="-2082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 What about Prison Programs?</a:t>
            </a:r>
          </a:p>
          <a:p>
            <a:pPr marL="640080" lvl="1" indent="-208280">
              <a:spcBef>
                <a:spcPts val="120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Correspondence (no online capacity)</a:t>
            </a:r>
          </a:p>
          <a:p>
            <a:pPr marL="431800" lvl="1" indent="0">
              <a:spcBef>
                <a:spcPts val="1200"/>
              </a:spcBef>
              <a:buClr>
                <a:schemeClr val="dk1"/>
              </a:buClr>
              <a:buSzPts val="2400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035" y="4354512"/>
            <a:ext cx="238125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 sz="3200" dirty="0"/>
              <a:t>Question #3: Should we still be doing SLO Assessment</a:t>
            </a:r>
            <a:br>
              <a:rPr lang="en-US" sz="3200" dirty="0"/>
            </a:br>
            <a:r>
              <a:rPr lang="en-US" sz="3200" dirty="0"/>
              <a:t>and Program Review? 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sz="3200" dirty="0"/>
          </a:p>
        </p:txBody>
      </p:sp>
      <p:pic>
        <p:nvPicPr>
          <p:cNvPr id="143" name="Google Shape;143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835" y="4445952"/>
            <a:ext cx="329565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3548569" y="609600"/>
            <a:ext cx="7938931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orbel"/>
                <a:ea typeface="Corbel"/>
                <a:cs typeface="Corbel"/>
                <a:sym typeface="Corbel"/>
              </a:rPr>
              <a:t>Academic Integrity and Student Learning Outcomes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orbel"/>
                <a:ea typeface="Corbel"/>
                <a:cs typeface="Corbel"/>
                <a:sym typeface="Corbel"/>
              </a:rPr>
              <a:t>From both the institutional side and the instructor side: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orbel"/>
              <a:ea typeface="Corbel"/>
              <a:cs typeface="Corbel"/>
              <a:sym typeface="Corbe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orbel"/>
                <a:ea typeface="Corbel"/>
                <a:cs typeface="Corbel"/>
                <a:sym typeface="Corbel"/>
              </a:rPr>
              <a:t>How do we know students are learning?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orbel"/>
              <a:ea typeface="Corbel"/>
              <a:cs typeface="Corbel"/>
              <a:sym typeface="Corbe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orbel"/>
                <a:ea typeface="Corbel"/>
                <a:cs typeface="Corbel"/>
                <a:sym typeface="Corbel"/>
              </a:rPr>
              <a:t>How do we know our teaching is effective?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orbel"/>
              <a:ea typeface="Corbel"/>
              <a:cs typeface="Corbel"/>
              <a:sym typeface="Corbe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orbel"/>
                <a:ea typeface="Corbel"/>
                <a:cs typeface="Corbel"/>
                <a:sym typeface="Corbel"/>
              </a:rPr>
              <a:t>How do we ensure course integrity?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Corbel"/>
              <a:ea typeface="Corbel"/>
              <a:cs typeface="Corbel"/>
              <a:sym typeface="Corbel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3200" dirty="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 sz="3200" dirty="0"/>
              <a:t>Question # 4:  Are there any Accreditation concerns about the Clock Hour and Extended Semesters? </a:t>
            </a: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151" name="Google Shape;151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2919" y="4785995"/>
            <a:ext cx="2705100" cy="168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4080825" y="721275"/>
            <a:ext cx="7475100" cy="53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Corbel"/>
                <a:ea typeface="Corbel"/>
                <a:cs typeface="Corbel"/>
                <a:sym typeface="Corbel"/>
              </a:rPr>
              <a:t>Federal regulations only mention reducing the academic calendar, not extending it</a:t>
            </a:r>
          </a:p>
          <a:p>
            <a:pPr marL="5715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Corbel"/>
                <a:ea typeface="Corbel"/>
                <a:cs typeface="Corbel"/>
                <a:sym typeface="Corbel"/>
              </a:rPr>
              <a:t>For concerns regarding clock hours, please have your ALO contact your ACCJC staff liaison</a:t>
            </a:r>
          </a:p>
          <a:p>
            <a:pPr marL="571500" lvl="5" indent="-571500">
              <a:buFont typeface="Arial" panose="020B0604020202020204" pitchFamily="34" charset="0"/>
              <a:buChar char="•"/>
            </a:pPr>
            <a:endParaRPr lang="en-US" sz="4000" dirty="0">
              <a:latin typeface="Corbel"/>
              <a:ea typeface="Corbel"/>
              <a:cs typeface="Corbel"/>
              <a:sym typeface="Corbel"/>
            </a:endParaRPr>
          </a:p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4000" dirty="0"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en-US" sz="3200"/>
              <a:t>Question # 5 What should we be communicating to students about changes? </a:t>
            </a:r>
            <a:br>
              <a:rPr lang="en-US" sz="3200"/>
            </a:br>
            <a:br>
              <a:rPr lang="en-US" sz="3200"/>
            </a:br>
            <a:br>
              <a:rPr lang="en-US" sz="3200"/>
            </a:br>
            <a:endParaRPr sz="3200"/>
          </a:p>
        </p:txBody>
      </p:sp>
      <p:pic>
        <p:nvPicPr>
          <p:cNvPr id="159" name="Google Shape;159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2919" y="4771277"/>
            <a:ext cx="280987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3669350" y="858450"/>
            <a:ext cx="8006700" cy="52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●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Make sure students understand changes being made to instruction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Corbel"/>
              <a:buChar char="●"/>
            </a:pPr>
            <a:endParaRPr lang="en-US" sz="2400" dirty="0">
              <a:latin typeface="Corbel"/>
              <a:ea typeface="Corbel"/>
              <a:cs typeface="Corbel"/>
              <a:sym typeface="Corbel"/>
            </a:endParaRPr>
          </a:p>
          <a:p>
            <a:pPr marL="457200" lvl="3" indent="-381000">
              <a:buSzPts val="2400"/>
              <a:buFont typeface="Corbel"/>
              <a:buChar char="●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Students should understand the implications of drops/withdrawals/grading options (such as P/NP)</a:t>
            </a:r>
          </a:p>
          <a:p>
            <a:pPr marL="76200" lvl="3">
              <a:buSzPts val="2400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 </a:t>
            </a:r>
          </a:p>
          <a:p>
            <a:pPr marL="457200" lvl="3" indent="-381000">
              <a:buSzPts val="2400"/>
              <a:buFont typeface="Corbel"/>
              <a:buChar char="●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Students should be aware of all the support resources available including student and instructional services </a:t>
            </a:r>
          </a:p>
          <a:p>
            <a:pPr marL="457200" lvl="3" indent="-381000">
              <a:buSzPts val="2400"/>
              <a:buFont typeface="Corbel"/>
              <a:buChar char="●"/>
            </a:pPr>
            <a:endParaRPr lang="en-US" sz="2400" dirty="0">
              <a:latin typeface="Corbel"/>
              <a:ea typeface="Corbel"/>
              <a:cs typeface="Corbel"/>
              <a:sym typeface="Corbel"/>
            </a:endParaRPr>
          </a:p>
          <a:p>
            <a:pPr marL="457200" lvl="3" indent="-381000">
              <a:buSzPts val="2400"/>
              <a:buFont typeface="Corbel"/>
              <a:buChar char="●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Make sure your catalog has language on EW </a:t>
            </a:r>
          </a:p>
          <a:p>
            <a:pPr marL="76200" lvl="3">
              <a:buSzPts val="2400"/>
            </a:pPr>
            <a:endParaRPr lang="en-US" sz="2400" dirty="0">
              <a:latin typeface="Corbel"/>
              <a:ea typeface="Corbel"/>
              <a:cs typeface="Corbel"/>
              <a:sym typeface="Corbel"/>
            </a:endParaRPr>
          </a:p>
          <a:p>
            <a:pPr marL="457200" lvl="3" indent="-381000">
              <a:buSzPts val="2400"/>
              <a:buFont typeface="Corbel"/>
              <a:buChar char="●"/>
            </a:pPr>
            <a:r>
              <a:rPr lang="en-US" sz="2400" dirty="0">
                <a:latin typeface="Corbel"/>
                <a:ea typeface="Corbel"/>
                <a:cs typeface="Corbel"/>
                <a:sym typeface="Corbel"/>
              </a:rPr>
              <a:t>Academic Integrity and Students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1089</Words>
  <Application>Microsoft Office PowerPoint</Application>
  <PresentationFormat>Widescreen</PresentationFormat>
  <Paragraphs>131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Corbel</vt:lpstr>
      <vt:lpstr>Arial</vt:lpstr>
      <vt:lpstr>Calibri</vt:lpstr>
      <vt:lpstr>Noto Sans Symbols</vt:lpstr>
      <vt:lpstr>Frame</vt:lpstr>
      <vt:lpstr>Accreditation Q and A </vt:lpstr>
      <vt:lpstr>Presenters      </vt:lpstr>
      <vt:lpstr>      Agenda              </vt:lpstr>
      <vt:lpstr>The COVID-19 Crisis     </vt:lpstr>
      <vt:lpstr>Question #1:  Where do I go to get information and assistance      </vt:lpstr>
      <vt:lpstr>Question #2 How will this impact Distance Education and Correspondence Education    </vt:lpstr>
      <vt:lpstr>Question #3: Should we still be doing SLO Assessment and Program Review?      </vt:lpstr>
      <vt:lpstr>Question # 4:  Are there any Accreditation concerns about the Clock Hour and Extended Semesters?   </vt:lpstr>
      <vt:lpstr>Question # 5 What should we be communicating to students about changes?    </vt:lpstr>
      <vt:lpstr>Question #6 What are the best ways to create documentation and evidence of changes?    </vt:lpstr>
      <vt:lpstr>Question #7 What can faculty do about Accreditation in a time of crisis?   </vt:lpstr>
      <vt:lpstr>Question #  8 Are Colleges still responsible for completing ISERs, Annual Reports and other ACCJC required documents?    </vt:lpstr>
      <vt:lpstr>Question #9 What is going to happen in Fall?     </vt:lpstr>
      <vt:lpstr>Question #10 What Can Local Academic Senates Do?      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Accreditation Q and A</dc:title>
  <dc:creator>Janet Fulks</dc:creator>
  <cp:lastModifiedBy>Stephanie Curry</cp:lastModifiedBy>
  <cp:revision>23</cp:revision>
  <dcterms:modified xsi:type="dcterms:W3CDTF">2020-04-06T17:16:59Z</dcterms:modified>
</cp:coreProperties>
</file>