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 id="269" r:id="rId16"/>
    <p:sldId id="273"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75"/>
    <p:restoredTop sz="94671"/>
  </p:normalViewPr>
  <p:slideViewPr>
    <p:cSldViewPr snapToGrid="0" snapToObjects="1">
      <p:cViewPr>
        <p:scale>
          <a:sx n="76" d="100"/>
          <a:sy n="76" d="100"/>
        </p:scale>
        <p:origin x="1080" y="5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203839"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11/1/16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11/1/16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11/1/16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11/1/16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080053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utan_craig@sccollege.edu" TargetMode="External"/><Relationship Id="rId3" Type="http://schemas.openxmlformats.org/officeDocument/2006/relationships/hyperlink" Target="mailto:sfoster@fullcoll.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1881693"/>
          </a:xfrm>
        </p:spPr>
        <p:txBody>
          <a:bodyPr>
            <a:normAutofit fontScale="90000"/>
          </a:bodyPr>
          <a:lstStyle/>
          <a:p>
            <a:r>
              <a:rPr lang="en-US" dirty="0" smtClean="0"/>
              <a:t>Surviving an Accreditation Visit and other accreditation hot topics</a:t>
            </a:r>
            <a:endParaRPr lang="en-US" dirty="0"/>
          </a:p>
        </p:txBody>
      </p:sp>
      <p:sp>
        <p:nvSpPr>
          <p:cNvPr id="3" name="Subtitle 2"/>
          <p:cNvSpPr>
            <a:spLocks noGrp="1"/>
          </p:cNvSpPr>
          <p:nvPr>
            <p:ph type="subTitle" idx="1"/>
          </p:nvPr>
        </p:nvSpPr>
        <p:spPr>
          <a:xfrm>
            <a:off x="1128404" y="3564467"/>
            <a:ext cx="8637072" cy="1556173"/>
          </a:xfrm>
        </p:spPr>
        <p:txBody>
          <a:bodyPr>
            <a:normAutofit fontScale="85000" lnSpcReduction="20000"/>
          </a:bodyPr>
          <a:lstStyle/>
          <a:p>
            <a:pPr algn="l"/>
            <a:r>
              <a:rPr lang="en-US" sz="2600" dirty="0" smtClean="0"/>
              <a:t>Craig Rutan, Accreditation and Assessment Committee Chair</a:t>
            </a:r>
          </a:p>
          <a:p>
            <a:pPr algn="l"/>
            <a:r>
              <a:rPr lang="en-US" sz="2600" dirty="0" smtClean="0"/>
              <a:t>Sam Foster, South Representative</a:t>
            </a:r>
          </a:p>
          <a:p>
            <a:pPr algn="l"/>
            <a:endParaRPr lang="en-US" sz="2600" dirty="0"/>
          </a:p>
          <a:p>
            <a:pPr algn="l"/>
            <a:r>
              <a:rPr lang="en-US" sz="2600" dirty="0" smtClean="0"/>
              <a:t>2016 ASCCC Fall Plenary Session</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842645" y="5857501"/>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4623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visit</a:t>
            </a:r>
            <a:endParaRPr lang="en-US" dirty="0"/>
          </a:p>
        </p:txBody>
      </p:sp>
      <p:sp>
        <p:nvSpPr>
          <p:cNvPr id="3" name="Content Placeholder 2"/>
          <p:cNvSpPr>
            <a:spLocks noGrp="1"/>
          </p:cNvSpPr>
          <p:nvPr>
            <p:ph idx="1"/>
          </p:nvPr>
        </p:nvSpPr>
        <p:spPr/>
        <p:txBody>
          <a:bodyPr>
            <a:normAutofit/>
          </a:bodyPr>
          <a:lstStyle/>
          <a:p>
            <a:r>
              <a:rPr lang="en-US" sz="2400" dirty="0" smtClean="0"/>
              <a:t>Be professional at all times</a:t>
            </a:r>
          </a:p>
          <a:p>
            <a:r>
              <a:rPr lang="en-US" sz="2400" dirty="0" smtClean="0"/>
              <a:t>Encourage everyone that is able to attend the welcome reception, open forums, and exit interview</a:t>
            </a:r>
          </a:p>
          <a:p>
            <a:r>
              <a:rPr lang="en-US" sz="2400" dirty="0" smtClean="0"/>
              <a:t>Encourage faculty to invite team members into their classes</a:t>
            </a:r>
          </a:p>
          <a:p>
            <a:pPr lvl="1"/>
            <a:r>
              <a:rPr lang="en-US" sz="2000" dirty="0" smtClean="0"/>
              <a:t>Try to prepare faculty to not get nervous if a team member comes to their class</a:t>
            </a:r>
          </a:p>
        </p:txBody>
      </p:sp>
    </p:spTree>
    <p:extLst>
      <p:ext uri="{BB962C8B-B14F-4D97-AF65-F5344CB8AC3E}">
        <p14:creationId xmlns:p14="http://schemas.microsoft.com/office/powerpoint/2010/main" val="551378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Avoid</a:t>
            </a:r>
            <a:endParaRPr lang="en-US" dirty="0"/>
          </a:p>
        </p:txBody>
      </p:sp>
      <p:sp>
        <p:nvSpPr>
          <p:cNvPr id="3" name="Content Placeholder 2"/>
          <p:cNvSpPr>
            <a:spLocks noGrp="1"/>
          </p:cNvSpPr>
          <p:nvPr>
            <p:ph idx="1"/>
          </p:nvPr>
        </p:nvSpPr>
        <p:spPr/>
        <p:txBody>
          <a:bodyPr>
            <a:normAutofit/>
          </a:bodyPr>
          <a:lstStyle/>
          <a:p>
            <a:r>
              <a:rPr lang="en-US" sz="2400" dirty="0" smtClean="0"/>
              <a:t>Complaining about people or things that you don’t like to the visiting team</a:t>
            </a:r>
          </a:p>
          <a:p>
            <a:r>
              <a:rPr lang="en-US" sz="2400" dirty="0" smtClean="0"/>
              <a:t>Using the visiting team as a referee to resolve internal disputes</a:t>
            </a:r>
          </a:p>
          <a:p>
            <a:r>
              <a:rPr lang="en-US" sz="2400" dirty="0" smtClean="0"/>
              <a:t>Using accreditation sanctions as a negotiating tool</a:t>
            </a:r>
          </a:p>
          <a:p>
            <a:r>
              <a:rPr lang="en-US" sz="2400" dirty="0" smtClean="0"/>
              <a:t>Seeking sanctions as a way to effect institutional change</a:t>
            </a:r>
          </a:p>
        </p:txBody>
      </p:sp>
    </p:spTree>
    <p:extLst>
      <p:ext uri="{BB962C8B-B14F-4D97-AF65-F5344CB8AC3E}">
        <p14:creationId xmlns:p14="http://schemas.microsoft.com/office/powerpoint/2010/main" val="3578800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interviews</a:t>
            </a:r>
            <a:endParaRPr lang="en-US" dirty="0"/>
          </a:p>
        </p:txBody>
      </p:sp>
      <p:sp>
        <p:nvSpPr>
          <p:cNvPr id="3" name="Content Placeholder 2"/>
          <p:cNvSpPr>
            <a:spLocks noGrp="1"/>
          </p:cNvSpPr>
          <p:nvPr>
            <p:ph idx="1"/>
          </p:nvPr>
        </p:nvSpPr>
        <p:spPr/>
        <p:txBody>
          <a:bodyPr>
            <a:normAutofit lnSpcReduction="10000"/>
          </a:bodyPr>
          <a:lstStyle/>
          <a:p>
            <a:r>
              <a:rPr lang="en-US" dirty="0" smtClean="0"/>
              <a:t>Everyone needs to be available during the visit - no vacations!</a:t>
            </a:r>
          </a:p>
          <a:p>
            <a:r>
              <a:rPr lang="en-US" dirty="0" smtClean="0"/>
              <a:t>Try to have broad participation from faculty, but also make sure that the people requested by the team are available.</a:t>
            </a:r>
          </a:p>
          <a:p>
            <a:r>
              <a:rPr lang="en-US" dirty="0" smtClean="0"/>
              <a:t>Anyone being interviewed needs to be on time, share the message in the self evaluation, and stay the entire time</a:t>
            </a:r>
          </a:p>
          <a:p>
            <a:r>
              <a:rPr lang="en-US" dirty="0" smtClean="0"/>
              <a:t>Be honest and don’t try to hide anything because the team will usually find it</a:t>
            </a:r>
          </a:p>
          <a:p>
            <a:r>
              <a:rPr lang="en-US" dirty="0" smtClean="0"/>
              <a:t>Do not criticize any member of the team!</a:t>
            </a:r>
          </a:p>
          <a:p>
            <a:r>
              <a:rPr lang="en-US" dirty="0" smtClean="0"/>
              <a:t>Be confident! Explain how your college is meeting the standards and celebrate the good work your college is doing.</a:t>
            </a:r>
            <a:endParaRPr lang="en-US" dirty="0"/>
          </a:p>
        </p:txBody>
      </p:sp>
    </p:spTree>
    <p:extLst>
      <p:ext uri="{BB962C8B-B14F-4D97-AF65-F5344CB8AC3E}">
        <p14:creationId xmlns:p14="http://schemas.microsoft.com/office/powerpoint/2010/main" val="2066683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Rogue team member</a:t>
            </a:r>
            <a:endParaRPr lang="en-US" dirty="0"/>
          </a:p>
        </p:txBody>
      </p:sp>
      <p:sp>
        <p:nvSpPr>
          <p:cNvPr id="3" name="Content Placeholder 2"/>
          <p:cNvSpPr>
            <a:spLocks noGrp="1"/>
          </p:cNvSpPr>
          <p:nvPr>
            <p:ph idx="1"/>
          </p:nvPr>
        </p:nvSpPr>
        <p:spPr/>
        <p:txBody>
          <a:bodyPr>
            <a:normAutofit/>
          </a:bodyPr>
          <a:lstStyle/>
          <a:p>
            <a:r>
              <a:rPr lang="en-US" sz="2400" dirty="0" smtClean="0"/>
              <a:t>If you encounter a team member that seems to “have it in” for your college, speak to your faculty accreditation chair or accreditation liaison officer ASAP</a:t>
            </a:r>
          </a:p>
          <a:p>
            <a:r>
              <a:rPr lang="en-US" sz="2400" dirty="0" smtClean="0"/>
              <a:t>Do not try to confront the team member yourself</a:t>
            </a:r>
          </a:p>
          <a:p>
            <a:r>
              <a:rPr lang="en-US" sz="2400" dirty="0" smtClean="0"/>
              <a:t>Your campuses accreditation leaders will share the issue with the college president who will communicate with the team chair and ACCJC to try and address the issue</a:t>
            </a:r>
            <a:endParaRPr lang="en-US" sz="2400" dirty="0"/>
          </a:p>
        </p:txBody>
      </p:sp>
    </p:spTree>
    <p:extLst>
      <p:ext uri="{BB962C8B-B14F-4D97-AF65-F5344CB8AC3E}">
        <p14:creationId xmlns:p14="http://schemas.microsoft.com/office/powerpoint/2010/main" val="873270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actions by </a:t>
            </a:r>
            <a:r>
              <a:rPr lang="en-US" dirty="0" err="1" smtClean="0"/>
              <a:t>accjc</a:t>
            </a:r>
            <a:endParaRPr lang="en-US" dirty="0"/>
          </a:p>
        </p:txBody>
      </p:sp>
      <p:sp>
        <p:nvSpPr>
          <p:cNvPr id="3" name="Content Placeholder 2"/>
          <p:cNvSpPr>
            <a:spLocks noGrp="1"/>
          </p:cNvSpPr>
          <p:nvPr>
            <p:ph idx="1"/>
          </p:nvPr>
        </p:nvSpPr>
        <p:spPr/>
        <p:txBody>
          <a:bodyPr>
            <a:normAutofit/>
          </a:bodyPr>
          <a:lstStyle/>
          <a:p>
            <a:r>
              <a:rPr lang="en-US" sz="2000" dirty="0" smtClean="0"/>
              <a:t>Once your visit is complete, your college will have an exit interview that will included commendations and recommendations</a:t>
            </a:r>
          </a:p>
          <a:p>
            <a:r>
              <a:rPr lang="en-US" sz="2000" dirty="0" smtClean="0"/>
              <a:t>Over the last year, 23 California community colleges have been visited and received an action from ACCJC.</a:t>
            </a:r>
          </a:p>
          <a:p>
            <a:r>
              <a:rPr lang="en-US" sz="2000" dirty="0" smtClean="0"/>
              <a:t>All of those 23 colleges received reaffirmation of accreditation with a required 18 month follow up report or a sanction</a:t>
            </a:r>
          </a:p>
          <a:p>
            <a:r>
              <a:rPr lang="en-US" sz="2000" dirty="0" smtClean="0"/>
              <a:t>ACCJC has indicated that any college that receives a recommendation will not be fully reaccredited for seven years</a:t>
            </a:r>
          </a:p>
        </p:txBody>
      </p:sp>
    </p:spTree>
    <p:extLst>
      <p:ext uri="{BB962C8B-B14F-4D97-AF65-F5344CB8AC3E}">
        <p14:creationId xmlns:p14="http://schemas.microsoft.com/office/powerpoint/2010/main" val="392107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a:t>
            </a:r>
            <a:r>
              <a:rPr lang="en-US" dirty="0" err="1" smtClean="0"/>
              <a:t>accjc</a:t>
            </a:r>
            <a:r>
              <a:rPr lang="en-US" dirty="0" smtClean="0"/>
              <a:t>?</a:t>
            </a:r>
            <a:endParaRPr lang="en-US" dirty="0"/>
          </a:p>
        </p:txBody>
      </p:sp>
      <p:sp>
        <p:nvSpPr>
          <p:cNvPr id="3" name="Content Placeholder 2"/>
          <p:cNvSpPr>
            <a:spLocks noGrp="1"/>
          </p:cNvSpPr>
          <p:nvPr>
            <p:ph idx="1"/>
          </p:nvPr>
        </p:nvSpPr>
        <p:spPr>
          <a:xfrm>
            <a:off x="2231136" y="2638044"/>
            <a:ext cx="7729728" cy="3229356"/>
          </a:xfrm>
        </p:spPr>
        <p:txBody>
          <a:bodyPr>
            <a:noAutofit/>
          </a:bodyPr>
          <a:lstStyle/>
          <a:p>
            <a:r>
              <a:rPr lang="en-US" sz="2400" dirty="0" smtClean="0"/>
              <a:t>On the 4</a:t>
            </a:r>
            <a:r>
              <a:rPr lang="en-US" sz="2400" baseline="30000" dirty="0" smtClean="0"/>
              <a:t>th</a:t>
            </a:r>
            <a:r>
              <a:rPr lang="en-US" sz="2400" dirty="0" smtClean="0"/>
              <a:t> of January 2016, the Department of Education required ACCJC to show that they are widely accepted by educators </a:t>
            </a:r>
          </a:p>
          <a:p>
            <a:r>
              <a:rPr lang="en-US" sz="2400" dirty="0" smtClean="0"/>
              <a:t>A hearing on ACCJC will take place before NACIQI on February 22 - 24, 2017 </a:t>
            </a:r>
            <a:r>
              <a:rPr lang="mr-IN" sz="2400" dirty="0" smtClean="0"/>
              <a:t>–</a:t>
            </a:r>
            <a:r>
              <a:rPr lang="en-US" sz="2400" dirty="0" smtClean="0"/>
              <a:t> See Resolution 2.02 F16 in your packet!</a:t>
            </a:r>
          </a:p>
          <a:p>
            <a:r>
              <a:rPr lang="en-US" sz="2400" dirty="0" smtClean="0"/>
              <a:t>CEO Accreditation Workgroups are still meeting. Panel on their work tomorrow morning!</a:t>
            </a:r>
          </a:p>
        </p:txBody>
      </p:sp>
    </p:spTree>
    <p:extLst>
      <p:ext uri="{BB962C8B-B14F-4D97-AF65-F5344CB8AC3E}">
        <p14:creationId xmlns:p14="http://schemas.microsoft.com/office/powerpoint/2010/main" val="723313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accreditation legislation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On September 22, The Accreditation Reform and Enhanced Accountability Act of 2016 (S.3380) was introduced</a:t>
            </a:r>
          </a:p>
          <a:p>
            <a:r>
              <a:rPr lang="en-US" sz="2400" dirty="0" smtClean="0"/>
              <a:t>Some of the proposed changes include:</a:t>
            </a:r>
          </a:p>
          <a:p>
            <a:pPr lvl="1"/>
            <a:r>
              <a:rPr lang="en-US" dirty="0" smtClean="0"/>
              <a:t>Allow the Secretary of Education to change accreditation standards</a:t>
            </a:r>
          </a:p>
          <a:p>
            <a:pPr lvl="1"/>
            <a:r>
              <a:rPr lang="en-US" dirty="0" smtClean="0"/>
              <a:t>Establishes federal standards for student achievement</a:t>
            </a:r>
          </a:p>
          <a:p>
            <a:pPr lvl="1"/>
            <a:r>
              <a:rPr lang="en-US" dirty="0" smtClean="0"/>
              <a:t>Limits ability of institution to change accreditors</a:t>
            </a:r>
          </a:p>
          <a:p>
            <a:r>
              <a:rPr lang="en-US" sz="2400" dirty="0" smtClean="0"/>
              <a:t>If you think we need a position on this bill, consider submitting a resolution by 5 PM this afternoon!</a:t>
            </a:r>
            <a:r>
              <a:rPr lang="en-US" dirty="0" smtClean="0"/>
              <a:t> </a:t>
            </a:r>
            <a:endParaRPr lang="en-US" dirty="0"/>
          </a:p>
        </p:txBody>
      </p:sp>
    </p:spTree>
    <p:extLst>
      <p:ext uri="{BB962C8B-B14F-4D97-AF65-F5344CB8AC3E}">
        <p14:creationId xmlns:p14="http://schemas.microsoft.com/office/powerpoint/2010/main" val="1743251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Autofit/>
          </a:bodyPr>
          <a:lstStyle/>
          <a:p>
            <a:r>
              <a:rPr lang="en-US" sz="2000" dirty="0" smtClean="0"/>
              <a:t>An accreditation visit can be stressful, but it is also an opportunity to show the great work being done at your college</a:t>
            </a:r>
          </a:p>
          <a:p>
            <a:r>
              <a:rPr lang="en-US" sz="2000" dirty="0" smtClean="0"/>
              <a:t>The team is looking for evidence and honesty</a:t>
            </a:r>
          </a:p>
          <a:p>
            <a:r>
              <a:rPr lang="en-US" sz="2000" dirty="0" smtClean="0"/>
              <a:t>Provide faculty and staff with pamphlets to refer to during the visit</a:t>
            </a:r>
          </a:p>
          <a:p>
            <a:r>
              <a:rPr lang="en-US" sz="2000" dirty="0" smtClean="0"/>
              <a:t>Accreditation is in flux, but ACCJC will continue to be our accreditor for the next few years at a minimum</a:t>
            </a:r>
            <a:endParaRPr lang="en-US" sz="2000" dirty="0"/>
          </a:p>
        </p:txBody>
      </p:sp>
    </p:spTree>
    <p:extLst>
      <p:ext uri="{BB962C8B-B14F-4D97-AF65-F5344CB8AC3E}">
        <p14:creationId xmlns:p14="http://schemas.microsoft.com/office/powerpoint/2010/main" val="1944093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normAutofit/>
          </a:bodyPr>
          <a:lstStyle/>
          <a:p>
            <a:r>
              <a:rPr lang="en-US" sz="2400" dirty="0" smtClean="0"/>
              <a:t>Do you have any questions?</a:t>
            </a:r>
          </a:p>
          <a:p>
            <a:r>
              <a:rPr lang="en-US" sz="2400" dirty="0" smtClean="0"/>
              <a:t>Craig Rutan - </a:t>
            </a:r>
            <a:r>
              <a:rPr lang="en-US" sz="2400" dirty="0" smtClean="0">
                <a:hlinkClick r:id="rId2"/>
              </a:rPr>
              <a:t>rutan_craig@sccollege.edu</a:t>
            </a:r>
            <a:endParaRPr lang="en-US" sz="2400" dirty="0" smtClean="0"/>
          </a:p>
          <a:p>
            <a:r>
              <a:rPr lang="en-US" sz="2400" dirty="0" smtClean="0"/>
              <a:t>Sam Foster </a:t>
            </a:r>
            <a:r>
              <a:rPr lang="mr-IN" sz="2400" dirty="0" smtClean="0"/>
              <a:t>–</a:t>
            </a:r>
            <a:r>
              <a:rPr lang="en-US" sz="2400" dirty="0" smtClean="0"/>
              <a:t> </a:t>
            </a:r>
            <a:r>
              <a:rPr lang="en-US" sz="2400" smtClean="0">
                <a:hlinkClick r:id="rId3"/>
              </a:rPr>
              <a:t>sfoster@fullcoll.edu</a:t>
            </a:r>
            <a:endParaRPr lang="en-US" sz="2400" smtClean="0"/>
          </a:p>
        </p:txBody>
      </p:sp>
    </p:spTree>
    <p:extLst>
      <p:ext uri="{BB962C8B-B14F-4D97-AF65-F5344CB8AC3E}">
        <p14:creationId xmlns:p14="http://schemas.microsoft.com/office/powerpoint/2010/main" val="110415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400" dirty="0" smtClean="0"/>
              <a:t>Preparing for a site visit</a:t>
            </a:r>
          </a:p>
          <a:p>
            <a:r>
              <a:rPr lang="en-US" sz="2400" dirty="0" smtClean="0"/>
              <a:t>Managing the site visit</a:t>
            </a:r>
          </a:p>
          <a:p>
            <a:r>
              <a:rPr lang="en-US" sz="2400" dirty="0" smtClean="0"/>
              <a:t>Dealing with a “rogue” team member</a:t>
            </a:r>
          </a:p>
          <a:p>
            <a:r>
              <a:rPr lang="en-US" sz="2400" dirty="0" smtClean="0"/>
              <a:t>Future of </a:t>
            </a:r>
            <a:r>
              <a:rPr lang="en-US" sz="2400" smtClean="0"/>
              <a:t>CCC Accreditation</a:t>
            </a:r>
            <a:r>
              <a:rPr lang="en-US" sz="2400" dirty="0" smtClean="0"/>
              <a:t>?</a:t>
            </a:r>
            <a:endParaRPr lang="en-US" sz="2400" dirty="0"/>
          </a:p>
        </p:txBody>
      </p:sp>
    </p:spTree>
    <p:extLst>
      <p:ext uri="{BB962C8B-B14F-4D97-AF65-F5344CB8AC3E}">
        <p14:creationId xmlns:p14="http://schemas.microsoft.com/office/powerpoint/2010/main" val="1210996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Stressful times</a:t>
            </a:r>
            <a:endParaRPr lang="en-US" dirty="0"/>
          </a:p>
        </p:txBody>
      </p:sp>
      <p:sp>
        <p:nvSpPr>
          <p:cNvPr id="3" name="Content Placeholder 2"/>
          <p:cNvSpPr>
            <a:spLocks noGrp="1"/>
          </p:cNvSpPr>
          <p:nvPr>
            <p:ph idx="1"/>
          </p:nvPr>
        </p:nvSpPr>
        <p:spPr/>
        <p:txBody>
          <a:bodyPr>
            <a:noAutofit/>
          </a:bodyPr>
          <a:lstStyle/>
          <a:p>
            <a:r>
              <a:rPr lang="en-US" sz="2000" dirty="0" smtClean="0"/>
              <a:t>An accreditation site visit is a very stressful few days for a college campus.</a:t>
            </a:r>
          </a:p>
          <a:p>
            <a:r>
              <a:rPr lang="en-US" sz="2000" dirty="0" smtClean="0"/>
              <a:t>After months of compiling evidence and writing your Institutional Self Evaluation, a visiting team has come to your campus to verify the report and issue recommendations and commendations</a:t>
            </a:r>
          </a:p>
          <a:p>
            <a:r>
              <a:rPr lang="en-US" sz="2000" dirty="0" smtClean="0"/>
              <a:t>There is no way to eliminate all of the stress associated with accreditation, but here are some suggestions that will make your visit as smooth as possible</a:t>
            </a:r>
            <a:endParaRPr lang="en-US" sz="2000" dirty="0"/>
          </a:p>
        </p:txBody>
      </p:sp>
    </p:spTree>
    <p:extLst>
      <p:ext uri="{BB962C8B-B14F-4D97-AF65-F5344CB8AC3E}">
        <p14:creationId xmlns:p14="http://schemas.microsoft.com/office/powerpoint/2010/main" val="1516762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outcomes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SLOs are a spread throughout Standards I and II and will be one of the focal points of your self evaluation</a:t>
            </a:r>
          </a:p>
          <a:p>
            <a:r>
              <a:rPr lang="en-US" sz="2000" dirty="0" smtClean="0"/>
              <a:t>Make sure that your college is always assessing SLOs. It isn’t required to report on SLOs every semester</a:t>
            </a:r>
          </a:p>
          <a:p>
            <a:r>
              <a:rPr lang="en-US" sz="2000" dirty="0" smtClean="0"/>
              <a:t>Standard II.A.9</a:t>
            </a:r>
          </a:p>
          <a:p>
            <a:pPr lvl="1"/>
            <a:r>
              <a:rPr lang="en-US" dirty="0" smtClean="0"/>
              <a:t> </a:t>
            </a:r>
            <a:r>
              <a:rPr lang="en-US" dirty="0"/>
              <a:t>The institution awards course credit, degrees and certificates based on student attainment of learning outcomes. Units of credit awarded are consistent with institutional policies that reflect generally accepted norms or equivalencies in higher education. If the institution offers courses based on clock hours, it follows Federal standards for clock-to-credit-hour conversions. </a:t>
            </a:r>
          </a:p>
          <a:p>
            <a:endParaRPr lang="en-US" dirty="0"/>
          </a:p>
        </p:txBody>
      </p:sp>
    </p:spTree>
    <p:extLst>
      <p:ext uri="{BB962C8B-B14F-4D97-AF65-F5344CB8AC3E}">
        <p14:creationId xmlns:p14="http://schemas.microsoft.com/office/powerpoint/2010/main" val="1133180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outcomes (2)</a:t>
            </a:r>
            <a:endParaRPr lang="en-US" dirty="0"/>
          </a:p>
        </p:txBody>
      </p:sp>
      <p:sp>
        <p:nvSpPr>
          <p:cNvPr id="3" name="Content Placeholder 2"/>
          <p:cNvSpPr>
            <a:spLocks noGrp="1"/>
          </p:cNvSpPr>
          <p:nvPr>
            <p:ph idx="1"/>
          </p:nvPr>
        </p:nvSpPr>
        <p:spPr/>
        <p:txBody>
          <a:bodyPr/>
          <a:lstStyle/>
          <a:p>
            <a:r>
              <a:rPr lang="en-US" sz="2400" dirty="0" smtClean="0"/>
              <a:t>Make sure that the most current SLOs are listed on course outlines, are included in course syllabi, and are present on department web sites</a:t>
            </a:r>
          </a:p>
          <a:p>
            <a:r>
              <a:rPr lang="en-US" sz="2400" dirty="0" smtClean="0"/>
              <a:t>Standard II.A.3</a:t>
            </a:r>
          </a:p>
          <a:p>
            <a:pPr lvl="1"/>
            <a:r>
              <a:rPr lang="en-US" dirty="0"/>
              <a:t>The institution identifies and regularly assesses learning outcomes for courses, programs, certificates and degrees using established institutional procedures. The institution has officially approved and current course outlines that include student learning outcomes. In every class section students receive a course syllabus that includes learning outcomes from the institution’s officially approved course outline. </a:t>
            </a:r>
          </a:p>
          <a:p>
            <a:endParaRPr lang="en-US" dirty="0"/>
          </a:p>
        </p:txBody>
      </p:sp>
    </p:spTree>
    <p:extLst>
      <p:ext uri="{BB962C8B-B14F-4D97-AF65-F5344CB8AC3E}">
        <p14:creationId xmlns:p14="http://schemas.microsoft.com/office/powerpoint/2010/main" val="189722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processes</a:t>
            </a:r>
            <a:endParaRPr lang="en-US" dirty="0"/>
          </a:p>
        </p:txBody>
      </p:sp>
      <p:sp>
        <p:nvSpPr>
          <p:cNvPr id="3" name="Content Placeholder 2"/>
          <p:cNvSpPr>
            <a:spLocks noGrp="1"/>
          </p:cNvSpPr>
          <p:nvPr>
            <p:ph idx="1"/>
          </p:nvPr>
        </p:nvSpPr>
        <p:spPr/>
        <p:txBody>
          <a:bodyPr/>
          <a:lstStyle/>
          <a:p>
            <a:r>
              <a:rPr lang="en-US" sz="2800" dirty="0" smtClean="0"/>
              <a:t>All faculty and staff need to understand how your college processes work. These processes include</a:t>
            </a:r>
          </a:p>
          <a:p>
            <a:pPr lvl="1"/>
            <a:r>
              <a:rPr lang="en-US" sz="2400" dirty="0" smtClean="0"/>
              <a:t>College Yearly Planning Process</a:t>
            </a:r>
          </a:p>
          <a:p>
            <a:pPr lvl="1"/>
            <a:r>
              <a:rPr lang="en-US" sz="2400" dirty="0" smtClean="0"/>
              <a:t>Hiring of faculty, staff, and administrators</a:t>
            </a:r>
          </a:p>
          <a:p>
            <a:pPr lvl="1"/>
            <a:r>
              <a:rPr lang="en-US" sz="2400" dirty="0" smtClean="0"/>
              <a:t>Program Review</a:t>
            </a:r>
          </a:p>
          <a:p>
            <a:pPr lvl="1"/>
            <a:r>
              <a:rPr lang="en-US" sz="2400" dirty="0" smtClean="0"/>
              <a:t>SLO Assessment Cycles</a:t>
            </a:r>
          </a:p>
        </p:txBody>
      </p:sp>
    </p:spTree>
    <p:extLst>
      <p:ext uri="{BB962C8B-B14F-4D97-AF65-F5344CB8AC3E}">
        <p14:creationId xmlns:p14="http://schemas.microsoft.com/office/powerpoint/2010/main" val="79767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Collegial governance</a:t>
            </a:r>
            <a:endParaRPr lang="en-US" dirty="0"/>
          </a:p>
        </p:txBody>
      </p:sp>
      <p:sp>
        <p:nvSpPr>
          <p:cNvPr id="3" name="Content Placeholder 2"/>
          <p:cNvSpPr>
            <a:spLocks noGrp="1"/>
          </p:cNvSpPr>
          <p:nvPr>
            <p:ph idx="1"/>
          </p:nvPr>
        </p:nvSpPr>
        <p:spPr/>
        <p:txBody>
          <a:bodyPr/>
          <a:lstStyle/>
          <a:p>
            <a:r>
              <a:rPr lang="en-US" sz="2400" dirty="0" smtClean="0"/>
              <a:t>Make sure that everyone knows how the governance process work</a:t>
            </a:r>
          </a:p>
          <a:p>
            <a:pPr lvl="1"/>
            <a:r>
              <a:rPr lang="en-US" sz="2000" dirty="0" smtClean="0"/>
              <a:t>Which committees make certain decisions?</a:t>
            </a:r>
          </a:p>
          <a:p>
            <a:pPr lvl="1"/>
            <a:r>
              <a:rPr lang="en-US" sz="2000" dirty="0" smtClean="0"/>
              <a:t>How are those decisions communicated?</a:t>
            </a:r>
          </a:p>
          <a:p>
            <a:pPr lvl="1"/>
            <a:r>
              <a:rPr lang="en-US" sz="2000" dirty="0" smtClean="0"/>
              <a:t>Who determines the membership of governance committees?</a:t>
            </a:r>
            <a:endParaRPr lang="en-US" sz="2000" dirty="0"/>
          </a:p>
        </p:txBody>
      </p:sp>
    </p:spTree>
    <p:extLst>
      <p:ext uri="{BB962C8B-B14F-4D97-AF65-F5344CB8AC3E}">
        <p14:creationId xmlns:p14="http://schemas.microsoft.com/office/powerpoint/2010/main" val="264785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about the college</a:t>
            </a:r>
            <a:endParaRPr lang="en-US" dirty="0"/>
          </a:p>
        </p:txBody>
      </p:sp>
      <p:sp>
        <p:nvSpPr>
          <p:cNvPr id="3" name="Content Placeholder 2"/>
          <p:cNvSpPr>
            <a:spLocks noGrp="1"/>
          </p:cNvSpPr>
          <p:nvPr>
            <p:ph idx="1"/>
          </p:nvPr>
        </p:nvSpPr>
        <p:spPr>
          <a:xfrm>
            <a:off x="2231136" y="2638044"/>
            <a:ext cx="7729728" cy="3262013"/>
          </a:xfrm>
        </p:spPr>
        <p:txBody>
          <a:bodyPr>
            <a:noAutofit/>
          </a:bodyPr>
          <a:lstStyle/>
          <a:p>
            <a:r>
              <a:rPr lang="en-US" sz="2000" dirty="0" smtClean="0"/>
              <a:t>Prep faculty and staff about some basic college information</a:t>
            </a:r>
          </a:p>
          <a:p>
            <a:pPr lvl="1"/>
            <a:r>
              <a:rPr lang="en-US" sz="1800" dirty="0" smtClean="0"/>
              <a:t>College Mission</a:t>
            </a:r>
          </a:p>
          <a:p>
            <a:pPr lvl="1"/>
            <a:r>
              <a:rPr lang="en-US" sz="1800" dirty="0" smtClean="0"/>
              <a:t>Institutional Goals</a:t>
            </a:r>
          </a:p>
          <a:p>
            <a:pPr lvl="1"/>
            <a:r>
              <a:rPr lang="en-US" sz="1800" dirty="0" smtClean="0"/>
              <a:t>College Decision Making Groups</a:t>
            </a:r>
          </a:p>
          <a:p>
            <a:pPr lvl="1"/>
            <a:r>
              <a:rPr lang="en-US" sz="1800" dirty="0" smtClean="0"/>
              <a:t>Basic Information About Enrollment and Student Population</a:t>
            </a:r>
          </a:p>
          <a:p>
            <a:pPr lvl="1"/>
            <a:r>
              <a:rPr lang="en-US" sz="1800" dirty="0" smtClean="0"/>
              <a:t>Institutional Learning Outcomes</a:t>
            </a:r>
          </a:p>
          <a:p>
            <a:pPr lvl="1"/>
            <a:r>
              <a:rPr lang="en-US" sz="1800" dirty="0" smtClean="0"/>
              <a:t>Student Achievement Data from Annual Accreditation Report</a:t>
            </a:r>
          </a:p>
          <a:p>
            <a:r>
              <a:rPr lang="en-US" sz="2000" dirty="0" smtClean="0"/>
              <a:t>Make a cheat sheet that employees can quickly refer to!</a:t>
            </a:r>
            <a:endParaRPr lang="en-US" sz="2000" dirty="0"/>
          </a:p>
        </p:txBody>
      </p:sp>
    </p:spTree>
    <p:extLst>
      <p:ext uri="{BB962C8B-B14F-4D97-AF65-F5344CB8AC3E}">
        <p14:creationId xmlns:p14="http://schemas.microsoft.com/office/powerpoint/2010/main" val="2054215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website</a:t>
            </a:r>
            <a:endParaRPr lang="en-US" dirty="0"/>
          </a:p>
        </p:txBody>
      </p:sp>
      <p:sp>
        <p:nvSpPr>
          <p:cNvPr id="3" name="Content Placeholder 2"/>
          <p:cNvSpPr>
            <a:spLocks noGrp="1"/>
          </p:cNvSpPr>
          <p:nvPr>
            <p:ph idx="1"/>
          </p:nvPr>
        </p:nvSpPr>
        <p:spPr/>
        <p:txBody>
          <a:bodyPr>
            <a:normAutofit/>
          </a:bodyPr>
          <a:lstStyle/>
          <a:p>
            <a:r>
              <a:rPr lang="en-US" sz="2400" dirty="0" smtClean="0"/>
              <a:t>Make sure that the college website is completely updated and has no broken links</a:t>
            </a:r>
          </a:p>
          <a:p>
            <a:r>
              <a:rPr lang="en-US" sz="2400" dirty="0" smtClean="0"/>
              <a:t>Committee webpages should have current members, meeting agendas, and minutes</a:t>
            </a:r>
            <a:endParaRPr lang="en-US" sz="2400" dirty="0"/>
          </a:p>
        </p:txBody>
      </p:sp>
    </p:spTree>
    <p:extLst>
      <p:ext uri="{BB962C8B-B14F-4D97-AF65-F5344CB8AC3E}">
        <p14:creationId xmlns:p14="http://schemas.microsoft.com/office/powerpoint/2010/main" val="33673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Parcel</Template>
  <TotalTime>218</TotalTime>
  <Words>1024</Words>
  <Application>Microsoft Macintosh PowerPoint</Application>
  <PresentationFormat>Widescreen</PresentationFormat>
  <Paragraphs>92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Gill Sans MT</vt:lpstr>
      <vt:lpstr>Mangal</vt:lpstr>
      <vt:lpstr>Arial</vt:lpstr>
      <vt:lpstr>Parcel</vt:lpstr>
      <vt:lpstr>Surviving an Accreditation Visit and other accreditation hot topics</vt:lpstr>
      <vt:lpstr>overview</vt:lpstr>
      <vt:lpstr>Stressful times</vt:lpstr>
      <vt:lpstr>Student learning outcomes</vt:lpstr>
      <vt:lpstr>Student learning outcomes (2)</vt:lpstr>
      <vt:lpstr>College processes</vt:lpstr>
      <vt:lpstr>Collegial governance</vt:lpstr>
      <vt:lpstr>Know about the college</vt:lpstr>
      <vt:lpstr>College website</vt:lpstr>
      <vt:lpstr>During the visit</vt:lpstr>
      <vt:lpstr>Things to Avoid</vt:lpstr>
      <vt:lpstr>Team interviews</vt:lpstr>
      <vt:lpstr>Rogue team member</vt:lpstr>
      <vt:lpstr>Recent actions by accjc</vt:lpstr>
      <vt:lpstr>Future of accjc?</vt:lpstr>
      <vt:lpstr>Recent accreditation legislation</vt:lpstr>
      <vt:lpstr>Summary</vt:lpstr>
      <vt:lpstr>Thank you for coming!</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an Accreditation Visit</dc:title>
  <dc:creator>Craig Rutan</dc:creator>
  <cp:lastModifiedBy>Craig Rutan</cp:lastModifiedBy>
  <cp:revision>20</cp:revision>
  <dcterms:created xsi:type="dcterms:W3CDTF">2016-10-25T02:41:31Z</dcterms:created>
  <dcterms:modified xsi:type="dcterms:W3CDTF">2016-11-01T22:21:35Z</dcterms:modified>
</cp:coreProperties>
</file>