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20"/>
  </p:notesMasterIdLst>
  <p:sldIdLst>
    <p:sldId id="256" r:id="rId2"/>
    <p:sldId id="257" r:id="rId3"/>
    <p:sldId id="258" r:id="rId4"/>
    <p:sldId id="259" r:id="rId5"/>
    <p:sldId id="268" r:id="rId6"/>
    <p:sldId id="260" r:id="rId7"/>
    <p:sldId id="261" r:id="rId8"/>
    <p:sldId id="269" r:id="rId9"/>
    <p:sldId id="262" r:id="rId10"/>
    <p:sldId id="266" r:id="rId11"/>
    <p:sldId id="263" r:id="rId12"/>
    <p:sldId id="270" r:id="rId13"/>
    <p:sldId id="271" r:id="rId14"/>
    <p:sldId id="272" r:id="rId15"/>
    <p:sldId id="273" r:id="rId16"/>
    <p:sldId id="267" r:id="rId17"/>
    <p:sldId id="264" r:id="rId18"/>
    <p:sldId id="26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7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6CA87-F853-3A49-8D19-38BAB7B18E5A}" type="datetimeFigureOut">
              <a:rPr lang="en-US" smtClean="0"/>
              <a:t>7/8/15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748A8-9BBE-2A48-9E9D-477BD4F74968}" type="slidenum">
              <a:rPr lang="en-US" smtClean="0"/>
              <a:t>‹#›</a:t>
            </a:fld>
            <a:endParaRPr lang="en-US"/>
          </a:p>
        </p:txBody>
      </p:sp>
    </p:spTree>
    <p:extLst>
      <p:ext uri="{BB962C8B-B14F-4D97-AF65-F5344CB8AC3E}">
        <p14:creationId xmlns:p14="http://schemas.microsoft.com/office/powerpoint/2010/main" val="29688480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PCAH 5</a:t>
            </a:r>
            <a:r>
              <a:rPr lang="en-US" baseline="30000" dirty="0" smtClean="0"/>
              <a:t>th</a:t>
            </a:r>
            <a:r>
              <a:rPr lang="en-US" dirty="0" smtClean="0"/>
              <a:t> edition – page 99</a:t>
            </a:r>
            <a:endParaRPr lang="en-US" dirty="0"/>
          </a:p>
        </p:txBody>
      </p:sp>
      <p:sp>
        <p:nvSpPr>
          <p:cNvPr id="4" name="Slide Number Placeholder 3"/>
          <p:cNvSpPr>
            <a:spLocks noGrp="1"/>
          </p:cNvSpPr>
          <p:nvPr>
            <p:ph type="sldNum" sz="quarter" idx="10"/>
          </p:nvPr>
        </p:nvSpPr>
        <p:spPr/>
        <p:txBody>
          <a:bodyPr/>
          <a:lstStyle/>
          <a:p>
            <a:fld id="{F8E748A8-9BBE-2A48-9E9D-477BD4F74968}" type="slidenum">
              <a:rPr lang="en-US" smtClean="0"/>
              <a:t>4</a:t>
            </a:fld>
            <a:endParaRPr lang="en-US"/>
          </a:p>
        </p:txBody>
      </p:sp>
    </p:spTree>
    <p:extLst>
      <p:ext uri="{BB962C8B-B14F-4D97-AF65-F5344CB8AC3E}">
        <p14:creationId xmlns:p14="http://schemas.microsoft.com/office/powerpoint/2010/main" val="331489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PCAH 5</a:t>
            </a:r>
            <a:r>
              <a:rPr lang="en-US" baseline="30000" dirty="0" smtClean="0"/>
              <a:t>th</a:t>
            </a:r>
            <a:r>
              <a:rPr lang="en-US" dirty="0" smtClean="0"/>
              <a:t> </a:t>
            </a:r>
            <a:r>
              <a:rPr lang="en-US" smtClean="0"/>
              <a:t>edition – page 99</a:t>
            </a:r>
            <a:endParaRPr lang="en-US"/>
          </a:p>
        </p:txBody>
      </p:sp>
      <p:sp>
        <p:nvSpPr>
          <p:cNvPr id="4" name="Slide Number Placeholder 3"/>
          <p:cNvSpPr>
            <a:spLocks noGrp="1"/>
          </p:cNvSpPr>
          <p:nvPr>
            <p:ph type="sldNum" sz="quarter" idx="10"/>
          </p:nvPr>
        </p:nvSpPr>
        <p:spPr/>
        <p:txBody>
          <a:bodyPr/>
          <a:lstStyle/>
          <a:p>
            <a:fld id="{F8E748A8-9BBE-2A48-9E9D-477BD4F74968}" type="slidenum">
              <a:rPr lang="en-US" smtClean="0"/>
              <a:t>5</a:t>
            </a:fld>
            <a:endParaRPr lang="en-US"/>
          </a:p>
        </p:txBody>
      </p:sp>
    </p:spTree>
    <p:extLst>
      <p:ext uri="{BB962C8B-B14F-4D97-AF65-F5344CB8AC3E}">
        <p14:creationId xmlns:p14="http://schemas.microsoft.com/office/powerpoint/2010/main" val="331489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PCAH 5</a:t>
            </a:r>
            <a:r>
              <a:rPr lang="en-US" baseline="30000" dirty="0" smtClean="0"/>
              <a:t>th</a:t>
            </a:r>
            <a:r>
              <a:rPr lang="en-US" baseline="0" dirty="0" smtClean="0"/>
              <a:t> edition </a:t>
            </a:r>
            <a:r>
              <a:rPr lang="en-US" dirty="0" smtClean="0"/>
              <a:t>p.</a:t>
            </a:r>
            <a:r>
              <a:rPr lang="en-US" baseline="0" dirty="0" smtClean="0"/>
              <a:t> 99</a:t>
            </a:r>
            <a:endParaRPr lang="en-US" dirty="0"/>
          </a:p>
        </p:txBody>
      </p:sp>
      <p:sp>
        <p:nvSpPr>
          <p:cNvPr id="4" name="Slide Number Placeholder 3"/>
          <p:cNvSpPr>
            <a:spLocks noGrp="1"/>
          </p:cNvSpPr>
          <p:nvPr>
            <p:ph type="sldNum" sz="quarter" idx="10"/>
          </p:nvPr>
        </p:nvSpPr>
        <p:spPr/>
        <p:txBody>
          <a:bodyPr/>
          <a:lstStyle/>
          <a:p>
            <a:fld id="{F8E748A8-9BBE-2A48-9E9D-477BD4F74968}" type="slidenum">
              <a:rPr lang="en-US" smtClean="0"/>
              <a:t>6</a:t>
            </a:fld>
            <a:endParaRPr lang="en-US"/>
          </a:p>
        </p:txBody>
      </p:sp>
    </p:spTree>
    <p:extLst>
      <p:ext uri="{BB962C8B-B14F-4D97-AF65-F5344CB8AC3E}">
        <p14:creationId xmlns:p14="http://schemas.microsoft.com/office/powerpoint/2010/main" val="115625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PCAH 5</a:t>
            </a:r>
            <a:r>
              <a:rPr lang="en-US" baseline="30000" dirty="0" smtClean="0"/>
              <a:t>th</a:t>
            </a:r>
            <a:r>
              <a:rPr lang="en-US" dirty="0" smtClean="0"/>
              <a:t> edition pp. 99-100</a:t>
            </a:r>
            <a:endParaRPr lang="en-US" dirty="0"/>
          </a:p>
        </p:txBody>
      </p:sp>
      <p:sp>
        <p:nvSpPr>
          <p:cNvPr id="4" name="Slide Number Placeholder 3"/>
          <p:cNvSpPr>
            <a:spLocks noGrp="1"/>
          </p:cNvSpPr>
          <p:nvPr>
            <p:ph type="sldNum" sz="quarter" idx="10"/>
          </p:nvPr>
        </p:nvSpPr>
        <p:spPr/>
        <p:txBody>
          <a:bodyPr/>
          <a:lstStyle/>
          <a:p>
            <a:fld id="{F8E748A8-9BBE-2A48-9E9D-477BD4F74968}" type="slidenum">
              <a:rPr lang="en-US" smtClean="0"/>
              <a:t>11</a:t>
            </a:fld>
            <a:endParaRPr lang="en-US"/>
          </a:p>
        </p:txBody>
      </p:sp>
    </p:spTree>
    <p:extLst>
      <p:ext uri="{BB962C8B-B14F-4D97-AF65-F5344CB8AC3E}">
        <p14:creationId xmlns:p14="http://schemas.microsoft.com/office/powerpoint/2010/main" val="216684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PCAH 5</a:t>
            </a:r>
            <a:r>
              <a:rPr lang="en-US" baseline="30000" dirty="0" smtClean="0"/>
              <a:t>th</a:t>
            </a:r>
            <a:r>
              <a:rPr lang="en-US" dirty="0" smtClean="0"/>
              <a:t> edition pp. </a:t>
            </a:r>
            <a:r>
              <a:rPr lang="en-US" smtClean="0"/>
              <a:t>99-100</a:t>
            </a:r>
            <a:endParaRPr lang="en-US"/>
          </a:p>
        </p:txBody>
      </p:sp>
      <p:sp>
        <p:nvSpPr>
          <p:cNvPr id="4" name="Slide Number Placeholder 3"/>
          <p:cNvSpPr>
            <a:spLocks noGrp="1"/>
          </p:cNvSpPr>
          <p:nvPr>
            <p:ph type="sldNum" sz="quarter" idx="10"/>
          </p:nvPr>
        </p:nvSpPr>
        <p:spPr/>
        <p:txBody>
          <a:bodyPr/>
          <a:lstStyle/>
          <a:p>
            <a:fld id="{F8E748A8-9BBE-2A48-9E9D-477BD4F74968}" type="slidenum">
              <a:rPr lang="en-US" smtClean="0"/>
              <a:t>12</a:t>
            </a:fld>
            <a:endParaRPr lang="en-US"/>
          </a:p>
        </p:txBody>
      </p:sp>
    </p:spTree>
    <p:extLst>
      <p:ext uri="{BB962C8B-B14F-4D97-AF65-F5344CB8AC3E}">
        <p14:creationId xmlns:p14="http://schemas.microsoft.com/office/powerpoint/2010/main" val="216684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PCAH 5</a:t>
            </a:r>
            <a:r>
              <a:rPr lang="en-US" baseline="30000" dirty="0" smtClean="0"/>
              <a:t>th</a:t>
            </a:r>
            <a:r>
              <a:rPr lang="en-US" dirty="0" smtClean="0"/>
              <a:t> edition pp. </a:t>
            </a:r>
            <a:r>
              <a:rPr lang="en-US" smtClean="0"/>
              <a:t>99-100</a:t>
            </a:r>
            <a:endParaRPr lang="en-US"/>
          </a:p>
        </p:txBody>
      </p:sp>
      <p:sp>
        <p:nvSpPr>
          <p:cNvPr id="4" name="Slide Number Placeholder 3"/>
          <p:cNvSpPr>
            <a:spLocks noGrp="1"/>
          </p:cNvSpPr>
          <p:nvPr>
            <p:ph type="sldNum" sz="quarter" idx="10"/>
          </p:nvPr>
        </p:nvSpPr>
        <p:spPr/>
        <p:txBody>
          <a:bodyPr/>
          <a:lstStyle/>
          <a:p>
            <a:fld id="{F8E748A8-9BBE-2A48-9E9D-477BD4F74968}" type="slidenum">
              <a:rPr lang="en-US" smtClean="0"/>
              <a:t>13</a:t>
            </a:fld>
            <a:endParaRPr lang="en-US"/>
          </a:p>
        </p:txBody>
      </p:sp>
    </p:spTree>
    <p:extLst>
      <p:ext uri="{BB962C8B-B14F-4D97-AF65-F5344CB8AC3E}">
        <p14:creationId xmlns:p14="http://schemas.microsoft.com/office/powerpoint/2010/main" val="216684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PCAH 5</a:t>
            </a:r>
            <a:r>
              <a:rPr lang="en-US" baseline="30000" dirty="0" smtClean="0"/>
              <a:t>th</a:t>
            </a:r>
            <a:r>
              <a:rPr lang="en-US" dirty="0" smtClean="0"/>
              <a:t> edition pp. 100</a:t>
            </a:r>
            <a:endParaRPr lang="en-US" dirty="0"/>
          </a:p>
        </p:txBody>
      </p:sp>
      <p:sp>
        <p:nvSpPr>
          <p:cNvPr id="4" name="Slide Number Placeholder 3"/>
          <p:cNvSpPr>
            <a:spLocks noGrp="1"/>
          </p:cNvSpPr>
          <p:nvPr>
            <p:ph type="sldNum" sz="quarter" idx="10"/>
          </p:nvPr>
        </p:nvSpPr>
        <p:spPr/>
        <p:txBody>
          <a:bodyPr/>
          <a:lstStyle/>
          <a:p>
            <a:fld id="{F8E748A8-9BBE-2A48-9E9D-477BD4F74968}" type="slidenum">
              <a:rPr lang="en-US" smtClean="0"/>
              <a:t>14</a:t>
            </a:fld>
            <a:endParaRPr lang="en-US"/>
          </a:p>
        </p:txBody>
      </p:sp>
    </p:spTree>
    <p:extLst>
      <p:ext uri="{BB962C8B-B14F-4D97-AF65-F5344CB8AC3E}">
        <p14:creationId xmlns:p14="http://schemas.microsoft.com/office/powerpoint/2010/main" val="216684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PCAH 5</a:t>
            </a:r>
            <a:r>
              <a:rPr lang="en-US" baseline="30000" dirty="0" smtClean="0"/>
              <a:t>th</a:t>
            </a:r>
            <a:r>
              <a:rPr lang="en-US" dirty="0" smtClean="0"/>
              <a:t> edition pp</a:t>
            </a:r>
            <a:r>
              <a:rPr lang="en-US" smtClean="0"/>
              <a:t>. 100</a:t>
            </a:r>
            <a:endParaRPr lang="en-US"/>
          </a:p>
        </p:txBody>
      </p:sp>
      <p:sp>
        <p:nvSpPr>
          <p:cNvPr id="4" name="Slide Number Placeholder 3"/>
          <p:cNvSpPr>
            <a:spLocks noGrp="1"/>
          </p:cNvSpPr>
          <p:nvPr>
            <p:ph type="sldNum" sz="quarter" idx="10"/>
          </p:nvPr>
        </p:nvSpPr>
        <p:spPr/>
        <p:txBody>
          <a:bodyPr/>
          <a:lstStyle/>
          <a:p>
            <a:fld id="{F8E748A8-9BBE-2A48-9E9D-477BD4F74968}" type="slidenum">
              <a:rPr lang="en-US" smtClean="0"/>
              <a:t>15</a:t>
            </a:fld>
            <a:endParaRPr lang="en-US"/>
          </a:p>
        </p:txBody>
      </p:sp>
    </p:spTree>
    <p:extLst>
      <p:ext uri="{BB962C8B-B14F-4D97-AF65-F5344CB8AC3E}">
        <p14:creationId xmlns:p14="http://schemas.microsoft.com/office/powerpoint/2010/main" val="216684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371600" y="1371600"/>
            <a:ext cx="6400800" cy="1752600"/>
          </a:xfrm>
        </p:spPr>
        <p:txBody>
          <a:bodyPr/>
          <a:lstStyle>
            <a:lvl1pPr>
              <a:defRPr sz="4400"/>
            </a:lvl1pPr>
          </a:lstStyle>
          <a:p>
            <a:pPr lvl="0"/>
            <a:r>
              <a:rPr lang="en-US" noProof="0" smtClean="0"/>
              <a:t>Click to edit Master title style</a:t>
            </a:r>
          </a:p>
        </p:txBody>
      </p:sp>
      <p:sp>
        <p:nvSpPr>
          <p:cNvPr id="12291" name="Rectangle 3"/>
          <p:cNvSpPr>
            <a:spLocks noGrp="1" noChangeArrowheads="1"/>
          </p:cNvSpPr>
          <p:nvPr>
            <p:ph type="subTitle" idx="1"/>
          </p:nvPr>
        </p:nvSpPr>
        <p:spPr>
          <a:xfrm>
            <a:off x="1447800" y="3810000"/>
            <a:ext cx="6248400" cy="1371600"/>
          </a:xfrm>
        </p:spPr>
        <p:txBody>
          <a:bodyPr/>
          <a:lstStyle>
            <a:lvl1pPr marL="0" indent="0">
              <a:buFontTx/>
              <a:buNone/>
              <a:defRPr/>
            </a:lvl1pPr>
          </a:lstStyle>
          <a:p>
            <a:pPr lvl="0"/>
            <a:r>
              <a:rPr lang="en-US" noProof="0" smtClean="0"/>
              <a:t>Click to edit Master subtitle style</a:t>
            </a:r>
          </a:p>
        </p:txBody>
      </p:sp>
      <p:sp>
        <p:nvSpPr>
          <p:cNvPr id="12292" name="Rectangle 4"/>
          <p:cNvSpPr>
            <a:spLocks noGrp="1" noChangeArrowheads="1"/>
          </p:cNvSpPr>
          <p:nvPr>
            <p:ph type="dt" sz="half" idx="2"/>
          </p:nvPr>
        </p:nvSpPr>
        <p:spPr>
          <a:xfrm>
            <a:off x="7010400" y="6172200"/>
            <a:ext cx="1524000" cy="457200"/>
          </a:xfrm>
        </p:spPr>
        <p:txBody>
          <a:bodyPr/>
          <a:lstStyle>
            <a:lvl1pPr>
              <a:defRPr/>
            </a:lvl1pPr>
          </a:lstStyle>
          <a:p>
            <a:endParaRPr lang="en-US"/>
          </a:p>
        </p:txBody>
      </p:sp>
      <p:sp>
        <p:nvSpPr>
          <p:cNvPr id="12293" name="Rectangle 5"/>
          <p:cNvSpPr>
            <a:spLocks noGrp="1" noChangeArrowheads="1"/>
          </p:cNvSpPr>
          <p:nvPr>
            <p:ph type="ftr" sz="quarter" idx="3"/>
          </p:nvPr>
        </p:nvSpPr>
        <p:spPr>
          <a:xfrm>
            <a:off x="3124200" y="6172200"/>
            <a:ext cx="2895600" cy="457200"/>
          </a:xfrm>
        </p:spPr>
        <p:txBody>
          <a:bodyPr/>
          <a:lstStyle>
            <a:lvl1pPr>
              <a:defRPr/>
            </a:lvl1pPr>
          </a:lstStyle>
          <a:p>
            <a:endParaRPr lang="en-US"/>
          </a:p>
        </p:txBody>
      </p:sp>
      <p:sp>
        <p:nvSpPr>
          <p:cNvPr id="12294" name="Rectangle 6"/>
          <p:cNvSpPr>
            <a:spLocks noGrp="1" noChangeArrowheads="1"/>
          </p:cNvSpPr>
          <p:nvPr>
            <p:ph type="sldNum" sz="quarter" idx="4"/>
          </p:nvPr>
        </p:nvSpPr>
        <p:spPr>
          <a:xfrm>
            <a:off x="533400" y="6172200"/>
            <a:ext cx="1219200" cy="457200"/>
          </a:xfrm>
        </p:spPr>
        <p:txBody>
          <a:bodyPr/>
          <a:lstStyle>
            <a:lvl1pPr>
              <a:defRPr/>
            </a:lvl1pPr>
          </a:lstStyle>
          <a:p>
            <a:fld id="{0F5AE23A-E477-A349-9227-B6BB8C82AB1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9DC234-7510-6941-90C5-9D0A552E5E67}" type="slidenum">
              <a:rPr lang="en-US"/>
              <a:pPr/>
              <a:t>‹#›</a:t>
            </a:fld>
            <a:endParaRPr lang="en-US"/>
          </a:p>
        </p:txBody>
      </p:sp>
    </p:spTree>
    <p:extLst>
      <p:ext uri="{BB962C8B-B14F-4D97-AF65-F5344CB8AC3E}">
        <p14:creationId xmlns:p14="http://schemas.microsoft.com/office/powerpoint/2010/main" val="48657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1143000"/>
            <a:ext cx="169545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143000"/>
            <a:ext cx="493395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6D77D2-C720-F34F-9CFA-B0EE08F16080}" type="slidenum">
              <a:rPr lang="en-US"/>
              <a:pPr/>
              <a:t>‹#›</a:t>
            </a:fld>
            <a:endParaRPr lang="en-US"/>
          </a:p>
        </p:txBody>
      </p:sp>
    </p:spTree>
    <p:extLst>
      <p:ext uri="{BB962C8B-B14F-4D97-AF65-F5344CB8AC3E}">
        <p14:creationId xmlns:p14="http://schemas.microsoft.com/office/powerpoint/2010/main" val="407547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35E441-9B3D-8C44-8B43-DCD39A153231}" type="slidenum">
              <a:rPr lang="en-US"/>
              <a:pPr/>
              <a:t>‹#›</a:t>
            </a:fld>
            <a:endParaRPr lang="en-US"/>
          </a:p>
        </p:txBody>
      </p:sp>
    </p:spTree>
    <p:extLst>
      <p:ext uri="{BB962C8B-B14F-4D97-AF65-F5344CB8AC3E}">
        <p14:creationId xmlns:p14="http://schemas.microsoft.com/office/powerpoint/2010/main" val="426983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A0AC72-738F-D647-8797-C69763ED6D32}" type="slidenum">
              <a:rPr lang="en-US"/>
              <a:pPr/>
              <a:t>‹#›</a:t>
            </a:fld>
            <a:endParaRPr lang="en-US"/>
          </a:p>
        </p:txBody>
      </p:sp>
    </p:spTree>
    <p:extLst>
      <p:ext uri="{BB962C8B-B14F-4D97-AF65-F5344CB8AC3E}">
        <p14:creationId xmlns:p14="http://schemas.microsoft.com/office/powerpoint/2010/main" val="231982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895600"/>
            <a:ext cx="3314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895600"/>
            <a:ext cx="3314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65E78D-D8BB-3344-B986-4E905582C062}" type="slidenum">
              <a:rPr lang="en-US"/>
              <a:pPr/>
              <a:t>‹#›</a:t>
            </a:fld>
            <a:endParaRPr lang="en-US"/>
          </a:p>
        </p:txBody>
      </p:sp>
    </p:spTree>
    <p:extLst>
      <p:ext uri="{BB962C8B-B14F-4D97-AF65-F5344CB8AC3E}">
        <p14:creationId xmlns:p14="http://schemas.microsoft.com/office/powerpoint/2010/main" val="392351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1EB8912-EFD8-9C40-8720-E3D17240312D}" type="slidenum">
              <a:rPr lang="en-US"/>
              <a:pPr/>
              <a:t>‹#›</a:t>
            </a:fld>
            <a:endParaRPr lang="en-US"/>
          </a:p>
        </p:txBody>
      </p:sp>
    </p:spTree>
    <p:extLst>
      <p:ext uri="{BB962C8B-B14F-4D97-AF65-F5344CB8AC3E}">
        <p14:creationId xmlns:p14="http://schemas.microsoft.com/office/powerpoint/2010/main" val="259265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B33E5B-8156-1C4B-A38E-23DB9AAAE220}" type="slidenum">
              <a:rPr lang="en-US"/>
              <a:pPr/>
              <a:t>‹#›</a:t>
            </a:fld>
            <a:endParaRPr lang="en-US"/>
          </a:p>
        </p:txBody>
      </p:sp>
    </p:spTree>
    <p:extLst>
      <p:ext uri="{BB962C8B-B14F-4D97-AF65-F5344CB8AC3E}">
        <p14:creationId xmlns:p14="http://schemas.microsoft.com/office/powerpoint/2010/main" val="61748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F2E9242-5710-4440-AE9F-4E343A6CE7BA}" type="slidenum">
              <a:rPr lang="en-US"/>
              <a:pPr/>
              <a:t>‹#›</a:t>
            </a:fld>
            <a:endParaRPr lang="en-US"/>
          </a:p>
        </p:txBody>
      </p:sp>
    </p:spTree>
    <p:extLst>
      <p:ext uri="{BB962C8B-B14F-4D97-AF65-F5344CB8AC3E}">
        <p14:creationId xmlns:p14="http://schemas.microsoft.com/office/powerpoint/2010/main" val="171177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AECCB7-6F86-B84B-850E-E28F3E0DFABB}" type="slidenum">
              <a:rPr lang="en-US"/>
              <a:pPr/>
              <a:t>‹#›</a:t>
            </a:fld>
            <a:endParaRPr lang="en-US"/>
          </a:p>
        </p:txBody>
      </p:sp>
    </p:spTree>
    <p:extLst>
      <p:ext uri="{BB962C8B-B14F-4D97-AF65-F5344CB8AC3E}">
        <p14:creationId xmlns:p14="http://schemas.microsoft.com/office/powerpoint/2010/main" val="52352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FB6148-5C69-094A-9C4E-B42AAF528D71}" type="slidenum">
              <a:rPr lang="en-US"/>
              <a:pPr/>
              <a:t>‹#›</a:t>
            </a:fld>
            <a:endParaRPr lang="en-US"/>
          </a:p>
        </p:txBody>
      </p:sp>
    </p:spTree>
    <p:extLst>
      <p:ext uri="{BB962C8B-B14F-4D97-AF65-F5344CB8AC3E}">
        <p14:creationId xmlns:p14="http://schemas.microsoft.com/office/powerpoint/2010/main" val="2224720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219200" y="1143000"/>
            <a:ext cx="67818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1267" name="Rectangle 3"/>
          <p:cNvSpPr>
            <a:spLocks noGrp="1" noChangeArrowheads="1"/>
          </p:cNvSpPr>
          <p:nvPr>
            <p:ph type="body" idx="1"/>
          </p:nvPr>
        </p:nvSpPr>
        <p:spPr bwMode="auto">
          <a:xfrm>
            <a:off x="1219200" y="2895600"/>
            <a:ext cx="6781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268" name="Rectangle 4"/>
          <p:cNvSpPr>
            <a:spLocks noGrp="1" noChangeArrowheads="1"/>
          </p:cNvSpPr>
          <p:nvPr>
            <p:ph type="dt" sz="half" idx="2"/>
          </p:nvPr>
        </p:nvSpPr>
        <p:spPr bwMode="auto">
          <a:xfrm>
            <a:off x="68580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p>
        </p:txBody>
      </p:sp>
      <p:sp>
        <p:nvSpPr>
          <p:cNvPr id="11269" name="Rectangle 5"/>
          <p:cNvSpPr>
            <a:spLocks noGrp="1" noChangeArrowheads="1"/>
          </p:cNvSpPr>
          <p:nvPr>
            <p:ph type="ftr" sz="quarter" idx="3"/>
          </p:nvPr>
        </p:nvSpPr>
        <p:spPr bwMode="auto">
          <a:xfrm>
            <a:off x="30480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1270" name="Rectangle 6"/>
          <p:cNvSpPr>
            <a:spLocks noGrp="1" noChangeArrowheads="1"/>
          </p:cNvSpPr>
          <p:nvPr>
            <p:ph type="sldNum" sz="quarter" idx="4"/>
          </p:nvPr>
        </p:nvSpPr>
        <p:spPr bwMode="auto">
          <a:xfrm>
            <a:off x="381000" y="6172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lvl1pPr>
          </a:lstStyle>
          <a:p>
            <a:fld id="{BE855302-45C9-024F-ADA0-31B8586F513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charset="0"/>
          <a:ea typeface="ＭＳ Ｐゴシック" charset="0"/>
        </a:defRPr>
      </a:lvl2pPr>
      <a:lvl3pPr algn="l" rtl="0" eaLnBrk="1" fontAlgn="base" hangingPunct="1">
        <a:spcBef>
          <a:spcPct val="0"/>
        </a:spcBef>
        <a:spcAft>
          <a:spcPct val="0"/>
        </a:spcAft>
        <a:defRPr sz="4000">
          <a:solidFill>
            <a:schemeClr val="tx2"/>
          </a:solidFill>
          <a:latin typeface="Arial Black" charset="0"/>
          <a:ea typeface="ＭＳ Ｐゴシック" charset="0"/>
        </a:defRPr>
      </a:lvl3pPr>
      <a:lvl4pPr algn="l" rtl="0" eaLnBrk="1" fontAlgn="base" hangingPunct="1">
        <a:spcBef>
          <a:spcPct val="0"/>
        </a:spcBef>
        <a:spcAft>
          <a:spcPct val="0"/>
        </a:spcAft>
        <a:defRPr sz="4000">
          <a:solidFill>
            <a:schemeClr val="tx2"/>
          </a:solidFill>
          <a:latin typeface="Arial Black" charset="0"/>
          <a:ea typeface="ＭＳ Ｐゴシック" charset="0"/>
        </a:defRPr>
      </a:lvl4pPr>
      <a:lvl5pPr algn="l" rtl="0" eaLnBrk="1" fontAlgn="base" hangingPunct="1">
        <a:spcBef>
          <a:spcPct val="0"/>
        </a:spcBef>
        <a:spcAft>
          <a:spcPct val="0"/>
        </a:spcAft>
        <a:defRPr sz="4000">
          <a:solidFill>
            <a:schemeClr val="tx2"/>
          </a:solidFill>
          <a:latin typeface="Arial Black" charset="0"/>
          <a:ea typeface="ＭＳ Ｐゴシック" charset="0"/>
        </a:defRPr>
      </a:lvl5pPr>
      <a:lvl6pPr marL="457200" algn="l" rtl="0" eaLnBrk="1" fontAlgn="base" hangingPunct="1">
        <a:spcBef>
          <a:spcPct val="0"/>
        </a:spcBef>
        <a:spcAft>
          <a:spcPct val="0"/>
        </a:spcAft>
        <a:defRPr sz="4000">
          <a:solidFill>
            <a:schemeClr val="tx2"/>
          </a:solidFill>
          <a:latin typeface="Arial Black" charset="0"/>
          <a:ea typeface="ＭＳ Ｐゴシック" charset="0"/>
        </a:defRPr>
      </a:lvl6pPr>
      <a:lvl7pPr marL="914400" algn="l" rtl="0" eaLnBrk="1" fontAlgn="base" hangingPunct="1">
        <a:spcBef>
          <a:spcPct val="0"/>
        </a:spcBef>
        <a:spcAft>
          <a:spcPct val="0"/>
        </a:spcAft>
        <a:defRPr sz="4000">
          <a:solidFill>
            <a:schemeClr val="tx2"/>
          </a:solidFill>
          <a:latin typeface="Arial Black" charset="0"/>
          <a:ea typeface="ＭＳ Ｐゴシック" charset="0"/>
        </a:defRPr>
      </a:lvl7pPr>
      <a:lvl8pPr marL="1371600" algn="l" rtl="0" eaLnBrk="1" fontAlgn="base" hangingPunct="1">
        <a:spcBef>
          <a:spcPct val="0"/>
        </a:spcBef>
        <a:spcAft>
          <a:spcPct val="0"/>
        </a:spcAft>
        <a:defRPr sz="4000">
          <a:solidFill>
            <a:schemeClr val="tx2"/>
          </a:solidFill>
          <a:latin typeface="Arial Black" charset="0"/>
          <a:ea typeface="ＭＳ Ｐゴシック" charset="0"/>
        </a:defRPr>
      </a:lvl8pPr>
      <a:lvl9pPr marL="1828800" algn="l" rtl="0" eaLnBrk="1" fontAlgn="base" hangingPunct="1">
        <a:spcBef>
          <a:spcPct val="0"/>
        </a:spcBef>
        <a:spcAft>
          <a:spcPct val="0"/>
        </a:spcAft>
        <a:defRPr sz="4000">
          <a:solidFill>
            <a:schemeClr val="tx2"/>
          </a:solidFill>
          <a:latin typeface="Arial Black"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6400800" cy="2209800"/>
          </a:xfrm>
        </p:spPr>
        <p:txBody>
          <a:bodyPr/>
          <a:lstStyle/>
          <a:p>
            <a:r>
              <a:rPr lang="en-US" sz="3600" dirty="0" smtClean="0"/>
              <a:t>Getting Stronger: </a:t>
            </a:r>
            <a:br>
              <a:rPr lang="en-US" sz="3600" dirty="0" smtClean="0"/>
            </a:br>
            <a:r>
              <a:rPr lang="en-US" sz="3600" dirty="0" smtClean="0"/>
              <a:t>Advanced Noncredit Curriculum Development</a:t>
            </a:r>
            <a:endParaRPr lang="en-US" sz="3600" dirty="0"/>
          </a:p>
        </p:txBody>
      </p:sp>
      <p:sp>
        <p:nvSpPr>
          <p:cNvPr id="3" name="Subtitle 2"/>
          <p:cNvSpPr>
            <a:spLocks noGrp="1"/>
          </p:cNvSpPr>
          <p:nvPr>
            <p:ph type="subTitle" idx="1"/>
          </p:nvPr>
        </p:nvSpPr>
        <p:spPr>
          <a:xfrm>
            <a:off x="609600" y="3352800"/>
            <a:ext cx="8534400" cy="2514600"/>
          </a:xfrm>
        </p:spPr>
        <p:txBody>
          <a:bodyPr/>
          <a:lstStyle/>
          <a:p>
            <a:r>
              <a:rPr lang="en-US" sz="2000" dirty="0" smtClean="0"/>
              <a:t>Cheryl Aschenbach, ASCCC Representative-at-Large</a:t>
            </a:r>
          </a:p>
          <a:p>
            <a:r>
              <a:rPr lang="en-US" sz="2000" dirty="0" err="1" smtClean="0"/>
              <a:t>Jarek</a:t>
            </a:r>
            <a:r>
              <a:rPr lang="en-US" sz="2000" dirty="0" smtClean="0"/>
              <a:t> </a:t>
            </a:r>
            <a:r>
              <a:rPr lang="en-US" sz="2000" dirty="0" err="1" smtClean="0"/>
              <a:t>Janio</a:t>
            </a:r>
            <a:r>
              <a:rPr lang="en-US" sz="2000" dirty="0" smtClean="0"/>
              <a:t>, Santa Ana College</a:t>
            </a:r>
          </a:p>
          <a:p>
            <a:r>
              <a:rPr lang="en-US" sz="2000" dirty="0" smtClean="0"/>
              <a:t>Candace Lynch-Thompson, </a:t>
            </a:r>
            <a:r>
              <a:rPr lang="en-US" sz="2000" dirty="0" smtClean="0"/>
              <a:t>No. </a:t>
            </a:r>
            <a:r>
              <a:rPr lang="en-US" sz="2000" dirty="0" smtClean="0"/>
              <a:t>Orange County School of Continuing </a:t>
            </a:r>
            <a:r>
              <a:rPr lang="en-US" sz="2000" dirty="0" smtClean="0"/>
              <a:t>Ed</a:t>
            </a:r>
            <a:endParaRPr lang="en-US" sz="2000" dirty="0" smtClean="0"/>
          </a:p>
          <a:p>
            <a:r>
              <a:rPr lang="en-US" sz="2000" dirty="0" err="1" smtClean="0"/>
              <a:t>LeBaron</a:t>
            </a:r>
            <a:r>
              <a:rPr lang="en-US" sz="2000" dirty="0" smtClean="0"/>
              <a:t> </a:t>
            </a:r>
            <a:r>
              <a:rPr lang="en-US" sz="2000" dirty="0" err="1" smtClean="0"/>
              <a:t>Woodyard</a:t>
            </a:r>
            <a:r>
              <a:rPr lang="en-US" sz="2000" dirty="0" smtClean="0"/>
              <a:t>, CCCCO Dean, Instructional Programs and Services</a:t>
            </a:r>
          </a:p>
          <a:p>
            <a:endParaRPr lang="en-US" sz="2400" dirty="0"/>
          </a:p>
        </p:txBody>
      </p:sp>
      <p:pic>
        <p:nvPicPr>
          <p:cNvPr id="4" name="Picture 3" descr="Min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296328"/>
            <a:ext cx="5791200" cy="1561672"/>
          </a:xfrm>
          <a:prstGeom prst="rect">
            <a:avLst/>
          </a:prstGeom>
        </p:spPr>
      </p:pic>
    </p:spTree>
    <p:extLst>
      <p:ext uri="{BB962C8B-B14F-4D97-AF65-F5344CB8AC3E}">
        <p14:creationId xmlns:p14="http://schemas.microsoft.com/office/powerpoint/2010/main" val="28384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7-06 at 8.48.57 PM.png"/>
          <p:cNvPicPr>
            <a:picLocks noGrp="1" noChangeAspect="1"/>
          </p:cNvPicPr>
          <p:nvPr>
            <p:ph idx="1"/>
          </p:nvPr>
        </p:nvPicPr>
        <p:blipFill>
          <a:blip r:embed="rId2">
            <a:extLst>
              <a:ext uri="{28A0092B-C50C-407E-A947-70E740481C1C}">
                <a14:useLocalDpi xmlns:a14="http://schemas.microsoft.com/office/drawing/2010/main" val="0"/>
              </a:ext>
            </a:extLst>
          </a:blip>
          <a:srcRect l="-33470" r="-33470"/>
          <a:stretch>
            <a:fillRect/>
          </a:stretch>
        </p:blipFill>
        <p:spPr>
          <a:xfrm>
            <a:off x="-1828800" y="1036625"/>
            <a:ext cx="12885420" cy="5791200"/>
          </a:xfrm>
        </p:spPr>
      </p:pic>
      <p:sp>
        <p:nvSpPr>
          <p:cNvPr id="2" name="Title 1"/>
          <p:cNvSpPr>
            <a:spLocks noGrp="1"/>
          </p:cNvSpPr>
          <p:nvPr>
            <p:ph type="title"/>
          </p:nvPr>
        </p:nvSpPr>
        <p:spPr>
          <a:xfrm>
            <a:off x="0" y="1"/>
            <a:ext cx="9144000" cy="1143000"/>
          </a:xfrm>
        </p:spPr>
        <p:txBody>
          <a:bodyPr/>
          <a:lstStyle/>
          <a:p>
            <a:r>
              <a:rPr lang="en-US" sz="3600" dirty="0" smtClean="0"/>
              <a:t>CDCP Course &amp; Program Approval</a:t>
            </a:r>
            <a:endParaRPr lang="en-US" sz="3600" dirty="0"/>
          </a:p>
        </p:txBody>
      </p:sp>
    </p:spTree>
    <p:extLst>
      <p:ext uri="{BB962C8B-B14F-4D97-AF65-F5344CB8AC3E}">
        <p14:creationId xmlns:p14="http://schemas.microsoft.com/office/powerpoint/2010/main" val="1482178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17"/>
            <a:ext cx="8305800" cy="1257484"/>
          </a:xfrm>
        </p:spPr>
        <p:txBody>
          <a:bodyPr/>
          <a:lstStyle/>
          <a:p>
            <a:r>
              <a:rPr lang="en-US" sz="3200" dirty="0" smtClean="0"/>
              <a:t>CDCP Course and Program Approval</a:t>
            </a:r>
            <a:br>
              <a:rPr lang="en-US" sz="3200" dirty="0" smtClean="0"/>
            </a:br>
            <a:r>
              <a:rPr lang="en-US" sz="2800" dirty="0" smtClean="0"/>
              <a:t>New course for existing CDCP Program</a:t>
            </a:r>
            <a:endParaRPr lang="en-US" sz="2800" dirty="0"/>
          </a:p>
        </p:txBody>
      </p:sp>
      <p:sp>
        <p:nvSpPr>
          <p:cNvPr id="3" name="Content Placeholder 2"/>
          <p:cNvSpPr>
            <a:spLocks noGrp="1"/>
          </p:cNvSpPr>
          <p:nvPr>
            <p:ph idx="1"/>
          </p:nvPr>
        </p:nvSpPr>
        <p:spPr>
          <a:xfrm>
            <a:off x="1143000" y="1524000"/>
            <a:ext cx="6781800" cy="3048000"/>
          </a:xfrm>
        </p:spPr>
        <p:txBody>
          <a:bodyPr/>
          <a:lstStyle/>
          <a:p>
            <a:pPr marL="514350" indent="-514350">
              <a:buFont typeface="+mj-lt"/>
              <a:buAutoNum type="arabicPeriod"/>
            </a:pPr>
            <a:r>
              <a:rPr lang="en-US" dirty="0" smtClean="0"/>
              <a:t>Submit the course as program-applicable (CB24=1)</a:t>
            </a:r>
          </a:p>
          <a:p>
            <a:pPr marL="514350" indent="-514350">
              <a:buFont typeface="+mj-lt"/>
              <a:buAutoNum type="arabicPeriod"/>
            </a:pPr>
            <a:r>
              <a:rPr lang="en-US" dirty="0" smtClean="0"/>
              <a:t>Build the course report to reflect the associated program(s)</a:t>
            </a:r>
          </a:p>
          <a:p>
            <a:pPr marL="514350" indent="-514350">
              <a:buFont typeface="+mj-lt"/>
              <a:buAutoNum type="arabicPeriod"/>
            </a:pPr>
            <a:r>
              <a:rPr lang="en-US" dirty="0" smtClean="0"/>
              <a:t>Submit the corresponding course classification status (CB11)</a:t>
            </a:r>
            <a:endParaRPr lang="en-US" dirty="0"/>
          </a:p>
        </p:txBody>
      </p:sp>
    </p:spTree>
    <p:extLst>
      <p:ext uri="{BB962C8B-B14F-4D97-AF65-F5344CB8AC3E}">
        <p14:creationId xmlns:p14="http://schemas.microsoft.com/office/powerpoint/2010/main" val="426291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19"/>
            <a:ext cx="8305800" cy="1527175"/>
          </a:xfrm>
        </p:spPr>
        <p:txBody>
          <a:bodyPr/>
          <a:lstStyle/>
          <a:p>
            <a:r>
              <a:rPr lang="en-US" sz="3200" dirty="0" smtClean="0"/>
              <a:t>CDCP Course and Program Approval</a:t>
            </a:r>
            <a:br>
              <a:rPr lang="en-US" sz="3200" dirty="0" smtClean="0"/>
            </a:br>
            <a:r>
              <a:rPr lang="en-US" sz="2800" dirty="0" smtClean="0"/>
              <a:t>New course for existing CDCP Program</a:t>
            </a:r>
            <a:endParaRPr lang="en-US" sz="2800" dirty="0"/>
          </a:p>
        </p:txBody>
      </p:sp>
      <p:sp>
        <p:nvSpPr>
          <p:cNvPr id="3" name="Content Placeholder 2"/>
          <p:cNvSpPr>
            <a:spLocks noGrp="1"/>
          </p:cNvSpPr>
          <p:nvPr>
            <p:ph idx="1"/>
          </p:nvPr>
        </p:nvSpPr>
        <p:spPr>
          <a:xfrm>
            <a:off x="1143000" y="1524000"/>
            <a:ext cx="6781800" cy="5334000"/>
          </a:xfrm>
        </p:spPr>
        <p:txBody>
          <a:bodyPr/>
          <a:lstStyle/>
          <a:p>
            <a:r>
              <a:rPr lang="en-US" sz="1800" dirty="0" smtClean="0">
                <a:solidFill>
                  <a:schemeClr val="tx1"/>
                </a:solidFill>
              </a:rPr>
              <a:t>If </a:t>
            </a:r>
            <a:r>
              <a:rPr lang="en-US" sz="1800" dirty="0">
                <a:solidFill>
                  <a:schemeClr val="tx1"/>
                </a:solidFill>
              </a:rPr>
              <a:t>the approved CDCP program has a corresponding CDCP Eligibility Category of J (Workforce Preparation), then the course classification status (CB11) must equal J (Workforce Preparation Enhanced Funding) and may not equal K (Other Noncredit Enhanced Funding)</a:t>
            </a:r>
            <a:r>
              <a:rPr lang="en-US" sz="2000" dirty="0">
                <a:solidFill>
                  <a:schemeClr val="tx1"/>
                </a:solidFill>
              </a:rPr>
              <a:t>. </a:t>
            </a:r>
            <a:endParaRPr lang="en-US" sz="2000" dirty="0" smtClean="0">
              <a:solidFill>
                <a:schemeClr val="tx1"/>
              </a:solidFill>
            </a:endParaRPr>
          </a:p>
          <a:p>
            <a:pPr lvl="1"/>
            <a:r>
              <a:rPr lang="en-US" sz="1800" dirty="0" smtClean="0">
                <a:effectLst/>
              </a:rPr>
              <a:t>In short: </a:t>
            </a:r>
            <a:r>
              <a:rPr lang="en-US" sz="1800" dirty="0" smtClean="0">
                <a:solidFill>
                  <a:schemeClr val="tx1"/>
                </a:solidFill>
              </a:rPr>
              <a:t>Program J = CB 11 J. Cannot = </a:t>
            </a:r>
            <a:r>
              <a:rPr lang="en-US" sz="1800" dirty="0" smtClean="0"/>
              <a:t>CB 11 K</a:t>
            </a:r>
            <a:endParaRPr lang="en-US" sz="1800" dirty="0" smtClean="0">
              <a:effectLst/>
            </a:endParaRPr>
          </a:p>
          <a:p>
            <a:r>
              <a:rPr lang="en-US" sz="1800" dirty="0" smtClean="0">
                <a:solidFill>
                  <a:schemeClr val="tx1"/>
                </a:solidFill>
              </a:rPr>
              <a:t>If the approved CDCP program has a corresponding CDCP Eligibility Category of A (English as a Second Language – ESL), C (Elementary and Secondary Basic Skills), or I (Short-Term Vocational), then the course classification status (CB11) must equal K (Other Noncredit Enhanced Funding) and may not equal J (Workforce Preparation Enhanced Funding) </a:t>
            </a:r>
          </a:p>
          <a:p>
            <a:pPr lvl="1"/>
            <a:r>
              <a:rPr lang="en-US" sz="1800" dirty="0" smtClean="0">
                <a:effectLst/>
              </a:rPr>
              <a:t>In short: </a:t>
            </a:r>
            <a:r>
              <a:rPr lang="en-US" sz="1800" dirty="0" smtClean="0"/>
              <a:t>Program A, C, or I = CB 11 K. Cannot = CB 11 J</a:t>
            </a:r>
          </a:p>
          <a:p>
            <a:endParaRPr lang="en-US" sz="2000" dirty="0" smtClean="0">
              <a:effectLst/>
            </a:endParaRPr>
          </a:p>
          <a:p>
            <a:pPr marL="0" indent="0">
              <a:buNone/>
            </a:pPr>
            <a:endParaRPr lang="en-US" dirty="0"/>
          </a:p>
        </p:txBody>
      </p:sp>
    </p:spTree>
    <p:extLst>
      <p:ext uri="{BB962C8B-B14F-4D97-AF65-F5344CB8AC3E}">
        <p14:creationId xmlns:p14="http://schemas.microsoft.com/office/powerpoint/2010/main" val="194039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0"/>
            <a:ext cx="6781800" cy="5029200"/>
          </a:xfrm>
        </p:spPr>
        <p:txBody>
          <a:bodyPr/>
          <a:lstStyle/>
          <a:p>
            <a:pPr marL="0" indent="0">
              <a:buNone/>
            </a:pPr>
            <a:r>
              <a:rPr lang="en-US" sz="2800" dirty="0" smtClean="0"/>
              <a:t>4. </a:t>
            </a:r>
            <a:r>
              <a:rPr lang="en-US" sz="2800" dirty="0" smtClean="0">
                <a:solidFill>
                  <a:schemeClr val="tx1"/>
                </a:solidFill>
              </a:rPr>
              <a:t>After CCCCO approval of </a:t>
            </a:r>
            <a:r>
              <a:rPr lang="en-US" sz="2800" dirty="0">
                <a:solidFill>
                  <a:schemeClr val="tx1"/>
                </a:solidFill>
              </a:rPr>
              <a:t>new course(s) </a:t>
            </a:r>
            <a:r>
              <a:rPr lang="en-US" sz="2800" dirty="0" smtClean="0">
                <a:solidFill>
                  <a:schemeClr val="tx1"/>
                </a:solidFill>
              </a:rPr>
              <a:t>and </a:t>
            </a:r>
            <a:r>
              <a:rPr lang="en-US" sz="2800" dirty="0">
                <a:solidFill>
                  <a:schemeClr val="tx1"/>
                </a:solidFill>
              </a:rPr>
              <a:t>a course control number is secured, the college must amend (via </a:t>
            </a:r>
            <a:r>
              <a:rPr lang="en-US" sz="2800" dirty="0" err="1">
                <a:solidFill>
                  <a:schemeClr val="tx1"/>
                </a:solidFill>
              </a:rPr>
              <a:t>nonsubstantial</a:t>
            </a:r>
            <a:r>
              <a:rPr lang="en-US" sz="2800" dirty="0">
                <a:solidFill>
                  <a:schemeClr val="tx1"/>
                </a:solidFill>
              </a:rPr>
              <a:t> change) the existing (active) noncredit program for which the new course(s) is/are associated </a:t>
            </a:r>
            <a:endParaRPr lang="en-US" sz="2800" dirty="0"/>
          </a:p>
          <a:p>
            <a:pPr marL="0" indent="0">
              <a:buNone/>
            </a:pPr>
            <a:r>
              <a:rPr lang="en-US" sz="2800" dirty="0" smtClean="0">
                <a:solidFill>
                  <a:schemeClr val="tx1"/>
                </a:solidFill>
              </a:rPr>
              <a:t>*Now</a:t>
            </a:r>
            <a:r>
              <a:rPr lang="en-US" sz="2800" dirty="0">
                <a:solidFill>
                  <a:schemeClr val="tx1"/>
                </a:solidFill>
              </a:rPr>
              <a:t>, the noncredit courses that comprise the existing CDCP program will be eligible for enhanced funding pursuant to Education Code sections 84750.5 and 84760.5 </a:t>
            </a:r>
            <a:endParaRPr lang="en-US" sz="2800" dirty="0" smtClean="0"/>
          </a:p>
          <a:p>
            <a:pPr marL="0" indent="0">
              <a:buNone/>
            </a:pPr>
            <a:endParaRPr lang="en-US" dirty="0" smtClean="0">
              <a:effectLst/>
            </a:endParaRPr>
          </a:p>
          <a:p>
            <a:pPr marL="0" indent="0">
              <a:buNone/>
            </a:pPr>
            <a:endParaRPr lang="en-US" dirty="0" smtClean="0"/>
          </a:p>
          <a:p>
            <a:pPr marL="0" indent="0">
              <a:buNone/>
            </a:pPr>
            <a:endParaRPr lang="en-US" dirty="0"/>
          </a:p>
        </p:txBody>
      </p:sp>
      <p:sp>
        <p:nvSpPr>
          <p:cNvPr id="4" name="Title 1"/>
          <p:cNvSpPr txBox="1">
            <a:spLocks/>
          </p:cNvSpPr>
          <p:nvPr/>
        </p:nvSpPr>
        <p:spPr bwMode="auto">
          <a:xfrm>
            <a:off x="685800" y="20432"/>
            <a:ext cx="83058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charset="0"/>
                <a:ea typeface="ＭＳ Ｐゴシック" charset="0"/>
              </a:defRPr>
            </a:lvl2pPr>
            <a:lvl3pPr algn="l" rtl="0" eaLnBrk="1" fontAlgn="base" hangingPunct="1">
              <a:spcBef>
                <a:spcPct val="0"/>
              </a:spcBef>
              <a:spcAft>
                <a:spcPct val="0"/>
              </a:spcAft>
              <a:defRPr sz="4000">
                <a:solidFill>
                  <a:schemeClr val="tx2"/>
                </a:solidFill>
                <a:latin typeface="Arial Black" charset="0"/>
                <a:ea typeface="ＭＳ Ｐゴシック" charset="0"/>
              </a:defRPr>
            </a:lvl3pPr>
            <a:lvl4pPr algn="l" rtl="0" eaLnBrk="1" fontAlgn="base" hangingPunct="1">
              <a:spcBef>
                <a:spcPct val="0"/>
              </a:spcBef>
              <a:spcAft>
                <a:spcPct val="0"/>
              </a:spcAft>
              <a:defRPr sz="4000">
                <a:solidFill>
                  <a:schemeClr val="tx2"/>
                </a:solidFill>
                <a:latin typeface="Arial Black" charset="0"/>
                <a:ea typeface="ＭＳ Ｐゴシック" charset="0"/>
              </a:defRPr>
            </a:lvl4pPr>
            <a:lvl5pPr algn="l" rtl="0" eaLnBrk="1" fontAlgn="base" hangingPunct="1">
              <a:spcBef>
                <a:spcPct val="0"/>
              </a:spcBef>
              <a:spcAft>
                <a:spcPct val="0"/>
              </a:spcAft>
              <a:defRPr sz="4000">
                <a:solidFill>
                  <a:schemeClr val="tx2"/>
                </a:solidFill>
                <a:latin typeface="Arial Black" charset="0"/>
                <a:ea typeface="ＭＳ Ｐゴシック" charset="0"/>
              </a:defRPr>
            </a:lvl5pPr>
            <a:lvl6pPr marL="457200" algn="l" rtl="0" eaLnBrk="1" fontAlgn="base" hangingPunct="1">
              <a:spcBef>
                <a:spcPct val="0"/>
              </a:spcBef>
              <a:spcAft>
                <a:spcPct val="0"/>
              </a:spcAft>
              <a:defRPr sz="4000">
                <a:solidFill>
                  <a:schemeClr val="tx2"/>
                </a:solidFill>
                <a:latin typeface="Arial Black" charset="0"/>
                <a:ea typeface="ＭＳ Ｐゴシック" charset="0"/>
              </a:defRPr>
            </a:lvl6pPr>
            <a:lvl7pPr marL="914400" algn="l" rtl="0" eaLnBrk="1" fontAlgn="base" hangingPunct="1">
              <a:spcBef>
                <a:spcPct val="0"/>
              </a:spcBef>
              <a:spcAft>
                <a:spcPct val="0"/>
              </a:spcAft>
              <a:defRPr sz="4000">
                <a:solidFill>
                  <a:schemeClr val="tx2"/>
                </a:solidFill>
                <a:latin typeface="Arial Black" charset="0"/>
                <a:ea typeface="ＭＳ Ｐゴシック" charset="0"/>
              </a:defRPr>
            </a:lvl7pPr>
            <a:lvl8pPr marL="1371600" algn="l" rtl="0" eaLnBrk="1" fontAlgn="base" hangingPunct="1">
              <a:spcBef>
                <a:spcPct val="0"/>
              </a:spcBef>
              <a:spcAft>
                <a:spcPct val="0"/>
              </a:spcAft>
              <a:defRPr sz="4000">
                <a:solidFill>
                  <a:schemeClr val="tx2"/>
                </a:solidFill>
                <a:latin typeface="Arial Black" charset="0"/>
                <a:ea typeface="ＭＳ Ｐゴシック" charset="0"/>
              </a:defRPr>
            </a:lvl8pPr>
            <a:lvl9pPr marL="1828800" algn="l" rtl="0" eaLnBrk="1" fontAlgn="base" hangingPunct="1">
              <a:spcBef>
                <a:spcPct val="0"/>
              </a:spcBef>
              <a:spcAft>
                <a:spcPct val="0"/>
              </a:spcAft>
              <a:defRPr sz="4000">
                <a:solidFill>
                  <a:schemeClr val="tx2"/>
                </a:solidFill>
                <a:latin typeface="Arial Black" charset="0"/>
                <a:ea typeface="ＭＳ Ｐゴシック" charset="0"/>
              </a:defRPr>
            </a:lvl9pPr>
          </a:lstStyle>
          <a:p>
            <a:r>
              <a:rPr lang="en-US" sz="3200" dirty="0" smtClean="0"/>
              <a:t>CDCP Course and Program Approval</a:t>
            </a:r>
            <a:br>
              <a:rPr lang="en-US" sz="3200" dirty="0" smtClean="0"/>
            </a:br>
            <a:r>
              <a:rPr lang="en-US" sz="2800" dirty="0" smtClean="0"/>
              <a:t>New course for existing CDCP Program</a:t>
            </a:r>
            <a:endParaRPr lang="en-US" sz="2800" dirty="0"/>
          </a:p>
        </p:txBody>
      </p:sp>
    </p:spTree>
    <p:extLst>
      <p:ext uri="{BB962C8B-B14F-4D97-AF65-F5344CB8AC3E}">
        <p14:creationId xmlns:p14="http://schemas.microsoft.com/office/powerpoint/2010/main" val="2666731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0"/>
            <a:ext cx="7467600" cy="5029200"/>
          </a:xfrm>
        </p:spPr>
        <p:txBody>
          <a:bodyPr/>
          <a:lstStyle/>
          <a:p>
            <a:pPr marL="0" indent="0">
              <a:buNone/>
            </a:pPr>
            <a:endParaRPr lang="en-US" dirty="0" smtClean="0">
              <a:effectLst/>
            </a:endParaRPr>
          </a:p>
          <a:p>
            <a:pPr marL="514350" indent="-514350">
              <a:buFont typeface="+mj-lt"/>
              <a:buAutoNum type="arabicPeriod"/>
            </a:pPr>
            <a:r>
              <a:rPr lang="en-US" sz="2400" dirty="0">
                <a:solidFill>
                  <a:schemeClr val="tx1"/>
                </a:solidFill>
                <a:latin typeface="+mn-lt"/>
                <a:ea typeface="+mn-ea"/>
                <a:cs typeface="+mn-cs"/>
              </a:rPr>
              <a:t>The new noncredit course must first be submitted to the Chancellor's Office with a course program status (CB24) equal to 2 (Not Program Applicable) and a course classification status (CB11) equal to L (Non-Enhanced Funding) </a:t>
            </a:r>
            <a:endParaRPr lang="en-US" sz="2400" dirty="0" smtClean="0">
              <a:solidFill>
                <a:schemeClr val="tx1"/>
              </a:solidFill>
              <a:latin typeface="+mn-lt"/>
              <a:ea typeface="+mn-ea"/>
              <a:cs typeface="+mn-cs"/>
            </a:endParaRPr>
          </a:p>
          <a:p>
            <a:pPr marL="514350" indent="-514350">
              <a:buFont typeface="+mj-lt"/>
              <a:buAutoNum type="arabicPeriod"/>
            </a:pPr>
            <a:r>
              <a:rPr lang="en-US" sz="2400" dirty="0">
                <a:solidFill>
                  <a:schemeClr val="tx1"/>
                </a:solidFill>
                <a:latin typeface="+mn-lt"/>
                <a:ea typeface="+mn-ea"/>
                <a:cs typeface="+mn-cs"/>
              </a:rPr>
              <a:t>After </a:t>
            </a:r>
            <a:r>
              <a:rPr lang="en-US" sz="2400" dirty="0" smtClean="0">
                <a:solidFill>
                  <a:schemeClr val="tx1"/>
                </a:solidFill>
                <a:latin typeface="+mn-lt"/>
                <a:ea typeface="+mn-ea"/>
                <a:cs typeface="+mn-cs"/>
              </a:rPr>
              <a:t>CCCCO approval </a:t>
            </a:r>
            <a:r>
              <a:rPr lang="en-US" sz="2400" dirty="0">
                <a:solidFill>
                  <a:schemeClr val="tx1"/>
                </a:solidFill>
                <a:latin typeface="+mn-lt"/>
                <a:ea typeface="+mn-ea"/>
                <a:cs typeface="+mn-cs"/>
              </a:rPr>
              <a:t>of </a:t>
            </a:r>
            <a:r>
              <a:rPr lang="en-US" sz="2400" dirty="0" smtClean="0">
                <a:solidFill>
                  <a:schemeClr val="tx1"/>
                </a:solidFill>
                <a:latin typeface="+mn-lt"/>
                <a:ea typeface="+mn-ea"/>
                <a:cs typeface="+mn-cs"/>
              </a:rPr>
              <a:t>new </a:t>
            </a:r>
            <a:r>
              <a:rPr lang="en-US" sz="2400" dirty="0">
                <a:solidFill>
                  <a:schemeClr val="tx1"/>
                </a:solidFill>
                <a:latin typeface="+mn-lt"/>
                <a:ea typeface="+mn-ea"/>
                <a:cs typeface="+mn-cs"/>
              </a:rPr>
              <a:t>course (obtainment of a course control number)</a:t>
            </a:r>
            <a:r>
              <a:rPr lang="en-US" sz="2400" dirty="0" smtClean="0">
                <a:solidFill>
                  <a:schemeClr val="tx1"/>
                </a:solidFill>
                <a:latin typeface="+mn-lt"/>
                <a:ea typeface="+mn-ea"/>
                <a:cs typeface="+mn-cs"/>
              </a:rPr>
              <a:t>, </a:t>
            </a:r>
            <a:r>
              <a:rPr lang="en-US" sz="2400" dirty="0">
                <a:solidFill>
                  <a:schemeClr val="tx1"/>
                </a:solidFill>
                <a:latin typeface="+mn-lt"/>
                <a:ea typeface="+mn-ea"/>
                <a:cs typeface="+mn-cs"/>
              </a:rPr>
              <a:t>new noncredit CDCP program proposal may be submitted </a:t>
            </a:r>
            <a:r>
              <a:rPr lang="en-US" sz="2400" dirty="0" smtClean="0">
                <a:solidFill>
                  <a:schemeClr val="tx1"/>
                </a:solidFill>
                <a:latin typeface="+mn-lt"/>
                <a:ea typeface="+mn-ea"/>
                <a:cs typeface="+mn-cs"/>
              </a:rPr>
              <a:t>for </a:t>
            </a:r>
            <a:r>
              <a:rPr lang="en-US" sz="2400" dirty="0">
                <a:solidFill>
                  <a:schemeClr val="tx1"/>
                </a:solidFill>
                <a:latin typeface="+mn-lt"/>
                <a:ea typeface="+mn-ea"/>
                <a:cs typeface="+mn-cs"/>
              </a:rPr>
              <a:t>review </a:t>
            </a:r>
            <a:r>
              <a:rPr lang="en-US" sz="2400" dirty="0" smtClean="0">
                <a:solidFill>
                  <a:schemeClr val="tx1"/>
                </a:solidFill>
                <a:latin typeface="+mn-lt"/>
                <a:ea typeface="+mn-ea"/>
                <a:cs typeface="+mn-cs"/>
              </a:rPr>
              <a:t>–the </a:t>
            </a:r>
            <a:r>
              <a:rPr lang="en-US" sz="2400" dirty="0">
                <a:solidFill>
                  <a:schemeClr val="tx1"/>
                </a:solidFill>
                <a:latin typeface="+mn-lt"/>
                <a:ea typeface="+mn-ea"/>
                <a:cs typeface="+mn-cs"/>
              </a:rPr>
              <a:t>course report will include the active new noncredit course(s) </a:t>
            </a:r>
          </a:p>
          <a:p>
            <a:pPr marL="514350" indent="-514350">
              <a:buFont typeface="+mj-lt"/>
              <a:buAutoNum type="arabicPeriod"/>
            </a:pPr>
            <a:endParaRPr lang="en-US" sz="2400" dirty="0">
              <a:solidFill>
                <a:schemeClr val="tx1"/>
              </a:solidFill>
              <a:latin typeface="+mn-lt"/>
              <a:ea typeface="+mn-ea"/>
              <a:cs typeface="+mn-cs"/>
            </a:endParaRPr>
          </a:p>
          <a:p>
            <a:pPr marL="514350" indent="-514350">
              <a:buFont typeface="+mj-lt"/>
              <a:buAutoNum type="arabicPeriod"/>
            </a:pPr>
            <a:endParaRPr lang="en-US" dirty="0" smtClean="0"/>
          </a:p>
          <a:p>
            <a:pPr marL="0" indent="0">
              <a:buNone/>
            </a:pPr>
            <a:endParaRPr lang="en-US" dirty="0"/>
          </a:p>
        </p:txBody>
      </p:sp>
      <p:sp>
        <p:nvSpPr>
          <p:cNvPr id="4" name="Title 1"/>
          <p:cNvSpPr txBox="1">
            <a:spLocks/>
          </p:cNvSpPr>
          <p:nvPr/>
        </p:nvSpPr>
        <p:spPr bwMode="auto">
          <a:xfrm>
            <a:off x="685800" y="20432"/>
            <a:ext cx="83058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charset="0"/>
                <a:ea typeface="ＭＳ Ｐゴシック" charset="0"/>
              </a:defRPr>
            </a:lvl2pPr>
            <a:lvl3pPr algn="l" rtl="0" eaLnBrk="1" fontAlgn="base" hangingPunct="1">
              <a:spcBef>
                <a:spcPct val="0"/>
              </a:spcBef>
              <a:spcAft>
                <a:spcPct val="0"/>
              </a:spcAft>
              <a:defRPr sz="4000">
                <a:solidFill>
                  <a:schemeClr val="tx2"/>
                </a:solidFill>
                <a:latin typeface="Arial Black" charset="0"/>
                <a:ea typeface="ＭＳ Ｐゴシック" charset="0"/>
              </a:defRPr>
            </a:lvl3pPr>
            <a:lvl4pPr algn="l" rtl="0" eaLnBrk="1" fontAlgn="base" hangingPunct="1">
              <a:spcBef>
                <a:spcPct val="0"/>
              </a:spcBef>
              <a:spcAft>
                <a:spcPct val="0"/>
              </a:spcAft>
              <a:defRPr sz="4000">
                <a:solidFill>
                  <a:schemeClr val="tx2"/>
                </a:solidFill>
                <a:latin typeface="Arial Black" charset="0"/>
                <a:ea typeface="ＭＳ Ｐゴシック" charset="0"/>
              </a:defRPr>
            </a:lvl4pPr>
            <a:lvl5pPr algn="l" rtl="0" eaLnBrk="1" fontAlgn="base" hangingPunct="1">
              <a:spcBef>
                <a:spcPct val="0"/>
              </a:spcBef>
              <a:spcAft>
                <a:spcPct val="0"/>
              </a:spcAft>
              <a:defRPr sz="4000">
                <a:solidFill>
                  <a:schemeClr val="tx2"/>
                </a:solidFill>
                <a:latin typeface="Arial Black" charset="0"/>
                <a:ea typeface="ＭＳ Ｐゴシック" charset="0"/>
              </a:defRPr>
            </a:lvl5pPr>
            <a:lvl6pPr marL="457200" algn="l" rtl="0" eaLnBrk="1" fontAlgn="base" hangingPunct="1">
              <a:spcBef>
                <a:spcPct val="0"/>
              </a:spcBef>
              <a:spcAft>
                <a:spcPct val="0"/>
              </a:spcAft>
              <a:defRPr sz="4000">
                <a:solidFill>
                  <a:schemeClr val="tx2"/>
                </a:solidFill>
                <a:latin typeface="Arial Black" charset="0"/>
                <a:ea typeface="ＭＳ Ｐゴシック" charset="0"/>
              </a:defRPr>
            </a:lvl6pPr>
            <a:lvl7pPr marL="914400" algn="l" rtl="0" eaLnBrk="1" fontAlgn="base" hangingPunct="1">
              <a:spcBef>
                <a:spcPct val="0"/>
              </a:spcBef>
              <a:spcAft>
                <a:spcPct val="0"/>
              </a:spcAft>
              <a:defRPr sz="4000">
                <a:solidFill>
                  <a:schemeClr val="tx2"/>
                </a:solidFill>
                <a:latin typeface="Arial Black" charset="0"/>
                <a:ea typeface="ＭＳ Ｐゴシック" charset="0"/>
              </a:defRPr>
            </a:lvl7pPr>
            <a:lvl8pPr marL="1371600" algn="l" rtl="0" eaLnBrk="1" fontAlgn="base" hangingPunct="1">
              <a:spcBef>
                <a:spcPct val="0"/>
              </a:spcBef>
              <a:spcAft>
                <a:spcPct val="0"/>
              </a:spcAft>
              <a:defRPr sz="4000">
                <a:solidFill>
                  <a:schemeClr val="tx2"/>
                </a:solidFill>
                <a:latin typeface="Arial Black" charset="0"/>
                <a:ea typeface="ＭＳ Ｐゴシック" charset="0"/>
              </a:defRPr>
            </a:lvl8pPr>
            <a:lvl9pPr marL="1828800" algn="l" rtl="0" eaLnBrk="1" fontAlgn="base" hangingPunct="1">
              <a:spcBef>
                <a:spcPct val="0"/>
              </a:spcBef>
              <a:spcAft>
                <a:spcPct val="0"/>
              </a:spcAft>
              <a:defRPr sz="4000">
                <a:solidFill>
                  <a:schemeClr val="tx2"/>
                </a:solidFill>
                <a:latin typeface="Arial Black" charset="0"/>
                <a:ea typeface="ＭＳ Ｐゴシック" charset="0"/>
              </a:defRPr>
            </a:lvl9pPr>
          </a:lstStyle>
          <a:p>
            <a:r>
              <a:rPr lang="en-US" sz="3200" dirty="0" smtClean="0"/>
              <a:t>CDCP Course and Program Approval</a:t>
            </a:r>
            <a:br>
              <a:rPr lang="en-US" sz="3200" dirty="0" smtClean="0"/>
            </a:br>
            <a:r>
              <a:rPr lang="en-US" sz="2800" dirty="0" smtClean="0"/>
              <a:t>New course for NEW CDCP Program</a:t>
            </a:r>
            <a:endParaRPr lang="en-US" sz="2800" dirty="0"/>
          </a:p>
        </p:txBody>
      </p:sp>
    </p:spTree>
    <p:extLst>
      <p:ext uri="{BB962C8B-B14F-4D97-AF65-F5344CB8AC3E}">
        <p14:creationId xmlns:p14="http://schemas.microsoft.com/office/powerpoint/2010/main" val="325949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0"/>
            <a:ext cx="7467600" cy="5029200"/>
          </a:xfrm>
        </p:spPr>
        <p:txBody>
          <a:bodyPr/>
          <a:lstStyle/>
          <a:p>
            <a:pPr marL="0" indent="0">
              <a:buNone/>
            </a:pPr>
            <a:endParaRPr lang="en-US" dirty="0" smtClean="0">
              <a:effectLst/>
            </a:endParaRPr>
          </a:p>
          <a:p>
            <a:pPr marL="0" indent="0">
              <a:buNone/>
            </a:pPr>
            <a:r>
              <a:rPr lang="en-US" sz="2400" dirty="0" smtClean="0">
                <a:solidFill>
                  <a:schemeClr val="tx1"/>
                </a:solidFill>
                <a:latin typeface="+mn-lt"/>
                <a:ea typeface="+mn-ea"/>
                <a:cs typeface="+mn-cs"/>
              </a:rPr>
              <a:t>3. After CCCCO approval </a:t>
            </a:r>
            <a:r>
              <a:rPr lang="en-US" sz="2400" dirty="0">
                <a:solidFill>
                  <a:schemeClr val="tx1"/>
                </a:solidFill>
                <a:latin typeface="+mn-lt"/>
                <a:ea typeface="+mn-ea"/>
                <a:cs typeface="+mn-cs"/>
              </a:rPr>
              <a:t>of </a:t>
            </a:r>
            <a:r>
              <a:rPr lang="en-US" sz="2400" dirty="0" smtClean="0">
                <a:solidFill>
                  <a:schemeClr val="tx1"/>
                </a:solidFill>
                <a:latin typeface="+mn-lt"/>
                <a:ea typeface="+mn-ea"/>
                <a:cs typeface="+mn-cs"/>
              </a:rPr>
              <a:t>new </a:t>
            </a:r>
            <a:r>
              <a:rPr lang="en-US" sz="2400" dirty="0">
                <a:solidFill>
                  <a:schemeClr val="tx1"/>
                </a:solidFill>
                <a:latin typeface="+mn-lt"/>
                <a:ea typeface="+mn-ea"/>
                <a:cs typeface="+mn-cs"/>
              </a:rPr>
              <a:t>CDCP program (obtainment of a program control number), </a:t>
            </a:r>
            <a:r>
              <a:rPr lang="en-US" sz="2400" dirty="0" smtClean="0">
                <a:solidFill>
                  <a:schemeClr val="tx1"/>
                </a:solidFill>
                <a:latin typeface="+mn-lt"/>
                <a:ea typeface="+mn-ea"/>
                <a:cs typeface="+mn-cs"/>
              </a:rPr>
              <a:t>college </a:t>
            </a:r>
            <a:r>
              <a:rPr lang="en-US" sz="2400" dirty="0">
                <a:solidFill>
                  <a:schemeClr val="tx1"/>
                </a:solidFill>
                <a:latin typeface="+mn-lt"/>
                <a:ea typeface="+mn-ea"/>
                <a:cs typeface="+mn-cs"/>
              </a:rPr>
              <a:t>must amend (via </a:t>
            </a:r>
            <a:r>
              <a:rPr lang="en-US" sz="2400" dirty="0" err="1">
                <a:solidFill>
                  <a:schemeClr val="tx1"/>
                </a:solidFill>
                <a:latin typeface="+mn-lt"/>
                <a:ea typeface="+mn-ea"/>
                <a:cs typeface="+mn-cs"/>
              </a:rPr>
              <a:t>nonsubstantial</a:t>
            </a:r>
            <a:r>
              <a:rPr lang="en-US" sz="2400" dirty="0">
                <a:solidFill>
                  <a:schemeClr val="tx1"/>
                </a:solidFill>
                <a:latin typeface="+mn-lt"/>
                <a:ea typeface="+mn-ea"/>
                <a:cs typeface="+mn-cs"/>
              </a:rPr>
              <a:t> change) all active associated noncredit course records and update each course program status (CB24) to equal to 1 (Program Applicable), build the course report to reflect the associated program(s), and </a:t>
            </a:r>
            <a:r>
              <a:rPr lang="en-US" sz="2400" dirty="0">
                <a:solidFill>
                  <a:schemeClr val="tx1"/>
                </a:solidFill>
              </a:rPr>
              <a:t>submit the corresponding course classification status (CB11) </a:t>
            </a:r>
            <a:endParaRPr lang="en-US" sz="2400" dirty="0" smtClean="0"/>
          </a:p>
          <a:p>
            <a:pPr marL="0" indent="0">
              <a:buNone/>
            </a:pPr>
            <a:r>
              <a:rPr lang="en-US" sz="2400" dirty="0" smtClean="0">
                <a:solidFill>
                  <a:schemeClr val="tx1"/>
                </a:solidFill>
                <a:latin typeface="+mn-lt"/>
                <a:ea typeface="+mn-ea"/>
                <a:cs typeface="+mn-cs"/>
              </a:rPr>
              <a:t>4. </a:t>
            </a:r>
            <a:r>
              <a:rPr lang="en-US" sz="2400" dirty="0">
                <a:solidFill>
                  <a:schemeClr val="tx1"/>
                </a:solidFill>
              </a:rPr>
              <a:t>Now, the noncredit courses that comprise the new CDCP program will be eligible for enhanced funding pursuant to Education Code sections 84750.5 and 84760.5 </a:t>
            </a:r>
            <a:endParaRPr lang="en-US" sz="2400" dirty="0" smtClean="0"/>
          </a:p>
          <a:p>
            <a:pPr marL="0" indent="0">
              <a:buNone/>
            </a:pPr>
            <a:endParaRPr lang="en-US" sz="2400" dirty="0">
              <a:solidFill>
                <a:schemeClr val="tx1"/>
              </a:solidFill>
              <a:latin typeface="+mn-lt"/>
              <a:ea typeface="+mn-ea"/>
              <a:cs typeface="+mn-cs"/>
            </a:endParaRPr>
          </a:p>
          <a:p>
            <a:pPr marL="514350" indent="-514350">
              <a:buFont typeface="+mj-lt"/>
              <a:buAutoNum type="arabicPeriod"/>
            </a:pPr>
            <a:endParaRPr lang="en-US" sz="2400" dirty="0">
              <a:solidFill>
                <a:schemeClr val="tx1"/>
              </a:solidFill>
              <a:latin typeface="+mn-lt"/>
              <a:ea typeface="+mn-ea"/>
              <a:cs typeface="+mn-cs"/>
            </a:endParaRPr>
          </a:p>
          <a:p>
            <a:pPr marL="514350" indent="-514350">
              <a:buFont typeface="+mj-lt"/>
              <a:buAutoNum type="arabicPeriod"/>
            </a:pPr>
            <a:endParaRPr lang="en-US" dirty="0" smtClean="0"/>
          </a:p>
          <a:p>
            <a:pPr marL="0" indent="0">
              <a:buNone/>
            </a:pPr>
            <a:endParaRPr lang="en-US" dirty="0"/>
          </a:p>
        </p:txBody>
      </p:sp>
      <p:sp>
        <p:nvSpPr>
          <p:cNvPr id="4" name="Title 1"/>
          <p:cNvSpPr txBox="1">
            <a:spLocks/>
          </p:cNvSpPr>
          <p:nvPr/>
        </p:nvSpPr>
        <p:spPr bwMode="auto">
          <a:xfrm>
            <a:off x="685800" y="20432"/>
            <a:ext cx="83058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charset="0"/>
                <a:ea typeface="ＭＳ Ｐゴシック" charset="0"/>
              </a:defRPr>
            </a:lvl2pPr>
            <a:lvl3pPr algn="l" rtl="0" eaLnBrk="1" fontAlgn="base" hangingPunct="1">
              <a:spcBef>
                <a:spcPct val="0"/>
              </a:spcBef>
              <a:spcAft>
                <a:spcPct val="0"/>
              </a:spcAft>
              <a:defRPr sz="4000">
                <a:solidFill>
                  <a:schemeClr val="tx2"/>
                </a:solidFill>
                <a:latin typeface="Arial Black" charset="0"/>
                <a:ea typeface="ＭＳ Ｐゴシック" charset="0"/>
              </a:defRPr>
            </a:lvl3pPr>
            <a:lvl4pPr algn="l" rtl="0" eaLnBrk="1" fontAlgn="base" hangingPunct="1">
              <a:spcBef>
                <a:spcPct val="0"/>
              </a:spcBef>
              <a:spcAft>
                <a:spcPct val="0"/>
              </a:spcAft>
              <a:defRPr sz="4000">
                <a:solidFill>
                  <a:schemeClr val="tx2"/>
                </a:solidFill>
                <a:latin typeface="Arial Black" charset="0"/>
                <a:ea typeface="ＭＳ Ｐゴシック" charset="0"/>
              </a:defRPr>
            </a:lvl4pPr>
            <a:lvl5pPr algn="l" rtl="0" eaLnBrk="1" fontAlgn="base" hangingPunct="1">
              <a:spcBef>
                <a:spcPct val="0"/>
              </a:spcBef>
              <a:spcAft>
                <a:spcPct val="0"/>
              </a:spcAft>
              <a:defRPr sz="4000">
                <a:solidFill>
                  <a:schemeClr val="tx2"/>
                </a:solidFill>
                <a:latin typeface="Arial Black" charset="0"/>
                <a:ea typeface="ＭＳ Ｐゴシック" charset="0"/>
              </a:defRPr>
            </a:lvl5pPr>
            <a:lvl6pPr marL="457200" algn="l" rtl="0" eaLnBrk="1" fontAlgn="base" hangingPunct="1">
              <a:spcBef>
                <a:spcPct val="0"/>
              </a:spcBef>
              <a:spcAft>
                <a:spcPct val="0"/>
              </a:spcAft>
              <a:defRPr sz="4000">
                <a:solidFill>
                  <a:schemeClr val="tx2"/>
                </a:solidFill>
                <a:latin typeface="Arial Black" charset="0"/>
                <a:ea typeface="ＭＳ Ｐゴシック" charset="0"/>
              </a:defRPr>
            </a:lvl6pPr>
            <a:lvl7pPr marL="914400" algn="l" rtl="0" eaLnBrk="1" fontAlgn="base" hangingPunct="1">
              <a:spcBef>
                <a:spcPct val="0"/>
              </a:spcBef>
              <a:spcAft>
                <a:spcPct val="0"/>
              </a:spcAft>
              <a:defRPr sz="4000">
                <a:solidFill>
                  <a:schemeClr val="tx2"/>
                </a:solidFill>
                <a:latin typeface="Arial Black" charset="0"/>
                <a:ea typeface="ＭＳ Ｐゴシック" charset="0"/>
              </a:defRPr>
            </a:lvl7pPr>
            <a:lvl8pPr marL="1371600" algn="l" rtl="0" eaLnBrk="1" fontAlgn="base" hangingPunct="1">
              <a:spcBef>
                <a:spcPct val="0"/>
              </a:spcBef>
              <a:spcAft>
                <a:spcPct val="0"/>
              </a:spcAft>
              <a:defRPr sz="4000">
                <a:solidFill>
                  <a:schemeClr val="tx2"/>
                </a:solidFill>
                <a:latin typeface="Arial Black" charset="0"/>
                <a:ea typeface="ＭＳ Ｐゴシック" charset="0"/>
              </a:defRPr>
            </a:lvl8pPr>
            <a:lvl9pPr marL="1828800" algn="l" rtl="0" eaLnBrk="1" fontAlgn="base" hangingPunct="1">
              <a:spcBef>
                <a:spcPct val="0"/>
              </a:spcBef>
              <a:spcAft>
                <a:spcPct val="0"/>
              </a:spcAft>
              <a:defRPr sz="4000">
                <a:solidFill>
                  <a:schemeClr val="tx2"/>
                </a:solidFill>
                <a:latin typeface="Arial Black" charset="0"/>
                <a:ea typeface="ＭＳ Ｐゴシック" charset="0"/>
              </a:defRPr>
            </a:lvl9pPr>
          </a:lstStyle>
          <a:p>
            <a:r>
              <a:rPr lang="en-US" sz="3200" dirty="0" smtClean="0"/>
              <a:t>CDCP Course and Program Approval</a:t>
            </a:r>
            <a:br>
              <a:rPr lang="en-US" sz="3200" dirty="0" smtClean="0"/>
            </a:br>
            <a:r>
              <a:rPr lang="en-US" sz="2800" dirty="0" smtClean="0"/>
              <a:t>New course for NEW CDCP Program</a:t>
            </a:r>
            <a:endParaRPr lang="en-US" sz="2800" dirty="0"/>
          </a:p>
        </p:txBody>
      </p:sp>
    </p:spTree>
    <p:extLst>
      <p:ext uri="{BB962C8B-B14F-4D97-AF65-F5344CB8AC3E}">
        <p14:creationId xmlns:p14="http://schemas.microsoft.com/office/powerpoint/2010/main" val="237701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p:spPr>
        <p:txBody>
          <a:bodyPr/>
          <a:lstStyle/>
          <a:p>
            <a:r>
              <a:rPr lang="en-US" sz="3600" dirty="0" smtClean="0"/>
              <a:t>CDCP Course &amp; Program Approval</a:t>
            </a:r>
            <a:endParaRPr lang="en-US" sz="3600" dirty="0"/>
          </a:p>
        </p:txBody>
      </p:sp>
      <p:pic>
        <p:nvPicPr>
          <p:cNvPr id="5" name="Content Placeholder 4" descr="Screen Shot 2015-07-06 at 8.52.01 PM.png"/>
          <p:cNvPicPr>
            <a:picLocks noGrp="1" noChangeAspect="1"/>
          </p:cNvPicPr>
          <p:nvPr>
            <p:ph idx="1"/>
          </p:nvPr>
        </p:nvPicPr>
        <p:blipFill>
          <a:blip r:embed="rId2">
            <a:extLst>
              <a:ext uri="{28A0092B-C50C-407E-A947-70E740481C1C}">
                <a14:useLocalDpi xmlns:a14="http://schemas.microsoft.com/office/drawing/2010/main" val="0"/>
              </a:ext>
            </a:extLst>
          </a:blip>
          <a:srcRect l="-33405" r="-33405"/>
          <a:stretch>
            <a:fillRect/>
          </a:stretch>
        </p:blipFill>
        <p:spPr>
          <a:xfrm>
            <a:off x="-1905000" y="914400"/>
            <a:ext cx="13054965" cy="5867400"/>
          </a:xfrm>
        </p:spPr>
      </p:pic>
    </p:spTree>
    <p:extLst>
      <p:ext uri="{BB962C8B-B14F-4D97-AF65-F5344CB8AC3E}">
        <p14:creationId xmlns:p14="http://schemas.microsoft.com/office/powerpoint/2010/main" val="261625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119"/>
            <a:ext cx="6781800" cy="1527175"/>
          </a:xfrm>
        </p:spPr>
        <p:txBody>
          <a:bodyPr/>
          <a:lstStyle/>
          <a:p>
            <a:r>
              <a:rPr lang="en-US" dirty="0" smtClean="0"/>
              <a:t>Questions?</a:t>
            </a:r>
            <a:endParaRPr lang="en-US" dirty="0"/>
          </a:p>
        </p:txBody>
      </p:sp>
      <p:pic>
        <p:nvPicPr>
          <p:cNvPr id="4" name="Content Placeholder 3" descr="askMinion.png"/>
          <p:cNvPicPr>
            <a:picLocks noGrp="1" noChangeAspect="1"/>
          </p:cNvPicPr>
          <p:nvPr>
            <p:ph idx="1"/>
          </p:nvPr>
        </p:nvPicPr>
        <p:blipFill>
          <a:blip r:embed="rId2">
            <a:extLst>
              <a:ext uri="{28A0092B-C50C-407E-A947-70E740481C1C}">
                <a14:useLocalDpi xmlns:a14="http://schemas.microsoft.com/office/drawing/2010/main" val="0"/>
              </a:ext>
            </a:extLst>
          </a:blip>
          <a:srcRect l="-61250" r="-61250"/>
          <a:stretch>
            <a:fillRect/>
          </a:stretch>
        </p:blipFill>
        <p:spPr>
          <a:xfrm>
            <a:off x="-1219200" y="1524000"/>
            <a:ext cx="11359515" cy="5105400"/>
          </a:xfrm>
        </p:spPr>
      </p:pic>
    </p:spTree>
    <p:extLst>
      <p:ext uri="{BB962C8B-B14F-4D97-AF65-F5344CB8AC3E}">
        <p14:creationId xmlns:p14="http://schemas.microsoft.com/office/powerpoint/2010/main" val="157479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119"/>
            <a:ext cx="6781800" cy="1527175"/>
          </a:xfrm>
        </p:spPr>
        <p:txBody>
          <a:bodyPr/>
          <a:lstStyle/>
          <a:p>
            <a:r>
              <a:rPr lang="en-US" dirty="0" smtClean="0"/>
              <a:t>Resources</a:t>
            </a:r>
            <a:endParaRPr lang="en-US" dirty="0"/>
          </a:p>
        </p:txBody>
      </p:sp>
      <p:pic>
        <p:nvPicPr>
          <p:cNvPr id="4" name="Content Placeholder 3" descr="Minions-stacked.jpg"/>
          <p:cNvPicPr>
            <a:picLocks noGrp="1" noChangeAspect="1"/>
          </p:cNvPicPr>
          <p:nvPr>
            <p:ph idx="1"/>
          </p:nvPr>
        </p:nvPicPr>
        <p:blipFill>
          <a:blip r:embed="rId2">
            <a:extLst>
              <a:ext uri="{28A0092B-C50C-407E-A947-70E740481C1C}">
                <a14:useLocalDpi xmlns:a14="http://schemas.microsoft.com/office/drawing/2010/main" val="0"/>
              </a:ext>
            </a:extLst>
          </a:blip>
          <a:srcRect l="-47344" r="-47344"/>
          <a:stretch>
            <a:fillRect/>
          </a:stretch>
        </p:blipFill>
        <p:spPr>
          <a:xfrm>
            <a:off x="4572000" y="4038600"/>
            <a:ext cx="5764530" cy="2590800"/>
          </a:xfrm>
        </p:spPr>
      </p:pic>
      <p:sp>
        <p:nvSpPr>
          <p:cNvPr id="5" name="TextBox 4"/>
          <p:cNvSpPr txBox="1"/>
          <p:nvPr/>
        </p:nvSpPr>
        <p:spPr>
          <a:xfrm>
            <a:off x="152400" y="1752600"/>
            <a:ext cx="8007320" cy="1384995"/>
          </a:xfrm>
          <a:prstGeom prst="rect">
            <a:avLst/>
          </a:prstGeom>
          <a:noFill/>
        </p:spPr>
        <p:txBody>
          <a:bodyPr wrap="none" rtlCol="0">
            <a:spAutoFit/>
          </a:bodyPr>
          <a:lstStyle/>
          <a:p>
            <a:pPr marL="457200" indent="-457200">
              <a:buFont typeface="Arial"/>
              <a:buChar char="•"/>
            </a:pPr>
            <a:r>
              <a:rPr lang="en-US" sz="2800" dirty="0"/>
              <a:t>California Code of Regulations (CCR) </a:t>
            </a:r>
            <a:endParaRPr lang="en-US" sz="2800" dirty="0" smtClean="0"/>
          </a:p>
          <a:p>
            <a:pPr marL="914400" lvl="1" indent="-457200">
              <a:buFont typeface="Arial"/>
              <a:buChar char="•"/>
            </a:pPr>
            <a:r>
              <a:rPr lang="en-US" sz="2800" dirty="0" smtClean="0"/>
              <a:t>Title </a:t>
            </a:r>
            <a:r>
              <a:rPr lang="en-US" sz="2800" dirty="0"/>
              <a:t>5, section </a:t>
            </a:r>
            <a:r>
              <a:rPr lang="en-US" sz="2800" dirty="0" smtClean="0"/>
              <a:t>55151</a:t>
            </a:r>
          </a:p>
          <a:p>
            <a:pPr marL="457200" indent="-457200">
              <a:buFont typeface="Arial"/>
              <a:buChar char="•"/>
            </a:pPr>
            <a:r>
              <a:rPr lang="en-US" sz="2800" dirty="0" smtClean="0"/>
              <a:t>Progra</a:t>
            </a:r>
            <a:r>
              <a:rPr lang="en-US" sz="2800" dirty="0" smtClean="0"/>
              <a:t>m &amp; </a:t>
            </a:r>
            <a:r>
              <a:rPr lang="en-US" sz="2800" dirty="0" smtClean="0"/>
              <a:t>Course </a:t>
            </a:r>
            <a:r>
              <a:rPr lang="en-US" sz="2800" smtClean="0"/>
              <a:t>Approval Handbook </a:t>
            </a:r>
            <a:r>
              <a:rPr lang="en-US" sz="2800" dirty="0" smtClean="0"/>
              <a:t>5</a:t>
            </a:r>
            <a:r>
              <a:rPr lang="en-US" sz="2800" baseline="30000" dirty="0" smtClean="0"/>
              <a:t>th</a:t>
            </a:r>
            <a:r>
              <a:rPr lang="en-US" sz="2800" dirty="0" smtClean="0"/>
              <a:t> ed. </a:t>
            </a:r>
          </a:p>
        </p:txBody>
      </p:sp>
    </p:spTree>
    <p:extLst>
      <p:ext uri="{BB962C8B-B14F-4D97-AF65-F5344CB8AC3E}">
        <p14:creationId xmlns:p14="http://schemas.microsoft.com/office/powerpoint/2010/main" val="416106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781800" cy="1527175"/>
          </a:xfrm>
        </p:spPr>
        <p:txBody>
          <a:bodyPr/>
          <a:lstStyle/>
          <a:p>
            <a:r>
              <a:rPr lang="en-US" dirty="0" smtClean="0"/>
              <a:t>Description</a:t>
            </a:r>
            <a:endParaRPr lang="en-US" dirty="0"/>
          </a:p>
        </p:txBody>
      </p:sp>
      <p:sp>
        <p:nvSpPr>
          <p:cNvPr id="3" name="Content Placeholder 2"/>
          <p:cNvSpPr>
            <a:spLocks noGrp="1"/>
          </p:cNvSpPr>
          <p:nvPr>
            <p:ph idx="1"/>
          </p:nvPr>
        </p:nvSpPr>
        <p:spPr>
          <a:xfrm>
            <a:off x="1219200" y="1447800"/>
            <a:ext cx="6781800" cy="3048000"/>
          </a:xfrm>
        </p:spPr>
        <p:txBody>
          <a:bodyPr/>
          <a:lstStyle/>
          <a:p>
            <a:pPr marL="0" indent="0">
              <a:buNone/>
            </a:pPr>
            <a:r>
              <a:rPr lang="en-US" sz="2800" dirty="0">
                <a:solidFill>
                  <a:schemeClr val="tx1"/>
                </a:solidFill>
              </a:rPr>
              <a:t>Is your college considering developing Career Development College Preparation (CDCP) noncredit courses or certificates? Gain strength in your noncredit program by learning what CDCP is, what noncredit categories are included, what the benefits are, and how to develop CDCP curriculum. </a:t>
            </a:r>
            <a:endParaRPr lang="en-US" sz="2800" dirty="0" smtClean="0"/>
          </a:p>
        </p:txBody>
      </p:sp>
      <p:pic>
        <p:nvPicPr>
          <p:cNvPr id="4" name="Picture 3" descr="MinionWh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4495800"/>
            <a:ext cx="1498600" cy="2163754"/>
          </a:xfrm>
          <a:prstGeom prst="rect">
            <a:avLst/>
          </a:prstGeom>
        </p:spPr>
      </p:pic>
    </p:spTree>
    <p:extLst>
      <p:ext uri="{BB962C8B-B14F-4D97-AF65-F5344CB8AC3E}">
        <p14:creationId xmlns:p14="http://schemas.microsoft.com/office/powerpoint/2010/main" val="63392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119"/>
            <a:ext cx="6781800" cy="1527175"/>
          </a:xfrm>
        </p:spPr>
        <p:txBody>
          <a:bodyPr/>
          <a:lstStyle/>
          <a:p>
            <a:r>
              <a:rPr lang="en-US" dirty="0" smtClean="0"/>
              <a:t>Overview</a:t>
            </a:r>
            <a:endParaRPr lang="en-US" dirty="0"/>
          </a:p>
        </p:txBody>
      </p:sp>
      <p:sp>
        <p:nvSpPr>
          <p:cNvPr id="3" name="Content Placeholder 2"/>
          <p:cNvSpPr>
            <a:spLocks noGrp="1"/>
          </p:cNvSpPr>
          <p:nvPr>
            <p:ph idx="1"/>
          </p:nvPr>
        </p:nvSpPr>
        <p:spPr>
          <a:xfrm>
            <a:off x="1143000" y="1524000"/>
            <a:ext cx="6781800" cy="4114800"/>
          </a:xfrm>
        </p:spPr>
        <p:txBody>
          <a:bodyPr/>
          <a:lstStyle/>
          <a:p>
            <a:r>
              <a:rPr lang="en-US" dirty="0" smtClean="0"/>
              <a:t>CDCP defined</a:t>
            </a:r>
          </a:p>
          <a:p>
            <a:r>
              <a:rPr lang="en-US" dirty="0" smtClean="0"/>
              <a:t>Noncredit CDCP categories</a:t>
            </a:r>
          </a:p>
          <a:p>
            <a:r>
              <a:rPr lang="en-US" dirty="0" smtClean="0"/>
              <a:t>Noncredit certificates for CDCP</a:t>
            </a:r>
          </a:p>
          <a:p>
            <a:r>
              <a:rPr lang="en-US" dirty="0" smtClean="0"/>
              <a:t>Benefits of CDCP</a:t>
            </a:r>
          </a:p>
          <a:p>
            <a:r>
              <a:rPr lang="en-US" dirty="0" smtClean="0"/>
              <a:t>Local and system processes for CDCP course and program approval</a:t>
            </a:r>
          </a:p>
          <a:p>
            <a:endParaRPr lang="en-US" dirty="0" smtClean="0"/>
          </a:p>
          <a:p>
            <a:endParaRPr lang="en-US" dirty="0"/>
          </a:p>
        </p:txBody>
      </p:sp>
    </p:spTree>
    <p:extLst>
      <p:ext uri="{BB962C8B-B14F-4D97-AF65-F5344CB8AC3E}">
        <p14:creationId xmlns:p14="http://schemas.microsoft.com/office/powerpoint/2010/main" val="28444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119"/>
            <a:ext cx="6781800" cy="1527175"/>
          </a:xfrm>
        </p:spPr>
        <p:txBody>
          <a:bodyPr/>
          <a:lstStyle/>
          <a:p>
            <a:r>
              <a:rPr lang="en-US" dirty="0" smtClean="0"/>
              <a:t>CDCP defined</a:t>
            </a:r>
            <a:endParaRPr lang="en-US" dirty="0"/>
          </a:p>
        </p:txBody>
      </p:sp>
      <p:sp>
        <p:nvSpPr>
          <p:cNvPr id="3" name="Content Placeholder 2"/>
          <p:cNvSpPr>
            <a:spLocks noGrp="1"/>
          </p:cNvSpPr>
          <p:nvPr>
            <p:ph idx="1"/>
          </p:nvPr>
        </p:nvSpPr>
        <p:spPr>
          <a:xfrm>
            <a:off x="1143000" y="1524000"/>
            <a:ext cx="8001000" cy="4267200"/>
          </a:xfrm>
        </p:spPr>
        <p:txBody>
          <a:bodyPr/>
          <a:lstStyle/>
          <a:p>
            <a:r>
              <a:rPr lang="en-US" dirty="0" smtClean="0"/>
              <a:t>College Development and Career Preparation</a:t>
            </a:r>
          </a:p>
          <a:p>
            <a:r>
              <a:rPr lang="en-US" dirty="0" smtClean="0"/>
              <a:t>CDCP “p</a:t>
            </a:r>
            <a:r>
              <a:rPr lang="en-US" dirty="0" smtClean="0">
                <a:solidFill>
                  <a:schemeClr val="tx1"/>
                </a:solidFill>
              </a:rPr>
              <a:t>repares </a:t>
            </a:r>
            <a:r>
              <a:rPr lang="en-US" dirty="0">
                <a:solidFill>
                  <a:schemeClr val="tx1"/>
                </a:solidFill>
              </a:rPr>
              <a:t>students for employment or to be successful in college-level credit coursework</a:t>
            </a:r>
            <a:r>
              <a:rPr lang="en-US" dirty="0" smtClean="0">
                <a:solidFill>
                  <a:schemeClr val="tx1"/>
                </a:solidFill>
              </a:rPr>
              <a:t>.” </a:t>
            </a:r>
            <a:endParaRPr lang="en-US" dirty="0" smtClean="0">
              <a:effectLst/>
            </a:endParaRPr>
          </a:p>
          <a:p>
            <a:endParaRPr lang="en-US" dirty="0"/>
          </a:p>
        </p:txBody>
      </p:sp>
    </p:spTree>
    <p:extLst>
      <p:ext uri="{BB962C8B-B14F-4D97-AF65-F5344CB8AC3E}">
        <p14:creationId xmlns:p14="http://schemas.microsoft.com/office/powerpoint/2010/main" val="250803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119"/>
            <a:ext cx="6781800" cy="1527175"/>
          </a:xfrm>
        </p:spPr>
        <p:txBody>
          <a:bodyPr/>
          <a:lstStyle/>
          <a:p>
            <a:r>
              <a:rPr lang="en-US" dirty="0" smtClean="0"/>
              <a:t>CDCP defined</a:t>
            </a:r>
            <a:endParaRPr lang="en-US" dirty="0"/>
          </a:p>
        </p:txBody>
      </p:sp>
      <p:sp>
        <p:nvSpPr>
          <p:cNvPr id="3" name="Content Placeholder 2"/>
          <p:cNvSpPr>
            <a:spLocks noGrp="1"/>
          </p:cNvSpPr>
          <p:nvPr>
            <p:ph idx="1"/>
          </p:nvPr>
        </p:nvSpPr>
        <p:spPr>
          <a:xfrm>
            <a:off x="1143000" y="1524000"/>
            <a:ext cx="8001000" cy="4267200"/>
          </a:xfrm>
        </p:spPr>
        <p:txBody>
          <a:bodyPr/>
          <a:lstStyle/>
          <a:p>
            <a:r>
              <a:rPr lang="en-US" sz="2800" dirty="0" smtClean="0">
                <a:solidFill>
                  <a:schemeClr val="tx1"/>
                </a:solidFill>
              </a:rPr>
              <a:t>In accordance with Title 5, section 55151, colleges may offer a sequence of noncredit courses that culminate in: </a:t>
            </a:r>
            <a:endParaRPr lang="en-US" sz="2800" dirty="0" smtClean="0"/>
          </a:p>
          <a:p>
            <a:pPr lvl="1"/>
            <a:r>
              <a:rPr lang="en-US" sz="2400" dirty="0" smtClean="0">
                <a:solidFill>
                  <a:schemeClr val="tx1"/>
                </a:solidFill>
              </a:rPr>
              <a:t>Certificate of Competency - in a recognized career field articulated with degree-applicable coursework, completion of an associate degree, or transfer to a baccalaureate institution </a:t>
            </a:r>
            <a:endParaRPr lang="en-US" sz="2400" dirty="0" smtClean="0">
              <a:effectLst/>
            </a:endParaRPr>
          </a:p>
          <a:p>
            <a:pPr lvl="1"/>
            <a:r>
              <a:rPr lang="en-US" sz="2400" dirty="0" smtClean="0">
                <a:solidFill>
                  <a:schemeClr val="tx1"/>
                </a:solidFill>
              </a:rPr>
              <a:t>Certificate of Completion - leading to improved employability or job opportunities </a:t>
            </a:r>
            <a:endParaRPr lang="en-US" sz="2400" dirty="0" smtClean="0">
              <a:effectLst/>
            </a:endParaRPr>
          </a:p>
        </p:txBody>
      </p:sp>
    </p:spTree>
    <p:extLst>
      <p:ext uri="{BB962C8B-B14F-4D97-AF65-F5344CB8AC3E}">
        <p14:creationId xmlns:p14="http://schemas.microsoft.com/office/powerpoint/2010/main" val="160241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119"/>
            <a:ext cx="6858000" cy="1527175"/>
          </a:xfrm>
        </p:spPr>
        <p:txBody>
          <a:bodyPr/>
          <a:lstStyle/>
          <a:p>
            <a:r>
              <a:rPr lang="en-US" dirty="0" smtClean="0"/>
              <a:t>Noncredit CDCP categories</a:t>
            </a:r>
          </a:p>
        </p:txBody>
      </p:sp>
      <p:pic>
        <p:nvPicPr>
          <p:cNvPr id="4" name="Content Placeholder 3" descr="Screen Shot 2015-07-06 at 9.02.41 PM.png"/>
          <p:cNvPicPr>
            <a:picLocks noGrp="1" noChangeAspect="1"/>
          </p:cNvPicPr>
          <p:nvPr>
            <p:ph idx="1"/>
          </p:nvPr>
        </p:nvPicPr>
        <p:blipFill>
          <a:blip r:embed="rId3">
            <a:extLst>
              <a:ext uri="{28A0092B-C50C-407E-A947-70E740481C1C}">
                <a14:useLocalDpi xmlns:a14="http://schemas.microsoft.com/office/drawing/2010/main" val="0"/>
              </a:ext>
            </a:extLst>
          </a:blip>
          <a:srcRect t="-15190" b="-15190"/>
          <a:stretch>
            <a:fillRect/>
          </a:stretch>
        </p:blipFill>
        <p:spPr>
          <a:xfrm>
            <a:off x="-19350" y="1066800"/>
            <a:ext cx="9155430" cy="4114800"/>
          </a:xfrm>
        </p:spPr>
      </p:pic>
      <p:sp>
        <p:nvSpPr>
          <p:cNvPr id="3" name="TextBox 2"/>
          <p:cNvSpPr txBox="1"/>
          <p:nvPr/>
        </p:nvSpPr>
        <p:spPr>
          <a:xfrm>
            <a:off x="152400" y="4800600"/>
            <a:ext cx="8839200" cy="1200328"/>
          </a:xfrm>
          <a:prstGeom prst="rect">
            <a:avLst/>
          </a:prstGeom>
          <a:noFill/>
        </p:spPr>
        <p:txBody>
          <a:bodyPr wrap="square" rtlCol="0">
            <a:spAutoFit/>
          </a:bodyPr>
          <a:lstStyle/>
          <a:p>
            <a:r>
              <a:rPr lang="en-US" sz="2400" dirty="0"/>
              <a:t>S</a:t>
            </a:r>
            <a:r>
              <a:rPr lang="en-US" sz="2400" dirty="0" smtClean="0"/>
              <a:t>hort</a:t>
            </a:r>
            <a:r>
              <a:rPr lang="en-US" sz="2400" dirty="0"/>
              <a:t>-term vocational </a:t>
            </a:r>
            <a:r>
              <a:rPr lang="en-US" sz="2400" dirty="0" smtClean="0"/>
              <a:t>program must be determined by the Chancellor</a:t>
            </a:r>
            <a:r>
              <a:rPr lang="en-US" sz="2400" dirty="0"/>
              <a:t>, in consultation with the Employment Development Department, </a:t>
            </a:r>
            <a:r>
              <a:rPr lang="en-US" sz="2400" dirty="0" smtClean="0"/>
              <a:t>to have high </a:t>
            </a:r>
            <a:r>
              <a:rPr lang="en-US" sz="2400" dirty="0"/>
              <a:t>employment potential</a:t>
            </a:r>
            <a:endParaRPr lang="en-US" sz="2400" dirty="0"/>
          </a:p>
        </p:txBody>
      </p:sp>
    </p:spTree>
    <p:extLst>
      <p:ext uri="{BB962C8B-B14F-4D97-AF65-F5344CB8AC3E}">
        <p14:creationId xmlns:p14="http://schemas.microsoft.com/office/powerpoint/2010/main" val="80597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119"/>
            <a:ext cx="6781800" cy="1527175"/>
          </a:xfrm>
        </p:spPr>
        <p:txBody>
          <a:bodyPr/>
          <a:lstStyle/>
          <a:p>
            <a:r>
              <a:rPr lang="en-US" dirty="0" smtClean="0"/>
              <a:t>Noncredit certificates for CDCP</a:t>
            </a:r>
          </a:p>
        </p:txBody>
      </p:sp>
      <p:sp>
        <p:nvSpPr>
          <p:cNvPr id="3" name="Content Placeholder 2"/>
          <p:cNvSpPr>
            <a:spLocks noGrp="1"/>
          </p:cNvSpPr>
          <p:nvPr>
            <p:ph idx="1"/>
          </p:nvPr>
        </p:nvSpPr>
        <p:spPr>
          <a:xfrm>
            <a:off x="1143000" y="1524000"/>
            <a:ext cx="6781800" cy="5181600"/>
          </a:xfrm>
        </p:spPr>
        <p:txBody>
          <a:bodyPr/>
          <a:lstStyle/>
          <a:p>
            <a:pPr marL="0" indent="0">
              <a:buNone/>
            </a:pPr>
            <a:r>
              <a:rPr lang="en-US" dirty="0" smtClean="0">
                <a:solidFill>
                  <a:schemeClr val="tx1"/>
                </a:solidFill>
              </a:rPr>
              <a:t>Certificate of Competency</a:t>
            </a:r>
          </a:p>
          <a:p>
            <a:pPr lvl="1"/>
            <a:r>
              <a:rPr lang="en-US" dirty="0" smtClean="0">
                <a:solidFill>
                  <a:schemeClr val="tx1"/>
                </a:solidFill>
              </a:rPr>
              <a:t>in a recognized career field articulated with degree-applicable coursework, completion of an associate degree, or transfer to a baccalaureate institution </a:t>
            </a:r>
          </a:p>
          <a:p>
            <a:pPr lvl="1"/>
            <a:r>
              <a:rPr lang="en-US" dirty="0" smtClean="0"/>
              <a:t>Most likely noncredit courses with CB22 Code A (ESL) or C (Elementary or Secondary Basic Skills)</a:t>
            </a:r>
            <a:endParaRPr lang="en-US" dirty="0" smtClean="0">
              <a:solidFill>
                <a:schemeClr val="tx1"/>
              </a:solidFill>
            </a:endParaRPr>
          </a:p>
        </p:txBody>
      </p:sp>
    </p:spTree>
    <p:extLst>
      <p:ext uri="{BB962C8B-B14F-4D97-AF65-F5344CB8AC3E}">
        <p14:creationId xmlns:p14="http://schemas.microsoft.com/office/powerpoint/2010/main" val="202798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119"/>
            <a:ext cx="6781800" cy="1527175"/>
          </a:xfrm>
        </p:spPr>
        <p:txBody>
          <a:bodyPr/>
          <a:lstStyle/>
          <a:p>
            <a:r>
              <a:rPr lang="en-US" dirty="0" smtClean="0"/>
              <a:t>Noncredit certificates for CDCP</a:t>
            </a:r>
          </a:p>
        </p:txBody>
      </p:sp>
      <p:sp>
        <p:nvSpPr>
          <p:cNvPr id="3" name="Content Placeholder 2"/>
          <p:cNvSpPr>
            <a:spLocks noGrp="1"/>
          </p:cNvSpPr>
          <p:nvPr>
            <p:ph idx="1"/>
          </p:nvPr>
        </p:nvSpPr>
        <p:spPr>
          <a:xfrm>
            <a:off x="1143000" y="1524000"/>
            <a:ext cx="6781800" cy="4495800"/>
          </a:xfrm>
        </p:spPr>
        <p:txBody>
          <a:bodyPr/>
          <a:lstStyle/>
          <a:p>
            <a:r>
              <a:rPr lang="en-US" dirty="0" smtClean="0">
                <a:solidFill>
                  <a:schemeClr val="tx1"/>
                </a:solidFill>
              </a:rPr>
              <a:t>Certificate of Completion</a:t>
            </a:r>
          </a:p>
          <a:p>
            <a:pPr lvl="1"/>
            <a:r>
              <a:rPr lang="en-US" dirty="0" smtClean="0">
                <a:solidFill>
                  <a:schemeClr val="tx1"/>
                </a:solidFill>
              </a:rPr>
              <a:t>leading to improved employability or job opportunities </a:t>
            </a:r>
          </a:p>
          <a:p>
            <a:pPr lvl="1"/>
            <a:r>
              <a:rPr lang="en-US" dirty="0" smtClean="0"/>
              <a:t>Most likely noncredit courses with CB22 Code I (Short-term Vocational) or J (Workforce Preparation)</a:t>
            </a:r>
            <a:endParaRPr lang="en-US" dirty="0" smtClean="0">
              <a:effectLst/>
            </a:endParaRPr>
          </a:p>
        </p:txBody>
      </p:sp>
    </p:spTree>
    <p:extLst>
      <p:ext uri="{BB962C8B-B14F-4D97-AF65-F5344CB8AC3E}">
        <p14:creationId xmlns:p14="http://schemas.microsoft.com/office/powerpoint/2010/main" val="3706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119"/>
            <a:ext cx="6781800" cy="1527175"/>
          </a:xfrm>
        </p:spPr>
        <p:txBody>
          <a:bodyPr/>
          <a:lstStyle/>
          <a:p>
            <a:r>
              <a:rPr lang="en-US" dirty="0" smtClean="0"/>
              <a:t>Benefits of CDCP</a:t>
            </a:r>
          </a:p>
        </p:txBody>
      </p:sp>
      <p:sp>
        <p:nvSpPr>
          <p:cNvPr id="3" name="Content Placeholder 2"/>
          <p:cNvSpPr>
            <a:spLocks noGrp="1"/>
          </p:cNvSpPr>
          <p:nvPr>
            <p:ph idx="1"/>
          </p:nvPr>
        </p:nvSpPr>
        <p:spPr>
          <a:xfrm>
            <a:off x="1143000" y="1524000"/>
            <a:ext cx="6781800" cy="3048000"/>
          </a:xfrm>
        </p:spPr>
        <p:txBody>
          <a:bodyPr/>
          <a:lstStyle/>
          <a:p>
            <a:r>
              <a:rPr lang="en-US" b="1" dirty="0" smtClean="0"/>
              <a:t>SB 860: Education Finance: Education Omnibus Trailer Bill (2014)</a:t>
            </a:r>
          </a:p>
          <a:p>
            <a:pPr marL="749808" lvl="1" indent="-457200">
              <a:buFont typeface="Arial" panose="020B0604020202020204" pitchFamily="34" charset="0"/>
              <a:buChar char="•"/>
            </a:pPr>
            <a:r>
              <a:rPr lang="en-US" b="1" dirty="0" smtClean="0"/>
              <a:t>Career Development and College Preparation (CDCP) Funding Equalization</a:t>
            </a:r>
          </a:p>
          <a:p>
            <a:endParaRPr lang="en-US" dirty="0"/>
          </a:p>
        </p:txBody>
      </p:sp>
    </p:spTree>
    <p:extLst>
      <p:ext uri="{BB962C8B-B14F-4D97-AF65-F5344CB8AC3E}">
        <p14:creationId xmlns:p14="http://schemas.microsoft.com/office/powerpoint/2010/main" val="212824214"/>
      </p:ext>
    </p:extLst>
  </p:cSld>
  <p:clrMapOvr>
    <a:masterClrMapping/>
  </p:clrMapOvr>
</p:sld>
</file>

<file path=ppt/theme/theme1.xml><?xml version="1.0" encoding="utf-8"?>
<a:theme xmlns:a="http://schemas.openxmlformats.org/drawingml/2006/main" name="TM01072142">
  <a:themeElements>
    <a:clrScheme name="Office Theme 2">
      <a:dk1>
        <a:srgbClr val="00335A"/>
      </a:dk1>
      <a:lt1>
        <a:srgbClr val="FFFFFF"/>
      </a:lt1>
      <a:dk2>
        <a:srgbClr val="CCECFF"/>
      </a:dk2>
      <a:lt2>
        <a:srgbClr val="99CCFF"/>
      </a:lt2>
      <a:accent1>
        <a:srgbClr val="004EC0"/>
      </a:accent1>
      <a:accent2>
        <a:srgbClr val="679CCD"/>
      </a:accent2>
      <a:accent3>
        <a:srgbClr val="E2F4FF"/>
      </a:accent3>
      <a:accent4>
        <a:srgbClr val="DADADA"/>
      </a:accent4>
      <a:accent5>
        <a:srgbClr val="AAB2DC"/>
      </a:accent5>
      <a:accent6>
        <a:srgbClr val="5D8DBA"/>
      </a:accent6>
      <a:hlink>
        <a:srgbClr val="99CCFF"/>
      </a:hlink>
      <a:folHlink>
        <a:srgbClr val="FFFFFF"/>
      </a:folHlink>
    </a:clrScheme>
    <a:fontScheme name="Office Theme">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Office Theme 1">
        <a:dk1>
          <a:srgbClr val="E7F6FF"/>
        </a:dk1>
        <a:lt1>
          <a:srgbClr val="FFFFFF"/>
        </a:lt1>
        <a:dk2>
          <a:srgbClr val="000000"/>
        </a:dk2>
        <a:lt2>
          <a:srgbClr val="808080"/>
        </a:lt2>
        <a:accent1>
          <a:srgbClr val="9AC4EA"/>
        </a:accent1>
        <a:accent2>
          <a:srgbClr val="333399"/>
        </a:accent2>
        <a:accent3>
          <a:srgbClr val="FFFFFF"/>
        </a:accent3>
        <a:accent4>
          <a:srgbClr val="C5D2DA"/>
        </a:accent4>
        <a:accent5>
          <a:srgbClr val="CADEF3"/>
        </a:accent5>
        <a:accent6>
          <a:srgbClr val="2D2D8A"/>
        </a:accent6>
        <a:hlink>
          <a:srgbClr val="0099CC"/>
        </a:hlink>
        <a:folHlink>
          <a:srgbClr val="0066CC"/>
        </a:folHlink>
      </a:clrScheme>
      <a:clrMap bg1="lt1" tx1="dk1" bg2="lt2" tx2="dk2" accent1="accent1" accent2="accent2" accent3="accent3" accent4="accent4" accent5="accent5" accent6="accent6" hlink="hlink" folHlink="folHlink"/>
    </a:extraClrScheme>
    <a:extraClrScheme>
      <a:clrScheme name="Office Theme 2">
        <a:dk1>
          <a:srgbClr val="00335A"/>
        </a:dk1>
        <a:lt1>
          <a:srgbClr val="FFFFFF"/>
        </a:lt1>
        <a:dk2>
          <a:srgbClr val="CCECFF"/>
        </a:dk2>
        <a:lt2>
          <a:srgbClr val="99CCFF"/>
        </a:lt2>
        <a:accent1>
          <a:srgbClr val="004EC0"/>
        </a:accent1>
        <a:accent2>
          <a:srgbClr val="679CCD"/>
        </a:accent2>
        <a:accent3>
          <a:srgbClr val="E2F4FF"/>
        </a:accent3>
        <a:accent4>
          <a:srgbClr val="DADADA"/>
        </a:accent4>
        <a:accent5>
          <a:srgbClr val="AAB2DC"/>
        </a:accent5>
        <a:accent6>
          <a:srgbClr val="5D8DBA"/>
        </a:accent6>
        <a:hlink>
          <a:srgbClr val="99CCFF"/>
        </a:hlink>
        <a:folHlink>
          <a:srgbClr val="FFFFFF"/>
        </a:folHlink>
      </a:clrScheme>
      <a:clrMap bg1="dk2" tx1="lt1" bg2="dk1" tx2="lt2" accent1="accent1" accent2="accent2" accent3="accent3" accent4="accent4" accent5="accent5" accent6="accent6" hlink="hlink" folHlink="folHlink"/>
    </a:extraClrScheme>
    <a:extraClrScheme>
      <a:clrScheme name="Office Theme 3">
        <a:dk1>
          <a:srgbClr val="003366"/>
        </a:dk1>
        <a:lt1>
          <a:srgbClr val="FFFFFF"/>
        </a:lt1>
        <a:dk2>
          <a:srgbClr val="000099"/>
        </a:dk2>
        <a:lt2>
          <a:srgbClr val="CCFFFF"/>
        </a:lt2>
        <a:accent1>
          <a:srgbClr val="6C91DA"/>
        </a:accent1>
        <a:accent2>
          <a:srgbClr val="00B000"/>
        </a:accent2>
        <a:accent3>
          <a:srgbClr val="AAAACA"/>
        </a:accent3>
        <a:accent4>
          <a:srgbClr val="DADADA"/>
        </a:accent4>
        <a:accent5>
          <a:srgbClr val="BAC7EA"/>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4">
        <a:dk1>
          <a:srgbClr val="336699"/>
        </a:dk1>
        <a:lt1>
          <a:srgbClr val="FFFFFF"/>
        </a:lt1>
        <a:dk2>
          <a:srgbClr val="000066"/>
        </a:dk2>
        <a:lt2>
          <a:srgbClr val="E3EBF1"/>
        </a:lt2>
        <a:accent1>
          <a:srgbClr val="003399"/>
        </a:accent1>
        <a:accent2>
          <a:srgbClr val="468A4B"/>
        </a:accent2>
        <a:accent3>
          <a:srgbClr val="AAAAB8"/>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5">
        <a:dk1>
          <a:srgbClr val="777777"/>
        </a:dk1>
        <a:lt1>
          <a:srgbClr val="FFFFFF"/>
        </a:lt1>
        <a:dk2>
          <a:srgbClr val="44463C"/>
        </a:dk2>
        <a:lt2>
          <a:srgbClr val="D1D1CB"/>
        </a:lt2>
        <a:accent1>
          <a:srgbClr val="909082"/>
        </a:accent1>
        <a:accent2>
          <a:srgbClr val="809EA8"/>
        </a:accent2>
        <a:accent3>
          <a:srgbClr val="B0B0A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6">
        <a:dk1>
          <a:srgbClr val="3E3E5C"/>
        </a:dk1>
        <a:lt1>
          <a:srgbClr val="FFFFFF"/>
        </a:lt1>
        <a:dk2>
          <a:srgbClr val="000099"/>
        </a:dk2>
        <a:lt2>
          <a:srgbClr val="FFFFFF"/>
        </a:lt2>
        <a:accent1>
          <a:srgbClr val="35599B"/>
        </a:accent1>
        <a:accent2>
          <a:srgbClr val="6666FF"/>
        </a:accent2>
        <a:accent3>
          <a:srgbClr val="AAAACA"/>
        </a:accent3>
        <a:accent4>
          <a:srgbClr val="DADADA"/>
        </a:accent4>
        <a:accent5>
          <a:srgbClr val="AEB5CB"/>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7">
        <a:dk1>
          <a:srgbClr val="E3F4FF"/>
        </a:dk1>
        <a:lt1>
          <a:srgbClr val="FFFFFF"/>
        </a:lt1>
        <a:dk2>
          <a:srgbClr val="000000"/>
        </a:dk2>
        <a:lt2>
          <a:srgbClr val="969696"/>
        </a:lt2>
        <a:accent1>
          <a:srgbClr val="969696"/>
        </a:accent1>
        <a:accent2>
          <a:srgbClr val="99CCFF"/>
        </a:accent2>
        <a:accent3>
          <a:srgbClr val="FFFFFF"/>
        </a:accent3>
        <a:accent4>
          <a:srgbClr val="C2D0DA"/>
        </a:accent4>
        <a:accent5>
          <a:srgbClr val="C9C9C9"/>
        </a:accent5>
        <a:accent6>
          <a:srgbClr val="8AB9E7"/>
        </a:accent6>
        <a:hlink>
          <a:srgbClr val="C0C0C0"/>
        </a:hlink>
        <a:folHlink>
          <a:srgbClr val="000099"/>
        </a:folHlink>
      </a:clrScheme>
      <a:clrMap bg1="lt1" tx1="dk1" bg2="lt2" tx2="dk2" accent1="accent1" accent2="accent2" accent3="accent3" accent4="accent4" accent5="accent5" accent6="accent6" hlink="hlink" folHlink="folHlink"/>
    </a:extraClrScheme>
    <a:extraClrScheme>
      <a:clrScheme name="Office Theme 8">
        <a:dk1>
          <a:srgbClr val="2D2015"/>
        </a:dk1>
        <a:lt1>
          <a:srgbClr val="FFFFFF"/>
        </a:lt1>
        <a:dk2>
          <a:srgbClr val="463520"/>
        </a:dk2>
        <a:lt2>
          <a:srgbClr val="DFC08D"/>
        </a:lt2>
        <a:accent1>
          <a:srgbClr val="8C7B70"/>
        </a:accent1>
        <a:accent2>
          <a:srgbClr val="8F5F2F"/>
        </a:accent2>
        <a:accent3>
          <a:srgbClr val="B0AEAB"/>
        </a:accent3>
        <a:accent4>
          <a:srgbClr val="DADADA"/>
        </a:accent4>
        <a:accent5>
          <a:srgbClr val="C5BFBB"/>
        </a:accent5>
        <a:accent6>
          <a:srgbClr val="81552A"/>
        </a:accent6>
        <a:hlink>
          <a:srgbClr val="CCB400"/>
        </a:hlink>
        <a:folHlink>
          <a:srgbClr val="BDC6C7"/>
        </a:folHlink>
      </a:clrScheme>
      <a:clrMap bg1="dk2" tx1="lt1" bg2="dk1" tx2="lt2" accent1="accent1" accent2="accent2" accent3="accent3" accent4="accent4" accent5="accent5" accent6="accent6" hlink="hlink" folHlink="folHlink"/>
    </a:extraClrScheme>
    <a:extraClrScheme>
      <a:clrScheme name="Office Theme 9">
        <a:dk1>
          <a:srgbClr val="25252F"/>
        </a:dk1>
        <a:lt1>
          <a:srgbClr val="66CCFF"/>
        </a:lt1>
        <a:dk2>
          <a:srgbClr val="000000"/>
        </a:dk2>
        <a:lt2>
          <a:srgbClr val="FFFFFF"/>
        </a:lt2>
        <a:accent1>
          <a:srgbClr val="1B3BDB"/>
        </a:accent1>
        <a:accent2>
          <a:srgbClr val="003399"/>
        </a:accent2>
        <a:accent3>
          <a:srgbClr val="AAAAAA"/>
        </a:accent3>
        <a:accent4>
          <a:srgbClr val="56AEDA"/>
        </a:accent4>
        <a:accent5>
          <a:srgbClr val="ABAFEA"/>
        </a:accent5>
        <a:accent6>
          <a:srgbClr val="002D8A"/>
        </a:accent6>
        <a:hlink>
          <a:srgbClr val="24C0FE"/>
        </a:hlink>
        <a:folHlink>
          <a:srgbClr val="B2B2B2"/>
        </a:folHlink>
      </a:clrScheme>
      <a:clrMap bg1="dk2" tx1="lt1" bg2="dk1" tx2="lt2" accent1="accent1" accent2="accent2" accent3="accent3" accent4="accent4" accent5="accent5" accent6="accent6" hlink="hlink" folHlink="folHlink"/>
    </a:extraClrScheme>
    <a:extraClrScheme>
      <a:clrScheme name="Office Theme 10">
        <a:dk1>
          <a:srgbClr val="5C1F00"/>
        </a:dk1>
        <a:lt1>
          <a:srgbClr val="FFFFFF"/>
        </a:lt1>
        <a:dk2>
          <a:srgbClr val="B38A77"/>
        </a:dk2>
        <a:lt2>
          <a:srgbClr val="DFD293"/>
        </a:lt2>
        <a:accent1>
          <a:srgbClr val="0984FF"/>
        </a:accent1>
        <a:accent2>
          <a:srgbClr val="BE7960"/>
        </a:accent2>
        <a:accent3>
          <a:srgbClr val="D6C4BD"/>
        </a:accent3>
        <a:accent4>
          <a:srgbClr val="DADADA"/>
        </a:accent4>
        <a:accent5>
          <a:srgbClr val="AAC2FF"/>
        </a:accent5>
        <a:accent6>
          <a:srgbClr val="AC6D56"/>
        </a:accent6>
        <a:hlink>
          <a:srgbClr val="FFCC99"/>
        </a:hlink>
        <a:folHlink>
          <a:srgbClr val="D3A219"/>
        </a:folHlink>
      </a:clrScheme>
      <a:clrMap bg1="dk2" tx1="lt1" bg2="dk1" tx2="lt2" accent1="accent1" accent2="accent2" accent3="accent3" accent4="accent4" accent5="accent5" accent6="accent6" hlink="hlink" folHlink="folHlink"/>
    </a:extraClrScheme>
    <a:extraClrScheme>
      <a:clrScheme name="Office Theme 11">
        <a:dk1>
          <a:srgbClr val="C0C0C0"/>
        </a:dk1>
        <a:lt1>
          <a:srgbClr val="DEF6F1"/>
        </a:lt1>
        <a:dk2>
          <a:srgbClr val="000076"/>
        </a:dk2>
        <a:lt2>
          <a:srgbClr val="969696"/>
        </a:lt2>
        <a:accent1>
          <a:srgbClr val="FFFFFF"/>
        </a:accent1>
        <a:accent2>
          <a:srgbClr val="8DC6FF"/>
        </a:accent2>
        <a:accent3>
          <a:srgbClr val="ECFAF7"/>
        </a:accent3>
        <a:accent4>
          <a:srgbClr val="A4A4A4"/>
        </a:accent4>
        <a:accent5>
          <a:srgbClr val="FFFFFF"/>
        </a:accent5>
        <a:accent6>
          <a:srgbClr val="7FB3E7"/>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Office Theme 12">
        <a:dk1>
          <a:srgbClr val="B2B2B2"/>
        </a:dk1>
        <a:lt1>
          <a:srgbClr val="FFFFFF"/>
        </a:lt1>
        <a:dk2>
          <a:srgbClr val="00008A"/>
        </a:dk2>
        <a:lt2>
          <a:srgbClr val="777777"/>
        </a:lt2>
        <a:accent1>
          <a:srgbClr val="FFFFF7"/>
        </a:accent1>
        <a:accent2>
          <a:srgbClr val="0099FF"/>
        </a:accent2>
        <a:accent3>
          <a:srgbClr val="FFFFFF"/>
        </a:accent3>
        <a:accent4>
          <a:srgbClr val="979797"/>
        </a:accent4>
        <a:accent5>
          <a:srgbClr val="FFFFFA"/>
        </a:accent5>
        <a:accent6>
          <a:srgbClr val="008AE7"/>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TM01072142</Template>
  <TotalTime>382</TotalTime>
  <Words>899</Words>
  <Application>Microsoft Macintosh PowerPoint</Application>
  <PresentationFormat>On-screen Show (4:3)</PresentationFormat>
  <Paragraphs>80</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TM01072142</vt:lpstr>
      <vt:lpstr>Getting Stronger:  Advanced Noncredit Curriculum Development</vt:lpstr>
      <vt:lpstr>Description</vt:lpstr>
      <vt:lpstr>Overview</vt:lpstr>
      <vt:lpstr>CDCP defined</vt:lpstr>
      <vt:lpstr>CDCP defined</vt:lpstr>
      <vt:lpstr>Noncredit CDCP categories</vt:lpstr>
      <vt:lpstr>Noncredit certificates for CDCP</vt:lpstr>
      <vt:lpstr>Noncredit certificates for CDCP</vt:lpstr>
      <vt:lpstr>Benefits of CDCP</vt:lpstr>
      <vt:lpstr>CDCP Course &amp; Program Approval</vt:lpstr>
      <vt:lpstr>CDCP Course and Program Approval New course for existing CDCP Program</vt:lpstr>
      <vt:lpstr>CDCP Course and Program Approval New course for existing CDCP Program</vt:lpstr>
      <vt:lpstr>PowerPoint Presentation</vt:lpstr>
      <vt:lpstr>PowerPoint Presentation</vt:lpstr>
      <vt:lpstr>PowerPoint Presentation</vt:lpstr>
      <vt:lpstr>CDCP Course &amp; Program Approval</vt:lpstr>
      <vt:lpstr>Questions?</vt:lpstr>
      <vt:lpstr>Resources</vt:lpstr>
    </vt:vector>
  </TitlesOfParts>
  <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Stronger:  Advanced Noncredit Curriculum Development</dc:title>
  <dc:subject/>
  <dc:creator/>
  <cp:keywords/>
  <dc:description/>
  <cp:lastModifiedBy>Cheryl Aschenbach</cp:lastModifiedBy>
  <cp:revision>16</cp:revision>
  <cp:lastPrinted>1601-01-01T00:00:00Z</cp:lastPrinted>
  <dcterms:created xsi:type="dcterms:W3CDTF">1601-01-01T00:00:00Z</dcterms:created>
  <dcterms:modified xsi:type="dcterms:W3CDTF">2015-07-08T20:13:39Z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TC010721421033</vt:lpwstr>
  </property>
</Properties>
</file>