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7" r:id="rId2"/>
    <p:sldId id="258" r:id="rId3"/>
    <p:sldId id="259" r:id="rId4"/>
    <p:sldId id="260" r:id="rId5"/>
    <p:sldId id="262" r:id="rId6"/>
    <p:sldId id="264" r:id="rId7"/>
    <p:sldId id="266" r:id="rId8"/>
    <p:sldId id="261" r:id="rId9"/>
    <p:sldId id="267" r:id="rId10"/>
    <p:sldId id="269" r:id="rId11"/>
    <p:sldId id="263" r:id="rId12"/>
    <p:sldId id="272" r:id="rId13"/>
    <p:sldId id="268" r:id="rId14"/>
    <p:sldId id="277" r:id="rId15"/>
    <p:sldId id="274" r:id="rId16"/>
    <p:sldId id="273" r:id="rId17"/>
    <p:sldId id="270" r:id="rId18"/>
    <p:sldId id="271" r:id="rId19"/>
    <p:sldId id="275" r:id="rId20"/>
    <p:sldId id="265" r:id="rId21"/>
    <p:sldId id="276"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4"/>
    <p:restoredTop sz="94934"/>
  </p:normalViewPr>
  <p:slideViewPr>
    <p:cSldViewPr snapToGrid="0" snapToObjects="1">
      <p:cViewPr varScale="1">
        <p:scale>
          <a:sx n="86" d="100"/>
          <a:sy n="86" d="100"/>
        </p:scale>
        <p:origin x="768" y="19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4/12/21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4/12/21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a:t>
            </a:fld>
            <a:endParaRPr lang="en-US"/>
          </a:p>
        </p:txBody>
      </p:sp>
    </p:spTree>
    <p:extLst>
      <p:ext uri="{BB962C8B-B14F-4D97-AF65-F5344CB8AC3E}">
        <p14:creationId xmlns:p14="http://schemas.microsoft.com/office/powerpoint/2010/main" val="22095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202516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a:p>
            <a:r>
              <a:rPr lang="en-US" dirty="0"/>
              <a:t>1460 signed into law</a:t>
            </a:r>
          </a:p>
          <a:p>
            <a:r>
              <a:rPr lang="en-US" dirty="0"/>
              <a:t>1930 was reintroduced as AB 595 (Medina, 2021) Student Eligibility Policy</a:t>
            </a:r>
          </a:p>
          <a:p>
            <a:r>
              <a:rPr lang="en-US" dirty="0"/>
              <a:t>3310 reintroduced and modified as 1040</a:t>
            </a:r>
          </a:p>
          <a:p>
            <a:r>
              <a:rPr lang="en-US" dirty="0"/>
              <a:t>850 signed into law</a:t>
            </a:r>
          </a:p>
          <a:p>
            <a:r>
              <a:rPr lang="en-US" dirty="0"/>
              <a:t>1985 signed into law</a:t>
            </a:r>
          </a:p>
          <a:p>
            <a:r>
              <a:rPr lang="en-US" dirty="0"/>
              <a:t>AB 440 died</a:t>
            </a:r>
          </a:p>
          <a:p>
            <a:r>
              <a:rPr lang="en-US" dirty="0"/>
              <a:t>SB 1440 and SB 440 signed into law</a:t>
            </a:r>
          </a:p>
          <a:p>
            <a:r>
              <a:rPr lang="en-US" dirty="0"/>
              <a:t>AB 705 signed into law</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11</a:t>
            </a:fld>
            <a:endParaRPr lang="en-US"/>
          </a:p>
        </p:txBody>
      </p:sp>
    </p:spTree>
    <p:extLst>
      <p:ext uri="{BB962C8B-B14F-4D97-AF65-F5344CB8AC3E}">
        <p14:creationId xmlns:p14="http://schemas.microsoft.com/office/powerpoint/2010/main" val="345914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12</a:t>
            </a:fld>
            <a:endParaRPr lang="en-US"/>
          </a:p>
        </p:txBody>
      </p:sp>
    </p:spTree>
    <p:extLst>
      <p:ext uri="{BB962C8B-B14F-4D97-AF65-F5344CB8AC3E}">
        <p14:creationId xmlns:p14="http://schemas.microsoft.com/office/powerpoint/2010/main" val="63232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Alexis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13</a:t>
            </a:fld>
            <a:endParaRPr lang="en-US"/>
          </a:p>
        </p:txBody>
      </p:sp>
    </p:spTree>
    <p:extLst>
      <p:ext uri="{BB962C8B-B14F-4D97-AF65-F5344CB8AC3E}">
        <p14:creationId xmlns:p14="http://schemas.microsoft.com/office/powerpoint/2010/main" val="50562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14</a:t>
            </a:fld>
            <a:endParaRPr lang="en-US"/>
          </a:p>
        </p:txBody>
      </p:sp>
    </p:spTree>
    <p:extLst>
      <p:ext uri="{BB962C8B-B14F-4D97-AF65-F5344CB8AC3E}">
        <p14:creationId xmlns:p14="http://schemas.microsoft.com/office/powerpoint/2010/main" val="140553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15</a:t>
            </a:fld>
            <a:endParaRPr lang="en-US"/>
          </a:p>
        </p:txBody>
      </p:sp>
    </p:spTree>
    <p:extLst>
      <p:ext uri="{BB962C8B-B14F-4D97-AF65-F5344CB8AC3E}">
        <p14:creationId xmlns:p14="http://schemas.microsoft.com/office/powerpoint/2010/main" val="159525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and </a:t>
            </a:r>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16</a:t>
            </a:fld>
            <a:endParaRPr lang="en-US"/>
          </a:p>
        </p:txBody>
      </p:sp>
    </p:spTree>
    <p:extLst>
      <p:ext uri="{BB962C8B-B14F-4D97-AF65-F5344CB8AC3E}">
        <p14:creationId xmlns:p14="http://schemas.microsoft.com/office/powerpoint/2010/main" val="43279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Alexis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17</a:t>
            </a:fld>
            <a:endParaRPr lang="en-US"/>
          </a:p>
        </p:txBody>
      </p:sp>
    </p:spTree>
    <p:extLst>
      <p:ext uri="{BB962C8B-B14F-4D97-AF65-F5344CB8AC3E}">
        <p14:creationId xmlns:p14="http://schemas.microsoft.com/office/powerpoint/2010/main" val="3361642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Christopher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18</a:t>
            </a:fld>
            <a:endParaRPr lang="en-US"/>
          </a:p>
        </p:txBody>
      </p:sp>
    </p:spTree>
    <p:extLst>
      <p:ext uri="{BB962C8B-B14F-4D97-AF65-F5344CB8AC3E}">
        <p14:creationId xmlns:p14="http://schemas.microsoft.com/office/powerpoint/2010/main" val="235753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19</a:t>
            </a:fld>
            <a:endParaRPr lang="en-US"/>
          </a:p>
        </p:txBody>
      </p:sp>
    </p:spTree>
    <p:extLst>
      <p:ext uri="{BB962C8B-B14F-4D97-AF65-F5344CB8AC3E}">
        <p14:creationId xmlns:p14="http://schemas.microsoft.com/office/powerpoint/2010/main" val="91296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 order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a:t>
            </a:fld>
            <a:endParaRPr lang="en-US"/>
          </a:p>
        </p:txBody>
      </p:sp>
    </p:spTree>
    <p:extLst>
      <p:ext uri="{BB962C8B-B14F-4D97-AF65-F5344CB8AC3E}">
        <p14:creationId xmlns:p14="http://schemas.microsoft.com/office/powerpoint/2010/main" val="2091927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20</a:t>
            </a:fld>
            <a:endParaRPr lang="en-US"/>
          </a:p>
        </p:txBody>
      </p:sp>
    </p:spTree>
    <p:extLst>
      <p:ext uri="{BB962C8B-B14F-4D97-AF65-F5344CB8AC3E}">
        <p14:creationId xmlns:p14="http://schemas.microsoft.com/office/powerpoint/2010/main" val="2540257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21</a:t>
            </a:fld>
            <a:endParaRPr lang="en-US"/>
          </a:p>
        </p:txBody>
      </p:sp>
    </p:spTree>
    <p:extLst>
      <p:ext uri="{BB962C8B-B14F-4D97-AF65-F5344CB8AC3E}">
        <p14:creationId xmlns:p14="http://schemas.microsoft.com/office/powerpoint/2010/main" val="128710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3</a:t>
            </a:fld>
            <a:endParaRPr lang="en-US"/>
          </a:p>
        </p:txBody>
      </p:sp>
    </p:spTree>
    <p:extLst>
      <p:ext uri="{BB962C8B-B14F-4D97-AF65-F5344CB8AC3E}">
        <p14:creationId xmlns:p14="http://schemas.microsoft.com/office/powerpoint/2010/main" val="59571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Christopher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4</a:t>
            </a:fld>
            <a:endParaRPr lang="en-US"/>
          </a:p>
        </p:txBody>
      </p:sp>
    </p:spTree>
    <p:extLst>
      <p:ext uri="{BB962C8B-B14F-4D97-AF65-F5344CB8AC3E}">
        <p14:creationId xmlns:p14="http://schemas.microsoft.com/office/powerpoint/2010/main" val="366502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Christopher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92581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Geoffrey</a:t>
            </a:r>
          </a:p>
          <a:p>
            <a:r>
              <a:rPr lang="en-US" dirty="0"/>
              <a:t>Exceptions in Senate Rule 22.5, Assembly Rule 49</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69984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Geoffrey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34944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Geoffrey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227790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3165369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22076" y="3429000"/>
            <a:ext cx="10547847" cy="2928002"/>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2"/>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srcRect/>
          <a:stretch/>
        </p:blipFill>
        <p:spPr bwMode="auto">
          <a:xfrm>
            <a:off x="-12700" y="6063"/>
            <a:ext cx="2537147" cy="23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rcRect/>
          <a:stretch/>
        </p:blipFill>
        <p:spPr>
          <a:xfrm>
            <a:off x="-23178" y="0"/>
            <a:ext cx="944880"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
        <p:nvSpPr>
          <p:cNvPr id="9" name="Rectangle 8">
            <a:extLst>
              <a:ext uri="{FF2B5EF4-FFF2-40B4-BE49-F238E27FC236}">
                <a16:creationId xmlns:a16="http://schemas.microsoft.com/office/drawing/2014/main" id="{1F255A6B-6F12-8447-BE9C-2228DD24FAF1}"/>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2116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rcRect/>
          <a:stretch/>
        </p:blipFill>
        <p:spPr>
          <a:xfrm>
            <a:off x="-23178" y="0"/>
            <a:ext cx="944880"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
        <p:nvSpPr>
          <p:cNvPr id="7" name="Rectangle 6">
            <a:extLst>
              <a:ext uri="{FF2B5EF4-FFF2-40B4-BE49-F238E27FC236}">
                <a16:creationId xmlns:a16="http://schemas.microsoft.com/office/drawing/2014/main" id="{2E8BE4BC-7C35-0D49-B888-682258072704}"/>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3714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7" r:id="rId4"/>
    <p:sldLayoutId id="2147483725" r:id="rId5"/>
    <p:sldLayoutId id="2147483728" r:id="rId6"/>
    <p:sldLayoutId id="2147483726" r:id="rId7"/>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leginfo.legislature.ca.gov/faces/billNavClient.xhtml?bill_id=200920100AB440" TargetMode="External"/><Relationship Id="rId3" Type="http://schemas.openxmlformats.org/officeDocument/2006/relationships/hyperlink" Target="https://leginfo.legislature.ca.gov/faces/billNavClient.xhtml?bill_id=201920200AB1460" TargetMode="External"/><Relationship Id="rId7" Type="http://schemas.openxmlformats.org/officeDocument/2006/relationships/hyperlink" Target="https://leginfo.legislature.ca.gov/faces/billNavClient.xhtml?bill_id=201520160AB198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leginfo.legislature.ca.gov/faces/billNavClient.xhtml?bill_id=201320140SB850" TargetMode="External"/><Relationship Id="rId11" Type="http://schemas.openxmlformats.org/officeDocument/2006/relationships/hyperlink" Target="https://leginfo.legislature.ca.gov/faces/billNavClient.xhtml?bill_id=201720180AB705" TargetMode="External"/><Relationship Id="rId5" Type="http://schemas.openxmlformats.org/officeDocument/2006/relationships/hyperlink" Target="https://leginfo.legislature.ca.gov/faces/billNavClient.xhtml?bill_id=201920200AB3310" TargetMode="External"/><Relationship Id="rId10" Type="http://schemas.openxmlformats.org/officeDocument/2006/relationships/hyperlink" Target="https://leginfo.legislature.ca.gov/faces/billNavClient.xhtml?bill_id=201320140SB440" TargetMode="External"/><Relationship Id="rId4" Type="http://schemas.openxmlformats.org/officeDocument/2006/relationships/hyperlink" Target="https://leginfo.legislature.ca.gov/faces/billNavClient.xhtml?bill_id=201920200AB1930" TargetMode="External"/><Relationship Id="rId9" Type="http://schemas.openxmlformats.org/officeDocument/2006/relationships/hyperlink" Target="https://leginfo.legislature.ca.gov/faces/billNavClient.xhtml?bill_id=200920100SB14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leginfo.legislature.ca.gov/faces/billNavClient.xhtml?bill_id=202120220AB1111" TargetMode="External"/><Relationship Id="rId3" Type="http://schemas.openxmlformats.org/officeDocument/2006/relationships/hyperlink" Target="https://leginfo.legislature.ca.gov/faces/billNavClient.xhtml?bill_id=202120220AB417" TargetMode="External"/><Relationship Id="rId7" Type="http://schemas.openxmlformats.org/officeDocument/2006/relationships/hyperlink" Target="https://leginfo.legislature.ca.gov/faces/billNavClient.xhtml?bill_id=202120220AB104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leginfo.legislature.ca.gov/faces/billNavClient.xhtml?bill_id=202120220AB928" TargetMode="External"/><Relationship Id="rId5" Type="http://schemas.openxmlformats.org/officeDocument/2006/relationships/hyperlink" Target="https://leginfo.legislature.ca.gov/faces/billNavClient.xhtml?bill_id=202120220AB927" TargetMode="External"/><Relationship Id="rId4" Type="http://schemas.openxmlformats.org/officeDocument/2006/relationships/hyperlink" Target="http://leginfo.legislature.ca.gov/faces/billNavClient.xhtml?bill_id=202120220AB421" TargetMode="External"/><Relationship Id="rId9" Type="http://schemas.openxmlformats.org/officeDocument/2006/relationships/hyperlink" Target="https://leginfo.legislature.ca.gov/faces/billNavClient.xhtml?bill_id=202120220AB145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leginfo.legislature.ca.gov/faces/billNavClient.xhtml?bill_id=202120220AB1111" TargetMode="External"/><Relationship Id="rId3" Type="http://schemas.openxmlformats.org/officeDocument/2006/relationships/hyperlink" Target="https://esd.dof.ca.gov/trailer-bill/public/trailerBill/pdf/289" TargetMode="External"/><Relationship Id="rId7" Type="http://schemas.openxmlformats.org/officeDocument/2006/relationships/hyperlink" Target="https://www.capostsecondaryforall.org/wp-content/uploads/2021/02/Recovery-with-Equity_2021Feb15.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esd.dof.ca.gov/dofpublic/public/trailerBill/pdf/295" TargetMode="External"/><Relationship Id="rId5" Type="http://schemas.openxmlformats.org/officeDocument/2006/relationships/hyperlink" Target="https://leginfo.legislature.ca.gov/faces/billNavClient.xhtml?bill_id=202120220AB99" TargetMode="External"/><Relationship Id="rId4" Type="http://schemas.openxmlformats.org/officeDocument/2006/relationships/hyperlink" Target="https://esd.dof.ca.gov/dofpublic/public/trailerBill/pdf/28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339"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leginfo.legislature.ca.gov/faces/billNavClient.xhtml?bill_id=202120220SB274" TargetMode="External"/><Relationship Id="rId5" Type="http://schemas.openxmlformats.org/officeDocument/2006/relationships/hyperlink" Target="https://leginfo.legislature.ca.gov/faces/billNavClient.xhtml?bill_id=202120220AB703" TargetMode="External"/><Relationship Id="rId4" Type="http://schemas.openxmlformats.org/officeDocument/2006/relationships/hyperlink" Target="http://leginfo.legislature.ca.gov/faces/billNavClient.xhtml?bill_id=202120220AB36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sccc.org/legislative-liaiso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mailto:info@asccc.org" TargetMode="External"/><Relationship Id="rId4" Type="http://schemas.openxmlformats.org/officeDocument/2006/relationships/hyperlink" Target="https://asccc.org/liais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sccc.org/legislative-updates" TargetMode="External"/><Relationship Id="rId7" Type="http://schemas.openxmlformats.org/officeDocument/2006/relationships/hyperlink" Target="https://studentsenateccc.org/what-we-do/legislative-advocacy/"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ctweb.capitoltrack.com/public/publish.aspx?session=21&amp;id=88fe9ac9-0a3b-4726-91a3-2a18d3d894f2" TargetMode="External"/><Relationship Id="rId5" Type="http://schemas.openxmlformats.org/officeDocument/2006/relationships/hyperlink" Target="https://ccleague.org/advocacy/bill-tracking" TargetMode="External"/><Relationship Id="rId4" Type="http://schemas.openxmlformats.org/officeDocument/2006/relationships/hyperlink" Target="https://www.cccco.edu/About-Us/Chancellors-Office/Divisions/Governmental-Relations-Policy-in-Action/Policy-in-action/State-Relations/Tracked-Legisl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leginfo.legislature.ca.gov/faces/glossaryTemplate.xhtml" TargetMode="External"/><Relationship Id="rId3" Type="http://schemas.openxmlformats.org/officeDocument/2006/relationships/hyperlink" Target="https://www.asccc.org/sites/default/files/ASCCC%20Letter%20to%20Legislative%20Liaisons%201-28-2021.pdf" TargetMode="External"/><Relationship Id="rId7" Type="http://schemas.openxmlformats.org/officeDocument/2006/relationships/hyperlink" Target="http://www.dof.ca.gov/"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lao.ca.gov/" TargetMode="External"/><Relationship Id="rId11" Type="http://schemas.openxmlformats.org/officeDocument/2006/relationships/hyperlink" Target="https://esd.dof.ca.gov/dofpublic/trailerBill.html" TargetMode="External"/><Relationship Id="rId5" Type="http://schemas.openxmlformats.org/officeDocument/2006/relationships/hyperlink" Target="https://leginfo.legislature.ca.gov/faces/home.xhtml" TargetMode="External"/><Relationship Id="rId10" Type="http://schemas.openxmlformats.org/officeDocument/2006/relationships/hyperlink" Target="https://www.senate.ca.gov/content/senate-histories" TargetMode="External"/><Relationship Id="rId4" Type="http://schemas.openxmlformats.org/officeDocument/2006/relationships/hyperlink" Target="http://www.leginfo.ca.gov/bil2lawx.html" TargetMode="External"/><Relationship Id="rId9" Type="http://schemas.openxmlformats.org/officeDocument/2006/relationships/hyperlink" Target="https://clerk.assembly.ca.gov/content/daily-histo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503C-8A89-054D-A364-8895BE08D36D}"/>
              </a:ext>
            </a:extLst>
          </p:cNvPr>
          <p:cNvSpPr>
            <a:spLocks noGrp="1"/>
          </p:cNvSpPr>
          <p:nvPr>
            <p:ph type="title"/>
          </p:nvPr>
        </p:nvSpPr>
        <p:spPr>
          <a:xfrm>
            <a:off x="822077" y="3910818"/>
            <a:ext cx="10516484" cy="2446184"/>
          </a:xfrm>
        </p:spPr>
        <p:txBody>
          <a:bodyPr>
            <a:normAutofit fontScale="90000"/>
          </a:bodyPr>
          <a:lstStyle/>
          <a:p>
            <a:r>
              <a:rPr lang="en-US" b="1" dirty="0"/>
              <a:t>Assembly Bills, Senate Bills, and Trailer Bill Language: Navigating the Legislative Proposals</a:t>
            </a:r>
            <a:br>
              <a:rPr lang="en-US" b="1" dirty="0"/>
            </a:br>
            <a:br>
              <a:rPr lang="en-US" sz="1800" dirty="0"/>
            </a:br>
            <a:r>
              <a:rPr lang="en-US" sz="1800" dirty="0"/>
              <a:t>Thursday, April 15 | 2:30-3:45</a:t>
            </a:r>
            <a:br>
              <a:rPr lang="en-US" sz="1800" dirty="0"/>
            </a:br>
            <a:endParaRPr lang="en-US" sz="1800" dirty="0"/>
          </a:p>
        </p:txBody>
      </p:sp>
    </p:spTree>
    <p:extLst>
      <p:ext uri="{BB962C8B-B14F-4D97-AF65-F5344CB8AC3E}">
        <p14:creationId xmlns:p14="http://schemas.microsoft.com/office/powerpoint/2010/main" val="193091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0037-F037-9747-9AB0-70933D27F52A}"/>
              </a:ext>
            </a:extLst>
          </p:cNvPr>
          <p:cNvSpPr>
            <a:spLocks noGrp="1"/>
          </p:cNvSpPr>
          <p:nvPr>
            <p:ph type="title"/>
          </p:nvPr>
        </p:nvSpPr>
        <p:spPr/>
        <p:txBody>
          <a:bodyPr anchor="t"/>
          <a:lstStyle/>
          <a:p>
            <a:pPr algn="ctr"/>
            <a:r>
              <a:rPr lang="en-US" b="1" dirty="0"/>
              <a:t>Legislative Cycle Timeline</a:t>
            </a:r>
          </a:p>
        </p:txBody>
      </p:sp>
      <p:sp>
        <p:nvSpPr>
          <p:cNvPr id="3" name="Content Placeholder 2">
            <a:extLst>
              <a:ext uri="{FF2B5EF4-FFF2-40B4-BE49-F238E27FC236}">
                <a16:creationId xmlns:a16="http://schemas.microsoft.com/office/drawing/2014/main" id="{C01C8F58-32E6-F245-8007-66E04B926DCF}"/>
              </a:ext>
            </a:extLst>
          </p:cNvPr>
          <p:cNvSpPr>
            <a:spLocks noGrp="1"/>
          </p:cNvSpPr>
          <p:nvPr>
            <p:ph sz="half" idx="2"/>
          </p:nvPr>
        </p:nvSpPr>
        <p:spPr>
          <a:xfrm>
            <a:off x="1277650" y="1227399"/>
            <a:ext cx="5156185" cy="4962265"/>
          </a:xfrm>
        </p:spPr>
        <p:txBody>
          <a:bodyPr/>
          <a:lstStyle/>
          <a:p>
            <a:pPr marL="0" indent="0">
              <a:spcBef>
                <a:spcPts val="0"/>
              </a:spcBef>
              <a:spcAft>
                <a:spcPts val="0"/>
              </a:spcAft>
              <a:buNone/>
            </a:pPr>
            <a:r>
              <a:rPr lang="en-US" sz="2200" b="1" dirty="0"/>
              <a:t>January – February</a:t>
            </a:r>
          </a:p>
          <a:p>
            <a:pPr>
              <a:spcBef>
                <a:spcPts val="0"/>
              </a:spcBef>
              <a:spcAft>
                <a:spcPts val="0"/>
              </a:spcAft>
            </a:pPr>
            <a:r>
              <a:rPr lang="en-US" sz="2200" dirty="0"/>
              <a:t>Bills are introduced</a:t>
            </a:r>
          </a:p>
          <a:p>
            <a:pPr>
              <a:spcBef>
                <a:spcPts val="0"/>
              </a:spcBef>
              <a:spcAft>
                <a:spcPts val="0"/>
              </a:spcAft>
            </a:pPr>
            <a:endParaRPr lang="en-US" sz="2200" dirty="0"/>
          </a:p>
          <a:p>
            <a:pPr marL="0" indent="0">
              <a:spcBef>
                <a:spcPts val="0"/>
              </a:spcBef>
              <a:spcAft>
                <a:spcPts val="0"/>
              </a:spcAft>
              <a:buNone/>
            </a:pPr>
            <a:r>
              <a:rPr lang="en-US" sz="2200" b="1" dirty="0"/>
              <a:t>March – May </a:t>
            </a:r>
            <a:r>
              <a:rPr lang="en-US" sz="2200" dirty="0"/>
              <a:t>(House of Origin)</a:t>
            </a:r>
          </a:p>
          <a:p>
            <a:pPr>
              <a:spcBef>
                <a:spcPts val="0"/>
              </a:spcBef>
              <a:spcAft>
                <a:spcPts val="0"/>
              </a:spcAft>
            </a:pPr>
            <a:r>
              <a:rPr lang="en-US" sz="2200" dirty="0"/>
              <a:t>Amendments</a:t>
            </a:r>
          </a:p>
          <a:p>
            <a:pPr>
              <a:spcBef>
                <a:spcPts val="0"/>
              </a:spcBef>
              <a:spcAft>
                <a:spcPts val="0"/>
              </a:spcAft>
            </a:pPr>
            <a:r>
              <a:rPr lang="en-US" sz="2200" dirty="0"/>
              <a:t>Committee Hearings</a:t>
            </a:r>
          </a:p>
          <a:p>
            <a:pPr>
              <a:spcBef>
                <a:spcPts val="0"/>
              </a:spcBef>
              <a:spcAft>
                <a:spcPts val="0"/>
              </a:spcAft>
            </a:pPr>
            <a:r>
              <a:rPr lang="en-US" sz="2200" dirty="0"/>
              <a:t>Education, Appropriations (fiscal)</a:t>
            </a:r>
          </a:p>
          <a:p>
            <a:pPr>
              <a:spcBef>
                <a:spcPts val="0"/>
              </a:spcBef>
              <a:spcAft>
                <a:spcPts val="0"/>
              </a:spcAft>
            </a:pPr>
            <a:endParaRPr lang="en-US" sz="2200" dirty="0"/>
          </a:p>
          <a:p>
            <a:pPr marL="0" indent="0">
              <a:spcBef>
                <a:spcPts val="0"/>
              </a:spcBef>
              <a:spcAft>
                <a:spcPts val="0"/>
              </a:spcAft>
              <a:buNone/>
            </a:pPr>
            <a:r>
              <a:rPr lang="en-US" sz="2200" b="1" dirty="0"/>
              <a:t>Last week of May</a:t>
            </a:r>
          </a:p>
          <a:p>
            <a:pPr>
              <a:spcBef>
                <a:spcPts val="0"/>
              </a:spcBef>
              <a:spcAft>
                <a:spcPts val="0"/>
              </a:spcAft>
            </a:pPr>
            <a:r>
              <a:rPr lang="en-US" sz="2200" dirty="0"/>
              <a:t>Bills that make it go to the floor of the house for a vote</a:t>
            </a:r>
          </a:p>
          <a:p>
            <a:pPr marL="0" indent="0">
              <a:spcBef>
                <a:spcPts val="0"/>
              </a:spcBef>
              <a:spcAft>
                <a:spcPts val="0"/>
              </a:spcAft>
              <a:buNone/>
            </a:pPr>
            <a:endParaRPr lang="en-US" sz="2200" dirty="0"/>
          </a:p>
          <a:p>
            <a:pPr marL="0" indent="0">
              <a:lnSpc>
                <a:spcPct val="100000"/>
              </a:lnSpc>
              <a:spcBef>
                <a:spcPts val="0"/>
              </a:spcBef>
              <a:buNone/>
            </a:pPr>
            <a:r>
              <a:rPr lang="en-US" sz="2200" b="1" dirty="0"/>
              <a:t>June – August</a:t>
            </a:r>
          </a:p>
          <a:p>
            <a:pPr>
              <a:lnSpc>
                <a:spcPct val="100000"/>
              </a:lnSpc>
              <a:spcBef>
                <a:spcPts val="0"/>
              </a:spcBef>
            </a:pPr>
            <a:r>
              <a:rPr lang="en-US" sz="2200" dirty="0"/>
              <a:t>Same process is repeated in the other house</a:t>
            </a:r>
          </a:p>
          <a:p>
            <a:pPr>
              <a:spcBef>
                <a:spcPts val="0"/>
              </a:spcBef>
              <a:spcAft>
                <a:spcPts val="0"/>
              </a:spcAft>
            </a:pPr>
            <a:endParaRPr lang="en-US" sz="2200" dirty="0"/>
          </a:p>
        </p:txBody>
      </p:sp>
      <p:sp>
        <p:nvSpPr>
          <p:cNvPr id="4" name="Content Placeholder 3">
            <a:extLst>
              <a:ext uri="{FF2B5EF4-FFF2-40B4-BE49-F238E27FC236}">
                <a16:creationId xmlns:a16="http://schemas.microsoft.com/office/drawing/2014/main" id="{ED4B08AB-BA45-9D45-87EA-C157F0E55CAA}"/>
              </a:ext>
            </a:extLst>
          </p:cNvPr>
          <p:cNvSpPr>
            <a:spLocks noGrp="1"/>
          </p:cNvSpPr>
          <p:nvPr>
            <p:ph sz="quarter" idx="4"/>
          </p:nvPr>
        </p:nvSpPr>
        <p:spPr>
          <a:xfrm>
            <a:off x="6837026" y="1227399"/>
            <a:ext cx="4889858" cy="4795578"/>
          </a:xfrm>
        </p:spPr>
        <p:txBody>
          <a:bodyPr/>
          <a:lstStyle/>
          <a:p>
            <a:pPr marL="0" indent="0">
              <a:lnSpc>
                <a:spcPct val="100000"/>
              </a:lnSpc>
              <a:spcBef>
                <a:spcPts val="0"/>
              </a:spcBef>
              <a:buNone/>
            </a:pPr>
            <a:r>
              <a:rPr lang="en-US" sz="2200" b="1" dirty="0"/>
              <a:t>September</a:t>
            </a:r>
          </a:p>
          <a:p>
            <a:pPr>
              <a:lnSpc>
                <a:spcPct val="100000"/>
              </a:lnSpc>
              <a:spcBef>
                <a:spcPts val="0"/>
              </a:spcBef>
            </a:pPr>
            <a:r>
              <a:rPr lang="en-US" sz="2200" dirty="0"/>
              <a:t>Concurrence</a:t>
            </a:r>
          </a:p>
          <a:p>
            <a:pPr>
              <a:lnSpc>
                <a:spcPct val="100000"/>
              </a:lnSpc>
              <a:spcBef>
                <a:spcPts val="0"/>
              </a:spcBef>
            </a:pPr>
            <a:r>
              <a:rPr lang="en-US" sz="2200" dirty="0"/>
              <a:t>If both houses pass then bill goes to the Governor</a:t>
            </a:r>
          </a:p>
          <a:p>
            <a:pPr>
              <a:lnSpc>
                <a:spcPct val="100000"/>
              </a:lnSpc>
              <a:spcBef>
                <a:spcPts val="0"/>
              </a:spcBef>
            </a:pPr>
            <a:endParaRPr lang="en-US" sz="2200" dirty="0"/>
          </a:p>
          <a:p>
            <a:pPr marL="0" indent="0">
              <a:lnSpc>
                <a:spcPct val="100000"/>
              </a:lnSpc>
              <a:spcBef>
                <a:spcPts val="0"/>
              </a:spcBef>
              <a:buNone/>
            </a:pPr>
            <a:r>
              <a:rPr lang="en-US" sz="2200" b="1" dirty="0"/>
              <a:t>Governor</a:t>
            </a:r>
          </a:p>
          <a:p>
            <a:pPr>
              <a:lnSpc>
                <a:spcPct val="100000"/>
              </a:lnSpc>
              <a:spcBef>
                <a:spcPts val="0"/>
              </a:spcBef>
            </a:pPr>
            <a:r>
              <a:rPr lang="en-US" sz="2200" dirty="0"/>
              <a:t>Veto – reject the bill</a:t>
            </a:r>
          </a:p>
          <a:p>
            <a:pPr>
              <a:lnSpc>
                <a:spcPct val="100000"/>
              </a:lnSpc>
              <a:spcBef>
                <a:spcPts val="0"/>
              </a:spcBef>
            </a:pPr>
            <a:r>
              <a:rPr lang="en-US" sz="2200" dirty="0"/>
              <a:t>Sign – makes the bill law, chaptered</a:t>
            </a:r>
          </a:p>
          <a:p>
            <a:pPr>
              <a:lnSpc>
                <a:spcPct val="100000"/>
              </a:lnSpc>
              <a:spcBef>
                <a:spcPts val="0"/>
              </a:spcBef>
            </a:pPr>
            <a:r>
              <a:rPr lang="en-US" sz="2200" dirty="0"/>
              <a:t>House override of veto – 2/3 majority in both houses</a:t>
            </a:r>
          </a:p>
        </p:txBody>
      </p:sp>
      <p:sp>
        <p:nvSpPr>
          <p:cNvPr id="5" name="Slide Number Placeholder 4">
            <a:extLst>
              <a:ext uri="{FF2B5EF4-FFF2-40B4-BE49-F238E27FC236}">
                <a16:creationId xmlns:a16="http://schemas.microsoft.com/office/drawing/2014/main" id="{94243204-2F80-ED4F-B19C-88CA29A648B1}"/>
              </a:ext>
            </a:extLst>
          </p:cNvPr>
          <p:cNvSpPr>
            <a:spLocks noGrp="1"/>
          </p:cNvSpPr>
          <p:nvPr>
            <p:ph type="sldNum" sz="quarter" idx="10"/>
          </p:nvPr>
        </p:nvSpPr>
        <p:spPr/>
        <p:txBody>
          <a:bodyPr/>
          <a:lstStyle/>
          <a:p>
            <a:pPr>
              <a:defRPr/>
            </a:pPr>
            <a:fld id="{616D5885-80C4-334A-ADD9-792750371828}" type="slidenum">
              <a:rPr lang="en-US" smtClean="0"/>
              <a:pPr>
                <a:defRPr/>
              </a:pPr>
              <a:t>10</a:t>
            </a:fld>
            <a:endParaRPr lang="en-US" dirty="0"/>
          </a:p>
        </p:txBody>
      </p:sp>
      <p:pic>
        <p:nvPicPr>
          <p:cNvPr id="8" name="Picture 7">
            <a:extLst>
              <a:ext uri="{FF2B5EF4-FFF2-40B4-BE49-F238E27FC236}">
                <a16:creationId xmlns:a16="http://schemas.microsoft.com/office/drawing/2014/main" id="{C790EFAC-47A5-C249-A371-09C59C926485}"/>
              </a:ext>
            </a:extLst>
          </p:cNvPr>
          <p:cNvPicPr>
            <a:picLocks noChangeAspect="1"/>
          </p:cNvPicPr>
          <p:nvPr/>
        </p:nvPicPr>
        <p:blipFill>
          <a:blip r:embed="rId3"/>
          <a:stretch>
            <a:fillRect/>
          </a:stretch>
        </p:blipFill>
        <p:spPr>
          <a:xfrm>
            <a:off x="7585023" y="4831625"/>
            <a:ext cx="3236405" cy="1767247"/>
          </a:xfrm>
          <a:prstGeom prst="rect">
            <a:avLst/>
          </a:prstGeom>
        </p:spPr>
      </p:pic>
    </p:spTree>
    <p:extLst>
      <p:ext uri="{BB962C8B-B14F-4D97-AF65-F5344CB8AC3E}">
        <p14:creationId xmlns:p14="http://schemas.microsoft.com/office/powerpoint/2010/main" val="229821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BF7F-E993-8241-8C7D-E00F5075004B}"/>
              </a:ext>
            </a:extLst>
          </p:cNvPr>
          <p:cNvSpPr>
            <a:spLocks noGrp="1"/>
          </p:cNvSpPr>
          <p:nvPr>
            <p:ph type="title"/>
          </p:nvPr>
        </p:nvSpPr>
        <p:spPr/>
        <p:txBody>
          <a:bodyPr anchor="ctr"/>
          <a:lstStyle/>
          <a:p>
            <a:pPr algn="ctr"/>
            <a:r>
              <a:rPr lang="en-US" b="1" dirty="0"/>
              <a:t>Notable Bills from the 2019-2020 Legislative Cycle…and Prior Years</a:t>
            </a:r>
          </a:p>
        </p:txBody>
      </p:sp>
      <p:sp>
        <p:nvSpPr>
          <p:cNvPr id="3" name="Content Placeholder 2">
            <a:extLst>
              <a:ext uri="{FF2B5EF4-FFF2-40B4-BE49-F238E27FC236}">
                <a16:creationId xmlns:a16="http://schemas.microsoft.com/office/drawing/2014/main" id="{2B87160B-CEE0-A04A-8FF2-2DE8A1249B8B}"/>
              </a:ext>
            </a:extLst>
          </p:cNvPr>
          <p:cNvSpPr>
            <a:spLocks noGrp="1"/>
          </p:cNvSpPr>
          <p:nvPr>
            <p:ph sz="half" idx="2"/>
          </p:nvPr>
        </p:nvSpPr>
        <p:spPr/>
        <p:txBody>
          <a:bodyPr/>
          <a:lstStyle/>
          <a:p>
            <a:r>
              <a:rPr lang="en-US" dirty="0"/>
              <a:t>Many did not make it through the cycle to due to the COVID-19 pandemic.</a:t>
            </a:r>
          </a:p>
          <a:p>
            <a:r>
              <a:rPr lang="en-US" dirty="0">
                <a:hlinkClick r:id="rId3"/>
              </a:rPr>
              <a:t>AB 1460 (Weber, 2019)</a:t>
            </a:r>
            <a:r>
              <a:rPr lang="en-US" dirty="0"/>
              <a:t> – CSU Ethnic Studies Requirement</a:t>
            </a:r>
          </a:p>
          <a:p>
            <a:r>
              <a:rPr lang="en-US" dirty="0">
                <a:hlinkClick r:id="rId4"/>
              </a:rPr>
              <a:t>AB 1930 (Medina, 2020)</a:t>
            </a:r>
            <a:r>
              <a:rPr lang="en-US" dirty="0"/>
              <a:t> – CSU/UC Student Requirement Changes</a:t>
            </a:r>
          </a:p>
          <a:p>
            <a:r>
              <a:rPr lang="en-US" dirty="0">
                <a:hlinkClick r:id="rId5"/>
              </a:rPr>
              <a:t>AB 3310 (Muratsuchi, 2020)</a:t>
            </a:r>
            <a:r>
              <a:rPr lang="en-US" dirty="0"/>
              <a:t> – CCC Ethnic Studies Requirement</a:t>
            </a:r>
          </a:p>
          <a:p>
            <a:endParaRPr lang="en-US" dirty="0"/>
          </a:p>
        </p:txBody>
      </p:sp>
      <p:sp>
        <p:nvSpPr>
          <p:cNvPr id="4" name="Content Placeholder 3">
            <a:extLst>
              <a:ext uri="{FF2B5EF4-FFF2-40B4-BE49-F238E27FC236}">
                <a16:creationId xmlns:a16="http://schemas.microsoft.com/office/drawing/2014/main" id="{DC591408-E247-4D42-A896-6771192FFB88}"/>
              </a:ext>
            </a:extLst>
          </p:cNvPr>
          <p:cNvSpPr>
            <a:spLocks noGrp="1"/>
          </p:cNvSpPr>
          <p:nvPr>
            <p:ph sz="quarter" idx="4"/>
          </p:nvPr>
        </p:nvSpPr>
        <p:spPr/>
        <p:txBody>
          <a:bodyPr/>
          <a:lstStyle/>
          <a:p>
            <a:r>
              <a:rPr lang="en-US" dirty="0">
                <a:solidFill>
                  <a:schemeClr val="tx2">
                    <a:lumMod val="85000"/>
                    <a:lumOff val="15000"/>
                  </a:schemeClr>
                </a:solidFill>
                <a:cs typeface="Gill Sans"/>
                <a:hlinkClick r:id="rId6"/>
              </a:rPr>
              <a:t>SB 850 (Block, 2014)</a:t>
            </a:r>
            <a:r>
              <a:rPr lang="en-US" dirty="0">
                <a:solidFill>
                  <a:schemeClr val="tx2">
                    <a:lumMod val="85000"/>
                    <a:lumOff val="15000"/>
                  </a:schemeClr>
                </a:solidFill>
                <a:cs typeface="Gill Sans"/>
              </a:rPr>
              <a:t> – Baccalaureate Degrees</a:t>
            </a:r>
          </a:p>
          <a:p>
            <a:r>
              <a:rPr lang="en-US" dirty="0">
                <a:solidFill>
                  <a:schemeClr val="tx2">
                    <a:lumMod val="85000"/>
                    <a:lumOff val="15000"/>
                  </a:schemeClr>
                </a:solidFill>
                <a:cs typeface="Gill Sans"/>
                <a:hlinkClick r:id="rId7"/>
              </a:rPr>
              <a:t>AB 1985 (Williams, 2016)</a:t>
            </a:r>
            <a:r>
              <a:rPr lang="en-US" dirty="0">
                <a:solidFill>
                  <a:schemeClr val="tx2">
                    <a:lumMod val="85000"/>
                    <a:lumOff val="15000"/>
                  </a:schemeClr>
                </a:solidFill>
                <a:cs typeface="Gill Sans"/>
              </a:rPr>
              <a:t> – Advanced Placement Exams</a:t>
            </a:r>
          </a:p>
          <a:p>
            <a:r>
              <a:rPr lang="en-US" dirty="0">
                <a:solidFill>
                  <a:schemeClr val="tx2">
                    <a:lumMod val="85000"/>
                    <a:lumOff val="15000"/>
                  </a:schemeClr>
                </a:solidFill>
                <a:cs typeface="Gill Sans"/>
                <a:hlinkClick r:id="rId8"/>
              </a:rPr>
              <a:t>AB 440 (Beall, 2009)</a:t>
            </a:r>
            <a:r>
              <a:rPr lang="en-US" dirty="0">
                <a:solidFill>
                  <a:schemeClr val="tx2">
                    <a:lumMod val="85000"/>
                    <a:lumOff val="15000"/>
                  </a:schemeClr>
                </a:solidFill>
                <a:cs typeface="Gill Sans"/>
              </a:rPr>
              <a:t> – Transfer Degree</a:t>
            </a:r>
          </a:p>
          <a:p>
            <a:r>
              <a:rPr lang="en-US" dirty="0">
                <a:solidFill>
                  <a:schemeClr val="tx2">
                    <a:lumMod val="85000"/>
                    <a:lumOff val="15000"/>
                  </a:schemeClr>
                </a:solidFill>
                <a:cs typeface="Gill Sans"/>
                <a:hlinkClick r:id="rId9"/>
              </a:rPr>
              <a:t>SB 1440 (Padilla, 2010)</a:t>
            </a:r>
            <a:r>
              <a:rPr lang="en-US" dirty="0">
                <a:solidFill>
                  <a:schemeClr val="tx2">
                    <a:lumMod val="85000"/>
                    <a:lumOff val="15000"/>
                  </a:schemeClr>
                </a:solidFill>
                <a:cs typeface="Gill Sans"/>
              </a:rPr>
              <a:t>, </a:t>
            </a:r>
            <a:r>
              <a:rPr lang="en-US" dirty="0">
                <a:solidFill>
                  <a:schemeClr val="tx2">
                    <a:lumMod val="85000"/>
                    <a:lumOff val="15000"/>
                  </a:schemeClr>
                </a:solidFill>
                <a:cs typeface="Gill Sans"/>
                <a:hlinkClick r:id="rId10"/>
              </a:rPr>
              <a:t>SB 440 (Padilla, 2013)</a:t>
            </a:r>
            <a:r>
              <a:rPr lang="en-US" dirty="0">
                <a:solidFill>
                  <a:schemeClr val="tx2">
                    <a:lumMod val="85000"/>
                    <a:lumOff val="15000"/>
                  </a:schemeClr>
                </a:solidFill>
                <a:cs typeface="Gill Sans"/>
              </a:rPr>
              <a:t> – Transfer Degree: ADT</a:t>
            </a:r>
          </a:p>
          <a:p>
            <a:r>
              <a:rPr lang="en-US" dirty="0">
                <a:solidFill>
                  <a:schemeClr val="tx2">
                    <a:lumMod val="85000"/>
                    <a:lumOff val="15000"/>
                  </a:schemeClr>
                </a:solidFill>
                <a:cs typeface="Gill Sans"/>
                <a:hlinkClick r:id="rId11"/>
              </a:rPr>
              <a:t>AB 705 (Irwin, 2017)</a:t>
            </a:r>
            <a:r>
              <a:rPr lang="en-US" dirty="0">
                <a:solidFill>
                  <a:schemeClr val="tx2">
                    <a:lumMod val="85000"/>
                    <a:lumOff val="15000"/>
                  </a:schemeClr>
                </a:solidFill>
                <a:cs typeface="Gill Sans"/>
              </a:rPr>
              <a:t> – English, Mathematics, ESL placement</a:t>
            </a:r>
          </a:p>
          <a:p>
            <a:endParaRPr lang="en-US" dirty="0"/>
          </a:p>
        </p:txBody>
      </p:sp>
      <p:sp>
        <p:nvSpPr>
          <p:cNvPr id="5" name="Slide Number Placeholder 4">
            <a:extLst>
              <a:ext uri="{FF2B5EF4-FFF2-40B4-BE49-F238E27FC236}">
                <a16:creationId xmlns:a16="http://schemas.microsoft.com/office/drawing/2014/main" id="{B30219FF-02C4-8F4D-B89F-BE7955DA6743}"/>
              </a:ext>
            </a:extLst>
          </p:cNvPr>
          <p:cNvSpPr>
            <a:spLocks noGrp="1"/>
          </p:cNvSpPr>
          <p:nvPr>
            <p:ph type="sldNum" sz="quarter" idx="10"/>
          </p:nvPr>
        </p:nvSpPr>
        <p:spPr/>
        <p:txBody>
          <a:bodyPr/>
          <a:lstStyle/>
          <a:p>
            <a:pPr>
              <a:defRPr/>
            </a:pPr>
            <a:fld id="{616D5885-80C4-334A-ADD9-792750371828}" type="slidenum">
              <a:rPr lang="en-US" smtClean="0"/>
              <a:pPr>
                <a:defRPr/>
              </a:pPr>
              <a:t>11</a:t>
            </a:fld>
            <a:endParaRPr lang="en-US" dirty="0"/>
          </a:p>
        </p:txBody>
      </p:sp>
    </p:spTree>
    <p:extLst>
      <p:ext uri="{BB962C8B-B14F-4D97-AF65-F5344CB8AC3E}">
        <p14:creationId xmlns:p14="http://schemas.microsoft.com/office/powerpoint/2010/main" val="397081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ABCD-72CE-664B-AFCE-08A8F69BE5EC}"/>
              </a:ext>
            </a:extLst>
          </p:cNvPr>
          <p:cNvSpPr>
            <a:spLocks noGrp="1"/>
          </p:cNvSpPr>
          <p:nvPr>
            <p:ph type="title"/>
          </p:nvPr>
        </p:nvSpPr>
        <p:spPr/>
        <p:txBody>
          <a:bodyPr anchor="ctr"/>
          <a:lstStyle/>
          <a:p>
            <a:pPr algn="ctr"/>
            <a:r>
              <a:rPr lang="en-US" b="1" dirty="0"/>
              <a:t>ASCCC Priorities for 2021</a:t>
            </a:r>
          </a:p>
        </p:txBody>
      </p:sp>
      <p:sp>
        <p:nvSpPr>
          <p:cNvPr id="3" name="Content Placeholder 2">
            <a:extLst>
              <a:ext uri="{FF2B5EF4-FFF2-40B4-BE49-F238E27FC236}">
                <a16:creationId xmlns:a16="http://schemas.microsoft.com/office/drawing/2014/main" id="{FF593E62-DCCC-1E4D-B3E1-710DE4F9599C}"/>
              </a:ext>
            </a:extLst>
          </p:cNvPr>
          <p:cNvSpPr>
            <a:spLocks noGrp="1"/>
          </p:cNvSpPr>
          <p:nvPr>
            <p:ph sz="half" idx="1"/>
          </p:nvPr>
        </p:nvSpPr>
        <p:spPr>
          <a:xfrm>
            <a:off x="1277650" y="1690688"/>
            <a:ext cx="10058400" cy="4527232"/>
          </a:xfrm>
        </p:spPr>
        <p:txBody>
          <a:bodyPr/>
          <a:lstStyle/>
          <a:p>
            <a:pPr>
              <a:buClr>
                <a:schemeClr val="tx1">
                  <a:lumMod val="75000"/>
                </a:schemeClr>
              </a:buClr>
            </a:pPr>
            <a:r>
              <a:rPr lang="en-US" dirty="0"/>
              <a:t>Aligning Transfer Pathways </a:t>
            </a:r>
          </a:p>
          <a:p>
            <a:pPr marL="0" indent="0">
              <a:buClr>
                <a:schemeClr val="tx1">
                  <a:lumMod val="75000"/>
                </a:schemeClr>
              </a:buClr>
              <a:buNone/>
            </a:pPr>
            <a:endParaRPr lang="en-US" dirty="0"/>
          </a:p>
          <a:p>
            <a:pPr>
              <a:buClr>
                <a:schemeClr val="tx1">
                  <a:lumMod val="75000"/>
                </a:schemeClr>
              </a:buClr>
            </a:pPr>
            <a:r>
              <a:rPr lang="en-US" dirty="0"/>
              <a:t>Increasing the Diversity of Faculty </a:t>
            </a:r>
          </a:p>
          <a:p>
            <a:pPr marL="0" indent="0">
              <a:buClr>
                <a:schemeClr val="tx1">
                  <a:lumMod val="75000"/>
                </a:schemeClr>
              </a:buClr>
              <a:buNone/>
            </a:pPr>
            <a:endParaRPr lang="en-US" dirty="0"/>
          </a:p>
          <a:p>
            <a:pPr>
              <a:buClr>
                <a:schemeClr val="tx1">
                  <a:lumMod val="75000"/>
                </a:schemeClr>
              </a:buClr>
            </a:pPr>
            <a:r>
              <a:rPr lang="en-US" dirty="0"/>
              <a:t>Expansion of Baccalaureate Degree Offerings</a:t>
            </a:r>
          </a:p>
          <a:p>
            <a:pPr marL="0" indent="0">
              <a:buClr>
                <a:schemeClr val="tx1">
                  <a:lumMod val="75000"/>
                </a:schemeClr>
              </a:buClr>
              <a:buNone/>
            </a:pPr>
            <a:endParaRPr lang="en-US" dirty="0"/>
          </a:p>
          <a:p>
            <a:pPr>
              <a:buClr>
                <a:schemeClr val="tx1">
                  <a:lumMod val="75000"/>
                </a:schemeClr>
              </a:buClr>
            </a:pPr>
            <a:r>
              <a:rPr lang="en-US" dirty="0"/>
              <a:t>Strengthening the Ethnic Studies Graduation Requirement</a:t>
            </a:r>
          </a:p>
          <a:p>
            <a:pPr marL="0" indent="0">
              <a:buClr>
                <a:schemeClr val="tx1">
                  <a:lumMod val="75000"/>
                </a:schemeClr>
              </a:buClr>
              <a:buNone/>
            </a:pPr>
            <a:endParaRPr lang="en-US" dirty="0"/>
          </a:p>
          <a:p>
            <a:r>
              <a:rPr lang="en-US" dirty="0"/>
              <a:t>Financial Aid Reform and Meeting Student Basic Needs</a:t>
            </a:r>
          </a:p>
        </p:txBody>
      </p:sp>
      <p:sp>
        <p:nvSpPr>
          <p:cNvPr id="4" name="Slide Number Placeholder 3">
            <a:extLst>
              <a:ext uri="{FF2B5EF4-FFF2-40B4-BE49-F238E27FC236}">
                <a16:creationId xmlns:a16="http://schemas.microsoft.com/office/drawing/2014/main" id="{7E06E8F0-FCA7-754E-82FD-01E868D59A0B}"/>
              </a:ext>
            </a:extLst>
          </p:cNvPr>
          <p:cNvSpPr>
            <a:spLocks noGrp="1"/>
          </p:cNvSpPr>
          <p:nvPr>
            <p:ph type="sldNum" sz="quarter" idx="10"/>
          </p:nvPr>
        </p:nvSpPr>
        <p:spPr/>
        <p:txBody>
          <a:bodyPr/>
          <a:lstStyle/>
          <a:p>
            <a:pPr>
              <a:defRPr/>
            </a:pPr>
            <a:fld id="{CA86D19C-58E4-0C4B-866F-351E2232D695}" type="slidenum">
              <a:rPr lang="en-US" smtClean="0"/>
              <a:pPr>
                <a:defRPr/>
              </a:pPr>
              <a:t>12</a:t>
            </a:fld>
            <a:endParaRPr lang="en-US" dirty="0"/>
          </a:p>
        </p:txBody>
      </p:sp>
      <p:pic>
        <p:nvPicPr>
          <p:cNvPr id="5" name="Picture 4">
            <a:extLst>
              <a:ext uri="{FF2B5EF4-FFF2-40B4-BE49-F238E27FC236}">
                <a16:creationId xmlns:a16="http://schemas.microsoft.com/office/drawing/2014/main" id="{24808043-9B34-5B40-9A33-90D1D2E8830C}"/>
              </a:ext>
            </a:extLst>
          </p:cNvPr>
          <p:cNvPicPr>
            <a:picLocks noChangeAspect="1"/>
          </p:cNvPicPr>
          <p:nvPr/>
        </p:nvPicPr>
        <p:blipFill>
          <a:blip r:embed="rId3"/>
          <a:stretch>
            <a:fillRect/>
          </a:stretch>
        </p:blipFill>
        <p:spPr>
          <a:xfrm>
            <a:off x="8430229" y="1690688"/>
            <a:ext cx="2893464" cy="1908009"/>
          </a:xfrm>
          <a:prstGeom prst="rect">
            <a:avLst/>
          </a:prstGeom>
        </p:spPr>
      </p:pic>
    </p:spTree>
    <p:extLst>
      <p:ext uri="{BB962C8B-B14F-4D97-AF65-F5344CB8AC3E}">
        <p14:creationId xmlns:p14="http://schemas.microsoft.com/office/powerpoint/2010/main" val="108016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0459-3B42-2046-BB2A-DAEBD5ED19CB}"/>
              </a:ext>
            </a:extLst>
          </p:cNvPr>
          <p:cNvSpPr>
            <a:spLocks noGrp="1"/>
          </p:cNvSpPr>
          <p:nvPr>
            <p:ph type="title"/>
          </p:nvPr>
        </p:nvSpPr>
        <p:spPr>
          <a:xfrm>
            <a:off x="1277650" y="365126"/>
            <a:ext cx="10059491" cy="858188"/>
          </a:xfrm>
        </p:spPr>
        <p:txBody>
          <a:bodyPr anchor="ctr"/>
          <a:lstStyle/>
          <a:p>
            <a:pPr algn="ctr"/>
            <a:r>
              <a:rPr lang="en-US" b="1" dirty="0"/>
              <a:t>(Some) Introduced Bills for 2021</a:t>
            </a:r>
          </a:p>
        </p:txBody>
      </p:sp>
      <p:sp>
        <p:nvSpPr>
          <p:cNvPr id="3" name="Content Placeholder 2">
            <a:extLst>
              <a:ext uri="{FF2B5EF4-FFF2-40B4-BE49-F238E27FC236}">
                <a16:creationId xmlns:a16="http://schemas.microsoft.com/office/drawing/2014/main" id="{8BF25A40-72EA-7841-8DCA-AA126301CC76}"/>
              </a:ext>
            </a:extLst>
          </p:cNvPr>
          <p:cNvSpPr>
            <a:spLocks noGrp="1"/>
          </p:cNvSpPr>
          <p:nvPr>
            <p:ph sz="half" idx="2"/>
          </p:nvPr>
        </p:nvSpPr>
        <p:spPr>
          <a:xfrm>
            <a:off x="1277650" y="1454046"/>
            <a:ext cx="4922537" cy="4735617"/>
          </a:xfrm>
        </p:spPr>
        <p:txBody>
          <a:bodyPr/>
          <a:lstStyle/>
          <a:p>
            <a:r>
              <a:rPr lang="en-US" sz="2200" dirty="0"/>
              <a:t>2,379 introduced in 2021</a:t>
            </a:r>
          </a:p>
          <a:p>
            <a:pPr lvl="1"/>
            <a:r>
              <a:rPr lang="en-US" dirty="0"/>
              <a:t>2,625 in 2019</a:t>
            </a:r>
          </a:p>
          <a:p>
            <a:pPr lvl="1"/>
            <a:r>
              <a:rPr lang="en-US" dirty="0"/>
              <a:t>2,390 in 2020</a:t>
            </a:r>
            <a:endParaRPr lang="en-US" sz="2200" u="sng" dirty="0">
              <a:hlinkClick r:id="rId3"/>
            </a:endParaRPr>
          </a:p>
          <a:p>
            <a:r>
              <a:rPr lang="en-US" sz="2200" u="sng" dirty="0">
                <a:hlinkClick r:id="rId3"/>
              </a:rPr>
              <a:t>AB 417 (McCarty)</a:t>
            </a:r>
            <a:r>
              <a:rPr lang="en-US" sz="2200" dirty="0"/>
              <a:t> – Rising Scholars Network: justice-involved students.</a:t>
            </a:r>
          </a:p>
          <a:p>
            <a:r>
              <a:rPr lang="en-US" sz="2200" u="sng" dirty="0">
                <a:hlinkClick r:id="rId4"/>
              </a:rPr>
              <a:t>AB 421 (Ward)</a:t>
            </a:r>
            <a:r>
              <a:rPr lang="en-US" sz="2200" dirty="0"/>
              <a:t> – Community colleges: career development and college preparation courses.</a:t>
            </a:r>
          </a:p>
          <a:p>
            <a:r>
              <a:rPr lang="en-US" sz="2200" u="sng" dirty="0">
                <a:hlinkClick r:id="rId5"/>
              </a:rPr>
              <a:t>AB 927 (Medina)</a:t>
            </a:r>
            <a:r>
              <a:rPr lang="en-US" sz="2200" dirty="0"/>
              <a:t> – Public postsecondary education: community colleges: statewide baccalaureate degree pilot program.</a:t>
            </a:r>
          </a:p>
        </p:txBody>
      </p:sp>
      <p:sp>
        <p:nvSpPr>
          <p:cNvPr id="4" name="Content Placeholder 3">
            <a:extLst>
              <a:ext uri="{FF2B5EF4-FFF2-40B4-BE49-F238E27FC236}">
                <a16:creationId xmlns:a16="http://schemas.microsoft.com/office/drawing/2014/main" id="{A9921A3E-94F1-E149-B8A0-CF9971F6CCCB}"/>
              </a:ext>
            </a:extLst>
          </p:cNvPr>
          <p:cNvSpPr>
            <a:spLocks noGrp="1"/>
          </p:cNvSpPr>
          <p:nvPr>
            <p:ph sz="quarter" idx="4"/>
          </p:nvPr>
        </p:nvSpPr>
        <p:spPr>
          <a:xfrm>
            <a:off x="6355831" y="1454046"/>
            <a:ext cx="4981310" cy="4735617"/>
          </a:xfrm>
        </p:spPr>
        <p:txBody>
          <a:bodyPr/>
          <a:lstStyle/>
          <a:p>
            <a:r>
              <a:rPr lang="en-US" sz="2200" u="sng" dirty="0">
                <a:hlinkClick r:id="rId6"/>
              </a:rPr>
              <a:t>AB 928 (Berman)</a:t>
            </a:r>
            <a:r>
              <a:rPr lang="en-US" sz="2200" dirty="0"/>
              <a:t> – Student Transfer Achievement Reform Act of 2021: Associate Degree for Transfer Intersegmental Implementation Committee.</a:t>
            </a:r>
          </a:p>
          <a:p>
            <a:r>
              <a:rPr lang="en-US" sz="2200" u="sng" dirty="0">
                <a:hlinkClick r:id="rId7"/>
              </a:rPr>
              <a:t>AB 1040 (Muratsuchi)</a:t>
            </a:r>
            <a:r>
              <a:rPr lang="en-US" sz="2200" dirty="0"/>
              <a:t> – Community colleges: ethnic studies.</a:t>
            </a:r>
          </a:p>
          <a:p>
            <a:r>
              <a:rPr lang="en-US" sz="2200" u="sng" dirty="0">
                <a:hlinkClick r:id="rId8"/>
              </a:rPr>
              <a:t>AB 1111 (Berman)</a:t>
            </a:r>
            <a:r>
              <a:rPr lang="en-US" sz="2200" dirty="0"/>
              <a:t> – Postsecondary education: common course numbering system.</a:t>
            </a:r>
          </a:p>
          <a:p>
            <a:r>
              <a:rPr lang="en-US" sz="2200" u="sng" dirty="0">
                <a:hlinkClick r:id="rId9"/>
              </a:rPr>
              <a:t>AB 1456 (Medina)</a:t>
            </a:r>
            <a:r>
              <a:rPr lang="en-US" sz="2200" dirty="0"/>
              <a:t> – Student financial aid: Cal Grant Reform Act.</a:t>
            </a:r>
          </a:p>
          <a:p>
            <a:pPr marL="0" indent="0">
              <a:buNone/>
            </a:pPr>
            <a:endParaRPr lang="en-US" sz="2200" dirty="0"/>
          </a:p>
        </p:txBody>
      </p:sp>
      <p:sp>
        <p:nvSpPr>
          <p:cNvPr id="5" name="Slide Number Placeholder 4">
            <a:extLst>
              <a:ext uri="{FF2B5EF4-FFF2-40B4-BE49-F238E27FC236}">
                <a16:creationId xmlns:a16="http://schemas.microsoft.com/office/drawing/2014/main" id="{C18C0DEA-AEF8-D749-8790-6D103E829700}"/>
              </a:ext>
            </a:extLst>
          </p:cNvPr>
          <p:cNvSpPr>
            <a:spLocks noGrp="1"/>
          </p:cNvSpPr>
          <p:nvPr>
            <p:ph type="sldNum" sz="quarter" idx="10"/>
          </p:nvPr>
        </p:nvSpPr>
        <p:spPr/>
        <p:txBody>
          <a:bodyPr/>
          <a:lstStyle/>
          <a:p>
            <a:pPr>
              <a:defRPr/>
            </a:pPr>
            <a:fld id="{616D5885-80C4-334A-ADD9-792750371828}" type="slidenum">
              <a:rPr lang="en-US" smtClean="0"/>
              <a:pPr>
                <a:defRPr/>
              </a:pPr>
              <a:t>13</a:t>
            </a:fld>
            <a:endParaRPr lang="en-US" dirty="0"/>
          </a:p>
        </p:txBody>
      </p:sp>
      <p:sp>
        <p:nvSpPr>
          <p:cNvPr id="6" name="Content Placeholder 2">
            <a:extLst>
              <a:ext uri="{FF2B5EF4-FFF2-40B4-BE49-F238E27FC236}">
                <a16:creationId xmlns:a16="http://schemas.microsoft.com/office/drawing/2014/main" id="{16844EE8-CFB0-B745-ACBE-F20EE41EA9ED}"/>
              </a:ext>
            </a:extLst>
          </p:cNvPr>
          <p:cNvSpPr txBox="1">
            <a:spLocks/>
          </p:cNvSpPr>
          <p:nvPr/>
        </p:nvSpPr>
        <p:spPr>
          <a:xfrm>
            <a:off x="2053652" y="5892258"/>
            <a:ext cx="8754256" cy="598484"/>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accent2">
                    <a:lumMod val="75000"/>
                  </a:schemeClr>
                </a:solidFill>
              </a:rPr>
              <a:t>For a complete list of bills ASCCC is watching, see ASCCC Executive Committee Meeting Agenda item IV.A, Legislative Report</a:t>
            </a:r>
          </a:p>
        </p:txBody>
      </p:sp>
    </p:spTree>
    <p:extLst>
      <p:ext uri="{BB962C8B-B14F-4D97-AF65-F5344CB8AC3E}">
        <p14:creationId xmlns:p14="http://schemas.microsoft.com/office/powerpoint/2010/main" val="9897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C7A2-CB25-4948-8941-4C48272EE146}"/>
              </a:ext>
            </a:extLst>
          </p:cNvPr>
          <p:cNvSpPr>
            <a:spLocks noGrp="1"/>
          </p:cNvSpPr>
          <p:nvPr>
            <p:ph type="title"/>
          </p:nvPr>
        </p:nvSpPr>
        <p:spPr/>
        <p:txBody>
          <a:bodyPr anchor="ctr"/>
          <a:lstStyle/>
          <a:p>
            <a:pPr algn="ctr"/>
            <a:r>
              <a:rPr lang="en-US" b="1" dirty="0"/>
              <a:t>ASCCC Position on Bills</a:t>
            </a:r>
          </a:p>
        </p:txBody>
      </p:sp>
      <p:sp>
        <p:nvSpPr>
          <p:cNvPr id="3" name="Content Placeholder 2">
            <a:extLst>
              <a:ext uri="{FF2B5EF4-FFF2-40B4-BE49-F238E27FC236}">
                <a16:creationId xmlns:a16="http://schemas.microsoft.com/office/drawing/2014/main" id="{81CEAF99-EC87-F243-9734-143D68D450B9}"/>
              </a:ext>
            </a:extLst>
          </p:cNvPr>
          <p:cNvSpPr>
            <a:spLocks noGrp="1"/>
          </p:cNvSpPr>
          <p:nvPr>
            <p:ph sz="half" idx="1"/>
          </p:nvPr>
        </p:nvSpPr>
        <p:spPr>
          <a:xfrm>
            <a:off x="1277650" y="1690688"/>
            <a:ext cx="10058400" cy="4527232"/>
          </a:xfrm>
        </p:spPr>
        <p:txBody>
          <a:bodyPr/>
          <a:lstStyle/>
          <a:p>
            <a:r>
              <a:rPr lang="en-US" dirty="0"/>
              <a:t>When does the ASCCC take a position?</a:t>
            </a:r>
          </a:p>
          <a:p>
            <a:r>
              <a:rPr lang="en-US" dirty="0"/>
              <a:t>How does the ASCCC take position?</a:t>
            </a:r>
          </a:p>
          <a:p>
            <a:r>
              <a:rPr lang="en-US" dirty="0"/>
              <a:t>Why doesn’t the ASCCC take a position on every bill?</a:t>
            </a:r>
          </a:p>
          <a:p>
            <a:r>
              <a:rPr lang="en-US" dirty="0"/>
              <a:t>Positions for the Delegates to consider this plenary session:</a:t>
            </a:r>
          </a:p>
          <a:p>
            <a:pPr lvl="1"/>
            <a:r>
              <a:rPr lang="en-US" sz="2000" dirty="0"/>
              <a:t>6.02 – Support AB 417 (McCarty) as of March 8, 2021: Rising Scholars Network</a:t>
            </a:r>
          </a:p>
          <a:p>
            <a:pPr lvl="1"/>
            <a:r>
              <a:rPr lang="en-US" sz="2000" dirty="0"/>
              <a:t>6.03 – Support AB 421 (Ward) as of March 8, 2021: Career Development College Preparation Course Funding</a:t>
            </a:r>
          </a:p>
          <a:p>
            <a:pPr lvl="1"/>
            <a:r>
              <a:rPr lang="en-US" sz="2000" dirty="0"/>
              <a:t>6.06 – Support AB 927 (Medina) as of April 9, 2021: Baccalaureate Degree Program</a:t>
            </a:r>
          </a:p>
          <a:p>
            <a:pPr lvl="1"/>
            <a:r>
              <a:rPr lang="en-US" sz="2000" dirty="0"/>
              <a:t>6.07 – Oppose AB 928 (Berman) as of April 9, 2021: Student Transfer Achievement Reform Act </a:t>
            </a:r>
          </a:p>
          <a:p>
            <a:pPr lvl="1"/>
            <a:r>
              <a:rPr lang="en-US" sz="2000" dirty="0"/>
              <a:t>6.08 – Oppose AB 1111 (Berman) as of April 9, 2021: Common Course Numbering</a:t>
            </a:r>
          </a:p>
        </p:txBody>
      </p:sp>
      <p:sp>
        <p:nvSpPr>
          <p:cNvPr id="4" name="Slide Number Placeholder 3">
            <a:extLst>
              <a:ext uri="{FF2B5EF4-FFF2-40B4-BE49-F238E27FC236}">
                <a16:creationId xmlns:a16="http://schemas.microsoft.com/office/drawing/2014/main" id="{767D2DC5-3857-A84C-9BB3-027EB8818CBF}"/>
              </a:ext>
            </a:extLst>
          </p:cNvPr>
          <p:cNvSpPr>
            <a:spLocks noGrp="1"/>
          </p:cNvSpPr>
          <p:nvPr>
            <p:ph type="sldNum" sz="quarter" idx="10"/>
          </p:nvPr>
        </p:nvSpPr>
        <p:spPr/>
        <p:txBody>
          <a:bodyPr/>
          <a:lstStyle/>
          <a:p>
            <a:pPr>
              <a:defRPr/>
            </a:pPr>
            <a:fld id="{CA86D19C-58E4-0C4B-866F-351E2232D695}" type="slidenum">
              <a:rPr lang="en-US" smtClean="0"/>
              <a:pPr>
                <a:defRPr/>
              </a:pPr>
              <a:t>14</a:t>
            </a:fld>
            <a:endParaRPr lang="en-US" dirty="0"/>
          </a:p>
        </p:txBody>
      </p:sp>
      <p:pic>
        <p:nvPicPr>
          <p:cNvPr id="5" name="Picture 4">
            <a:extLst>
              <a:ext uri="{FF2B5EF4-FFF2-40B4-BE49-F238E27FC236}">
                <a16:creationId xmlns:a16="http://schemas.microsoft.com/office/drawing/2014/main" id="{B8EFD623-2C7C-954C-9231-917E6D0D2C7B}"/>
              </a:ext>
            </a:extLst>
          </p:cNvPr>
          <p:cNvPicPr>
            <a:picLocks noChangeAspect="1"/>
          </p:cNvPicPr>
          <p:nvPr/>
        </p:nvPicPr>
        <p:blipFill>
          <a:blip r:embed="rId3"/>
          <a:stretch>
            <a:fillRect/>
          </a:stretch>
        </p:blipFill>
        <p:spPr>
          <a:xfrm>
            <a:off x="9510596" y="885194"/>
            <a:ext cx="1854434" cy="1887847"/>
          </a:xfrm>
          <a:prstGeom prst="rect">
            <a:avLst/>
          </a:prstGeom>
        </p:spPr>
      </p:pic>
    </p:spTree>
    <p:extLst>
      <p:ext uri="{BB962C8B-B14F-4D97-AF65-F5344CB8AC3E}">
        <p14:creationId xmlns:p14="http://schemas.microsoft.com/office/powerpoint/2010/main" val="280301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B9BF-1E0B-AB45-8980-A6F231BB7BC5}"/>
              </a:ext>
            </a:extLst>
          </p:cNvPr>
          <p:cNvSpPr>
            <a:spLocks noGrp="1"/>
          </p:cNvSpPr>
          <p:nvPr>
            <p:ph type="title"/>
          </p:nvPr>
        </p:nvSpPr>
        <p:spPr/>
        <p:txBody>
          <a:bodyPr anchor="ctr">
            <a:normAutofit/>
          </a:bodyPr>
          <a:lstStyle/>
          <a:p>
            <a:pPr algn="ctr"/>
            <a:r>
              <a:rPr lang="en-US" b="1" dirty="0"/>
              <a:t>(Some) Trailer Bill Language </a:t>
            </a:r>
            <a:br>
              <a:rPr lang="en-US" b="1" dirty="0"/>
            </a:br>
            <a:r>
              <a:rPr lang="en-US" b="1" dirty="0"/>
              <a:t>Recovery with Equity Report</a:t>
            </a:r>
          </a:p>
        </p:txBody>
      </p:sp>
      <p:sp>
        <p:nvSpPr>
          <p:cNvPr id="3" name="Content Placeholder 2">
            <a:extLst>
              <a:ext uri="{FF2B5EF4-FFF2-40B4-BE49-F238E27FC236}">
                <a16:creationId xmlns:a16="http://schemas.microsoft.com/office/drawing/2014/main" id="{7F94A572-00D3-B64E-AD9A-0707D22A1709}"/>
              </a:ext>
            </a:extLst>
          </p:cNvPr>
          <p:cNvSpPr>
            <a:spLocks noGrp="1"/>
          </p:cNvSpPr>
          <p:nvPr>
            <p:ph sz="half" idx="1"/>
          </p:nvPr>
        </p:nvSpPr>
        <p:spPr>
          <a:xfrm>
            <a:off x="1277650" y="1690688"/>
            <a:ext cx="10076150" cy="4527232"/>
          </a:xfrm>
        </p:spPr>
        <p:txBody>
          <a:bodyPr/>
          <a:lstStyle/>
          <a:p>
            <a:r>
              <a:rPr lang="en-US" dirty="0"/>
              <a:t>Trailer Bill Language</a:t>
            </a:r>
          </a:p>
          <a:p>
            <a:pPr lvl="1"/>
            <a:r>
              <a:rPr lang="en-US" u="sng" dirty="0">
                <a:hlinkClick r:id="rId3"/>
              </a:rPr>
              <a:t>Zero-Textbook-Cost Programs</a:t>
            </a:r>
            <a:endParaRPr lang="en-US" dirty="0"/>
          </a:p>
          <a:p>
            <a:pPr lvl="1"/>
            <a:r>
              <a:rPr lang="en-US" u="sng" dirty="0">
                <a:hlinkClick r:id="rId4"/>
              </a:rPr>
              <a:t>Cradle-to-Career Data System Governance</a:t>
            </a:r>
            <a:r>
              <a:rPr lang="en-US" dirty="0"/>
              <a:t> see also </a:t>
            </a:r>
            <a:r>
              <a:rPr lang="en-US" u="sng" dirty="0">
                <a:hlinkClick r:id="rId5"/>
              </a:rPr>
              <a:t>AB 99 (Irwin)</a:t>
            </a:r>
            <a:r>
              <a:rPr lang="en-US" dirty="0"/>
              <a:t> – Statewide longitudinal data system: Cradle-to-Career Data System: governance and support. </a:t>
            </a:r>
          </a:p>
          <a:p>
            <a:pPr lvl="1"/>
            <a:r>
              <a:rPr lang="en-US" u="sng" dirty="0">
                <a:hlinkClick r:id="rId6"/>
              </a:rPr>
              <a:t>Dual Admissions</a:t>
            </a:r>
            <a:r>
              <a:rPr lang="en-US" dirty="0"/>
              <a:t> see also Recommendation 5 of the </a:t>
            </a:r>
            <a:r>
              <a:rPr lang="en-US" u="sng" dirty="0">
                <a:hlinkClick r:id="rId7"/>
              </a:rPr>
              <a:t>Recovery with Equity: A Roadmap for Higher Education after the Pandemic</a:t>
            </a:r>
            <a:r>
              <a:rPr lang="en-US" dirty="0"/>
              <a:t> Report.</a:t>
            </a:r>
          </a:p>
          <a:p>
            <a:pPr lvl="1"/>
            <a:endParaRPr lang="en-US" dirty="0"/>
          </a:p>
          <a:p>
            <a:r>
              <a:rPr lang="en-US" u="sng" dirty="0">
                <a:hlinkClick r:id="rId7"/>
              </a:rPr>
              <a:t>Recovery with Equity: A Roadmap for Higher Education after the Pandemic</a:t>
            </a:r>
            <a:r>
              <a:rPr lang="en-US" dirty="0"/>
              <a:t> Report</a:t>
            </a:r>
          </a:p>
          <a:p>
            <a:pPr lvl="1"/>
            <a:r>
              <a:rPr lang="en-US" dirty="0"/>
              <a:t>Recommendation 5 is in the Trailer Bill Language </a:t>
            </a:r>
            <a:r>
              <a:rPr lang="en-US" u="sng" dirty="0">
                <a:hlinkClick r:id="rId6"/>
              </a:rPr>
              <a:t>Dual Admissions</a:t>
            </a:r>
            <a:r>
              <a:rPr lang="en-US" dirty="0"/>
              <a:t> </a:t>
            </a:r>
          </a:p>
          <a:p>
            <a:pPr lvl="1"/>
            <a:r>
              <a:rPr lang="en-US" dirty="0"/>
              <a:t>Recommendation 6 is </a:t>
            </a:r>
            <a:r>
              <a:rPr lang="en-US" u="sng" dirty="0">
                <a:hlinkClick r:id="rId8"/>
              </a:rPr>
              <a:t>AB 1111 (Berman)</a:t>
            </a:r>
            <a:r>
              <a:rPr lang="en-US" dirty="0"/>
              <a:t> – Postsecondary education: common course numbering system.</a:t>
            </a:r>
          </a:p>
        </p:txBody>
      </p:sp>
      <p:sp>
        <p:nvSpPr>
          <p:cNvPr id="4" name="Slide Number Placeholder 3">
            <a:extLst>
              <a:ext uri="{FF2B5EF4-FFF2-40B4-BE49-F238E27FC236}">
                <a16:creationId xmlns:a16="http://schemas.microsoft.com/office/drawing/2014/main" id="{2F7D1A73-137A-2D46-8FD6-CA7BEBBB253B}"/>
              </a:ext>
            </a:extLst>
          </p:cNvPr>
          <p:cNvSpPr>
            <a:spLocks noGrp="1"/>
          </p:cNvSpPr>
          <p:nvPr>
            <p:ph type="sldNum" sz="quarter" idx="10"/>
          </p:nvPr>
        </p:nvSpPr>
        <p:spPr/>
        <p:txBody>
          <a:bodyPr/>
          <a:lstStyle/>
          <a:p>
            <a:pPr>
              <a:defRPr/>
            </a:pPr>
            <a:fld id="{CA86D19C-58E4-0C4B-866F-351E2232D695}" type="slidenum">
              <a:rPr lang="en-US" smtClean="0"/>
              <a:pPr>
                <a:defRPr/>
              </a:pPr>
              <a:t>15</a:t>
            </a:fld>
            <a:endParaRPr lang="en-US" dirty="0"/>
          </a:p>
        </p:txBody>
      </p:sp>
    </p:spTree>
    <p:extLst>
      <p:ext uri="{BB962C8B-B14F-4D97-AF65-F5344CB8AC3E}">
        <p14:creationId xmlns:p14="http://schemas.microsoft.com/office/powerpoint/2010/main" val="252399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0566C-6262-124D-85CC-591B16505ADB}"/>
              </a:ext>
            </a:extLst>
          </p:cNvPr>
          <p:cNvSpPr>
            <a:spLocks noGrp="1"/>
          </p:cNvSpPr>
          <p:nvPr>
            <p:ph type="title"/>
          </p:nvPr>
        </p:nvSpPr>
        <p:spPr/>
        <p:txBody>
          <a:bodyPr anchor="ctr"/>
          <a:lstStyle/>
          <a:p>
            <a:pPr algn="ctr"/>
            <a:r>
              <a:rPr lang="en-US" b="1" dirty="0"/>
              <a:t>ASCCC Advocacy</a:t>
            </a:r>
          </a:p>
        </p:txBody>
      </p:sp>
      <p:sp>
        <p:nvSpPr>
          <p:cNvPr id="3" name="Content Placeholder 2">
            <a:extLst>
              <a:ext uri="{FF2B5EF4-FFF2-40B4-BE49-F238E27FC236}">
                <a16:creationId xmlns:a16="http://schemas.microsoft.com/office/drawing/2014/main" id="{4F60B766-C16B-274B-9B25-02E3253F939C}"/>
              </a:ext>
            </a:extLst>
          </p:cNvPr>
          <p:cNvSpPr>
            <a:spLocks noGrp="1"/>
          </p:cNvSpPr>
          <p:nvPr>
            <p:ph sz="half" idx="2"/>
          </p:nvPr>
        </p:nvSpPr>
        <p:spPr/>
        <p:txBody>
          <a:bodyPr/>
          <a:lstStyle/>
          <a:p>
            <a:pPr>
              <a:buClr>
                <a:schemeClr val="tx1">
                  <a:lumMod val="75000"/>
                </a:schemeClr>
              </a:buClr>
            </a:pPr>
            <a:r>
              <a:rPr lang="en-US" dirty="0"/>
              <a:t>Legislation and Advocacy Committee </a:t>
            </a:r>
          </a:p>
          <a:p>
            <a:pPr>
              <a:buClr>
                <a:schemeClr val="tx1">
                  <a:lumMod val="75000"/>
                </a:schemeClr>
              </a:buClr>
            </a:pPr>
            <a:r>
              <a:rPr lang="en-US" dirty="0"/>
              <a:t>Letters in Opposition or Support </a:t>
            </a:r>
          </a:p>
          <a:p>
            <a:pPr>
              <a:buClr>
                <a:schemeClr val="tx1">
                  <a:lumMod val="75000"/>
                </a:schemeClr>
              </a:buClr>
            </a:pPr>
            <a:r>
              <a:rPr lang="en-US" dirty="0"/>
              <a:t>Resolutions</a:t>
            </a:r>
          </a:p>
          <a:p>
            <a:endParaRPr lang="en-US" dirty="0"/>
          </a:p>
        </p:txBody>
      </p:sp>
      <p:sp>
        <p:nvSpPr>
          <p:cNvPr id="4" name="Content Placeholder 3">
            <a:extLst>
              <a:ext uri="{FF2B5EF4-FFF2-40B4-BE49-F238E27FC236}">
                <a16:creationId xmlns:a16="http://schemas.microsoft.com/office/drawing/2014/main" id="{34742759-B312-A84B-8FC6-AD6016D84358}"/>
              </a:ext>
            </a:extLst>
          </p:cNvPr>
          <p:cNvSpPr>
            <a:spLocks noGrp="1"/>
          </p:cNvSpPr>
          <p:nvPr>
            <p:ph sz="quarter" idx="4"/>
          </p:nvPr>
        </p:nvSpPr>
        <p:spPr/>
        <p:txBody>
          <a:bodyPr/>
          <a:lstStyle/>
          <a:p>
            <a:pPr>
              <a:buClr>
                <a:schemeClr val="tx1">
                  <a:lumMod val="75000"/>
                </a:schemeClr>
              </a:buClr>
            </a:pPr>
            <a:r>
              <a:rPr lang="en-US" dirty="0"/>
              <a:t>Legislative Visits  </a:t>
            </a:r>
          </a:p>
          <a:p>
            <a:pPr>
              <a:buClr>
                <a:schemeClr val="tx1">
                  <a:lumMod val="75000"/>
                </a:schemeClr>
              </a:buClr>
            </a:pPr>
            <a:r>
              <a:rPr lang="en-US" dirty="0"/>
              <a:t>Legislative Advocacy Day </a:t>
            </a:r>
          </a:p>
          <a:p>
            <a:pPr>
              <a:buClr>
                <a:schemeClr val="tx1">
                  <a:lumMod val="75000"/>
                </a:schemeClr>
              </a:buClr>
            </a:pPr>
            <a:r>
              <a:rPr lang="en-US" dirty="0"/>
              <a:t>Intersegmental Committee of Academic Senates (ICAS) Advocacy Day </a:t>
            </a:r>
          </a:p>
          <a:p>
            <a:pPr>
              <a:buClr>
                <a:schemeClr val="tx1">
                  <a:lumMod val="75000"/>
                </a:schemeClr>
              </a:buClr>
            </a:pPr>
            <a:r>
              <a:rPr lang="en-US" dirty="0"/>
              <a:t>Information to Local Legislative Liaisons </a:t>
            </a:r>
          </a:p>
          <a:p>
            <a:pPr>
              <a:buClr>
                <a:schemeClr val="tx1">
                  <a:lumMod val="75000"/>
                </a:schemeClr>
              </a:buClr>
            </a:pPr>
            <a:r>
              <a:rPr lang="en-US" dirty="0"/>
              <a:t>ASCCC President, Executive Director, Vice President legislative visits</a:t>
            </a:r>
          </a:p>
          <a:p>
            <a:endParaRPr lang="en-US" dirty="0"/>
          </a:p>
        </p:txBody>
      </p:sp>
      <p:sp>
        <p:nvSpPr>
          <p:cNvPr id="5" name="Slide Number Placeholder 4">
            <a:extLst>
              <a:ext uri="{FF2B5EF4-FFF2-40B4-BE49-F238E27FC236}">
                <a16:creationId xmlns:a16="http://schemas.microsoft.com/office/drawing/2014/main" id="{26B2E4A0-E6FC-1A4A-8E9B-2E2FB9389E1C}"/>
              </a:ext>
            </a:extLst>
          </p:cNvPr>
          <p:cNvSpPr>
            <a:spLocks noGrp="1"/>
          </p:cNvSpPr>
          <p:nvPr>
            <p:ph type="sldNum" sz="quarter" idx="10"/>
          </p:nvPr>
        </p:nvSpPr>
        <p:spPr/>
        <p:txBody>
          <a:bodyPr/>
          <a:lstStyle/>
          <a:p>
            <a:pPr>
              <a:defRPr/>
            </a:pPr>
            <a:fld id="{616D5885-80C4-334A-ADD9-792750371828}" type="slidenum">
              <a:rPr lang="en-US" smtClean="0"/>
              <a:pPr>
                <a:defRPr/>
              </a:pPr>
              <a:t>16</a:t>
            </a:fld>
            <a:endParaRPr lang="en-US" dirty="0"/>
          </a:p>
        </p:txBody>
      </p:sp>
      <p:pic>
        <p:nvPicPr>
          <p:cNvPr id="6" name="Picture 5">
            <a:extLst>
              <a:ext uri="{FF2B5EF4-FFF2-40B4-BE49-F238E27FC236}">
                <a16:creationId xmlns:a16="http://schemas.microsoft.com/office/drawing/2014/main" id="{D76CE233-8A0E-E84D-9B37-BC45F15E5797}"/>
              </a:ext>
            </a:extLst>
          </p:cNvPr>
          <p:cNvPicPr>
            <a:picLocks noChangeAspect="1"/>
          </p:cNvPicPr>
          <p:nvPr/>
        </p:nvPicPr>
        <p:blipFill>
          <a:blip r:embed="rId3"/>
          <a:stretch>
            <a:fillRect/>
          </a:stretch>
        </p:blipFill>
        <p:spPr>
          <a:xfrm>
            <a:off x="2651631" y="3864560"/>
            <a:ext cx="2205181" cy="2205181"/>
          </a:xfrm>
          <a:prstGeom prst="rect">
            <a:avLst/>
          </a:prstGeom>
        </p:spPr>
      </p:pic>
    </p:spTree>
    <p:extLst>
      <p:ext uri="{BB962C8B-B14F-4D97-AF65-F5344CB8AC3E}">
        <p14:creationId xmlns:p14="http://schemas.microsoft.com/office/powerpoint/2010/main" val="11309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E41A-E338-114D-AC61-D1F75D3DD335}"/>
              </a:ext>
            </a:extLst>
          </p:cNvPr>
          <p:cNvSpPr>
            <a:spLocks noGrp="1"/>
          </p:cNvSpPr>
          <p:nvPr>
            <p:ph type="title"/>
          </p:nvPr>
        </p:nvSpPr>
        <p:spPr/>
        <p:txBody>
          <a:bodyPr anchor="ctr"/>
          <a:lstStyle/>
          <a:p>
            <a:pPr algn="ctr"/>
            <a:r>
              <a:rPr lang="en-US" b="1" dirty="0"/>
              <a:t>Local Academic Senates</a:t>
            </a:r>
          </a:p>
        </p:txBody>
      </p:sp>
      <p:sp>
        <p:nvSpPr>
          <p:cNvPr id="3" name="Content Placeholder 2">
            <a:extLst>
              <a:ext uri="{FF2B5EF4-FFF2-40B4-BE49-F238E27FC236}">
                <a16:creationId xmlns:a16="http://schemas.microsoft.com/office/drawing/2014/main" id="{2F6E78FA-E88B-494A-A5C2-F16AD86AEFDC}"/>
              </a:ext>
            </a:extLst>
          </p:cNvPr>
          <p:cNvSpPr>
            <a:spLocks noGrp="1"/>
          </p:cNvSpPr>
          <p:nvPr>
            <p:ph sz="half" idx="1"/>
          </p:nvPr>
        </p:nvSpPr>
        <p:spPr/>
        <p:txBody>
          <a:bodyPr/>
          <a:lstStyle/>
          <a:p>
            <a:pPr marL="0" indent="0">
              <a:buNone/>
            </a:pPr>
            <a:r>
              <a:rPr lang="en-US" dirty="0"/>
              <a:t>Bills on Open Meetings:</a:t>
            </a:r>
          </a:p>
          <a:p>
            <a:r>
              <a:rPr lang="en-US" u="sng" dirty="0">
                <a:hlinkClick r:id="rId3"/>
              </a:rPr>
              <a:t>AB 339 (Lee)</a:t>
            </a:r>
            <a:r>
              <a:rPr lang="en-US" dirty="0"/>
              <a:t> – State and local government: open meetings.</a:t>
            </a:r>
          </a:p>
          <a:p>
            <a:r>
              <a:rPr lang="en-US" u="sng" dirty="0">
                <a:hlinkClick r:id="rId4"/>
              </a:rPr>
              <a:t>AB 361 (Robert Rivas)</a:t>
            </a:r>
            <a:r>
              <a:rPr lang="en-US" dirty="0"/>
              <a:t> – Open meetings: local agencies: teleconferences.</a:t>
            </a:r>
          </a:p>
          <a:p>
            <a:r>
              <a:rPr lang="en-US" u="sng" dirty="0">
                <a:hlinkClick r:id="rId5"/>
              </a:rPr>
              <a:t>AB 703 (Blanca Rubio)</a:t>
            </a:r>
            <a:r>
              <a:rPr lang="en-US" dirty="0"/>
              <a:t> – Open meetings: local agencies: teleconferences.</a:t>
            </a:r>
          </a:p>
          <a:p>
            <a:r>
              <a:rPr lang="en-US" u="sng" dirty="0">
                <a:hlinkClick r:id="rId6"/>
              </a:rPr>
              <a:t>SB 274 (Wieckowski)</a:t>
            </a:r>
            <a:r>
              <a:rPr lang="en-US" dirty="0"/>
              <a:t> – Local government meetings: agenda and documents. </a:t>
            </a:r>
          </a:p>
          <a:p>
            <a:pPr lvl="1"/>
            <a:r>
              <a:rPr lang="en-US" dirty="0"/>
              <a:t>Re-referred to Committee on Appropriations 3/25/21.</a:t>
            </a:r>
          </a:p>
          <a:p>
            <a:pPr marL="0" indent="0">
              <a:buNone/>
            </a:pPr>
            <a:endParaRPr lang="en-US" dirty="0"/>
          </a:p>
        </p:txBody>
      </p:sp>
      <p:sp>
        <p:nvSpPr>
          <p:cNvPr id="4" name="Slide Number Placeholder 3">
            <a:extLst>
              <a:ext uri="{FF2B5EF4-FFF2-40B4-BE49-F238E27FC236}">
                <a16:creationId xmlns:a16="http://schemas.microsoft.com/office/drawing/2014/main" id="{C145F85A-CB31-4245-A33A-E7C5D1F8E5E4}"/>
              </a:ext>
            </a:extLst>
          </p:cNvPr>
          <p:cNvSpPr>
            <a:spLocks noGrp="1"/>
          </p:cNvSpPr>
          <p:nvPr>
            <p:ph type="sldNum" sz="quarter" idx="10"/>
          </p:nvPr>
        </p:nvSpPr>
        <p:spPr/>
        <p:txBody>
          <a:bodyPr/>
          <a:lstStyle/>
          <a:p>
            <a:pPr>
              <a:defRPr/>
            </a:pPr>
            <a:fld id="{CA86D19C-58E4-0C4B-866F-351E2232D695}" type="slidenum">
              <a:rPr lang="en-US" smtClean="0"/>
              <a:pPr>
                <a:defRPr/>
              </a:pPr>
              <a:t>17</a:t>
            </a:fld>
            <a:endParaRPr lang="en-US" dirty="0"/>
          </a:p>
        </p:txBody>
      </p:sp>
    </p:spTree>
    <p:extLst>
      <p:ext uri="{BB962C8B-B14F-4D97-AF65-F5344CB8AC3E}">
        <p14:creationId xmlns:p14="http://schemas.microsoft.com/office/powerpoint/2010/main" val="12057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B216-C9C5-2E40-8268-86F27149AC9D}"/>
              </a:ext>
            </a:extLst>
          </p:cNvPr>
          <p:cNvSpPr>
            <a:spLocks noGrp="1"/>
          </p:cNvSpPr>
          <p:nvPr>
            <p:ph type="title"/>
          </p:nvPr>
        </p:nvSpPr>
        <p:spPr/>
        <p:txBody>
          <a:bodyPr anchor="ctr"/>
          <a:lstStyle/>
          <a:p>
            <a:pPr algn="ctr"/>
            <a:r>
              <a:rPr lang="en-US" b="1" dirty="0"/>
              <a:t>Local Academic Senates and Advocacy</a:t>
            </a:r>
          </a:p>
        </p:txBody>
      </p:sp>
      <p:sp>
        <p:nvSpPr>
          <p:cNvPr id="3" name="Content Placeholder 2">
            <a:extLst>
              <a:ext uri="{FF2B5EF4-FFF2-40B4-BE49-F238E27FC236}">
                <a16:creationId xmlns:a16="http://schemas.microsoft.com/office/drawing/2014/main" id="{1B58F7E7-ECD8-6E4D-B90B-53D6207E9754}"/>
              </a:ext>
            </a:extLst>
          </p:cNvPr>
          <p:cNvSpPr>
            <a:spLocks noGrp="1"/>
          </p:cNvSpPr>
          <p:nvPr>
            <p:ph sz="half" idx="2"/>
          </p:nvPr>
        </p:nvSpPr>
        <p:spPr/>
        <p:txBody>
          <a:bodyPr/>
          <a:lstStyle/>
          <a:p>
            <a:pPr>
              <a:buClr>
                <a:schemeClr val="tx1">
                  <a:lumMod val="75000"/>
                </a:schemeClr>
              </a:buClr>
            </a:pPr>
            <a:r>
              <a:rPr lang="en-US" dirty="0"/>
              <a:t>Be familiar with processes </a:t>
            </a:r>
          </a:p>
          <a:p>
            <a:pPr>
              <a:buClr>
                <a:schemeClr val="tx1">
                  <a:lumMod val="75000"/>
                </a:schemeClr>
              </a:buClr>
            </a:pPr>
            <a:r>
              <a:rPr lang="en-US" dirty="0"/>
              <a:t>Meet with local legislators and others involved with budget </a:t>
            </a:r>
          </a:p>
          <a:p>
            <a:pPr>
              <a:buClr>
                <a:schemeClr val="tx1">
                  <a:lumMod val="75000"/>
                </a:schemeClr>
              </a:buClr>
            </a:pPr>
            <a:r>
              <a:rPr lang="en-US" dirty="0"/>
              <a:t>Discuss legislative priorities with your Board of Trustees</a:t>
            </a:r>
          </a:p>
          <a:p>
            <a:pPr>
              <a:buClr>
                <a:srgbClr val="670D34"/>
              </a:buClr>
            </a:pPr>
            <a:r>
              <a:rPr lang="en-US" dirty="0">
                <a:solidFill>
                  <a:schemeClr val="tx2"/>
                </a:solidFill>
                <a:ea typeface="+mj-lt"/>
                <a:cs typeface="+mj-lt"/>
              </a:rPr>
              <a:t>Make sure your academic senate has a </a:t>
            </a:r>
            <a:r>
              <a:rPr lang="en-US" dirty="0">
                <a:solidFill>
                  <a:schemeClr val="tx2"/>
                </a:solidFill>
                <a:ea typeface="+mj-lt"/>
                <a:cs typeface="+mj-lt"/>
                <a:hlinkClick r:id="rId3">
                  <a:extLst>
                    <a:ext uri="{A12FA001-AC4F-418D-AE19-62706E023703}">
                      <ahyp:hlinkClr xmlns:ahyp="http://schemas.microsoft.com/office/drawing/2018/hyperlinkcolor" val="tx"/>
                    </a:ext>
                  </a:extLst>
                </a:hlinkClick>
              </a:rPr>
              <a:t>Legislative Liaison</a:t>
            </a:r>
          </a:p>
          <a:p>
            <a:pPr>
              <a:buClr>
                <a:schemeClr val="tx1">
                  <a:lumMod val="75000"/>
                </a:schemeClr>
              </a:buClr>
            </a:pPr>
            <a:r>
              <a:rPr lang="en-US" dirty="0">
                <a:solidFill>
                  <a:schemeClr val="tx2"/>
                </a:solidFill>
                <a:cs typeface="Gill Sans"/>
                <a:hlinkClick r:id="rId4">
                  <a:extLst>
                    <a:ext uri="{A12FA001-AC4F-418D-AE19-62706E023703}">
                      <ahyp:hlinkClr xmlns:ahyp="http://schemas.microsoft.com/office/drawing/2018/hyperlinkcolor" val="tx"/>
                    </a:ext>
                  </a:extLst>
                </a:hlinkClick>
              </a:rPr>
              <a:t>Sign up</a:t>
            </a:r>
            <a:r>
              <a:rPr lang="en-US" dirty="0">
                <a:solidFill>
                  <a:schemeClr val="tx2"/>
                </a:solidFill>
                <a:cs typeface="Gill Sans"/>
              </a:rPr>
              <a:t> for the ASCCC legislative liaison listserv by emailing </a:t>
            </a:r>
            <a:r>
              <a:rPr lang="en-US" dirty="0">
                <a:solidFill>
                  <a:schemeClr val="tx2"/>
                </a:solidFill>
                <a:cs typeface="Gill Sans"/>
                <a:hlinkClick r:id="rId5">
                  <a:extLst>
                    <a:ext uri="{A12FA001-AC4F-418D-AE19-62706E023703}">
                      <ahyp:hlinkClr xmlns:ahyp="http://schemas.microsoft.com/office/drawing/2018/hyperlinkcolor" val="tx"/>
                    </a:ext>
                  </a:extLst>
                </a:hlinkClick>
              </a:rPr>
              <a:t>info@asccc.org</a:t>
            </a:r>
            <a:r>
              <a:rPr lang="en-US" dirty="0">
                <a:solidFill>
                  <a:schemeClr val="tx2"/>
                </a:solidFill>
                <a:cs typeface="Gill Sans"/>
              </a:rPr>
              <a:t> </a:t>
            </a:r>
            <a:endParaRPr lang="en-US" dirty="0">
              <a:solidFill>
                <a:schemeClr val="tx2"/>
              </a:solidFill>
            </a:endParaRPr>
          </a:p>
          <a:p>
            <a:endParaRPr lang="en-US" dirty="0"/>
          </a:p>
        </p:txBody>
      </p:sp>
      <p:sp>
        <p:nvSpPr>
          <p:cNvPr id="4" name="Content Placeholder 3">
            <a:extLst>
              <a:ext uri="{FF2B5EF4-FFF2-40B4-BE49-F238E27FC236}">
                <a16:creationId xmlns:a16="http://schemas.microsoft.com/office/drawing/2014/main" id="{BAC81497-D89A-9340-9F1E-9515BA90380B}"/>
              </a:ext>
            </a:extLst>
          </p:cNvPr>
          <p:cNvSpPr>
            <a:spLocks noGrp="1"/>
          </p:cNvSpPr>
          <p:nvPr>
            <p:ph sz="quarter" idx="4"/>
          </p:nvPr>
        </p:nvSpPr>
        <p:spPr/>
        <p:txBody>
          <a:bodyPr/>
          <a:lstStyle/>
          <a:p>
            <a:pPr>
              <a:buClr>
                <a:schemeClr val="tx1">
                  <a:lumMod val="75000"/>
                </a:schemeClr>
              </a:buClr>
            </a:pPr>
            <a:r>
              <a:rPr lang="en-US" dirty="0">
                <a:cs typeface="Gill Sans"/>
              </a:rPr>
              <a:t>Volunteer to serve on the Legislative and Advocacy Committee and other committees!</a:t>
            </a:r>
            <a:endParaRPr lang="en-US" dirty="0"/>
          </a:p>
          <a:p>
            <a:pPr>
              <a:buClr>
                <a:schemeClr val="tx1">
                  <a:lumMod val="75000"/>
                </a:schemeClr>
              </a:buClr>
            </a:pPr>
            <a:r>
              <a:rPr lang="en-US" dirty="0">
                <a:cs typeface="Gill Sans"/>
              </a:rPr>
              <a:t>Center inclusion, diversity, equity and antiracism in all advocacy endeavors, ensuring we are not perpetuating inequities is vital to every effort.</a:t>
            </a:r>
          </a:p>
          <a:p>
            <a:endParaRPr lang="en-US" dirty="0"/>
          </a:p>
        </p:txBody>
      </p:sp>
      <p:sp>
        <p:nvSpPr>
          <p:cNvPr id="5" name="Slide Number Placeholder 4">
            <a:extLst>
              <a:ext uri="{FF2B5EF4-FFF2-40B4-BE49-F238E27FC236}">
                <a16:creationId xmlns:a16="http://schemas.microsoft.com/office/drawing/2014/main" id="{C1CD2061-5D5B-0242-A1F6-E67E17FAA038}"/>
              </a:ext>
            </a:extLst>
          </p:cNvPr>
          <p:cNvSpPr>
            <a:spLocks noGrp="1"/>
          </p:cNvSpPr>
          <p:nvPr>
            <p:ph type="sldNum" sz="quarter" idx="10"/>
          </p:nvPr>
        </p:nvSpPr>
        <p:spPr/>
        <p:txBody>
          <a:bodyPr/>
          <a:lstStyle/>
          <a:p>
            <a:pPr>
              <a:defRPr/>
            </a:pPr>
            <a:fld id="{616D5885-80C4-334A-ADD9-792750371828}" type="slidenum">
              <a:rPr lang="en-US" smtClean="0"/>
              <a:pPr>
                <a:defRPr/>
              </a:pPr>
              <a:t>18</a:t>
            </a:fld>
            <a:endParaRPr lang="en-US" dirty="0"/>
          </a:p>
        </p:txBody>
      </p:sp>
    </p:spTree>
    <p:extLst>
      <p:ext uri="{BB962C8B-B14F-4D97-AF65-F5344CB8AC3E}">
        <p14:creationId xmlns:p14="http://schemas.microsoft.com/office/powerpoint/2010/main" val="340749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D70B-968D-2F40-B805-74D8C3ABDFCA}"/>
              </a:ext>
            </a:extLst>
          </p:cNvPr>
          <p:cNvSpPr>
            <a:spLocks noGrp="1"/>
          </p:cNvSpPr>
          <p:nvPr>
            <p:ph type="title"/>
          </p:nvPr>
        </p:nvSpPr>
        <p:spPr/>
        <p:txBody>
          <a:bodyPr anchor="ctr"/>
          <a:lstStyle/>
          <a:p>
            <a:pPr algn="ctr"/>
            <a:r>
              <a:rPr lang="en-US" b="1" dirty="0"/>
              <a:t>Legislation Tracking</a:t>
            </a:r>
          </a:p>
        </p:txBody>
      </p:sp>
      <p:sp>
        <p:nvSpPr>
          <p:cNvPr id="3" name="Content Placeholder 2">
            <a:extLst>
              <a:ext uri="{FF2B5EF4-FFF2-40B4-BE49-F238E27FC236}">
                <a16:creationId xmlns:a16="http://schemas.microsoft.com/office/drawing/2014/main" id="{AD8A0743-9885-E945-AD69-B315BD454FD3}"/>
              </a:ext>
            </a:extLst>
          </p:cNvPr>
          <p:cNvSpPr>
            <a:spLocks noGrp="1"/>
          </p:cNvSpPr>
          <p:nvPr>
            <p:ph sz="half" idx="1"/>
          </p:nvPr>
        </p:nvSpPr>
        <p:spPr/>
        <p:txBody>
          <a:bodyPr/>
          <a:lstStyle/>
          <a:p>
            <a:r>
              <a:rPr lang="en-US" dirty="0"/>
              <a:t>ASCCC: Updates – Process, Positions, Reports: </a:t>
            </a:r>
            <a:r>
              <a:rPr lang="en-US" dirty="0">
                <a:hlinkClick r:id="rId3"/>
              </a:rPr>
              <a:t>https://www.asccc.org/legislative-updates</a:t>
            </a:r>
            <a:r>
              <a:rPr lang="en-US" dirty="0"/>
              <a:t> </a:t>
            </a:r>
          </a:p>
          <a:p>
            <a:r>
              <a:rPr lang="en-US" dirty="0"/>
              <a:t>CCCCO: </a:t>
            </a:r>
            <a:r>
              <a:rPr lang="en-US" u="sng" dirty="0">
                <a:hlinkClick r:id="rId4"/>
              </a:rPr>
              <a:t>https://www.cccco.edu/About-Us/Chancellors-Office/Divisions/Governmental-Relations-Policy-in-Action/Policy-in-action/State-Relations/Tracked-Legislation</a:t>
            </a:r>
            <a:endParaRPr lang="en-US" dirty="0"/>
          </a:p>
          <a:p>
            <a:r>
              <a:rPr lang="en-US" dirty="0"/>
              <a:t>CCLC: </a:t>
            </a:r>
            <a:r>
              <a:rPr lang="en-US" u="sng" dirty="0">
                <a:hlinkClick r:id="rId5"/>
              </a:rPr>
              <a:t>https://ccleague.org/advocacy/bill-tracking</a:t>
            </a:r>
            <a:endParaRPr lang="en-US" dirty="0"/>
          </a:p>
          <a:p>
            <a:r>
              <a:rPr lang="en-US" dirty="0"/>
              <a:t>FACCC: </a:t>
            </a:r>
            <a:r>
              <a:rPr lang="en-US" u="sng" dirty="0">
                <a:hlinkClick r:id="rId6"/>
              </a:rPr>
              <a:t>https://ctweb.capitoltrack.com/public/publish.aspx?session=21&amp;id=88fe9ac9-0a3b-4726-91a3-2a18d3d894f2</a:t>
            </a:r>
            <a:endParaRPr lang="en-US" dirty="0"/>
          </a:p>
          <a:p>
            <a:r>
              <a:rPr lang="en-US" dirty="0"/>
              <a:t>SSCCC: </a:t>
            </a:r>
            <a:r>
              <a:rPr lang="en-US" u="sng" dirty="0">
                <a:hlinkClick r:id="rId7"/>
              </a:rPr>
              <a:t>https://studentsenateccc.org/what-we-do/legislative-advocacy/</a:t>
            </a:r>
            <a:r>
              <a:rPr lang="en-US" dirty="0"/>
              <a:t> </a:t>
            </a:r>
          </a:p>
          <a:p>
            <a:endParaRPr lang="en-US" dirty="0"/>
          </a:p>
        </p:txBody>
      </p:sp>
      <p:sp>
        <p:nvSpPr>
          <p:cNvPr id="4" name="Slide Number Placeholder 3">
            <a:extLst>
              <a:ext uri="{FF2B5EF4-FFF2-40B4-BE49-F238E27FC236}">
                <a16:creationId xmlns:a16="http://schemas.microsoft.com/office/drawing/2014/main" id="{1C2DB49D-FAA9-F34C-AB6D-E8666D9BF112}"/>
              </a:ext>
            </a:extLst>
          </p:cNvPr>
          <p:cNvSpPr>
            <a:spLocks noGrp="1"/>
          </p:cNvSpPr>
          <p:nvPr>
            <p:ph type="sldNum" sz="quarter" idx="10"/>
          </p:nvPr>
        </p:nvSpPr>
        <p:spPr/>
        <p:txBody>
          <a:bodyPr/>
          <a:lstStyle/>
          <a:p>
            <a:pPr>
              <a:defRPr/>
            </a:pPr>
            <a:fld id="{CA86D19C-58E4-0C4B-866F-351E2232D695}" type="slidenum">
              <a:rPr lang="en-US" smtClean="0"/>
              <a:pPr>
                <a:defRPr/>
              </a:pPr>
              <a:t>19</a:t>
            </a:fld>
            <a:endParaRPr lang="en-US" dirty="0"/>
          </a:p>
        </p:txBody>
      </p:sp>
    </p:spTree>
    <p:extLst>
      <p:ext uri="{BB962C8B-B14F-4D97-AF65-F5344CB8AC3E}">
        <p14:creationId xmlns:p14="http://schemas.microsoft.com/office/powerpoint/2010/main" val="405257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DF80-BACE-6E43-A175-50C5CB1A1583}"/>
              </a:ext>
            </a:extLst>
          </p:cNvPr>
          <p:cNvSpPr>
            <a:spLocks noGrp="1"/>
          </p:cNvSpPr>
          <p:nvPr>
            <p:ph type="title"/>
          </p:nvPr>
        </p:nvSpPr>
        <p:spPr/>
        <p:txBody>
          <a:bodyPr anchor="ctr">
            <a:normAutofit/>
          </a:bodyPr>
          <a:lstStyle/>
          <a:p>
            <a:pPr algn="ctr"/>
            <a:r>
              <a:rPr lang="en-US" sz="4600" b="1" dirty="0"/>
              <a:t>Presenters</a:t>
            </a:r>
            <a:br>
              <a:rPr lang="en-US" sz="4600" b="1" dirty="0"/>
            </a:br>
            <a:r>
              <a:rPr lang="en-US" sz="2700" dirty="0"/>
              <a:t>from the</a:t>
            </a:r>
            <a:br>
              <a:rPr lang="en-US" sz="4600" b="1" dirty="0"/>
            </a:br>
            <a:r>
              <a:rPr lang="en-US" sz="3200" dirty="0"/>
              <a:t>Legi</a:t>
            </a:r>
            <a:r>
              <a:rPr lang="en-US" dirty="0"/>
              <a:t>slative and Advocacy Committee</a:t>
            </a:r>
          </a:p>
        </p:txBody>
      </p:sp>
      <p:sp>
        <p:nvSpPr>
          <p:cNvPr id="3" name="Content Placeholder 2">
            <a:extLst>
              <a:ext uri="{FF2B5EF4-FFF2-40B4-BE49-F238E27FC236}">
                <a16:creationId xmlns:a16="http://schemas.microsoft.com/office/drawing/2014/main" id="{895B3B9C-2EAC-7846-811B-C9803731D70C}"/>
              </a:ext>
            </a:extLst>
          </p:cNvPr>
          <p:cNvSpPr>
            <a:spLocks noGrp="1"/>
          </p:cNvSpPr>
          <p:nvPr>
            <p:ph idx="1"/>
          </p:nvPr>
        </p:nvSpPr>
        <p:spPr>
          <a:xfrm>
            <a:off x="4951828" y="2954214"/>
            <a:ext cx="6401971" cy="3545059"/>
          </a:xfrm>
        </p:spPr>
        <p:txBody>
          <a:bodyPr/>
          <a:lstStyle/>
          <a:p>
            <a:r>
              <a:rPr lang="en-US" b="1" i="1" dirty="0"/>
              <a:t>Adrienne C. Brown</a:t>
            </a:r>
            <a:r>
              <a:rPr lang="en-US" dirty="0"/>
              <a:t>, Los Angeles Harbor College</a:t>
            </a:r>
          </a:p>
          <a:p>
            <a:r>
              <a:rPr lang="en-US" b="1" i="1" dirty="0"/>
              <a:t>Geoffrey Dyer</a:t>
            </a:r>
            <a:r>
              <a:rPr lang="en-US" dirty="0"/>
              <a:t>, Taft College</a:t>
            </a:r>
          </a:p>
          <a:p>
            <a:r>
              <a:rPr lang="en-US" b="1" i="1" dirty="0"/>
              <a:t>Christopher Howerton</a:t>
            </a:r>
            <a:r>
              <a:rPr lang="en-US" dirty="0"/>
              <a:t>, Woodland Community College</a:t>
            </a:r>
          </a:p>
          <a:p>
            <a:r>
              <a:rPr lang="en-US" b="1" i="1" dirty="0"/>
              <a:t>Alexis </a:t>
            </a:r>
            <a:r>
              <a:rPr lang="en-US" b="1" i="1" dirty="0" err="1"/>
              <a:t>Litzky</a:t>
            </a:r>
            <a:r>
              <a:rPr lang="en-US" dirty="0"/>
              <a:t>, City College of San Francisco</a:t>
            </a:r>
          </a:p>
          <a:p>
            <a:r>
              <a:rPr lang="en-US" b="1" i="1" dirty="0" err="1"/>
              <a:t>Ginni</a:t>
            </a:r>
            <a:r>
              <a:rPr lang="en-US" b="1" i="1" dirty="0"/>
              <a:t> May</a:t>
            </a:r>
            <a:r>
              <a:rPr lang="en-US" dirty="0"/>
              <a:t>, </a:t>
            </a:r>
            <a:r>
              <a:rPr lang="en-US" i="1" dirty="0"/>
              <a:t>Chair</a:t>
            </a:r>
            <a:r>
              <a:rPr lang="en-US" dirty="0"/>
              <a:t>, ASCCC Vice President</a:t>
            </a:r>
          </a:p>
          <a:p>
            <a:r>
              <a:rPr lang="en-US" b="1" i="1" dirty="0"/>
              <a:t>Eric Wada</a:t>
            </a:r>
            <a:r>
              <a:rPr lang="en-US" dirty="0"/>
              <a:t>, Folsom Lake College</a:t>
            </a:r>
          </a:p>
        </p:txBody>
      </p:sp>
      <p:sp>
        <p:nvSpPr>
          <p:cNvPr id="4" name="Slide Number Placeholder 3">
            <a:extLst>
              <a:ext uri="{FF2B5EF4-FFF2-40B4-BE49-F238E27FC236}">
                <a16:creationId xmlns:a16="http://schemas.microsoft.com/office/drawing/2014/main" id="{875AA829-BFE2-FD48-A1B5-67600B4DCFFD}"/>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pic>
        <p:nvPicPr>
          <p:cNvPr id="5" name="Picture 4">
            <a:extLst>
              <a:ext uri="{FF2B5EF4-FFF2-40B4-BE49-F238E27FC236}">
                <a16:creationId xmlns:a16="http://schemas.microsoft.com/office/drawing/2014/main" id="{8B9C7492-0CD9-0243-867D-671AF6DB575B}"/>
              </a:ext>
            </a:extLst>
          </p:cNvPr>
          <p:cNvPicPr>
            <a:picLocks noChangeAspect="1"/>
          </p:cNvPicPr>
          <p:nvPr/>
        </p:nvPicPr>
        <p:blipFill>
          <a:blip r:embed="rId3"/>
          <a:stretch>
            <a:fillRect/>
          </a:stretch>
        </p:blipFill>
        <p:spPr>
          <a:xfrm>
            <a:off x="295700" y="3226677"/>
            <a:ext cx="4177825" cy="2775051"/>
          </a:xfrm>
          <a:prstGeom prst="rect">
            <a:avLst/>
          </a:prstGeom>
        </p:spPr>
      </p:pic>
    </p:spTree>
    <p:extLst>
      <p:ext uri="{BB962C8B-B14F-4D97-AF65-F5344CB8AC3E}">
        <p14:creationId xmlns:p14="http://schemas.microsoft.com/office/powerpoint/2010/main" val="325900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5A833-CFF1-3D4B-B3F4-A86AACB2E07D}"/>
              </a:ext>
            </a:extLst>
          </p:cNvPr>
          <p:cNvSpPr>
            <a:spLocks noGrp="1"/>
          </p:cNvSpPr>
          <p:nvPr>
            <p:ph type="title"/>
          </p:nvPr>
        </p:nvSpPr>
        <p:spPr/>
        <p:txBody>
          <a:bodyPr anchor="ctr"/>
          <a:lstStyle/>
          <a:p>
            <a:pPr algn="ctr"/>
            <a:r>
              <a:rPr lang="en-US" b="1" dirty="0"/>
              <a:t>Resources</a:t>
            </a:r>
          </a:p>
        </p:txBody>
      </p:sp>
      <p:sp>
        <p:nvSpPr>
          <p:cNvPr id="3" name="Content Placeholder 2">
            <a:extLst>
              <a:ext uri="{FF2B5EF4-FFF2-40B4-BE49-F238E27FC236}">
                <a16:creationId xmlns:a16="http://schemas.microsoft.com/office/drawing/2014/main" id="{8ED05FD0-A993-2541-A381-7B5D42D3282C}"/>
              </a:ext>
            </a:extLst>
          </p:cNvPr>
          <p:cNvSpPr>
            <a:spLocks noGrp="1"/>
          </p:cNvSpPr>
          <p:nvPr>
            <p:ph sz="half" idx="1"/>
          </p:nvPr>
        </p:nvSpPr>
        <p:spPr/>
        <p:txBody>
          <a:bodyPr/>
          <a:lstStyle/>
          <a:p>
            <a:r>
              <a:rPr lang="en-US" sz="2000" dirty="0"/>
              <a:t>ASCCC January 2021 Letter to Legislative Liaisons: </a:t>
            </a:r>
            <a:r>
              <a:rPr lang="en-US" sz="2000" dirty="0">
                <a:hlinkClick r:id="rId3"/>
              </a:rPr>
              <a:t>https://www.asccc.org/sites/default/files/ASCCC%20Letter%20to%20Legislative%20Liaisons%201-28-2021.pdf</a:t>
            </a:r>
            <a:endParaRPr lang="en-US" sz="2000" dirty="0"/>
          </a:p>
          <a:p>
            <a:r>
              <a:rPr lang="en-US" sz="2000" dirty="0"/>
              <a:t>Overview of the Legislative Process: </a:t>
            </a:r>
            <a:r>
              <a:rPr lang="en-US" sz="2000" dirty="0">
                <a:hlinkClick r:id="rId4"/>
              </a:rPr>
              <a:t>http://www.leginfo.ca.gov/bil2lawx.html</a:t>
            </a:r>
            <a:endParaRPr lang="en-US" sz="2000" dirty="0"/>
          </a:p>
          <a:p>
            <a:r>
              <a:rPr lang="en-US" sz="2000" dirty="0"/>
              <a:t>California Legislative Information: </a:t>
            </a:r>
            <a:r>
              <a:rPr lang="en-US" sz="2000" u="sng" dirty="0">
                <a:hlinkClick r:id="rId5"/>
              </a:rPr>
              <a:t>https://leginfo.legislature.ca.gov/faces/home.xhtml</a:t>
            </a:r>
            <a:endParaRPr lang="en-US" sz="2000" dirty="0"/>
          </a:p>
          <a:p>
            <a:r>
              <a:rPr lang="en-US" sz="2000" dirty="0"/>
              <a:t>Legislative Analyst’s Office (LAO): </a:t>
            </a:r>
            <a:r>
              <a:rPr lang="en-US" sz="2000" u="sng" dirty="0">
                <a:hlinkClick r:id="rId6"/>
              </a:rPr>
              <a:t>https://lao.ca.gov</a:t>
            </a:r>
            <a:endParaRPr lang="en-US" sz="2000" dirty="0"/>
          </a:p>
          <a:p>
            <a:r>
              <a:rPr lang="en-US" sz="2000" dirty="0"/>
              <a:t>California Department of Finance: </a:t>
            </a:r>
            <a:r>
              <a:rPr lang="en-US" sz="2000" u="sng" dirty="0">
                <a:hlinkClick r:id="rId7"/>
              </a:rPr>
              <a:t>http://www.dof.ca.gov</a:t>
            </a:r>
            <a:endParaRPr lang="en-US" sz="2000" dirty="0"/>
          </a:p>
          <a:p>
            <a:r>
              <a:rPr lang="en-US" sz="2000" dirty="0"/>
              <a:t>Glossary of Terms: </a:t>
            </a:r>
            <a:r>
              <a:rPr lang="en-US" sz="2000" u="sng" dirty="0">
                <a:hlinkClick r:id="rId8"/>
              </a:rPr>
              <a:t>https://leginfo.legislature.ca.gov/faces/glossaryTemplate.xhtml</a:t>
            </a:r>
            <a:endParaRPr lang="en-US" sz="2000" dirty="0"/>
          </a:p>
          <a:p>
            <a:r>
              <a:rPr lang="en-US" sz="2000" dirty="0"/>
              <a:t>Assembly Daily History: </a:t>
            </a:r>
            <a:r>
              <a:rPr lang="en-US" sz="2000" u="sng" dirty="0">
                <a:hlinkClick r:id="rId9"/>
              </a:rPr>
              <a:t>https://clerk.assembly.ca.gov/content/daily-history</a:t>
            </a:r>
            <a:r>
              <a:rPr lang="en-US" sz="2000" dirty="0"/>
              <a:t> </a:t>
            </a:r>
          </a:p>
          <a:p>
            <a:r>
              <a:rPr lang="en-US" sz="2000" dirty="0"/>
              <a:t>Senate History: </a:t>
            </a:r>
            <a:r>
              <a:rPr lang="en-US" sz="2000" u="sng" dirty="0">
                <a:hlinkClick r:id="rId10"/>
              </a:rPr>
              <a:t>https://www.senate.ca.gov/content/senate-histories</a:t>
            </a:r>
            <a:endParaRPr lang="en-US" sz="2000" dirty="0"/>
          </a:p>
          <a:p>
            <a:r>
              <a:rPr lang="en-US" sz="2000" dirty="0"/>
              <a:t>Department of Finance Trailer Bill Language: </a:t>
            </a:r>
            <a:r>
              <a:rPr lang="en-US" sz="2000" u="sng" dirty="0">
                <a:hlinkClick r:id="rId11"/>
              </a:rPr>
              <a:t>https://esd.dof.ca.gov/dofpublic/trailerBill.html</a:t>
            </a:r>
            <a:endParaRPr lang="en-US" sz="2000" dirty="0"/>
          </a:p>
        </p:txBody>
      </p:sp>
      <p:sp>
        <p:nvSpPr>
          <p:cNvPr id="4" name="Slide Number Placeholder 3">
            <a:extLst>
              <a:ext uri="{FF2B5EF4-FFF2-40B4-BE49-F238E27FC236}">
                <a16:creationId xmlns:a16="http://schemas.microsoft.com/office/drawing/2014/main" id="{AD9C440C-D1F7-094E-AC02-ED8B33A5586B}"/>
              </a:ext>
            </a:extLst>
          </p:cNvPr>
          <p:cNvSpPr>
            <a:spLocks noGrp="1"/>
          </p:cNvSpPr>
          <p:nvPr>
            <p:ph type="sldNum" sz="quarter" idx="10"/>
          </p:nvPr>
        </p:nvSpPr>
        <p:spPr/>
        <p:txBody>
          <a:bodyPr/>
          <a:lstStyle/>
          <a:p>
            <a:pPr>
              <a:defRPr/>
            </a:pPr>
            <a:fld id="{CA86D19C-58E4-0C4B-866F-351E2232D695}" type="slidenum">
              <a:rPr lang="en-US" smtClean="0"/>
              <a:pPr>
                <a:defRPr/>
              </a:pPr>
              <a:t>20</a:t>
            </a:fld>
            <a:endParaRPr lang="en-US" dirty="0"/>
          </a:p>
        </p:txBody>
      </p:sp>
    </p:spTree>
    <p:extLst>
      <p:ext uri="{BB962C8B-B14F-4D97-AF65-F5344CB8AC3E}">
        <p14:creationId xmlns:p14="http://schemas.microsoft.com/office/powerpoint/2010/main" val="69238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60ED-88FF-854D-ADFB-2E0037A586CE}"/>
              </a:ext>
            </a:extLst>
          </p:cNvPr>
          <p:cNvSpPr>
            <a:spLocks noGrp="1"/>
          </p:cNvSpPr>
          <p:nvPr>
            <p:ph type="title"/>
          </p:nvPr>
        </p:nvSpPr>
        <p:spPr/>
        <p:txBody>
          <a:bodyPr anchor="ctr"/>
          <a:lstStyle/>
          <a:p>
            <a:pPr algn="ctr"/>
            <a:r>
              <a:rPr lang="en-US" b="1" dirty="0"/>
              <a:t>Questions/Comments</a:t>
            </a:r>
          </a:p>
        </p:txBody>
      </p:sp>
      <p:pic>
        <p:nvPicPr>
          <p:cNvPr id="5" name="Content Placeholder 4">
            <a:extLst>
              <a:ext uri="{FF2B5EF4-FFF2-40B4-BE49-F238E27FC236}">
                <a16:creationId xmlns:a16="http://schemas.microsoft.com/office/drawing/2014/main" id="{C5BC2A12-F1C8-8A44-AC68-328E5A11AFD1}"/>
              </a:ext>
            </a:extLst>
          </p:cNvPr>
          <p:cNvPicPr>
            <a:picLocks noGrp="1" noChangeAspect="1"/>
          </p:cNvPicPr>
          <p:nvPr>
            <p:ph idx="1"/>
          </p:nvPr>
        </p:nvPicPr>
        <p:blipFill>
          <a:blip r:embed="rId3"/>
          <a:stretch>
            <a:fillRect/>
          </a:stretch>
        </p:blipFill>
        <p:spPr>
          <a:xfrm>
            <a:off x="2680239" y="2876671"/>
            <a:ext cx="7003405" cy="3479679"/>
          </a:xfrm>
        </p:spPr>
      </p:pic>
      <p:sp>
        <p:nvSpPr>
          <p:cNvPr id="4" name="Slide Number Placeholder 3">
            <a:extLst>
              <a:ext uri="{FF2B5EF4-FFF2-40B4-BE49-F238E27FC236}">
                <a16:creationId xmlns:a16="http://schemas.microsoft.com/office/drawing/2014/main" id="{FF655DD3-DEB2-5E4E-9A70-B1832BA824FF}"/>
              </a:ext>
            </a:extLst>
          </p:cNvPr>
          <p:cNvSpPr>
            <a:spLocks noGrp="1"/>
          </p:cNvSpPr>
          <p:nvPr>
            <p:ph type="sldNum" sz="quarter" idx="10"/>
          </p:nvPr>
        </p:nvSpPr>
        <p:spPr/>
        <p:txBody>
          <a:bodyPr/>
          <a:lstStyle/>
          <a:p>
            <a:pPr>
              <a:defRPr/>
            </a:pPr>
            <a:fld id="{6816004B-AEE5-9547-AC9B-0D5C79C3D978}" type="slidenum">
              <a:rPr lang="en-US" smtClean="0"/>
              <a:pPr>
                <a:defRPr/>
              </a:pPr>
              <a:t>21</a:t>
            </a:fld>
            <a:endParaRPr lang="en-US" dirty="0"/>
          </a:p>
        </p:txBody>
      </p:sp>
    </p:spTree>
    <p:extLst>
      <p:ext uri="{BB962C8B-B14F-4D97-AF65-F5344CB8AC3E}">
        <p14:creationId xmlns:p14="http://schemas.microsoft.com/office/powerpoint/2010/main" val="175012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2DAD-9D73-6144-8AF4-F05A8C3E64CC}"/>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183401DA-9DFD-7D49-A95C-2090CC70252F}"/>
              </a:ext>
            </a:extLst>
          </p:cNvPr>
          <p:cNvSpPr>
            <a:spLocks noGrp="1"/>
          </p:cNvSpPr>
          <p:nvPr>
            <p:ph sz="half" idx="1"/>
          </p:nvPr>
        </p:nvSpPr>
        <p:spPr/>
        <p:txBody>
          <a:bodyPr/>
          <a:lstStyle/>
          <a:p>
            <a:pPr marL="0" indent="0">
              <a:buNone/>
            </a:pPr>
            <a:r>
              <a:rPr lang="en-US" dirty="0"/>
              <a:t>The 2021-2022 legislative cycle has started out strong after an unprecedented ending of the 2019-20 two-year legislative cycle. Keeping pace with prior years 2,379 proposed bills have been submitted for 2021; many focusing on meeting student basic needs, financial aid reform, streamlining transfer processes, and improving educational programs to advance equity, diversity, and inclusion. Join this session to learn about some of the proposed legislation and budget trailer bill language, followed by a robust discussion on how local academic senate leaders can leverage their roles to influence and impact statewide legislation through advocacy on academic and professional matters. </a:t>
            </a:r>
          </a:p>
        </p:txBody>
      </p:sp>
      <p:sp>
        <p:nvSpPr>
          <p:cNvPr id="4" name="Slide Number Placeholder 3">
            <a:extLst>
              <a:ext uri="{FF2B5EF4-FFF2-40B4-BE49-F238E27FC236}">
                <a16:creationId xmlns:a16="http://schemas.microsoft.com/office/drawing/2014/main" id="{29C32D97-30F8-5A4D-AFAD-5640EC71D687}"/>
              </a:ext>
            </a:extLst>
          </p:cNvPr>
          <p:cNvSpPr>
            <a:spLocks noGrp="1"/>
          </p:cNvSpPr>
          <p:nvPr>
            <p:ph type="sldNum" sz="quarter" idx="10"/>
          </p:nvPr>
        </p:nvSpPr>
        <p:spPr/>
        <p:txBody>
          <a:bodyPr/>
          <a:lstStyle/>
          <a:p>
            <a:pPr>
              <a:defRPr/>
            </a:pPr>
            <a:fld id="{CA86D19C-58E4-0C4B-866F-351E2232D695}" type="slidenum">
              <a:rPr lang="en-US" smtClean="0"/>
              <a:pPr>
                <a:defRPr/>
              </a:pPr>
              <a:t>3</a:t>
            </a:fld>
            <a:endParaRPr lang="en-US" dirty="0"/>
          </a:p>
        </p:txBody>
      </p:sp>
    </p:spTree>
    <p:extLst>
      <p:ext uri="{BB962C8B-B14F-4D97-AF65-F5344CB8AC3E}">
        <p14:creationId xmlns:p14="http://schemas.microsoft.com/office/powerpoint/2010/main" val="127403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B001-DF80-C945-9054-FC75342706F8}"/>
              </a:ext>
            </a:extLst>
          </p:cNvPr>
          <p:cNvSpPr>
            <a:spLocks noGrp="1"/>
          </p:cNvSpPr>
          <p:nvPr>
            <p:ph type="title"/>
          </p:nvPr>
        </p:nvSpPr>
        <p:spPr/>
        <p:txBody>
          <a:bodyPr anchor="ctr"/>
          <a:lstStyle/>
          <a:p>
            <a:pPr algn="ctr"/>
            <a:r>
              <a:rPr lang="en-US" b="1" dirty="0"/>
              <a:t>Overview</a:t>
            </a:r>
          </a:p>
        </p:txBody>
      </p:sp>
      <p:sp>
        <p:nvSpPr>
          <p:cNvPr id="3" name="Content Placeholder 2">
            <a:extLst>
              <a:ext uri="{FF2B5EF4-FFF2-40B4-BE49-F238E27FC236}">
                <a16:creationId xmlns:a16="http://schemas.microsoft.com/office/drawing/2014/main" id="{7EA8AD91-CC6A-B740-833C-B82AFB9546CB}"/>
              </a:ext>
            </a:extLst>
          </p:cNvPr>
          <p:cNvSpPr>
            <a:spLocks noGrp="1"/>
          </p:cNvSpPr>
          <p:nvPr>
            <p:ph sz="half" idx="1"/>
          </p:nvPr>
        </p:nvSpPr>
        <p:spPr/>
        <p:txBody>
          <a:bodyPr/>
          <a:lstStyle/>
          <a:p>
            <a:r>
              <a:rPr lang="en-US" dirty="0"/>
              <a:t>The legislative cycle</a:t>
            </a:r>
          </a:p>
          <a:p>
            <a:r>
              <a:rPr lang="en-US" dirty="0"/>
              <a:t>Prior and current legislation and budget trailer bill language</a:t>
            </a:r>
          </a:p>
          <a:p>
            <a:r>
              <a:rPr lang="en-US" dirty="0"/>
              <a:t>Role of the ASCCC and local academic senate leaders in advocacy</a:t>
            </a:r>
          </a:p>
          <a:p>
            <a:endParaRPr lang="en-US" dirty="0"/>
          </a:p>
          <a:p>
            <a:pPr marL="0" indent="0" algn="ctr">
              <a:buNone/>
            </a:pPr>
            <a:r>
              <a:rPr lang="en-US" b="1" dirty="0">
                <a:solidFill>
                  <a:schemeClr val="accent2">
                    <a:lumMod val="75000"/>
                  </a:schemeClr>
                </a:solidFill>
              </a:rPr>
              <a:t>In the chat…</a:t>
            </a:r>
          </a:p>
          <a:p>
            <a:pPr marL="0" indent="0" algn="ctr">
              <a:buNone/>
            </a:pPr>
            <a:r>
              <a:rPr lang="en-US" b="1" dirty="0">
                <a:solidFill>
                  <a:schemeClr val="accent2">
                    <a:lumMod val="75000"/>
                  </a:schemeClr>
                </a:solidFill>
              </a:rPr>
              <a:t>Tell us your name, your college role, and any legislative issues in which you may have an interest.</a:t>
            </a:r>
          </a:p>
          <a:p>
            <a:pPr marL="0" indent="0">
              <a:buNone/>
            </a:pPr>
            <a:endParaRPr lang="en-US" dirty="0"/>
          </a:p>
        </p:txBody>
      </p:sp>
      <p:sp>
        <p:nvSpPr>
          <p:cNvPr id="4" name="Slide Number Placeholder 3">
            <a:extLst>
              <a:ext uri="{FF2B5EF4-FFF2-40B4-BE49-F238E27FC236}">
                <a16:creationId xmlns:a16="http://schemas.microsoft.com/office/drawing/2014/main" id="{59C27396-9927-E146-BA6E-DE2E93750812}"/>
              </a:ext>
            </a:extLst>
          </p:cNvPr>
          <p:cNvSpPr>
            <a:spLocks noGrp="1"/>
          </p:cNvSpPr>
          <p:nvPr>
            <p:ph type="sldNum" sz="quarter" idx="10"/>
          </p:nvPr>
        </p:nvSpPr>
        <p:spPr/>
        <p:txBody>
          <a:bodyPr/>
          <a:lstStyle/>
          <a:p>
            <a:pPr>
              <a:defRPr/>
            </a:pPr>
            <a:fld id="{CA86D19C-58E4-0C4B-866F-351E2232D695}" type="slidenum">
              <a:rPr lang="en-US" smtClean="0"/>
              <a:pPr>
                <a:defRPr/>
              </a:pPr>
              <a:t>4</a:t>
            </a:fld>
            <a:endParaRPr lang="en-US" dirty="0"/>
          </a:p>
        </p:txBody>
      </p:sp>
    </p:spTree>
    <p:extLst>
      <p:ext uri="{BB962C8B-B14F-4D97-AF65-F5344CB8AC3E}">
        <p14:creationId xmlns:p14="http://schemas.microsoft.com/office/powerpoint/2010/main" val="142706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D066-6FBF-6146-8C5D-37C5FFD7A551}"/>
              </a:ext>
            </a:extLst>
          </p:cNvPr>
          <p:cNvSpPr>
            <a:spLocks noGrp="1"/>
          </p:cNvSpPr>
          <p:nvPr>
            <p:ph type="title"/>
          </p:nvPr>
        </p:nvSpPr>
        <p:spPr/>
        <p:txBody>
          <a:bodyPr anchor="ctr"/>
          <a:lstStyle/>
          <a:p>
            <a:pPr algn="ctr"/>
            <a:r>
              <a:rPr lang="en-US" b="1" dirty="0"/>
              <a:t>Terms and Acronyms</a:t>
            </a:r>
          </a:p>
        </p:txBody>
      </p:sp>
      <p:sp>
        <p:nvSpPr>
          <p:cNvPr id="3" name="Content Placeholder 2">
            <a:extLst>
              <a:ext uri="{FF2B5EF4-FFF2-40B4-BE49-F238E27FC236}">
                <a16:creationId xmlns:a16="http://schemas.microsoft.com/office/drawing/2014/main" id="{06DB2C7A-2223-5940-9626-5D4122B1632A}"/>
              </a:ext>
            </a:extLst>
          </p:cNvPr>
          <p:cNvSpPr>
            <a:spLocks noGrp="1"/>
          </p:cNvSpPr>
          <p:nvPr>
            <p:ph sz="half" idx="1"/>
          </p:nvPr>
        </p:nvSpPr>
        <p:spPr/>
        <p:txBody>
          <a:bodyPr/>
          <a:lstStyle/>
          <a:p>
            <a:r>
              <a:rPr lang="en-US" dirty="0"/>
              <a:t>The Assembly – the lower house of the CA Legislative Branch, 80 members</a:t>
            </a:r>
          </a:p>
          <a:p>
            <a:r>
              <a:rPr lang="en-US" dirty="0"/>
              <a:t>The Senate – the upper house of the CA Legislative Branch, 40 members</a:t>
            </a:r>
          </a:p>
          <a:p>
            <a:r>
              <a:rPr lang="en-US" dirty="0"/>
              <a:t>Assembly Bill (AB)</a:t>
            </a:r>
          </a:p>
          <a:p>
            <a:r>
              <a:rPr lang="en-US" dirty="0"/>
              <a:t>Senate Bill (SB)</a:t>
            </a:r>
          </a:p>
          <a:p>
            <a:r>
              <a:rPr lang="en-US" dirty="0"/>
              <a:t>Department of Finance</a:t>
            </a:r>
          </a:p>
          <a:p>
            <a:r>
              <a:rPr lang="en-US" dirty="0"/>
              <a:t>Legislative Analyst’s Office</a:t>
            </a:r>
          </a:p>
          <a:p>
            <a:r>
              <a:rPr lang="en-US" dirty="0"/>
              <a:t>Trailer Bill Language</a:t>
            </a:r>
          </a:p>
          <a:p>
            <a:r>
              <a:rPr lang="en-US" dirty="0"/>
              <a:t>Legislative Two-Year Cycle</a:t>
            </a:r>
          </a:p>
          <a:p>
            <a:endParaRPr lang="en-US" dirty="0"/>
          </a:p>
        </p:txBody>
      </p:sp>
      <p:sp>
        <p:nvSpPr>
          <p:cNvPr id="4" name="Slide Number Placeholder 3">
            <a:extLst>
              <a:ext uri="{FF2B5EF4-FFF2-40B4-BE49-F238E27FC236}">
                <a16:creationId xmlns:a16="http://schemas.microsoft.com/office/drawing/2014/main" id="{F0BE389C-BC4B-3C46-A70B-514A33847805}"/>
              </a:ext>
            </a:extLst>
          </p:cNvPr>
          <p:cNvSpPr>
            <a:spLocks noGrp="1"/>
          </p:cNvSpPr>
          <p:nvPr>
            <p:ph type="sldNum" sz="quarter" idx="10"/>
          </p:nvPr>
        </p:nvSpPr>
        <p:spPr/>
        <p:txBody>
          <a:bodyPr/>
          <a:lstStyle/>
          <a:p>
            <a:pPr>
              <a:defRPr/>
            </a:pPr>
            <a:fld id="{CA86D19C-58E4-0C4B-866F-351E2232D695}" type="slidenum">
              <a:rPr lang="en-US" smtClean="0"/>
              <a:pPr>
                <a:defRPr/>
              </a:pPr>
              <a:t>5</a:t>
            </a:fld>
            <a:endParaRPr lang="en-US" dirty="0"/>
          </a:p>
        </p:txBody>
      </p:sp>
      <p:pic>
        <p:nvPicPr>
          <p:cNvPr id="5" name="Picture 4">
            <a:extLst>
              <a:ext uri="{FF2B5EF4-FFF2-40B4-BE49-F238E27FC236}">
                <a16:creationId xmlns:a16="http://schemas.microsoft.com/office/drawing/2014/main" id="{7059DBB9-BF26-CD48-BC44-5F5EA3C09742}"/>
              </a:ext>
            </a:extLst>
          </p:cNvPr>
          <p:cNvPicPr>
            <a:picLocks noChangeAspect="1"/>
          </p:cNvPicPr>
          <p:nvPr/>
        </p:nvPicPr>
        <p:blipFill>
          <a:blip r:embed="rId3"/>
          <a:stretch>
            <a:fillRect/>
          </a:stretch>
        </p:blipFill>
        <p:spPr>
          <a:xfrm>
            <a:off x="6972299" y="3734789"/>
            <a:ext cx="2895887" cy="1621697"/>
          </a:xfrm>
          <a:prstGeom prst="rect">
            <a:avLst/>
          </a:prstGeom>
        </p:spPr>
      </p:pic>
    </p:spTree>
    <p:extLst>
      <p:ext uri="{BB962C8B-B14F-4D97-AF65-F5344CB8AC3E}">
        <p14:creationId xmlns:p14="http://schemas.microsoft.com/office/powerpoint/2010/main" val="362485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80F2-B256-EF46-8419-25E94CD315EB}"/>
              </a:ext>
            </a:extLst>
          </p:cNvPr>
          <p:cNvSpPr>
            <a:spLocks noGrp="1"/>
          </p:cNvSpPr>
          <p:nvPr>
            <p:ph type="title"/>
          </p:nvPr>
        </p:nvSpPr>
        <p:spPr/>
        <p:txBody>
          <a:bodyPr anchor="ctr"/>
          <a:lstStyle/>
          <a:p>
            <a:pPr algn="ctr"/>
            <a:r>
              <a:rPr lang="en-US" b="1" dirty="0"/>
              <a:t>The Legislative Cycle</a:t>
            </a:r>
          </a:p>
        </p:txBody>
      </p:sp>
      <p:sp>
        <p:nvSpPr>
          <p:cNvPr id="3" name="Content Placeholder 2">
            <a:extLst>
              <a:ext uri="{FF2B5EF4-FFF2-40B4-BE49-F238E27FC236}">
                <a16:creationId xmlns:a16="http://schemas.microsoft.com/office/drawing/2014/main" id="{DB85FEB4-6A44-0040-8EE7-6362C16D243B}"/>
              </a:ext>
            </a:extLst>
          </p:cNvPr>
          <p:cNvSpPr>
            <a:spLocks noGrp="1"/>
          </p:cNvSpPr>
          <p:nvPr>
            <p:ph sz="half" idx="1"/>
          </p:nvPr>
        </p:nvSpPr>
        <p:spPr/>
        <p:txBody>
          <a:bodyPr/>
          <a:lstStyle/>
          <a:p>
            <a:r>
              <a:rPr lang="en-US" dirty="0"/>
              <a:t>The Legislative Branch of the California State Government is composed of the State Assembly, the State Senate, and several other departments. </a:t>
            </a:r>
          </a:p>
          <a:p>
            <a:r>
              <a:rPr lang="en-US" dirty="0"/>
              <a:t>This branch of government holds the principal lawmaking powers of the state. </a:t>
            </a:r>
          </a:p>
          <a:p>
            <a:r>
              <a:rPr lang="en-US" dirty="0"/>
              <a:t>On average, the Legislature will propose, analyze, and debate </a:t>
            </a:r>
            <a:r>
              <a:rPr lang="en-US" b="1" dirty="0"/>
              <a:t>over 6,000 bills</a:t>
            </a:r>
            <a:r>
              <a:rPr lang="en-US" dirty="0"/>
              <a:t> in a </a:t>
            </a:r>
            <a:r>
              <a:rPr lang="en-US" b="1" dirty="0"/>
              <a:t>two-year</a:t>
            </a:r>
            <a:r>
              <a:rPr lang="en-US" dirty="0"/>
              <a:t> session.</a:t>
            </a:r>
          </a:p>
          <a:p>
            <a:pPr marL="0" indent="0" algn="ctr">
              <a:buNone/>
            </a:pPr>
            <a:r>
              <a:rPr lang="en-US" b="1" dirty="0"/>
              <a:t>Assembly Members and Senators are limited to introducing fifty and forty bills (each, respectively) per two-year session. </a:t>
            </a:r>
            <a:endParaRPr lang="en-US" dirty="0"/>
          </a:p>
          <a:p>
            <a:pPr marL="0" indent="0" algn="ctr">
              <a:buNone/>
            </a:pPr>
            <a:r>
              <a:rPr lang="en-US" dirty="0">
                <a:solidFill>
                  <a:srgbClr val="00B050"/>
                </a:solidFill>
                <a:cs typeface="Gill Sans"/>
              </a:rPr>
              <a:t>Possible 5,600 bills per two-year cycle (80x50+40x40=5600) and there are always exceptions…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76699A7-3D3F-5D48-8AB2-C4ABCE411F60}"/>
              </a:ext>
            </a:extLst>
          </p:cNvPr>
          <p:cNvSpPr>
            <a:spLocks noGrp="1"/>
          </p:cNvSpPr>
          <p:nvPr>
            <p:ph type="sldNum" sz="quarter" idx="10"/>
          </p:nvPr>
        </p:nvSpPr>
        <p:spPr/>
        <p:txBody>
          <a:bodyPr/>
          <a:lstStyle/>
          <a:p>
            <a:pPr>
              <a:defRPr/>
            </a:pPr>
            <a:fld id="{CA86D19C-58E4-0C4B-866F-351E2232D695}" type="slidenum">
              <a:rPr lang="en-US" smtClean="0"/>
              <a:pPr>
                <a:defRPr/>
              </a:pPr>
              <a:t>6</a:t>
            </a:fld>
            <a:endParaRPr lang="en-US" dirty="0"/>
          </a:p>
        </p:txBody>
      </p:sp>
    </p:spTree>
    <p:extLst>
      <p:ext uri="{BB962C8B-B14F-4D97-AF65-F5344CB8AC3E}">
        <p14:creationId xmlns:p14="http://schemas.microsoft.com/office/powerpoint/2010/main" val="336462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6A07-B0ED-6E4B-AA74-A099392FB400}"/>
              </a:ext>
            </a:extLst>
          </p:cNvPr>
          <p:cNvSpPr>
            <a:spLocks noGrp="1"/>
          </p:cNvSpPr>
          <p:nvPr>
            <p:ph type="title"/>
          </p:nvPr>
        </p:nvSpPr>
        <p:spPr/>
        <p:txBody>
          <a:bodyPr anchor="ctr"/>
          <a:lstStyle/>
          <a:p>
            <a:pPr algn="ctr"/>
            <a:r>
              <a:rPr lang="en-US" b="1" dirty="0"/>
              <a:t>Assembly and Senate</a:t>
            </a:r>
            <a:br>
              <a:rPr lang="en-US" b="1" dirty="0"/>
            </a:br>
            <a:r>
              <a:rPr lang="en-US" b="1" dirty="0"/>
              <a:t>Chambers</a:t>
            </a:r>
          </a:p>
        </p:txBody>
      </p:sp>
      <p:pic>
        <p:nvPicPr>
          <p:cNvPr id="6" name="Content Placeholder 5">
            <a:extLst>
              <a:ext uri="{FF2B5EF4-FFF2-40B4-BE49-F238E27FC236}">
                <a16:creationId xmlns:a16="http://schemas.microsoft.com/office/drawing/2014/main" id="{ABD26584-9BB3-8048-9DE6-2A285AB0441D}"/>
              </a:ext>
            </a:extLst>
          </p:cNvPr>
          <p:cNvPicPr>
            <a:picLocks noGrp="1" noChangeAspect="1"/>
          </p:cNvPicPr>
          <p:nvPr>
            <p:ph sz="half" idx="2"/>
          </p:nvPr>
        </p:nvPicPr>
        <p:blipFill>
          <a:blip r:embed="rId3"/>
          <a:stretch>
            <a:fillRect/>
          </a:stretch>
        </p:blipFill>
        <p:spPr>
          <a:xfrm>
            <a:off x="1277938" y="2148087"/>
            <a:ext cx="4922837" cy="3692127"/>
          </a:xfrm>
        </p:spPr>
      </p:pic>
      <p:pic>
        <p:nvPicPr>
          <p:cNvPr id="7" name="Content Placeholder 6">
            <a:extLst>
              <a:ext uri="{FF2B5EF4-FFF2-40B4-BE49-F238E27FC236}">
                <a16:creationId xmlns:a16="http://schemas.microsoft.com/office/drawing/2014/main" id="{7287D1F5-341E-B746-8A2F-9EC36C11CBFD}"/>
              </a:ext>
            </a:extLst>
          </p:cNvPr>
          <p:cNvPicPr>
            <a:picLocks noGrp="1" noChangeAspect="1"/>
          </p:cNvPicPr>
          <p:nvPr>
            <p:ph sz="quarter" idx="4"/>
          </p:nvPr>
        </p:nvPicPr>
        <p:blipFill>
          <a:blip r:embed="rId4"/>
          <a:stretch>
            <a:fillRect/>
          </a:stretch>
        </p:blipFill>
        <p:spPr>
          <a:xfrm>
            <a:off x="6388100" y="2137966"/>
            <a:ext cx="4949825" cy="3712368"/>
          </a:xfrm>
        </p:spPr>
      </p:pic>
      <p:sp>
        <p:nvSpPr>
          <p:cNvPr id="5" name="Slide Number Placeholder 4">
            <a:extLst>
              <a:ext uri="{FF2B5EF4-FFF2-40B4-BE49-F238E27FC236}">
                <a16:creationId xmlns:a16="http://schemas.microsoft.com/office/drawing/2014/main" id="{42532229-E076-BA4B-9E19-B8BD86874E30}"/>
              </a:ext>
            </a:extLst>
          </p:cNvPr>
          <p:cNvSpPr>
            <a:spLocks noGrp="1"/>
          </p:cNvSpPr>
          <p:nvPr>
            <p:ph type="sldNum" sz="quarter" idx="10"/>
          </p:nvPr>
        </p:nvSpPr>
        <p:spPr/>
        <p:txBody>
          <a:bodyPr/>
          <a:lstStyle/>
          <a:p>
            <a:pPr>
              <a:defRPr/>
            </a:pPr>
            <a:fld id="{616D5885-80C4-334A-ADD9-792750371828}" type="slidenum">
              <a:rPr lang="en-US" smtClean="0"/>
              <a:pPr>
                <a:defRPr/>
              </a:pPr>
              <a:t>7</a:t>
            </a:fld>
            <a:endParaRPr lang="en-US" dirty="0"/>
          </a:p>
        </p:txBody>
      </p:sp>
    </p:spTree>
    <p:extLst>
      <p:ext uri="{BB962C8B-B14F-4D97-AF65-F5344CB8AC3E}">
        <p14:creationId xmlns:p14="http://schemas.microsoft.com/office/powerpoint/2010/main" val="221221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AE7F-F353-2443-BB7D-249AE61FA5C2}"/>
              </a:ext>
            </a:extLst>
          </p:cNvPr>
          <p:cNvSpPr>
            <a:spLocks noGrp="1"/>
          </p:cNvSpPr>
          <p:nvPr>
            <p:ph type="title"/>
          </p:nvPr>
        </p:nvSpPr>
        <p:spPr>
          <a:xfrm>
            <a:off x="1277651" y="365125"/>
            <a:ext cx="3378756" cy="5726186"/>
          </a:xfrm>
        </p:spPr>
        <p:txBody>
          <a:bodyPr anchor="t">
            <a:normAutofit/>
          </a:bodyPr>
          <a:lstStyle/>
          <a:p>
            <a:pPr algn="ctr"/>
            <a:r>
              <a:rPr lang="en-US" b="1" dirty="0"/>
              <a:t>The Life and Times of a California Bill</a:t>
            </a:r>
            <a:br>
              <a:rPr lang="en-US" b="1" dirty="0"/>
            </a:br>
            <a:br>
              <a:rPr lang="en-US" b="1" dirty="0"/>
            </a:br>
            <a:br>
              <a:rPr lang="en-US" b="1" dirty="0"/>
            </a:br>
            <a:br>
              <a:rPr lang="en-US" b="1" dirty="0"/>
            </a:br>
            <a:br>
              <a:rPr lang="en-US" b="1" dirty="0"/>
            </a:br>
            <a:br>
              <a:rPr lang="en-US" b="1" dirty="0"/>
            </a:br>
            <a:br>
              <a:rPr lang="en-US" b="1" dirty="0"/>
            </a:br>
            <a:br>
              <a:rPr lang="en-US" b="1" dirty="0"/>
            </a:br>
            <a:r>
              <a:rPr lang="en-US" sz="2000" b="1" dirty="0"/>
              <a:t>by Wendy Brill-Wynkoop</a:t>
            </a:r>
          </a:p>
        </p:txBody>
      </p:sp>
      <p:sp>
        <p:nvSpPr>
          <p:cNvPr id="4" name="Slide Number Placeholder 3">
            <a:extLst>
              <a:ext uri="{FF2B5EF4-FFF2-40B4-BE49-F238E27FC236}">
                <a16:creationId xmlns:a16="http://schemas.microsoft.com/office/drawing/2014/main" id="{94AE68EE-1B18-F745-A3B2-BEAD4640C433}"/>
              </a:ext>
            </a:extLst>
          </p:cNvPr>
          <p:cNvSpPr>
            <a:spLocks noGrp="1"/>
          </p:cNvSpPr>
          <p:nvPr>
            <p:ph type="sldNum" sz="quarter" idx="10"/>
          </p:nvPr>
        </p:nvSpPr>
        <p:spPr/>
        <p:txBody>
          <a:bodyPr/>
          <a:lstStyle/>
          <a:p>
            <a:pPr>
              <a:defRPr/>
            </a:pPr>
            <a:fld id="{CA86D19C-58E4-0C4B-866F-351E2232D695}" type="slidenum">
              <a:rPr lang="en-US" smtClean="0"/>
              <a:pPr>
                <a:defRPr/>
              </a:pPr>
              <a:t>8</a:t>
            </a:fld>
            <a:endParaRPr lang="en-US" dirty="0"/>
          </a:p>
        </p:txBody>
      </p:sp>
      <p:pic>
        <p:nvPicPr>
          <p:cNvPr id="5" name="Google Shape;115;p22">
            <a:extLst>
              <a:ext uri="{FF2B5EF4-FFF2-40B4-BE49-F238E27FC236}">
                <a16:creationId xmlns:a16="http://schemas.microsoft.com/office/drawing/2014/main" id="{77E8126A-CD56-9449-888A-AAC3B21BB5B7}"/>
              </a:ext>
            </a:extLst>
          </p:cNvPr>
          <p:cNvPicPr preferRelativeResize="0">
            <a:picLocks noGrp="1"/>
          </p:cNvPicPr>
          <p:nvPr>
            <p:ph sz="half" idx="1"/>
          </p:nvPr>
        </p:nvPicPr>
        <p:blipFill rotWithShape="1">
          <a:blip r:embed="rId3">
            <a:alphaModFix/>
          </a:blip>
          <a:srcRect/>
          <a:stretch/>
        </p:blipFill>
        <p:spPr>
          <a:xfrm>
            <a:off x="5373858" y="365125"/>
            <a:ext cx="5641145" cy="6091946"/>
          </a:xfrm>
          <a:prstGeom prst="rect">
            <a:avLst/>
          </a:prstGeom>
          <a:noFill/>
          <a:ln>
            <a:noFill/>
          </a:ln>
        </p:spPr>
      </p:pic>
      <p:pic>
        <p:nvPicPr>
          <p:cNvPr id="6" name="Picture 5">
            <a:extLst>
              <a:ext uri="{FF2B5EF4-FFF2-40B4-BE49-F238E27FC236}">
                <a16:creationId xmlns:a16="http://schemas.microsoft.com/office/drawing/2014/main" id="{7A1AD38D-E044-8541-8A3F-057601FB6B2A}"/>
              </a:ext>
            </a:extLst>
          </p:cNvPr>
          <p:cNvPicPr>
            <a:picLocks noChangeAspect="1"/>
          </p:cNvPicPr>
          <p:nvPr/>
        </p:nvPicPr>
        <p:blipFill>
          <a:blip r:embed="rId4"/>
          <a:stretch>
            <a:fillRect/>
          </a:stretch>
        </p:blipFill>
        <p:spPr>
          <a:xfrm>
            <a:off x="1668778" y="2706639"/>
            <a:ext cx="2596502" cy="1724684"/>
          </a:xfrm>
          <a:prstGeom prst="rect">
            <a:avLst/>
          </a:prstGeom>
        </p:spPr>
      </p:pic>
    </p:spTree>
    <p:extLst>
      <p:ext uri="{BB962C8B-B14F-4D97-AF65-F5344CB8AC3E}">
        <p14:creationId xmlns:p14="http://schemas.microsoft.com/office/powerpoint/2010/main" val="178617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587C-741E-BF4D-9050-1512D8EFC217}"/>
              </a:ext>
            </a:extLst>
          </p:cNvPr>
          <p:cNvSpPr>
            <a:spLocks noGrp="1"/>
          </p:cNvSpPr>
          <p:nvPr>
            <p:ph type="title"/>
          </p:nvPr>
        </p:nvSpPr>
        <p:spPr/>
        <p:txBody>
          <a:bodyPr anchor="ctr"/>
          <a:lstStyle/>
          <a:p>
            <a:pPr algn="ctr"/>
            <a:r>
              <a:rPr lang="en-US" b="1" dirty="0"/>
              <a:t>California Law</a:t>
            </a:r>
          </a:p>
        </p:txBody>
      </p:sp>
      <p:sp>
        <p:nvSpPr>
          <p:cNvPr id="3" name="Content Placeholder 2">
            <a:extLst>
              <a:ext uri="{FF2B5EF4-FFF2-40B4-BE49-F238E27FC236}">
                <a16:creationId xmlns:a16="http://schemas.microsoft.com/office/drawing/2014/main" id="{86F059AA-914F-1C46-9E46-0226ECA15753}"/>
              </a:ext>
            </a:extLst>
          </p:cNvPr>
          <p:cNvSpPr>
            <a:spLocks noGrp="1"/>
          </p:cNvSpPr>
          <p:nvPr>
            <p:ph sz="half" idx="1"/>
          </p:nvPr>
        </p:nvSpPr>
        <p:spPr>
          <a:xfrm>
            <a:off x="2023672" y="1499016"/>
            <a:ext cx="8589364" cy="4857334"/>
          </a:xfrm>
        </p:spPr>
        <p:txBody>
          <a:bodyPr/>
          <a:lstStyle/>
          <a:p>
            <a:pPr marL="0" indent="0">
              <a:buNone/>
            </a:pPr>
            <a:r>
              <a:rPr lang="en-US" b="1" dirty="0"/>
              <a:t>Other than the legislative process, laws are changed by:</a:t>
            </a:r>
          </a:p>
          <a:p>
            <a:r>
              <a:rPr lang="en-US" dirty="0"/>
              <a:t>State ballot</a:t>
            </a:r>
          </a:p>
          <a:p>
            <a:pPr lvl="1"/>
            <a:r>
              <a:rPr lang="en-US" dirty="0"/>
              <a:t>Initiative process – simple majority = more than 50%</a:t>
            </a:r>
          </a:p>
          <a:p>
            <a:pPr lvl="1"/>
            <a:r>
              <a:rPr lang="en-US" dirty="0">
                <a:cs typeface="Arial"/>
              </a:rPr>
              <a:t>Constitutional Amendment – 2/3 majority</a:t>
            </a:r>
          </a:p>
          <a:p>
            <a:r>
              <a:rPr lang="en-US" dirty="0">
                <a:cs typeface="Arial"/>
              </a:rPr>
              <a:t>Budget process</a:t>
            </a:r>
          </a:p>
          <a:p>
            <a:pPr lvl="1"/>
            <a:r>
              <a:rPr lang="en-US" dirty="0">
                <a:cs typeface="Arial"/>
              </a:rPr>
              <a:t>Trailer Bill – AB and SB annual for each house</a:t>
            </a:r>
          </a:p>
          <a:p>
            <a:pPr marL="0" indent="0">
              <a:buNone/>
            </a:pPr>
            <a:endParaRPr lang="en-US" dirty="0"/>
          </a:p>
        </p:txBody>
      </p:sp>
      <p:sp>
        <p:nvSpPr>
          <p:cNvPr id="4" name="Slide Number Placeholder 3">
            <a:extLst>
              <a:ext uri="{FF2B5EF4-FFF2-40B4-BE49-F238E27FC236}">
                <a16:creationId xmlns:a16="http://schemas.microsoft.com/office/drawing/2014/main" id="{5EAB8D99-6B66-4A41-BB48-2A8C84FDB512}"/>
              </a:ext>
            </a:extLst>
          </p:cNvPr>
          <p:cNvSpPr>
            <a:spLocks noGrp="1"/>
          </p:cNvSpPr>
          <p:nvPr>
            <p:ph type="sldNum" sz="quarter" idx="10"/>
          </p:nvPr>
        </p:nvSpPr>
        <p:spPr/>
        <p:txBody>
          <a:bodyPr/>
          <a:lstStyle/>
          <a:p>
            <a:pPr>
              <a:defRPr/>
            </a:pPr>
            <a:fld id="{CA86D19C-58E4-0C4B-866F-351E2232D695}" type="slidenum">
              <a:rPr lang="en-US" smtClean="0"/>
              <a:pPr>
                <a:defRPr/>
              </a:pPr>
              <a:t>9</a:t>
            </a:fld>
            <a:endParaRPr lang="en-US" dirty="0"/>
          </a:p>
        </p:txBody>
      </p:sp>
      <p:pic>
        <p:nvPicPr>
          <p:cNvPr id="5" name="Picture 4">
            <a:extLst>
              <a:ext uri="{FF2B5EF4-FFF2-40B4-BE49-F238E27FC236}">
                <a16:creationId xmlns:a16="http://schemas.microsoft.com/office/drawing/2014/main" id="{2DD1E4B2-910A-6C43-A854-422F9DE3AEAF}"/>
              </a:ext>
            </a:extLst>
          </p:cNvPr>
          <p:cNvPicPr>
            <a:picLocks noChangeAspect="1"/>
          </p:cNvPicPr>
          <p:nvPr/>
        </p:nvPicPr>
        <p:blipFill>
          <a:blip r:embed="rId3"/>
          <a:stretch>
            <a:fillRect/>
          </a:stretch>
        </p:blipFill>
        <p:spPr>
          <a:xfrm>
            <a:off x="4122837" y="4188926"/>
            <a:ext cx="4751339" cy="2349986"/>
          </a:xfrm>
          <a:prstGeom prst="rect">
            <a:avLst/>
          </a:prstGeom>
        </p:spPr>
      </p:pic>
    </p:spTree>
    <p:extLst>
      <p:ext uri="{BB962C8B-B14F-4D97-AF65-F5344CB8AC3E}">
        <p14:creationId xmlns:p14="http://schemas.microsoft.com/office/powerpoint/2010/main" val="2727003874"/>
      </p:ext>
    </p:extLst>
  </p:cSld>
  <p:clrMapOvr>
    <a:masterClrMapping/>
  </p:clrMapOvr>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1 210127" id="{DAC46680-91E6-7B49-872D-F9551EF3C782}" vid="{41AAB9FA-BDD9-EB40-8621-18159C45A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292</TotalTime>
  <Words>1778</Words>
  <Application>Microsoft Macintosh PowerPoint</Application>
  <PresentationFormat>Widescreen</PresentationFormat>
  <Paragraphs>248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vt:lpstr>
      <vt:lpstr>Palatino</vt:lpstr>
      <vt:lpstr>ASCCC Curriculum Inst. 2020 Theme</vt:lpstr>
      <vt:lpstr>Assembly Bills, Senate Bills, and Trailer Bill Language: Navigating the Legislative Proposals  Thursday, April 15 | 2:30-3:45 </vt:lpstr>
      <vt:lpstr>Presenters from the Legislative and Advocacy Committee</vt:lpstr>
      <vt:lpstr>Description</vt:lpstr>
      <vt:lpstr>Overview</vt:lpstr>
      <vt:lpstr>Terms and Acronyms</vt:lpstr>
      <vt:lpstr>The Legislative Cycle</vt:lpstr>
      <vt:lpstr>Assembly and Senate Chambers</vt:lpstr>
      <vt:lpstr>The Life and Times of a California Bill        by Wendy Brill-Wynkoop</vt:lpstr>
      <vt:lpstr>California Law</vt:lpstr>
      <vt:lpstr>Legislative Cycle Timeline</vt:lpstr>
      <vt:lpstr>Notable Bills from the 2019-2020 Legislative Cycle…and Prior Years</vt:lpstr>
      <vt:lpstr>ASCCC Priorities for 2021</vt:lpstr>
      <vt:lpstr>(Some) Introduced Bills for 2021</vt:lpstr>
      <vt:lpstr>ASCCC Position on Bills</vt:lpstr>
      <vt:lpstr>(Some) Trailer Bill Language  Recovery with Equity Report</vt:lpstr>
      <vt:lpstr>ASCCC Advocacy</vt:lpstr>
      <vt:lpstr>Local Academic Senates</vt:lpstr>
      <vt:lpstr>Local Academic Senates and Advocacy</vt:lpstr>
      <vt:lpstr>Legislation Tracking</vt:lpstr>
      <vt:lpstr>Resources</vt:lpstr>
      <vt:lpstr>Questions/Comments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37</cp:revision>
  <cp:lastPrinted>2020-11-24T19:27:34Z</cp:lastPrinted>
  <dcterms:created xsi:type="dcterms:W3CDTF">2021-03-24T15:10:30Z</dcterms:created>
  <dcterms:modified xsi:type="dcterms:W3CDTF">2021-04-12T18:25:21Z</dcterms:modified>
</cp:coreProperties>
</file>