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Merriweather"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7A4498-24BD-4DAD-B7EE-220B44D90E76}">
  <a:tblStyle styleId="{947A4498-24BD-4DAD-B7EE-220B44D90E76}"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545" autoAdjust="0"/>
  </p:normalViewPr>
  <p:slideViewPr>
    <p:cSldViewPr snapToGrid="0">
      <p:cViewPr varScale="1">
        <p:scale>
          <a:sx n="80" d="100"/>
          <a:sy n="80" d="100"/>
        </p:scale>
        <p:origin x="335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60" name="Google Shape;16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0"/>
          </a:p>
          <a:p>
            <a:pPr marL="0" lvl="0" indent="0" algn="l" rtl="0">
              <a:lnSpc>
                <a:spcPct val="100000"/>
              </a:lnSpc>
              <a:spcBef>
                <a:spcPts val="0"/>
              </a:spcBef>
              <a:spcAft>
                <a:spcPts val="0"/>
              </a:spcAft>
              <a:buSzPts val="1400"/>
              <a:buNone/>
            </a:pPr>
            <a:endParaRPr/>
          </a:p>
        </p:txBody>
      </p:sp>
      <p:sp>
        <p:nvSpPr>
          <p:cNvPr id="168" name="Google Shape;168;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175" name="Google Shape;17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205" name="Google Shape;20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2" name="Google Shape;21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0" name="Google Shape;22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dirty="0"/>
          </a:p>
        </p:txBody>
      </p:sp>
      <p:sp>
        <p:nvSpPr>
          <p:cNvPr id="227" name="Google Shape;22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98" name="Google Shape;9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234" name="Google Shape;23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c6d76763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c6d767634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sz="100" dirty="0"/>
          </a:p>
        </p:txBody>
      </p:sp>
      <p:sp>
        <p:nvSpPr>
          <p:cNvPr id="241" name="Google Shape;241;gc6d767634a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c8fa27ffaf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c8fa27ffaf_1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gc8fa27ffaf_1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6" name="Google Shape;25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3" name="Google Shape;26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0" name="Google Shape;27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 name="Google Shape;10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8fa27ffa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c8fa27ffaf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300" dirty="0">
              <a:latin typeface="Arial"/>
              <a:ea typeface="Arial"/>
              <a:cs typeface="Arial"/>
              <a:sym typeface="Arial"/>
            </a:endParaRPr>
          </a:p>
          <a:p>
            <a:pPr marL="457200" lvl="0" indent="0" algn="l" rtl="0">
              <a:lnSpc>
                <a:spcPct val="90000"/>
              </a:lnSpc>
              <a:spcBef>
                <a:spcPts val="400"/>
              </a:spcBef>
              <a:spcAft>
                <a:spcPts val="0"/>
              </a:spcAft>
              <a:buNone/>
            </a:pPr>
            <a:endParaRPr sz="900" dirty="0">
              <a:latin typeface="Arial"/>
              <a:ea typeface="Arial"/>
              <a:cs typeface="Arial"/>
              <a:sym typeface="Arial"/>
            </a:endParaRPr>
          </a:p>
        </p:txBody>
      </p:sp>
      <p:sp>
        <p:nvSpPr>
          <p:cNvPr id="121" name="Google Shape;121;gc8fa27ffaf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8fa27ffaf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c8fa27ffaf_1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29" name="Google Shape;129;gc8fa27ffaf_1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6d767634a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2" name="Google Shape;152;gc6d76763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1 Title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831850" y="3310152"/>
            <a:ext cx="10515600" cy="1312648"/>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4000"/>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831850" y="4683125"/>
            <a:ext cx="10515600" cy="1406525"/>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Clr>
                <a:srgbClr val="674831"/>
              </a:buClr>
              <a:buSzPts val="2400"/>
              <a:buFont typeface="Arial"/>
              <a:buNone/>
              <a:defRPr sz="2400">
                <a:solidFill>
                  <a:srgbClr val="674831"/>
                </a:solidFill>
              </a:defRPr>
            </a:lvl1pPr>
            <a:lvl2pPr marL="914400" lvl="1" indent="-228600" algn="l">
              <a:lnSpc>
                <a:spcPct val="100000"/>
              </a:lnSpc>
              <a:spcBef>
                <a:spcPts val="400"/>
              </a:spcBef>
              <a:spcAft>
                <a:spcPts val="0"/>
              </a:spcAft>
              <a:buSzPts val="1700"/>
              <a:buNone/>
              <a:defRPr sz="2000">
                <a:solidFill>
                  <a:srgbClr val="888888"/>
                </a:solidFill>
              </a:defRPr>
            </a:lvl2pPr>
            <a:lvl3pPr marL="1371600" lvl="2" indent="-228600" algn="l">
              <a:lnSpc>
                <a:spcPct val="100000"/>
              </a:lnSpc>
              <a:spcBef>
                <a:spcPts val="360"/>
              </a:spcBef>
              <a:spcAft>
                <a:spcPts val="0"/>
              </a:spcAft>
              <a:buSzPts val="1620"/>
              <a:buNone/>
              <a:defRPr sz="1800">
                <a:solidFill>
                  <a:srgbClr val="888888"/>
                </a:solidFill>
              </a:defRPr>
            </a:lvl3pPr>
            <a:lvl4pPr marL="1828800" lvl="3" indent="-228600" algn="l">
              <a:lnSpc>
                <a:spcPct val="100000"/>
              </a:lnSpc>
              <a:spcBef>
                <a:spcPts val="320"/>
              </a:spcBef>
              <a:spcAft>
                <a:spcPts val="0"/>
              </a:spcAft>
              <a:buSzPts val="1600"/>
              <a:buNone/>
              <a:defRPr sz="1600">
                <a:solidFill>
                  <a:srgbClr val="888888"/>
                </a:solidFill>
              </a:defRPr>
            </a:lvl4pPr>
            <a:lvl5pPr marL="2286000" lvl="4" indent="-228600" algn="l">
              <a:lnSpc>
                <a:spcPct val="100000"/>
              </a:lnSpc>
              <a:spcBef>
                <a:spcPts val="280"/>
              </a:spcBef>
              <a:spcAft>
                <a:spcPts val="0"/>
              </a:spcAft>
              <a:buSzPts val="1400"/>
              <a:buNone/>
              <a:defRPr sz="1600">
                <a:solidFill>
                  <a:srgbClr val="888888"/>
                </a:solidFill>
              </a:defRPr>
            </a:lvl5pPr>
            <a:lvl6pPr marL="2743200" lvl="5" indent="-228600" algn="l">
              <a:lnSpc>
                <a:spcPct val="100000"/>
              </a:lnSpc>
              <a:spcBef>
                <a:spcPts val="260"/>
              </a:spcBef>
              <a:spcAft>
                <a:spcPts val="0"/>
              </a:spcAft>
              <a:buSzPts val="1300"/>
              <a:buNone/>
              <a:defRPr sz="1600">
                <a:solidFill>
                  <a:srgbClr val="888888"/>
                </a:solidFill>
              </a:defRPr>
            </a:lvl6pPr>
            <a:lvl7pPr marL="3200400" lvl="6" indent="-228600" algn="l">
              <a:lnSpc>
                <a:spcPct val="100000"/>
              </a:lnSpc>
              <a:spcBef>
                <a:spcPts val="260"/>
              </a:spcBef>
              <a:spcAft>
                <a:spcPts val="0"/>
              </a:spcAft>
              <a:buSzPts val="1300"/>
              <a:buNone/>
              <a:defRPr sz="1600">
                <a:solidFill>
                  <a:srgbClr val="888888"/>
                </a:solidFill>
              </a:defRPr>
            </a:lvl7pPr>
            <a:lvl8pPr marL="3657600" lvl="7" indent="-228600" algn="l">
              <a:lnSpc>
                <a:spcPct val="100000"/>
              </a:lnSpc>
              <a:spcBef>
                <a:spcPts val="260"/>
              </a:spcBef>
              <a:spcAft>
                <a:spcPts val="0"/>
              </a:spcAft>
              <a:buSzPts val="1300"/>
              <a:buNone/>
              <a:defRPr sz="1600">
                <a:solidFill>
                  <a:srgbClr val="888888"/>
                </a:solidFill>
              </a:defRPr>
            </a:lvl8pPr>
            <a:lvl9pPr marL="4114800" lvl="8" indent="-228600" algn="l">
              <a:lnSpc>
                <a:spcPct val="100000"/>
              </a:lnSpc>
              <a:spcBef>
                <a:spcPts val="260"/>
              </a:spcBef>
              <a:spcAft>
                <a:spcPts val="0"/>
              </a:spcAft>
              <a:buSzPts val="1300"/>
              <a:buNone/>
              <a:defRPr sz="1600">
                <a:solidFill>
                  <a:srgbClr val="888888"/>
                </a:solidFill>
              </a:defRPr>
            </a:lvl9pPr>
          </a:lstStyle>
          <a:p>
            <a:endParaRPr/>
          </a:p>
        </p:txBody>
      </p:sp>
      <p:pic>
        <p:nvPicPr>
          <p:cNvPr id="20" name="Google Shape;20;p2" descr="ASCCC logo"/>
          <p:cNvPicPr preferRelativeResize="0"/>
          <p:nvPr/>
        </p:nvPicPr>
        <p:blipFill rotWithShape="1">
          <a:blip r:embed="rId3">
            <a:alphaModFix/>
          </a:blip>
          <a:srcRect/>
          <a:stretch/>
        </p:blipFill>
        <p:spPr>
          <a:xfrm>
            <a:off x="3556000" y="758741"/>
            <a:ext cx="5080000" cy="15621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3657600" y="-1447800"/>
            <a:ext cx="4876800" cy="109728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8" name="Google Shape;78;p11"/>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7277100" y="2171700"/>
            <a:ext cx="5867400" cy="2743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1689100" y="-469900"/>
            <a:ext cx="5867400" cy="80264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4" name="Google Shape;84;p12"/>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3"/>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963084" y="2362201"/>
            <a:ext cx="10363200" cy="22002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800"/>
              <a:buFont typeface="Arial"/>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963084" y="4626865"/>
            <a:ext cx="103632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SzPts val="2040"/>
              <a:buNone/>
              <a:defRPr sz="2400">
                <a:solidFill>
                  <a:schemeClr val="lt2"/>
                </a:solidFill>
              </a:defRPr>
            </a:lvl1pPr>
            <a:lvl2pPr marL="914400" lvl="1" indent="-228600" algn="l">
              <a:lnSpc>
                <a:spcPct val="100000"/>
              </a:lnSpc>
              <a:spcBef>
                <a:spcPts val="360"/>
              </a:spcBef>
              <a:spcAft>
                <a:spcPts val="0"/>
              </a:spcAft>
              <a:buSzPts val="1530"/>
              <a:buNone/>
              <a:defRPr sz="1800">
                <a:solidFill>
                  <a:schemeClr val="lt1"/>
                </a:solidFill>
              </a:defRPr>
            </a:lvl2pPr>
            <a:lvl3pPr marL="1371600" lvl="2" indent="-228600" algn="l">
              <a:lnSpc>
                <a:spcPct val="100000"/>
              </a:lnSpc>
              <a:spcBef>
                <a:spcPts val="320"/>
              </a:spcBef>
              <a:spcAft>
                <a:spcPts val="0"/>
              </a:spcAft>
              <a:buSzPts val="1440"/>
              <a:buNone/>
              <a:defRPr sz="1600">
                <a:solidFill>
                  <a:schemeClr val="lt1"/>
                </a:solidFill>
              </a:defRPr>
            </a:lvl3pPr>
            <a:lvl4pPr marL="1828800" lvl="3" indent="-228600" algn="l">
              <a:lnSpc>
                <a:spcPct val="100000"/>
              </a:lnSpc>
              <a:spcBef>
                <a:spcPts val="280"/>
              </a:spcBef>
              <a:spcAft>
                <a:spcPts val="0"/>
              </a:spcAft>
              <a:buSzPts val="1400"/>
              <a:buNone/>
              <a:defRPr sz="1400">
                <a:solidFill>
                  <a:schemeClr val="lt1"/>
                </a:solidFill>
              </a:defRPr>
            </a:lvl4pPr>
            <a:lvl5pPr marL="2286000" lvl="4" indent="-228600" algn="l">
              <a:lnSpc>
                <a:spcPct val="100000"/>
              </a:lnSpc>
              <a:spcBef>
                <a:spcPts val="280"/>
              </a:spcBef>
              <a:spcAft>
                <a:spcPts val="0"/>
              </a:spcAft>
              <a:buSzPts val="1400"/>
              <a:buNone/>
              <a:defRPr sz="1400">
                <a:solidFill>
                  <a:schemeClr val="lt1"/>
                </a:solidFill>
              </a:defRPr>
            </a:lvl5pPr>
            <a:lvl6pPr marL="2743200" lvl="5" indent="-228600" algn="l">
              <a:lnSpc>
                <a:spcPct val="100000"/>
              </a:lnSpc>
              <a:spcBef>
                <a:spcPts val="280"/>
              </a:spcBef>
              <a:spcAft>
                <a:spcPts val="0"/>
              </a:spcAft>
              <a:buSzPts val="1400"/>
              <a:buNone/>
              <a:defRPr sz="1400">
                <a:solidFill>
                  <a:schemeClr val="lt1"/>
                </a:solidFill>
              </a:defRPr>
            </a:lvl6pPr>
            <a:lvl7pPr marL="3200400" lvl="6" indent="-228600" algn="l">
              <a:lnSpc>
                <a:spcPct val="100000"/>
              </a:lnSpc>
              <a:spcBef>
                <a:spcPts val="280"/>
              </a:spcBef>
              <a:spcAft>
                <a:spcPts val="0"/>
              </a:spcAft>
              <a:buSzPts val="1400"/>
              <a:buNone/>
              <a:defRPr sz="1400">
                <a:solidFill>
                  <a:schemeClr val="lt1"/>
                </a:solidFill>
              </a:defRPr>
            </a:lvl7pPr>
            <a:lvl8pPr marL="3657600" lvl="7" indent="-228600" algn="l">
              <a:lnSpc>
                <a:spcPct val="100000"/>
              </a:lnSpc>
              <a:spcBef>
                <a:spcPts val="280"/>
              </a:spcBef>
              <a:spcAft>
                <a:spcPts val="0"/>
              </a:spcAft>
              <a:buSzPts val="1400"/>
              <a:buNone/>
              <a:defRPr sz="1400">
                <a:solidFill>
                  <a:schemeClr val="lt1"/>
                </a:solidFill>
              </a:defRPr>
            </a:lvl8pPr>
            <a:lvl9pPr marL="4114800" lvl="8" indent="-228600" algn="l">
              <a:lnSpc>
                <a:spcPct val="100000"/>
              </a:lnSpc>
              <a:spcBef>
                <a:spcPts val="280"/>
              </a:spcBef>
              <a:spcAft>
                <a:spcPts val="0"/>
              </a:spcAft>
              <a:buSzPts val="1400"/>
              <a:buNone/>
              <a:defRPr sz="1400">
                <a:solidFill>
                  <a:schemeClr val="lt1"/>
                </a:solidFill>
              </a:defRPr>
            </a:lvl9pPr>
          </a:lstStyle>
          <a:p>
            <a:endParaRPr/>
          </a:p>
        </p:txBody>
      </p:sp>
      <p:sp>
        <p:nvSpPr>
          <p:cNvPr id="34" name="Google Shape;34;p5"/>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37" name="Google Shape;37;p5"/>
          <p:cNvCxnSpPr/>
          <p:nvPr/>
        </p:nvCxnSpPr>
        <p:spPr>
          <a:xfrm>
            <a:off x="975360" y="4599432"/>
            <a:ext cx="104648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09600" y="1673352"/>
            <a:ext cx="5384800" cy="4718304"/>
          </a:xfrm>
          <a:prstGeom prst="rect">
            <a:avLst/>
          </a:prstGeom>
          <a:noFill/>
          <a:ln>
            <a:noFill/>
          </a:ln>
        </p:spPr>
        <p:txBody>
          <a:bodyPr spcFirstLastPara="1" wrap="square" lIns="91425" tIns="45700" rIns="91425" bIns="45700" anchor="t" anchorCtr="0">
            <a:noAutofit/>
          </a:bodyPr>
          <a:lstStyle>
            <a:lvl1pPr marL="457200" lvl="0" indent="-379730" algn="l">
              <a:lnSpc>
                <a:spcPct val="100000"/>
              </a:lnSpc>
              <a:spcBef>
                <a:spcPts val="560"/>
              </a:spcBef>
              <a:spcAft>
                <a:spcPts val="0"/>
              </a:spcAft>
              <a:buSzPts val="2380"/>
              <a:buChar char="•"/>
              <a:defRPr sz="2800"/>
            </a:lvl1pPr>
            <a:lvl2pPr marL="914400" lvl="1" indent="-358140" algn="l">
              <a:lnSpc>
                <a:spcPct val="100000"/>
              </a:lnSpc>
              <a:spcBef>
                <a:spcPts val="480"/>
              </a:spcBef>
              <a:spcAft>
                <a:spcPts val="0"/>
              </a:spcAft>
              <a:buSzPts val="2040"/>
              <a:buChar char="•"/>
              <a:defRPr sz="2400"/>
            </a:lvl2pPr>
            <a:lvl3pPr marL="1371600" lvl="2" indent="-342900" algn="l">
              <a:lnSpc>
                <a:spcPct val="100000"/>
              </a:lnSpc>
              <a:spcBef>
                <a:spcPts val="400"/>
              </a:spcBef>
              <a:spcAft>
                <a:spcPts val="0"/>
              </a:spcAft>
              <a:buSzPts val="18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41" name="Google Shape;41;p6"/>
          <p:cNvSpPr txBox="1">
            <a:spLocks noGrp="1"/>
          </p:cNvSpPr>
          <p:nvPr>
            <p:ph type="body" idx="2"/>
          </p:nvPr>
        </p:nvSpPr>
        <p:spPr>
          <a:xfrm>
            <a:off x="6197600" y="1673352"/>
            <a:ext cx="5384800" cy="4718304"/>
          </a:xfrm>
          <a:prstGeom prst="rect">
            <a:avLst/>
          </a:prstGeom>
          <a:noFill/>
          <a:ln>
            <a:noFill/>
          </a:ln>
        </p:spPr>
        <p:txBody>
          <a:bodyPr spcFirstLastPara="1" wrap="square" lIns="91425" tIns="45700" rIns="91425" bIns="45700" anchor="t" anchorCtr="0">
            <a:noAutofit/>
          </a:bodyPr>
          <a:lstStyle>
            <a:lvl1pPr marL="457200" lvl="0" indent="-379730" algn="l">
              <a:lnSpc>
                <a:spcPct val="100000"/>
              </a:lnSpc>
              <a:spcBef>
                <a:spcPts val="560"/>
              </a:spcBef>
              <a:spcAft>
                <a:spcPts val="0"/>
              </a:spcAft>
              <a:buSzPts val="2380"/>
              <a:buChar char="•"/>
              <a:defRPr sz="2800"/>
            </a:lvl1pPr>
            <a:lvl2pPr marL="914400" lvl="1" indent="-358140" algn="l">
              <a:lnSpc>
                <a:spcPct val="100000"/>
              </a:lnSpc>
              <a:spcBef>
                <a:spcPts val="480"/>
              </a:spcBef>
              <a:spcAft>
                <a:spcPts val="0"/>
              </a:spcAft>
              <a:buSzPts val="2040"/>
              <a:buChar char="•"/>
              <a:defRPr sz="2400"/>
            </a:lvl2pPr>
            <a:lvl3pPr marL="1371600" lvl="2" indent="-342900" algn="l">
              <a:lnSpc>
                <a:spcPct val="100000"/>
              </a:lnSpc>
              <a:spcBef>
                <a:spcPts val="400"/>
              </a:spcBef>
              <a:spcAft>
                <a:spcPts val="0"/>
              </a:spcAft>
              <a:buSzPts val="18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42" name="Google Shape;42;p6"/>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09600" y="1676400"/>
            <a:ext cx="5242560" cy="639762"/>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1700"/>
              <a:buNone/>
              <a:defRPr sz="2000" b="0">
                <a:solidFill>
                  <a:schemeClr val="dk2"/>
                </a:solidFil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48" name="Google Shape;48;p7"/>
          <p:cNvSpPr txBox="1">
            <a:spLocks noGrp="1"/>
          </p:cNvSpPr>
          <p:nvPr>
            <p:ph type="body" idx="2"/>
          </p:nvPr>
        </p:nvSpPr>
        <p:spPr>
          <a:xfrm>
            <a:off x="609600" y="2438400"/>
            <a:ext cx="5242560" cy="3951288"/>
          </a:xfrm>
          <a:prstGeom prst="rect">
            <a:avLst/>
          </a:prstGeom>
          <a:noFill/>
          <a:ln>
            <a:noFill/>
          </a:ln>
        </p:spPr>
        <p:txBody>
          <a:bodyPr spcFirstLastPara="1" wrap="square" lIns="91425" tIns="45700" rIns="91425" bIns="45700" anchor="t" anchorCtr="0">
            <a:noAutofit/>
          </a:bodyPr>
          <a:lstStyle>
            <a:lvl1pPr marL="457200" lvl="0" indent="-358140" algn="l">
              <a:lnSpc>
                <a:spcPct val="100000"/>
              </a:lnSpc>
              <a:spcBef>
                <a:spcPts val="480"/>
              </a:spcBef>
              <a:spcAft>
                <a:spcPts val="0"/>
              </a:spcAft>
              <a:buSzPts val="2040"/>
              <a:buChar char="•"/>
              <a:defRPr sz="2400"/>
            </a:lvl1pPr>
            <a:lvl2pPr marL="914400" lvl="1" indent="-336550" algn="l">
              <a:lnSpc>
                <a:spcPct val="100000"/>
              </a:lnSpc>
              <a:spcBef>
                <a:spcPts val="400"/>
              </a:spcBef>
              <a:spcAft>
                <a:spcPts val="0"/>
              </a:spcAft>
              <a:buSzPts val="1700"/>
              <a:buChar char="•"/>
              <a:defRPr sz="2000"/>
            </a:lvl2pPr>
            <a:lvl3pPr marL="1371600" lvl="2" indent="-331469" algn="l">
              <a:lnSpc>
                <a:spcPct val="100000"/>
              </a:lnSpc>
              <a:spcBef>
                <a:spcPts val="360"/>
              </a:spcBef>
              <a:spcAft>
                <a:spcPts val="0"/>
              </a:spcAft>
              <a:buSzPts val="162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49" name="Google Shape;49;p7"/>
          <p:cNvSpPr txBox="1">
            <a:spLocks noGrp="1"/>
          </p:cNvSpPr>
          <p:nvPr>
            <p:ph type="body" idx="3"/>
          </p:nvPr>
        </p:nvSpPr>
        <p:spPr>
          <a:xfrm>
            <a:off x="6339840" y="1676400"/>
            <a:ext cx="5242560" cy="639762"/>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50" name="Google Shape;50;p7"/>
          <p:cNvSpPr txBox="1">
            <a:spLocks noGrp="1"/>
          </p:cNvSpPr>
          <p:nvPr>
            <p:ph type="body" idx="4"/>
          </p:nvPr>
        </p:nvSpPr>
        <p:spPr>
          <a:xfrm>
            <a:off x="6339840" y="2438400"/>
            <a:ext cx="5242560" cy="3951288"/>
          </a:xfrm>
          <a:prstGeom prst="rect">
            <a:avLst/>
          </a:prstGeom>
          <a:noFill/>
          <a:ln>
            <a:noFill/>
          </a:ln>
        </p:spPr>
        <p:txBody>
          <a:bodyPr spcFirstLastPara="1" wrap="square" lIns="91425" tIns="45700" rIns="91425" bIns="45700" anchor="t" anchorCtr="0">
            <a:noAutofit/>
          </a:bodyPr>
          <a:lstStyle>
            <a:lvl1pPr marL="457200" lvl="0" indent="-358140" algn="l">
              <a:lnSpc>
                <a:spcPct val="100000"/>
              </a:lnSpc>
              <a:spcBef>
                <a:spcPts val="480"/>
              </a:spcBef>
              <a:spcAft>
                <a:spcPts val="0"/>
              </a:spcAft>
              <a:buSzPts val="2040"/>
              <a:buChar char="•"/>
              <a:defRPr sz="2400"/>
            </a:lvl1pPr>
            <a:lvl2pPr marL="914400" lvl="1" indent="-336550" algn="l">
              <a:lnSpc>
                <a:spcPct val="100000"/>
              </a:lnSpc>
              <a:spcBef>
                <a:spcPts val="400"/>
              </a:spcBef>
              <a:spcAft>
                <a:spcPts val="0"/>
              </a:spcAft>
              <a:buSzPts val="1700"/>
              <a:buChar char="•"/>
              <a:defRPr sz="2000"/>
            </a:lvl2pPr>
            <a:lvl3pPr marL="1371600" lvl="2" indent="-331469" algn="l">
              <a:lnSpc>
                <a:spcPct val="100000"/>
              </a:lnSpc>
              <a:spcBef>
                <a:spcPts val="360"/>
              </a:spcBef>
              <a:spcAft>
                <a:spcPts val="0"/>
              </a:spcAft>
              <a:buSzPts val="162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51" name="Google Shape;51;p7"/>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54" name="Google Shape;54;p7"/>
          <p:cNvCxnSpPr/>
          <p:nvPr/>
        </p:nvCxnSpPr>
        <p:spPr>
          <a:xfrm rot="5400000">
            <a:off x="3741949" y="4045691"/>
            <a:ext cx="4709160" cy="1059"/>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609600" y="792080"/>
            <a:ext cx="2852928" cy="126187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3962400" y="792080"/>
            <a:ext cx="7620000" cy="5577840"/>
          </a:xfrm>
          <a:prstGeom prst="rect">
            <a:avLst/>
          </a:prstGeom>
          <a:noFill/>
          <a:ln>
            <a:noFill/>
          </a:ln>
        </p:spPr>
        <p:txBody>
          <a:bodyPr spcFirstLastPara="1" wrap="square" lIns="91425" tIns="45700" rIns="91425" bIns="45700" anchor="t" anchorCtr="0">
            <a:noAutofit/>
          </a:bodyPr>
          <a:lstStyle>
            <a:lvl1pPr marL="457200" lvl="0" indent="-401320" algn="l">
              <a:lnSpc>
                <a:spcPct val="100000"/>
              </a:lnSpc>
              <a:spcBef>
                <a:spcPts val="640"/>
              </a:spcBef>
              <a:spcAft>
                <a:spcPts val="0"/>
              </a:spcAft>
              <a:buSzPts val="2720"/>
              <a:buChar char="•"/>
              <a:defRPr sz="3200"/>
            </a:lvl1pPr>
            <a:lvl2pPr marL="914400" lvl="1" indent="-379730" algn="l">
              <a:lnSpc>
                <a:spcPct val="100000"/>
              </a:lnSpc>
              <a:spcBef>
                <a:spcPts val="560"/>
              </a:spcBef>
              <a:spcAft>
                <a:spcPts val="0"/>
              </a:spcAft>
              <a:buSzPts val="2380"/>
              <a:buChar char="•"/>
              <a:defRPr sz="2800"/>
            </a:lvl2pPr>
            <a:lvl3pPr marL="1371600" lvl="2" indent="-365760" algn="l">
              <a:lnSpc>
                <a:spcPct val="100000"/>
              </a:lnSpc>
              <a:spcBef>
                <a:spcPts val="480"/>
              </a:spcBef>
              <a:spcAft>
                <a:spcPts val="0"/>
              </a:spcAft>
              <a:buSzPts val="216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63" name="Google Shape;63;p9"/>
          <p:cNvSpPr txBox="1">
            <a:spLocks noGrp="1"/>
          </p:cNvSpPr>
          <p:nvPr>
            <p:ph type="body" idx="2"/>
          </p:nvPr>
        </p:nvSpPr>
        <p:spPr>
          <a:xfrm>
            <a:off x="609601" y="2130553"/>
            <a:ext cx="2852928" cy="424361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64" name="Google Shape;64;p9"/>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67" name="Google Shape;67;p9"/>
          <p:cNvCxnSpPr/>
          <p:nvPr/>
        </p:nvCxnSpPr>
        <p:spPr>
          <a:xfrm rot="5400000">
            <a:off x="912152" y="3579942"/>
            <a:ext cx="5577840" cy="2117"/>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09600" y="792480"/>
            <a:ext cx="2856907" cy="12649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a:spLocks noGrp="1"/>
          </p:cNvSpPr>
          <p:nvPr>
            <p:ph type="pic" idx="2"/>
          </p:nvPr>
        </p:nvSpPr>
        <p:spPr>
          <a:xfrm>
            <a:off x="3811480" y="838201"/>
            <a:ext cx="787252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431"/>
              </a:srgbClr>
            </a:outerShdw>
          </a:effectLst>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1" name="Google Shape;71;p10"/>
          <p:cNvSpPr txBox="1">
            <a:spLocks noGrp="1"/>
          </p:cNvSpPr>
          <p:nvPr>
            <p:ph type="body" idx="1"/>
          </p:nvPr>
        </p:nvSpPr>
        <p:spPr>
          <a:xfrm>
            <a:off x="609600" y="2133600"/>
            <a:ext cx="2852928" cy="424281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72" name="Google Shape;72;p10"/>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220786"/>
            <a:ext cx="12192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1"/>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lvl1pPr marL="457200" marR="0" lvl="0"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lnSpc>
                <a:spcPct val="100000"/>
              </a:lnSpc>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lnSpc>
                <a:spcPct val="100000"/>
              </a:lnSpc>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1"/>
          <p:cNvSpPr/>
          <p:nvPr/>
        </p:nvSpPr>
        <p:spPr>
          <a:xfrm>
            <a:off x="0" y="0"/>
            <a:ext cx="12192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1"/>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838200" y="3028895"/>
            <a:ext cx="10515600" cy="12441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SzPct val="130293"/>
              <a:buNone/>
            </a:pPr>
            <a:r>
              <a:rPr lang="en-US" sz="3411" b="1">
                <a:solidFill>
                  <a:schemeClr val="dk1"/>
                </a:solidFill>
              </a:rPr>
              <a:t>Zen and the Art of Assigning Courses to Disciplines</a:t>
            </a:r>
            <a:br>
              <a:rPr lang="en-US"/>
            </a:br>
            <a:endParaRPr/>
          </a:p>
        </p:txBody>
      </p:sp>
      <p:sp>
        <p:nvSpPr>
          <p:cNvPr id="93" name="Google Shape;93;p13"/>
          <p:cNvSpPr txBox="1">
            <a:spLocks noGrp="1"/>
          </p:cNvSpPr>
          <p:nvPr>
            <p:ph type="body" idx="1"/>
          </p:nvPr>
        </p:nvSpPr>
        <p:spPr>
          <a:xfrm>
            <a:off x="1303650" y="3926575"/>
            <a:ext cx="7341000" cy="1447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700">
                <a:solidFill>
                  <a:schemeClr val="dk1"/>
                </a:solidFill>
              </a:rPr>
              <a:t>Eric Narveson, ASCCC Standard and Practices Committee</a:t>
            </a:r>
            <a:endParaRPr sz="17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700">
                <a:solidFill>
                  <a:schemeClr val="dk1"/>
                </a:solidFill>
              </a:rPr>
              <a:t>Jeff Waller, ASCCC Curriculum Committee</a:t>
            </a:r>
            <a:endParaRPr sz="17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700">
                <a:solidFill>
                  <a:schemeClr val="dk1"/>
                </a:solidFill>
              </a:rPr>
              <a:t>Carrie Roberson, ASCCC North Representative</a:t>
            </a:r>
            <a:endParaRPr sz="17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700">
                <a:solidFill>
                  <a:schemeClr val="dk1"/>
                </a:solidFill>
              </a:rPr>
              <a:t>Julie Oliver, ASCCC Area A Representative</a:t>
            </a:r>
            <a:endParaRPr sz="3000"/>
          </a:p>
        </p:txBody>
      </p:sp>
      <p:pic>
        <p:nvPicPr>
          <p:cNvPr id="94" name="Google Shape;94;p13"/>
          <p:cNvPicPr preferRelativeResize="0"/>
          <p:nvPr/>
        </p:nvPicPr>
        <p:blipFill>
          <a:blip r:embed="rId3">
            <a:alphaModFix/>
          </a:blip>
          <a:stretch>
            <a:fillRect/>
          </a:stretch>
        </p:blipFill>
        <p:spPr>
          <a:xfrm>
            <a:off x="8872300" y="3643475"/>
            <a:ext cx="1570175" cy="2001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b="1"/>
              <a:t>HOW?</a:t>
            </a:r>
            <a:endParaRPr/>
          </a:p>
        </p:txBody>
      </p:sp>
      <p:sp>
        <p:nvSpPr>
          <p:cNvPr id="163" name="Google Shape;163;p22"/>
          <p:cNvSpPr txBox="1">
            <a:spLocks noGrp="1"/>
          </p:cNvSpPr>
          <p:nvPr>
            <p:ph type="body" idx="1"/>
          </p:nvPr>
        </p:nvSpPr>
        <p:spPr>
          <a:xfrm>
            <a:off x="609600" y="1600200"/>
            <a:ext cx="10748400" cy="4876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600" b="1">
                <a:solidFill>
                  <a:schemeClr val="dk2"/>
                </a:solidFill>
              </a:rPr>
              <a:t>Assigning Courses to Disciplines</a:t>
            </a:r>
            <a:endParaRPr sz="2600"/>
          </a:p>
          <a:p>
            <a:pPr marL="182880" lvl="0" indent="-182880" algn="l" rtl="0">
              <a:lnSpc>
                <a:spcPct val="100000"/>
              </a:lnSpc>
              <a:spcBef>
                <a:spcPts val="0"/>
              </a:spcBef>
              <a:spcAft>
                <a:spcPts val="0"/>
              </a:spcAft>
              <a:buSzPts val="3000"/>
              <a:buChar char="•"/>
            </a:pPr>
            <a:r>
              <a:rPr lang="en-US" sz="3000"/>
              <a:t>Determine the minimum qualifications necessary to teach a </a:t>
            </a:r>
            <a:endParaRPr sz="3000"/>
          </a:p>
          <a:p>
            <a:pPr marL="457200" lvl="0" indent="0" algn="l" rtl="0">
              <a:lnSpc>
                <a:spcPct val="100000"/>
              </a:lnSpc>
              <a:spcBef>
                <a:spcPts val="0"/>
              </a:spcBef>
              <a:spcAft>
                <a:spcPts val="0"/>
              </a:spcAft>
              <a:buNone/>
            </a:pPr>
            <a:r>
              <a:rPr lang="en-US" sz="3000"/>
              <a:t>course.</a:t>
            </a:r>
            <a:endParaRPr sz="3000"/>
          </a:p>
          <a:p>
            <a:pPr marL="182880" lvl="0" indent="-182880" algn="l" rtl="0">
              <a:lnSpc>
                <a:spcPct val="100000"/>
              </a:lnSpc>
              <a:spcBef>
                <a:spcPts val="560"/>
              </a:spcBef>
              <a:spcAft>
                <a:spcPts val="0"/>
              </a:spcAft>
              <a:buSzPts val="3000"/>
              <a:buChar char="•"/>
            </a:pPr>
            <a:r>
              <a:rPr lang="en-US" sz="3000"/>
              <a:t>Local academic senates maintain responsibility for placing </a:t>
            </a:r>
            <a:endParaRPr sz="3000"/>
          </a:p>
          <a:p>
            <a:pPr marL="457200" lvl="0" indent="0" algn="l" rtl="0">
              <a:lnSpc>
                <a:spcPct val="100000"/>
              </a:lnSpc>
              <a:spcBef>
                <a:spcPts val="560"/>
              </a:spcBef>
              <a:spcAft>
                <a:spcPts val="0"/>
              </a:spcAft>
              <a:buNone/>
            </a:pPr>
            <a:r>
              <a:rPr lang="en-US" sz="3000"/>
              <a:t>courses in disciplines (§53200(c)(1)).</a:t>
            </a:r>
            <a:endParaRPr sz="3000"/>
          </a:p>
          <a:p>
            <a:pPr marL="182880" lvl="0" indent="-182880" algn="l" rtl="0">
              <a:lnSpc>
                <a:spcPct val="100000"/>
              </a:lnSpc>
              <a:spcBef>
                <a:spcPts val="560"/>
              </a:spcBef>
              <a:spcAft>
                <a:spcPts val="0"/>
              </a:spcAft>
              <a:buSzPts val="3000"/>
              <a:buChar char="•"/>
            </a:pPr>
            <a:r>
              <a:rPr lang="en-US" sz="3000"/>
              <a:t>All credit &amp; noncredit courses </a:t>
            </a:r>
            <a:r>
              <a:rPr lang="en-US" sz="3000" b="1"/>
              <a:t>must</a:t>
            </a:r>
            <a:r>
              <a:rPr lang="en-US" sz="3000"/>
              <a:t> be placed within a </a:t>
            </a:r>
            <a:endParaRPr sz="3000"/>
          </a:p>
          <a:p>
            <a:pPr marL="457200" lvl="0" indent="0" algn="l" rtl="0">
              <a:lnSpc>
                <a:spcPct val="100000"/>
              </a:lnSpc>
              <a:spcBef>
                <a:spcPts val="560"/>
              </a:spcBef>
              <a:spcAft>
                <a:spcPts val="0"/>
              </a:spcAft>
              <a:buNone/>
            </a:pPr>
            <a:r>
              <a:rPr lang="en-US" sz="3000"/>
              <a:t>discipline or disciplines.</a:t>
            </a:r>
            <a:endParaRPr sz="3000"/>
          </a:p>
        </p:txBody>
      </p:sp>
      <p:pic>
        <p:nvPicPr>
          <p:cNvPr id="164" name="Google Shape;164;p22"/>
          <p:cNvPicPr preferRelativeResize="0"/>
          <p:nvPr/>
        </p:nvPicPr>
        <p:blipFill rotWithShape="1">
          <a:blip r:embed="rId3">
            <a:alphaModFix/>
          </a:blip>
          <a:srcRect/>
          <a:stretch/>
        </p:blipFill>
        <p:spPr>
          <a:xfrm>
            <a:off x="7990975" y="4701750"/>
            <a:ext cx="3270750" cy="1666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b="1">
                <a:latin typeface="Merriweather"/>
                <a:ea typeface="Merriweather"/>
                <a:cs typeface="Merriweather"/>
                <a:sym typeface="Merriweather"/>
              </a:rPr>
              <a:t>Options for Assigning Courses</a:t>
            </a:r>
            <a:endParaRPr>
              <a:latin typeface="Merriweather"/>
              <a:ea typeface="Merriweather"/>
              <a:cs typeface="Merriweather"/>
              <a:sym typeface="Merriweather"/>
            </a:endParaRPr>
          </a:p>
        </p:txBody>
      </p:sp>
      <p:sp>
        <p:nvSpPr>
          <p:cNvPr id="171" name="Google Shape;171;p23"/>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2380"/>
              <a:buFont typeface="Arial"/>
              <a:buAutoNum type="arabicPeriod"/>
            </a:pPr>
            <a:r>
              <a:rPr lang="en-US" sz="2800" b="1"/>
              <a:t>Course assigned to a single discipline </a:t>
            </a:r>
            <a:endParaRPr b="1"/>
          </a:p>
          <a:p>
            <a:pPr marL="457200" lvl="1" indent="-182880" algn="l" rtl="0">
              <a:lnSpc>
                <a:spcPct val="100000"/>
              </a:lnSpc>
              <a:spcBef>
                <a:spcPts val="480"/>
              </a:spcBef>
              <a:spcAft>
                <a:spcPts val="0"/>
              </a:spcAft>
              <a:buSzPts val="2040"/>
              <a:buChar char="•"/>
            </a:pPr>
            <a:r>
              <a:rPr lang="en-US" sz="2400"/>
              <a:t>Example: ENGL 101 assigned to English. The minimum qualifications for English provides adequate preparation to teach the course content. </a:t>
            </a:r>
            <a:endParaRPr/>
          </a:p>
          <a:p>
            <a:pPr marL="457200" lvl="0" indent="-457200" algn="l" rtl="0">
              <a:lnSpc>
                <a:spcPct val="100000"/>
              </a:lnSpc>
              <a:spcBef>
                <a:spcPts val="560"/>
              </a:spcBef>
              <a:spcAft>
                <a:spcPts val="0"/>
              </a:spcAft>
              <a:buSzPts val="2380"/>
              <a:buFont typeface="Arial"/>
              <a:buAutoNum type="arabicPeriod"/>
            </a:pPr>
            <a:r>
              <a:rPr lang="en-US" sz="2800" b="1"/>
              <a:t>Course assigned to more than one discipline with an “or”  </a:t>
            </a:r>
            <a:endParaRPr b="1"/>
          </a:p>
          <a:p>
            <a:pPr marL="457200" lvl="1" indent="-182880" algn="l" rtl="0">
              <a:lnSpc>
                <a:spcPct val="100000"/>
              </a:lnSpc>
              <a:spcBef>
                <a:spcPts val="480"/>
              </a:spcBef>
              <a:spcAft>
                <a:spcPts val="0"/>
              </a:spcAft>
              <a:buSzPts val="2040"/>
              <a:buChar char="•"/>
            </a:pPr>
            <a:r>
              <a:rPr lang="en-US" sz="2400"/>
              <a:t>Example: ARTS 101 assigned to Art </a:t>
            </a:r>
            <a:r>
              <a:rPr lang="en-US" sz="2400" i="1"/>
              <a:t>or </a:t>
            </a:r>
            <a:r>
              <a:rPr lang="en-US" sz="2400"/>
              <a:t>Graphic Design. The minimum qualifications for either discipline provide adequate preparation to teach the course content. </a:t>
            </a:r>
            <a:endParaRPr/>
          </a:p>
          <a:p>
            <a:pPr marL="457200" lvl="0" indent="-457200" algn="l" rtl="0">
              <a:lnSpc>
                <a:spcPct val="100000"/>
              </a:lnSpc>
              <a:spcBef>
                <a:spcPts val="560"/>
              </a:spcBef>
              <a:spcAft>
                <a:spcPts val="0"/>
              </a:spcAft>
              <a:buSzPts val="2380"/>
              <a:buFont typeface="Arial"/>
              <a:buAutoNum type="arabicPeriod"/>
            </a:pPr>
            <a:r>
              <a:rPr lang="en-US" sz="2800" b="1"/>
              <a:t>Course assigned to more than one discipline with an “and” </a:t>
            </a:r>
            <a:endParaRPr b="1"/>
          </a:p>
          <a:p>
            <a:pPr marL="457200" lvl="1" indent="-182880" algn="l" rtl="0">
              <a:lnSpc>
                <a:spcPct val="100000"/>
              </a:lnSpc>
              <a:spcBef>
                <a:spcPts val="480"/>
              </a:spcBef>
              <a:spcAft>
                <a:spcPts val="0"/>
              </a:spcAft>
              <a:buSzPts val="2040"/>
              <a:buChar char="•"/>
            </a:pPr>
            <a:r>
              <a:rPr lang="en-US" sz="2400"/>
              <a:t>Example: HUMA 120 assigned to Humanities </a:t>
            </a:r>
            <a:r>
              <a:rPr lang="en-US" sz="2400" i="1"/>
              <a:t>and </a:t>
            </a:r>
            <a:r>
              <a:rPr lang="en-US" sz="2400"/>
              <a:t>Ethnic Studies. The minimum qualifications for both disciplines </a:t>
            </a:r>
            <a:r>
              <a:rPr lang="en-US" sz="2400" i="1"/>
              <a:t>together </a:t>
            </a:r>
            <a:r>
              <a:rPr lang="en-US" sz="2400"/>
              <a:t>provide adequate preparation to teach the course content. </a:t>
            </a:r>
            <a:endParaRPr/>
          </a:p>
          <a:p>
            <a:pPr marL="182880" lvl="0" indent="-53338" algn="l" rtl="0">
              <a:lnSpc>
                <a:spcPct val="100000"/>
              </a:lnSpc>
              <a:spcBef>
                <a:spcPts val="480"/>
              </a:spcBef>
              <a:spcAft>
                <a:spcPts val="0"/>
              </a:spcAft>
              <a:buSzPts val="204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b="1">
                <a:latin typeface="Merriweather"/>
                <a:ea typeface="Merriweather"/>
                <a:cs typeface="Merriweather"/>
                <a:sym typeface="Merriweather"/>
              </a:rPr>
              <a:t>Multiple Disciplines</a:t>
            </a:r>
            <a:endParaRPr>
              <a:latin typeface="Merriweather"/>
              <a:ea typeface="Merriweather"/>
              <a:cs typeface="Merriweather"/>
              <a:sym typeface="Merriweather"/>
            </a:endParaRPr>
          </a:p>
        </p:txBody>
      </p:sp>
      <p:sp>
        <p:nvSpPr>
          <p:cNvPr id="178" name="Google Shape;178;p24"/>
          <p:cNvSpPr txBox="1">
            <a:spLocks noGrp="1"/>
          </p:cNvSpPr>
          <p:nvPr>
            <p:ph type="body" idx="1"/>
          </p:nvPr>
        </p:nvSpPr>
        <p:spPr>
          <a:xfrm>
            <a:off x="463375" y="1600200"/>
            <a:ext cx="11255400" cy="4576200"/>
          </a:xfrm>
          <a:prstGeom prst="rect">
            <a:avLst/>
          </a:prstGeom>
          <a:noFill/>
          <a:ln>
            <a:noFill/>
          </a:ln>
        </p:spPr>
        <p:txBody>
          <a:bodyPr spcFirstLastPara="1" wrap="square" lIns="91425" tIns="45700" rIns="91425" bIns="45700" anchor="t" anchorCtr="0">
            <a:noAutofit/>
          </a:bodyPr>
          <a:lstStyle/>
          <a:p>
            <a:pPr marL="182880" lvl="0" indent="-182880" algn="l" rtl="0">
              <a:lnSpc>
                <a:spcPct val="100000"/>
              </a:lnSpc>
              <a:spcBef>
                <a:spcPts val="0"/>
              </a:spcBef>
              <a:spcAft>
                <a:spcPts val="0"/>
              </a:spcAft>
              <a:buSzPts val="2400"/>
              <a:buChar char="•"/>
            </a:pPr>
            <a:r>
              <a:rPr lang="en-US"/>
              <a:t>Do</a:t>
            </a:r>
            <a:r>
              <a:rPr lang="en-US" i="1"/>
              <a:t> not </a:t>
            </a:r>
            <a:r>
              <a:rPr lang="en-US"/>
              <a:t>need to have more than one course outline of record (COR) or be listed in the catalog under multiple subject codes. </a:t>
            </a:r>
            <a:endParaRPr/>
          </a:p>
          <a:p>
            <a:pPr marL="742950" lvl="1" indent="-376555" algn="l" rtl="0">
              <a:lnSpc>
                <a:spcPct val="100000"/>
              </a:lnSpc>
              <a:spcBef>
                <a:spcPts val="440"/>
              </a:spcBef>
              <a:spcAft>
                <a:spcPts val="0"/>
              </a:spcAft>
              <a:buSzPts val="2400"/>
              <a:buChar char="•"/>
            </a:pPr>
            <a:r>
              <a:rPr lang="en-US"/>
              <a:t>Example: ARTS 101 is assigned to Art OR Graphic Design on the COR. The college only maintains one COR for ARTS 101. The course is listed in the catalog ONLY as ARTS 101. However, faculty who meet MQ for Art or Graphic Design can teach the course.</a:t>
            </a:r>
            <a:r>
              <a:rPr lang="en-US" sz="2400"/>
              <a:t> </a:t>
            </a:r>
            <a:endParaRPr/>
          </a:p>
          <a:p>
            <a:pPr marL="0" lvl="0" indent="0" algn="l" rtl="0">
              <a:lnSpc>
                <a:spcPct val="100000"/>
              </a:lnSpc>
              <a:spcBef>
                <a:spcPts val="440"/>
              </a:spcBef>
              <a:spcAft>
                <a:spcPts val="0"/>
              </a:spcAft>
              <a:buSzPts val="1870"/>
              <a:buNone/>
            </a:pPr>
            <a:endParaRPr sz="1050"/>
          </a:p>
          <a:p>
            <a:pPr marL="182880" lvl="0" indent="-182880" algn="l" rtl="0">
              <a:lnSpc>
                <a:spcPct val="100000"/>
              </a:lnSpc>
              <a:spcBef>
                <a:spcPts val="440"/>
              </a:spcBef>
              <a:spcAft>
                <a:spcPts val="0"/>
              </a:spcAft>
              <a:buSzPts val="2400"/>
              <a:buChar char="•"/>
            </a:pPr>
            <a:r>
              <a:rPr lang="en-US"/>
              <a:t>May</a:t>
            </a:r>
            <a:r>
              <a:rPr lang="en-US" i="1"/>
              <a:t> </a:t>
            </a:r>
            <a:r>
              <a:rPr lang="en-US"/>
              <a:t>be “double-coded” or “cross-listed”—i.e., recorded on two or more CORs and listed in the catalog under each subject code.  </a:t>
            </a:r>
            <a:endParaRPr/>
          </a:p>
          <a:p>
            <a:pPr marL="742950" lvl="1" indent="-338455" algn="l" rtl="0">
              <a:lnSpc>
                <a:spcPct val="100000"/>
              </a:lnSpc>
              <a:spcBef>
                <a:spcPts val="440"/>
              </a:spcBef>
              <a:spcAft>
                <a:spcPts val="0"/>
              </a:spcAft>
              <a:buSzPts val="1800"/>
              <a:buChar char="•"/>
            </a:pPr>
            <a:r>
              <a:rPr lang="en-US"/>
              <a:t>Example: Social Psychology is recorded on two separate CORs, one as PSYC 120, one as SOCI 120. It is listed in the catalog under both subject codes. These courses should have identical CORs.</a:t>
            </a:r>
            <a:r>
              <a:rPr lang="en-US" sz="1800"/>
              <a:t>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b="1">
                <a:latin typeface="Merriweather"/>
                <a:ea typeface="Merriweather"/>
                <a:cs typeface="Merriweather"/>
                <a:sym typeface="Merriweather"/>
              </a:rPr>
              <a:t>Local Disciplines Assignment</a:t>
            </a:r>
            <a:endParaRPr>
              <a:latin typeface="Merriweather"/>
              <a:ea typeface="Merriweather"/>
              <a:cs typeface="Merriweather"/>
              <a:sym typeface="Merriweather"/>
            </a:endParaRPr>
          </a:p>
        </p:txBody>
      </p:sp>
      <p:sp>
        <p:nvSpPr>
          <p:cNvPr id="185" name="Google Shape;185;p25"/>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379413" lvl="0" indent="-379413" algn="l" rtl="0">
              <a:lnSpc>
                <a:spcPct val="100000"/>
              </a:lnSpc>
              <a:spcBef>
                <a:spcPts val="0"/>
              </a:spcBef>
              <a:spcAft>
                <a:spcPts val="0"/>
              </a:spcAft>
              <a:buSzPts val="3000"/>
              <a:buChar char="•"/>
            </a:pPr>
            <a:r>
              <a:rPr lang="en-US" sz="2800"/>
              <a:t>A district may locally assign any discipline on the state list for local use, but they do not have to use any particular discipline.</a:t>
            </a:r>
            <a:endParaRPr sz="2800"/>
          </a:p>
          <a:p>
            <a:pPr marL="836613" lvl="1" indent="-419100" algn="l" rtl="0">
              <a:lnSpc>
                <a:spcPct val="100000"/>
              </a:lnSpc>
              <a:spcBef>
                <a:spcPts val="560"/>
              </a:spcBef>
              <a:spcAft>
                <a:spcPts val="0"/>
              </a:spcAft>
              <a:buSzPts val="3000"/>
              <a:buChar char="•"/>
            </a:pPr>
            <a:r>
              <a:rPr lang="en-US" sz="2400"/>
              <a:t>For instance, if a district has not locally adopted the discipline of Art History, it could assign all of its Art History courses to the discipline of Art. </a:t>
            </a:r>
            <a:endParaRPr sz="2400"/>
          </a:p>
          <a:p>
            <a:pPr marL="836612" lvl="1" indent="-419100" algn="l" rtl="0">
              <a:lnSpc>
                <a:spcPct val="100000"/>
              </a:lnSpc>
              <a:spcBef>
                <a:spcPts val="560"/>
              </a:spcBef>
              <a:spcAft>
                <a:spcPts val="0"/>
              </a:spcAft>
              <a:buSzPts val="3000"/>
              <a:buChar char="•"/>
            </a:pPr>
            <a:r>
              <a:rPr lang="en-US" sz="2400"/>
              <a:t>In this case, the MQs for Art History classes in that district would be those defined for the Art discipline, not the Art History discipline (unless/until the district chose to change this). </a:t>
            </a:r>
            <a:endParaRPr sz="2800"/>
          </a:p>
          <a:p>
            <a:pPr marL="182880" lvl="0" indent="-53338" algn="l" rtl="0">
              <a:lnSpc>
                <a:spcPct val="100000"/>
              </a:lnSpc>
              <a:spcBef>
                <a:spcPts val="480"/>
              </a:spcBef>
              <a:spcAft>
                <a:spcPts val="0"/>
              </a:spcAft>
              <a:buSzPts val="2040"/>
              <a:buNone/>
            </a:pPr>
            <a:endParaRPr/>
          </a:p>
        </p:txBody>
      </p:sp>
      <p:pic>
        <p:nvPicPr>
          <p:cNvPr id="186" name="Google Shape;186;p25"/>
          <p:cNvPicPr preferRelativeResize="0"/>
          <p:nvPr/>
        </p:nvPicPr>
        <p:blipFill rotWithShape="1">
          <a:blip r:embed="rId3">
            <a:alphaModFix/>
          </a:blip>
          <a:srcRect t="5047" b="11303"/>
          <a:stretch/>
        </p:blipFill>
        <p:spPr>
          <a:xfrm>
            <a:off x="5756700" y="4523300"/>
            <a:ext cx="3801375" cy="1579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b="1"/>
              <a:t>Multi-College Districts</a:t>
            </a:r>
            <a:endParaRPr/>
          </a:p>
        </p:txBody>
      </p:sp>
      <p:pic>
        <p:nvPicPr>
          <p:cNvPr id="193" name="Google Shape;193;p26"/>
          <p:cNvPicPr preferRelativeResize="0"/>
          <p:nvPr/>
        </p:nvPicPr>
        <p:blipFill rotWithShape="1">
          <a:blip r:embed="rId3">
            <a:alphaModFix/>
          </a:blip>
          <a:srcRect/>
          <a:stretch/>
        </p:blipFill>
        <p:spPr>
          <a:xfrm>
            <a:off x="7788599" y="720724"/>
            <a:ext cx="2466975" cy="1847850"/>
          </a:xfrm>
          <a:prstGeom prst="rect">
            <a:avLst/>
          </a:prstGeom>
          <a:noFill/>
          <a:ln>
            <a:noFill/>
          </a:ln>
        </p:spPr>
      </p:pic>
      <p:sp>
        <p:nvSpPr>
          <p:cNvPr id="194" name="Google Shape;194;p26"/>
          <p:cNvSpPr txBox="1">
            <a:spLocks noGrp="1"/>
          </p:cNvSpPr>
          <p:nvPr>
            <p:ph type="body" idx="1"/>
          </p:nvPr>
        </p:nvSpPr>
        <p:spPr>
          <a:xfrm>
            <a:off x="723300" y="1524000"/>
            <a:ext cx="10789800" cy="5197500"/>
          </a:xfrm>
          <a:prstGeom prst="rect">
            <a:avLst/>
          </a:prstGeom>
          <a:noFill/>
          <a:ln>
            <a:noFill/>
          </a:ln>
        </p:spPr>
        <p:txBody>
          <a:bodyPr spcFirstLastPara="1" wrap="square" lIns="91425" tIns="45700" rIns="91425" bIns="45700" anchor="t" anchorCtr="0">
            <a:noAutofit/>
          </a:bodyPr>
          <a:lstStyle/>
          <a:p>
            <a:pPr marL="182880" lvl="0" indent="-182880" algn="l" rtl="0">
              <a:lnSpc>
                <a:spcPct val="100000"/>
              </a:lnSpc>
              <a:spcBef>
                <a:spcPts val="0"/>
              </a:spcBef>
              <a:spcAft>
                <a:spcPts val="0"/>
              </a:spcAft>
              <a:buSzPts val="3000"/>
              <a:buChar char="•"/>
            </a:pPr>
            <a:r>
              <a:rPr lang="en-US" sz="3000"/>
              <a:t>While some multi-college districts </a:t>
            </a:r>
            <a:endParaRPr sz="3000"/>
          </a:p>
          <a:p>
            <a:pPr marL="457200" lvl="0" indent="0" algn="l" rtl="0">
              <a:lnSpc>
                <a:spcPct val="100000"/>
              </a:lnSpc>
              <a:spcBef>
                <a:spcPts val="0"/>
              </a:spcBef>
              <a:spcAft>
                <a:spcPts val="0"/>
              </a:spcAft>
              <a:buNone/>
            </a:pPr>
            <a:r>
              <a:rPr lang="en-US" sz="3000"/>
              <a:t>have common courses, others do not.</a:t>
            </a:r>
            <a:endParaRPr sz="3000"/>
          </a:p>
          <a:p>
            <a:pPr marL="182880" lvl="0" indent="-182880" algn="l" rtl="0">
              <a:lnSpc>
                <a:spcPct val="100000"/>
              </a:lnSpc>
              <a:spcBef>
                <a:spcPts val="480"/>
              </a:spcBef>
              <a:spcAft>
                <a:spcPts val="0"/>
              </a:spcAft>
              <a:buSzPts val="3000"/>
              <a:buChar char="•"/>
            </a:pPr>
            <a:r>
              <a:rPr lang="en-US" sz="3000"/>
              <a:t>Since your district has one set of minimum qualifications,</a:t>
            </a:r>
            <a:endParaRPr sz="3000"/>
          </a:p>
          <a:p>
            <a:pPr marL="457200" lvl="0" indent="0" algn="l" rtl="0">
              <a:lnSpc>
                <a:spcPct val="100000"/>
              </a:lnSpc>
              <a:spcBef>
                <a:spcPts val="480"/>
              </a:spcBef>
              <a:spcAft>
                <a:spcPts val="0"/>
              </a:spcAft>
              <a:buNone/>
            </a:pPr>
            <a:r>
              <a:rPr lang="en-US" sz="3000"/>
              <a:t>similar courses should be placed in the </a:t>
            </a:r>
            <a:r>
              <a:rPr lang="en-US" sz="3000" b="1"/>
              <a:t>same</a:t>
            </a:r>
            <a:r>
              <a:rPr lang="en-US" sz="3000"/>
              <a:t> discipline, even if they are called different things.</a:t>
            </a:r>
            <a:endParaRPr sz="3000"/>
          </a:p>
          <a:p>
            <a:pPr marL="182880" lvl="0" indent="-182880" algn="l" rtl="0">
              <a:lnSpc>
                <a:spcPct val="100000"/>
              </a:lnSpc>
              <a:spcBef>
                <a:spcPts val="480"/>
              </a:spcBef>
              <a:spcAft>
                <a:spcPts val="0"/>
              </a:spcAft>
              <a:buSzPts val="3000"/>
              <a:buChar char="•"/>
            </a:pPr>
            <a:r>
              <a:rPr lang="en-US" sz="3000"/>
              <a:t>Your local process may be different than those in single </a:t>
            </a:r>
            <a:endParaRPr sz="3000"/>
          </a:p>
          <a:p>
            <a:pPr marL="457200" lvl="0" indent="0" algn="l" rtl="0">
              <a:lnSpc>
                <a:spcPct val="100000"/>
              </a:lnSpc>
              <a:spcBef>
                <a:spcPts val="480"/>
              </a:spcBef>
              <a:spcAft>
                <a:spcPts val="0"/>
              </a:spcAft>
              <a:buNone/>
            </a:pPr>
            <a:r>
              <a:rPr lang="en-US" sz="3000"/>
              <a:t>college districts.</a:t>
            </a:r>
            <a:endParaRPr sz="3000"/>
          </a:p>
          <a:p>
            <a:pPr marL="182880" lvl="0" indent="-53338" algn="l" rtl="0">
              <a:lnSpc>
                <a:spcPct val="100000"/>
              </a:lnSpc>
              <a:spcBef>
                <a:spcPts val="480"/>
              </a:spcBef>
              <a:spcAft>
                <a:spcPts val="0"/>
              </a:spcAft>
              <a:buSzPts val="204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b="1">
                <a:latin typeface="Merriweather"/>
                <a:ea typeface="Merriweather"/>
                <a:cs typeface="Merriweather"/>
                <a:sym typeface="Merriweather"/>
              </a:rPr>
              <a:t>Impacts</a:t>
            </a:r>
            <a:endParaRPr>
              <a:latin typeface="Merriweather"/>
              <a:ea typeface="Merriweather"/>
              <a:cs typeface="Merriweather"/>
              <a:sym typeface="Merriweather"/>
            </a:endParaRPr>
          </a:p>
        </p:txBody>
      </p:sp>
      <p:sp>
        <p:nvSpPr>
          <p:cNvPr id="201" name="Google Shape;201;p27"/>
          <p:cNvSpPr txBox="1">
            <a:spLocks noGrp="1"/>
          </p:cNvSpPr>
          <p:nvPr>
            <p:ph type="body" idx="1"/>
          </p:nvPr>
        </p:nvSpPr>
        <p:spPr>
          <a:xfrm>
            <a:off x="609600" y="1504502"/>
            <a:ext cx="10972800" cy="5162107"/>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870"/>
              <a:buFont typeface="Arial"/>
              <a:buAutoNum type="arabicPeriod"/>
            </a:pPr>
            <a:r>
              <a:rPr lang="en-US" b="1"/>
              <a:t>Single Discipline</a:t>
            </a:r>
            <a:endParaRPr b="1"/>
          </a:p>
          <a:p>
            <a:pPr marL="627063" lvl="1" indent="-227013" algn="l" rtl="0">
              <a:lnSpc>
                <a:spcPct val="100000"/>
              </a:lnSpc>
              <a:spcBef>
                <a:spcPts val="1200"/>
              </a:spcBef>
              <a:spcAft>
                <a:spcPts val="0"/>
              </a:spcAft>
              <a:buSzPts val="1870"/>
              <a:buChar char="•"/>
            </a:pPr>
            <a:r>
              <a:rPr lang="en-US" sz="2400"/>
              <a:t>Faculty who meet minimum qualifications or the locally-determined equivalent for THAT listed discipline are eligible to teach the courses within that particular discipline. </a:t>
            </a:r>
            <a:endParaRPr/>
          </a:p>
          <a:p>
            <a:pPr marL="457200" lvl="0" indent="-457200" algn="l" rtl="0">
              <a:lnSpc>
                <a:spcPct val="100000"/>
              </a:lnSpc>
              <a:spcBef>
                <a:spcPts val="1200"/>
              </a:spcBef>
              <a:spcAft>
                <a:spcPts val="0"/>
              </a:spcAft>
              <a:buSzPts val="1870"/>
              <a:buFont typeface="Arial"/>
              <a:buAutoNum type="arabicPeriod"/>
            </a:pPr>
            <a:r>
              <a:rPr lang="en-US" b="1"/>
              <a:t>More than one discipline with an “or”</a:t>
            </a:r>
            <a:endParaRPr b="1"/>
          </a:p>
          <a:p>
            <a:pPr marL="627063" lvl="1" indent="-227013" algn="l" rtl="0">
              <a:lnSpc>
                <a:spcPct val="100000"/>
              </a:lnSpc>
              <a:spcBef>
                <a:spcPts val="1200"/>
              </a:spcBef>
              <a:spcAft>
                <a:spcPts val="0"/>
              </a:spcAft>
              <a:buSzPts val="1870"/>
              <a:buChar char="•"/>
            </a:pPr>
            <a:r>
              <a:rPr lang="en-US" sz="2400"/>
              <a:t>Faculty who meet minimum qualifications or the locally-determined equivalent in ANY of the listed disciplines are eligible to teach the course. </a:t>
            </a:r>
            <a:endParaRPr/>
          </a:p>
          <a:p>
            <a:pPr marL="457200" lvl="0" indent="-457200" algn="l" rtl="0">
              <a:lnSpc>
                <a:spcPct val="100000"/>
              </a:lnSpc>
              <a:spcBef>
                <a:spcPts val="1200"/>
              </a:spcBef>
              <a:spcAft>
                <a:spcPts val="0"/>
              </a:spcAft>
              <a:buSzPts val="1870"/>
              <a:buFont typeface="Arial"/>
              <a:buAutoNum type="arabicPeriod"/>
            </a:pPr>
            <a:r>
              <a:rPr lang="en-US" b="1"/>
              <a:t>More than one discipline with an “and”</a:t>
            </a:r>
            <a:endParaRPr b="1"/>
          </a:p>
          <a:p>
            <a:pPr marL="627063" lvl="1" indent="-227013" algn="l" rtl="0">
              <a:lnSpc>
                <a:spcPct val="100000"/>
              </a:lnSpc>
              <a:spcBef>
                <a:spcPts val="1200"/>
              </a:spcBef>
              <a:spcAft>
                <a:spcPts val="0"/>
              </a:spcAft>
              <a:buSzPts val="1870"/>
              <a:buChar char="•"/>
            </a:pPr>
            <a:r>
              <a:rPr lang="en-US" sz="2400"/>
              <a:t>Faculty who meet minimum qualifications or the locally-determined equivalent for ALL of the listed disciplines are eligible to teach the course. </a:t>
            </a:r>
            <a:endParaRPr sz="2400"/>
          </a:p>
          <a:p>
            <a:pPr marL="182880" lvl="0" indent="-53338" algn="l" rtl="0">
              <a:lnSpc>
                <a:spcPct val="100000"/>
              </a:lnSpc>
              <a:spcBef>
                <a:spcPts val="1680"/>
              </a:spcBef>
              <a:spcAft>
                <a:spcPts val="0"/>
              </a:spcAft>
              <a:buSzPts val="2040"/>
              <a:buNone/>
            </a:pPr>
            <a:endParaRPr/>
          </a:p>
        </p:txBody>
      </p:sp>
      <p:pic>
        <p:nvPicPr>
          <p:cNvPr id="202" name="Google Shape;202;p27"/>
          <p:cNvPicPr preferRelativeResize="0"/>
          <p:nvPr/>
        </p:nvPicPr>
        <p:blipFill rotWithShape="1">
          <a:blip r:embed="rId3">
            <a:alphaModFix/>
          </a:blip>
          <a:srcRect b="14660"/>
          <a:stretch/>
        </p:blipFill>
        <p:spPr>
          <a:xfrm>
            <a:off x="5782007" y="533400"/>
            <a:ext cx="3734133" cy="13485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p:nvPr/>
        </p:nvSpPr>
        <p:spPr>
          <a:xfrm>
            <a:off x="1988022" y="6040688"/>
            <a:ext cx="8143769"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70C0"/>
                </a:solidFill>
                <a:latin typeface="Arial"/>
                <a:ea typeface="Arial"/>
                <a:cs typeface="Arial"/>
                <a:sym typeface="Arial"/>
              </a:rPr>
              <a:t>Courses</a:t>
            </a:r>
            <a:r>
              <a:rPr lang="en-US" sz="4000" b="1" i="0" u="none" strike="noStrike" cap="none">
                <a:solidFill>
                  <a:srgbClr val="00B050"/>
                </a:solidFill>
                <a:latin typeface="Arial"/>
                <a:ea typeface="Arial"/>
                <a:cs typeface="Arial"/>
                <a:sym typeface="Arial"/>
              </a:rPr>
              <a:t> </a:t>
            </a:r>
            <a:r>
              <a:rPr lang="en-US" sz="4000" b="1" i="0" u="none" strike="noStrike" cap="none">
                <a:solidFill>
                  <a:schemeClr val="dk1"/>
                </a:solidFill>
                <a:latin typeface="Arial"/>
                <a:ea typeface="Arial"/>
                <a:cs typeface="Arial"/>
                <a:sym typeface="Arial"/>
              </a:rPr>
              <a:t>Assigned to </a:t>
            </a:r>
            <a:r>
              <a:rPr lang="en-US" sz="4000" b="1" i="0" u="none" strike="noStrike" cap="none">
                <a:solidFill>
                  <a:schemeClr val="accent1"/>
                </a:solidFill>
                <a:latin typeface="Arial"/>
                <a:ea typeface="Arial"/>
                <a:cs typeface="Arial"/>
                <a:sym typeface="Arial"/>
              </a:rPr>
              <a:t>Disciplines</a:t>
            </a:r>
            <a:endParaRPr sz="1400" b="0" i="0" u="none" strike="noStrike" cap="none">
              <a:solidFill>
                <a:srgbClr val="000000"/>
              </a:solidFill>
              <a:latin typeface="Arial"/>
              <a:ea typeface="Arial"/>
              <a:cs typeface="Arial"/>
              <a:sym typeface="Arial"/>
            </a:endParaRPr>
          </a:p>
        </p:txBody>
      </p:sp>
      <p:graphicFrame>
        <p:nvGraphicFramePr>
          <p:cNvPr id="208" name="Google Shape;208;p28"/>
          <p:cNvGraphicFramePr/>
          <p:nvPr/>
        </p:nvGraphicFramePr>
        <p:xfrm>
          <a:off x="1528010" y="777953"/>
          <a:ext cx="10094500" cy="5181640"/>
        </p:xfrm>
        <a:graphic>
          <a:graphicData uri="http://schemas.openxmlformats.org/drawingml/2006/table">
            <a:tbl>
              <a:tblPr firstRow="1" bandRow="1">
                <a:noFill/>
                <a:tableStyleId>{947A4498-24BD-4DAD-B7EE-220B44D90E76}</a:tableStyleId>
              </a:tblPr>
              <a:tblGrid>
                <a:gridCol w="5047250">
                  <a:extLst>
                    <a:ext uri="{9D8B030D-6E8A-4147-A177-3AD203B41FA5}">
                      <a16:colId xmlns:a16="http://schemas.microsoft.com/office/drawing/2014/main" val="20000"/>
                    </a:ext>
                  </a:extLst>
                </a:gridCol>
                <a:gridCol w="5047250">
                  <a:extLst>
                    <a:ext uri="{9D8B030D-6E8A-4147-A177-3AD203B41FA5}">
                      <a16:colId xmlns:a16="http://schemas.microsoft.com/office/drawing/2014/main" val="20001"/>
                    </a:ext>
                  </a:extLst>
                </a:gridCol>
              </a:tblGrid>
              <a:tr h="4218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sng" strike="noStrike" cap="none">
                          <a:solidFill>
                            <a:srgbClr val="C00000"/>
                          </a:solidFill>
                        </a:rPr>
                        <a:t>Disciplines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u="sng" strike="noStrike" cap="none">
                          <a:solidFill>
                            <a:srgbClr val="0070C0"/>
                          </a:solidFill>
                        </a:rPr>
                        <a:t>Courses</a:t>
                      </a:r>
                      <a:endParaRPr sz="1400" u="none" strike="noStrike" cap="none"/>
                    </a:p>
                  </a:txBody>
                  <a:tcPr marL="91450" marR="91450" marT="45725" marB="45725"/>
                </a:tc>
                <a:extLst>
                  <a:ext uri="{0D108BD9-81ED-4DB2-BD59-A6C34878D82A}">
                    <a16:rowId xmlns:a16="http://schemas.microsoft.com/office/drawing/2014/main" val="10000"/>
                  </a:ext>
                </a:extLst>
              </a:tr>
              <a:tr h="9677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C00000"/>
                          </a:solidFill>
                        </a:rPr>
                        <a:t>Earth Science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70C0"/>
                          </a:solidFill>
                        </a:rPr>
                        <a:t>EARTH 1</a:t>
                      </a:r>
                      <a:endParaRPr sz="1400" u="none" strike="noStrike" cap="none"/>
                    </a:p>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70C0"/>
                          </a:solidFill>
                        </a:rPr>
                        <a:t>GEOL 1</a:t>
                      </a:r>
                      <a:endParaRPr sz="1400" u="none" strike="noStrike" cap="none"/>
                    </a:p>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70C0"/>
                          </a:solidFill>
                        </a:rPr>
                        <a:t>GEOL 6</a:t>
                      </a:r>
                      <a:endParaRPr sz="1400" u="none" strike="noStrike" cap="none"/>
                    </a:p>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70C0"/>
                          </a:solidFill>
                        </a:rPr>
                        <a:t>OCEANO 1</a:t>
                      </a:r>
                      <a:endParaRPr sz="2400" u="none" strike="noStrike" cap="none">
                        <a:solidFill>
                          <a:srgbClr val="0070C0"/>
                        </a:solidFill>
                      </a:endParaRPr>
                    </a:p>
                  </a:txBody>
                  <a:tcPr marL="91450" marR="91450" marT="45725" marB="45725"/>
                </a:tc>
                <a:extLst>
                  <a:ext uri="{0D108BD9-81ED-4DB2-BD59-A6C34878D82A}">
                    <a16:rowId xmlns:a16="http://schemas.microsoft.com/office/drawing/2014/main" val="10001"/>
                  </a:ext>
                </a:extLst>
              </a:tr>
              <a:tr h="14144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C00000"/>
                          </a:solidFill>
                        </a:rPr>
                        <a:t>Chemistry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70C0"/>
                          </a:solidFill>
                        </a:rPr>
                        <a:t>CHEM 60</a:t>
                      </a:r>
                      <a:endParaRPr sz="1400" u="none" strike="noStrike" cap="none"/>
                    </a:p>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70C0"/>
                          </a:solidFill>
                        </a:rPr>
                        <a:t>CHEM 101</a:t>
                      </a:r>
                      <a:endParaRPr sz="1400" u="none" strike="noStrike" cap="none"/>
                    </a:p>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70C0"/>
                          </a:solidFill>
                        </a:rPr>
                        <a:t>CHEM 102</a:t>
                      </a:r>
                      <a:endParaRPr sz="1400" u="none" strike="noStrike" cap="none"/>
                    </a:p>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70C0"/>
                          </a:solidFill>
                        </a:rPr>
                        <a:t>CHEM 211</a:t>
                      </a:r>
                      <a:endParaRPr sz="1400" u="none" strike="noStrike" cap="none"/>
                    </a:p>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70C0"/>
                          </a:solidFill>
                        </a:rPr>
                        <a:t>CHEM 212</a:t>
                      </a:r>
                      <a:endParaRPr sz="1400" u="none" strike="noStrike" cap="none"/>
                    </a:p>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70C0"/>
                          </a:solidFill>
                        </a:rPr>
                        <a:t>CHEM 221</a:t>
                      </a:r>
                      <a:endParaRPr sz="2400" u="none" strike="noStrike" cap="none">
                        <a:solidFill>
                          <a:srgbClr val="0070C0"/>
                        </a:solidFill>
                      </a:endParaRPr>
                    </a:p>
                  </a:txBody>
                  <a:tcPr marL="91450" marR="91450" marT="45725" marB="45725"/>
                </a:tc>
                <a:extLst>
                  <a:ext uri="{0D108BD9-81ED-4DB2-BD59-A6C34878D82A}">
                    <a16:rowId xmlns:a16="http://schemas.microsoft.com/office/drawing/2014/main" val="10002"/>
                  </a:ext>
                </a:extLst>
              </a:tr>
              <a:tr h="5211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C00000"/>
                          </a:solidFill>
                        </a:rPr>
                        <a:t>Geography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70C0"/>
                          </a:solidFill>
                        </a:rPr>
                        <a:t>GEOG 1</a:t>
                      </a:r>
                      <a:endParaRPr sz="1400" u="none" strike="noStrike" cap="none"/>
                    </a:p>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70C0"/>
                          </a:solidFill>
                        </a:rPr>
                        <a:t>GEOG 15</a:t>
                      </a:r>
                      <a:endParaRPr sz="2400" u="none" strike="noStrike" cap="none">
                        <a:solidFill>
                          <a:srgbClr val="0070C0"/>
                        </a:solidFill>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9"/>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b="1"/>
              <a:t>Conflicts When Assigning Courses</a:t>
            </a:r>
            <a:endParaRPr/>
          </a:p>
        </p:txBody>
      </p:sp>
      <p:sp>
        <p:nvSpPr>
          <p:cNvPr id="215" name="Google Shape;215;p29"/>
          <p:cNvSpPr txBox="1">
            <a:spLocks noGrp="1"/>
          </p:cNvSpPr>
          <p:nvPr>
            <p:ph type="body" idx="1"/>
          </p:nvPr>
        </p:nvSpPr>
        <p:spPr>
          <a:xfrm>
            <a:off x="609600" y="1319925"/>
            <a:ext cx="11171400" cy="515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None/>
            </a:pPr>
            <a:r>
              <a:rPr lang="en-US" sz="3200"/>
              <a:t>How does your local process deal with conflicts like this?</a:t>
            </a:r>
            <a:endParaRPr sz="3200"/>
          </a:p>
        </p:txBody>
      </p:sp>
      <p:pic>
        <p:nvPicPr>
          <p:cNvPr id="216" name="Google Shape;216;p29"/>
          <p:cNvPicPr preferRelativeResize="0"/>
          <p:nvPr/>
        </p:nvPicPr>
        <p:blipFill>
          <a:blip r:embed="rId3">
            <a:alphaModFix/>
          </a:blip>
          <a:stretch>
            <a:fillRect/>
          </a:stretch>
        </p:blipFill>
        <p:spPr>
          <a:xfrm>
            <a:off x="2684575" y="1956075"/>
            <a:ext cx="6404049" cy="4254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609600" y="498231"/>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b="1">
                <a:latin typeface="Merriweather"/>
                <a:ea typeface="Merriweather"/>
                <a:cs typeface="Merriweather"/>
                <a:sym typeface="Merriweather"/>
              </a:rPr>
              <a:t>Scenario A</a:t>
            </a:r>
            <a:br>
              <a:rPr lang="en-US" b="1">
                <a:latin typeface="Merriweather"/>
                <a:ea typeface="Merriweather"/>
                <a:cs typeface="Merriweather"/>
                <a:sym typeface="Merriweather"/>
              </a:rPr>
            </a:br>
            <a:r>
              <a:rPr lang="en-US" b="1">
                <a:latin typeface="Merriweather"/>
                <a:ea typeface="Merriweather"/>
                <a:cs typeface="Merriweather"/>
                <a:sym typeface="Merriweather"/>
              </a:rPr>
              <a:t>Which Discipline(s) Would You Assign?</a:t>
            </a:r>
            <a:endParaRPr>
              <a:latin typeface="Merriweather"/>
              <a:ea typeface="Merriweather"/>
              <a:cs typeface="Merriweather"/>
              <a:sym typeface="Merriweather"/>
            </a:endParaRPr>
          </a:p>
        </p:txBody>
      </p:sp>
      <p:sp>
        <p:nvSpPr>
          <p:cNvPr id="223" name="Google Shape;223;p30"/>
          <p:cNvSpPr txBox="1">
            <a:spLocks noGrp="1"/>
          </p:cNvSpPr>
          <p:nvPr>
            <p:ph type="body" idx="1"/>
          </p:nvPr>
        </p:nvSpPr>
        <p:spPr>
          <a:xfrm>
            <a:off x="609600" y="1472605"/>
            <a:ext cx="10972800" cy="4876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40"/>
              <a:buNone/>
            </a:pPr>
            <a:endParaRPr sz="1200" b="1"/>
          </a:p>
          <a:p>
            <a:pPr marL="0" lvl="0" indent="0" algn="ctr" rtl="0">
              <a:lnSpc>
                <a:spcPct val="100000"/>
              </a:lnSpc>
              <a:spcBef>
                <a:spcPts val="0"/>
              </a:spcBef>
              <a:spcAft>
                <a:spcPts val="0"/>
              </a:spcAft>
              <a:buSzPts val="2040"/>
              <a:buNone/>
            </a:pPr>
            <a:r>
              <a:rPr lang="en-US" sz="3000" b="1"/>
              <a:t>Multimedia Applications for the Web</a:t>
            </a:r>
            <a:endParaRPr sz="3000" b="1"/>
          </a:p>
          <a:p>
            <a:pPr marL="0" lvl="0" indent="0" algn="ctr" rtl="0">
              <a:lnSpc>
                <a:spcPct val="100000"/>
              </a:lnSpc>
              <a:spcBef>
                <a:spcPts val="0"/>
              </a:spcBef>
              <a:spcAft>
                <a:spcPts val="0"/>
              </a:spcAft>
              <a:buSzPts val="2040"/>
              <a:buNone/>
            </a:pPr>
            <a:endParaRPr sz="3000" b="1"/>
          </a:p>
          <a:p>
            <a:pPr marL="0" lvl="0" indent="0" algn="l" rtl="0">
              <a:lnSpc>
                <a:spcPct val="100000"/>
              </a:lnSpc>
              <a:spcBef>
                <a:spcPts val="480"/>
              </a:spcBef>
              <a:spcAft>
                <a:spcPts val="0"/>
              </a:spcAft>
              <a:buSzPts val="2040"/>
              <a:buNone/>
            </a:pPr>
            <a:r>
              <a:rPr lang="en-US" sz="3000"/>
              <a:t>Introduction to the use of multimedia components, images, typography, motion and audio, for designing websites. Software may include Photoshop, Dreamweaver, SoundEdit 16 and Flash. Projects include conceptualizing, storyboarding, and designing Web page layout. Application of design elements to Web page creation.</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1"/>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b="1">
                <a:latin typeface="Merriweather"/>
                <a:ea typeface="Merriweather"/>
                <a:cs typeface="Merriweather"/>
                <a:sym typeface="Merriweather"/>
              </a:rPr>
              <a:t>Scenario B</a:t>
            </a:r>
            <a:br>
              <a:rPr lang="en-US" b="1">
                <a:latin typeface="Merriweather"/>
                <a:ea typeface="Merriweather"/>
                <a:cs typeface="Merriweather"/>
                <a:sym typeface="Merriweather"/>
              </a:rPr>
            </a:br>
            <a:r>
              <a:rPr lang="en-US" b="1">
                <a:latin typeface="Merriweather"/>
                <a:ea typeface="Merriweather"/>
                <a:cs typeface="Merriweather"/>
                <a:sym typeface="Merriweather"/>
              </a:rPr>
              <a:t>Which Discipline(s) Would You Assign?</a:t>
            </a:r>
            <a:endParaRPr>
              <a:latin typeface="Merriweather"/>
              <a:ea typeface="Merriweather"/>
              <a:cs typeface="Merriweather"/>
              <a:sym typeface="Merriweather"/>
            </a:endParaRPr>
          </a:p>
        </p:txBody>
      </p:sp>
      <p:sp>
        <p:nvSpPr>
          <p:cNvPr id="230" name="Google Shape;230;p31"/>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40"/>
              <a:buNone/>
            </a:pPr>
            <a:endParaRPr sz="1000" b="1"/>
          </a:p>
          <a:p>
            <a:pPr marL="0" lvl="0" indent="0" algn="ctr" rtl="0">
              <a:lnSpc>
                <a:spcPct val="100000"/>
              </a:lnSpc>
              <a:spcBef>
                <a:spcPts val="0"/>
              </a:spcBef>
              <a:spcAft>
                <a:spcPts val="0"/>
              </a:spcAft>
              <a:buSzPts val="2040"/>
              <a:buNone/>
            </a:pPr>
            <a:r>
              <a:rPr lang="en-US" sz="3000" b="1"/>
              <a:t>Introduction to Peace and Conflict Studies</a:t>
            </a:r>
            <a:endParaRPr sz="3000" b="1"/>
          </a:p>
          <a:p>
            <a:pPr marL="0" lvl="0" indent="0" algn="l" rtl="0">
              <a:lnSpc>
                <a:spcPct val="100000"/>
              </a:lnSpc>
              <a:spcBef>
                <a:spcPts val="0"/>
              </a:spcBef>
              <a:spcAft>
                <a:spcPts val="0"/>
              </a:spcAft>
              <a:buSzPts val="2040"/>
              <a:buNone/>
            </a:pPr>
            <a:endParaRPr sz="3000" b="1"/>
          </a:p>
          <a:p>
            <a:pPr marL="0" lvl="0" indent="0" algn="l" rtl="0">
              <a:lnSpc>
                <a:spcPct val="100000"/>
              </a:lnSpc>
              <a:spcBef>
                <a:spcPts val="480"/>
              </a:spcBef>
              <a:spcAft>
                <a:spcPts val="0"/>
              </a:spcAft>
              <a:buSzPts val="2040"/>
              <a:buNone/>
            </a:pPr>
            <a:r>
              <a:rPr lang="en-US" sz="3000"/>
              <a:t>Historical, social, and economic development of the world order along with a wide range approach integral to the examination of global studies, peace and conflict resolution. The study of peace and conflict areas to include the war system, war prevention, nonviolence, human rights, social justice, environmental sustainability and the role of the United Nations and other international governing bodies.</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800"/>
              <a:buNone/>
            </a:pPr>
            <a:r>
              <a:rPr lang="en-US"/>
              <a:t>Housekeeping…</a:t>
            </a:r>
            <a:endParaRPr/>
          </a:p>
        </p:txBody>
      </p:sp>
      <p:sp>
        <p:nvSpPr>
          <p:cNvPr id="101" name="Google Shape;101;p14"/>
          <p:cNvSpPr txBox="1"/>
          <p:nvPr/>
        </p:nvSpPr>
        <p:spPr>
          <a:xfrm>
            <a:off x="1224650" y="1823375"/>
            <a:ext cx="8708700" cy="38790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SzPts val="3000"/>
              <a:buChar char="●"/>
            </a:pPr>
            <a:r>
              <a:rPr lang="en-US" sz="3000"/>
              <a:t>Pathable vs Zoom </a:t>
            </a:r>
            <a:endParaRPr sz="3000"/>
          </a:p>
          <a:p>
            <a:pPr marL="457200" lvl="0" indent="0" algn="l" rtl="0">
              <a:spcBef>
                <a:spcPts val="0"/>
              </a:spcBef>
              <a:spcAft>
                <a:spcPts val="0"/>
              </a:spcAft>
              <a:buNone/>
            </a:pPr>
            <a:endParaRPr sz="3000"/>
          </a:p>
          <a:p>
            <a:pPr marL="457200" lvl="0" indent="-419100" algn="l" rtl="0">
              <a:spcBef>
                <a:spcPts val="0"/>
              </a:spcBef>
              <a:spcAft>
                <a:spcPts val="0"/>
              </a:spcAft>
              <a:buSzPts val="3000"/>
              <a:buChar char="●"/>
            </a:pPr>
            <a:r>
              <a:rPr lang="en-US" sz="3000"/>
              <a:t>How do I use chat?</a:t>
            </a:r>
            <a:endParaRPr sz="3000"/>
          </a:p>
          <a:p>
            <a:pPr marL="457200" lvl="0" indent="0" algn="l" rtl="0">
              <a:spcBef>
                <a:spcPts val="0"/>
              </a:spcBef>
              <a:spcAft>
                <a:spcPts val="0"/>
              </a:spcAft>
              <a:buNone/>
            </a:pPr>
            <a:endParaRPr sz="3000"/>
          </a:p>
          <a:p>
            <a:pPr marL="457200" lvl="0" indent="-419100" algn="l" rtl="0">
              <a:spcBef>
                <a:spcPts val="0"/>
              </a:spcBef>
              <a:spcAft>
                <a:spcPts val="0"/>
              </a:spcAft>
              <a:buSzPts val="3000"/>
              <a:buChar char="●"/>
            </a:pPr>
            <a:r>
              <a:rPr lang="en-US" sz="3000"/>
              <a:t>How will I find the polls?</a:t>
            </a:r>
            <a:endParaRPr sz="3000"/>
          </a:p>
          <a:p>
            <a:pPr marL="457200" lvl="0" indent="0" algn="l" rtl="0">
              <a:spcBef>
                <a:spcPts val="0"/>
              </a:spcBef>
              <a:spcAft>
                <a:spcPts val="0"/>
              </a:spcAft>
              <a:buNone/>
            </a:pPr>
            <a:endParaRPr sz="3000"/>
          </a:p>
          <a:p>
            <a:pPr marL="457200" lvl="0" indent="-419100" algn="l" rtl="0">
              <a:spcBef>
                <a:spcPts val="0"/>
              </a:spcBef>
              <a:spcAft>
                <a:spcPts val="0"/>
              </a:spcAft>
              <a:buSzPts val="3000"/>
              <a:buChar char="●"/>
            </a:pPr>
            <a:r>
              <a:rPr lang="en-US" sz="3000"/>
              <a:t>Where are the resource documents for this session?</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b="1">
                <a:latin typeface="Merriweather"/>
                <a:ea typeface="Merriweather"/>
                <a:cs typeface="Merriweather"/>
                <a:sym typeface="Merriweather"/>
              </a:rPr>
              <a:t>Scenario C</a:t>
            </a:r>
            <a:br>
              <a:rPr lang="en-US" b="1">
                <a:latin typeface="Merriweather"/>
                <a:ea typeface="Merriweather"/>
                <a:cs typeface="Merriweather"/>
                <a:sym typeface="Merriweather"/>
              </a:rPr>
            </a:br>
            <a:r>
              <a:rPr lang="en-US" b="1">
                <a:latin typeface="Merriweather"/>
                <a:ea typeface="Merriweather"/>
                <a:cs typeface="Merriweather"/>
                <a:sym typeface="Merriweather"/>
              </a:rPr>
              <a:t>Which Discipline(s) Would You Assign?</a:t>
            </a:r>
            <a:endParaRPr>
              <a:latin typeface="Merriweather"/>
              <a:ea typeface="Merriweather"/>
              <a:cs typeface="Merriweather"/>
              <a:sym typeface="Merriweather"/>
            </a:endParaRPr>
          </a:p>
        </p:txBody>
      </p:sp>
      <p:sp>
        <p:nvSpPr>
          <p:cNvPr id="237" name="Google Shape;237;p32"/>
          <p:cNvSpPr txBox="1">
            <a:spLocks noGrp="1"/>
          </p:cNvSpPr>
          <p:nvPr>
            <p:ph type="body" idx="1"/>
          </p:nvPr>
        </p:nvSpPr>
        <p:spPr>
          <a:xfrm>
            <a:off x="310650" y="1525775"/>
            <a:ext cx="11590500" cy="5102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40"/>
              <a:buNone/>
            </a:pPr>
            <a:endParaRPr sz="1400" b="1"/>
          </a:p>
          <a:p>
            <a:pPr marL="0" lvl="0" indent="0" algn="ctr" rtl="0">
              <a:lnSpc>
                <a:spcPct val="100000"/>
              </a:lnSpc>
              <a:spcBef>
                <a:spcPts val="0"/>
              </a:spcBef>
              <a:spcAft>
                <a:spcPts val="0"/>
              </a:spcAft>
              <a:buSzPts val="2040"/>
              <a:buNone/>
            </a:pPr>
            <a:r>
              <a:rPr lang="en-US" sz="3000" b="1"/>
              <a:t>Introduction to Geographic Information System</a:t>
            </a:r>
            <a:endParaRPr sz="3000" b="1"/>
          </a:p>
          <a:p>
            <a:pPr marL="0" lvl="0" indent="0" algn="l" rtl="0">
              <a:lnSpc>
                <a:spcPct val="100000"/>
              </a:lnSpc>
              <a:spcBef>
                <a:spcPts val="0"/>
              </a:spcBef>
              <a:spcAft>
                <a:spcPts val="0"/>
              </a:spcAft>
              <a:buSzPts val="2040"/>
              <a:buNone/>
            </a:pPr>
            <a:endParaRPr sz="1400" b="1"/>
          </a:p>
          <a:p>
            <a:pPr marL="0" lvl="0" indent="0" algn="l" rtl="0">
              <a:lnSpc>
                <a:spcPct val="100000"/>
              </a:lnSpc>
              <a:spcBef>
                <a:spcPts val="480"/>
              </a:spcBef>
              <a:spcAft>
                <a:spcPts val="0"/>
              </a:spcAft>
              <a:buSzPts val="2040"/>
              <a:buNone/>
            </a:pPr>
            <a:r>
              <a:rPr lang="en-US" sz="3000"/>
              <a:t>This course introduces basic scientific principles of Geographic Information Systems (GIS) as they relate to working with data that have important spatial orientation and organization. Geometric and geographic concepts and theories are used to develop scientific methods for proper communication of the data and the solution of problems that have spatial relationships. Course covers basic concepts in mapping and orientation, the development of map scales and comparison of different coordinate systems and data error analysis.</a:t>
            </a:r>
            <a:endParaRPr sz="3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b="1">
                <a:latin typeface="Merriweather"/>
                <a:ea typeface="Merriweather"/>
                <a:cs typeface="Merriweather"/>
                <a:sym typeface="Merriweather"/>
              </a:rPr>
              <a:t>Knowing what we know...</a:t>
            </a:r>
            <a:endParaRPr>
              <a:latin typeface="Merriweather"/>
              <a:ea typeface="Merriweather"/>
              <a:cs typeface="Merriweather"/>
              <a:sym typeface="Merriweather"/>
            </a:endParaRPr>
          </a:p>
        </p:txBody>
      </p:sp>
      <p:sp>
        <p:nvSpPr>
          <p:cNvPr id="244" name="Google Shape;244;p33"/>
          <p:cNvSpPr txBox="1">
            <a:spLocks noGrp="1"/>
          </p:cNvSpPr>
          <p:nvPr>
            <p:ph type="body" idx="1"/>
          </p:nvPr>
        </p:nvSpPr>
        <p:spPr>
          <a:xfrm>
            <a:off x="609600" y="1525770"/>
            <a:ext cx="10972800" cy="5102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40"/>
              <a:buNone/>
            </a:pPr>
            <a:endParaRPr sz="1500" b="1"/>
          </a:p>
          <a:p>
            <a:pPr marL="0" lvl="0" indent="0" algn="ctr" rtl="0">
              <a:lnSpc>
                <a:spcPct val="100000"/>
              </a:lnSpc>
              <a:spcBef>
                <a:spcPts val="0"/>
              </a:spcBef>
              <a:spcAft>
                <a:spcPts val="0"/>
              </a:spcAft>
              <a:buSzPts val="2040"/>
              <a:buNone/>
            </a:pPr>
            <a:r>
              <a:rPr lang="en-US" sz="3000" b="1"/>
              <a:t>Ethnic Studies…</a:t>
            </a:r>
            <a:endParaRPr sz="3000" b="1"/>
          </a:p>
          <a:p>
            <a:pPr marL="0" lvl="0" indent="0" algn="ctr" rtl="0">
              <a:lnSpc>
                <a:spcPct val="100000"/>
              </a:lnSpc>
              <a:spcBef>
                <a:spcPts val="0"/>
              </a:spcBef>
              <a:spcAft>
                <a:spcPts val="0"/>
              </a:spcAft>
              <a:buSzPts val="2040"/>
              <a:buNone/>
            </a:pPr>
            <a:r>
              <a:rPr lang="en-US" sz="3000" b="1"/>
              <a:t>Interdisciplinary…</a:t>
            </a:r>
            <a:endParaRPr sz="3000" b="1"/>
          </a:p>
          <a:p>
            <a:pPr marL="0" lvl="0" indent="0" algn="ctr" rtl="0">
              <a:lnSpc>
                <a:spcPct val="100000"/>
              </a:lnSpc>
              <a:spcBef>
                <a:spcPts val="0"/>
              </a:spcBef>
              <a:spcAft>
                <a:spcPts val="0"/>
              </a:spcAft>
              <a:buSzPts val="2040"/>
              <a:buNone/>
            </a:pPr>
            <a:endParaRPr sz="3000" b="1"/>
          </a:p>
          <a:p>
            <a:pPr marL="0" lvl="0" indent="0" algn="ctr" rtl="0">
              <a:lnSpc>
                <a:spcPct val="100000"/>
              </a:lnSpc>
              <a:spcBef>
                <a:spcPts val="0"/>
              </a:spcBef>
              <a:spcAft>
                <a:spcPts val="0"/>
              </a:spcAft>
              <a:buSzPts val="2040"/>
              <a:buNone/>
            </a:pPr>
            <a:r>
              <a:rPr lang="en-US" sz="3000" b="1"/>
              <a:t>Challenges? Opportunities? Effective Practices?</a:t>
            </a:r>
            <a:endParaRPr sz="3000" b="1"/>
          </a:p>
          <a:p>
            <a:pPr marL="0" lvl="0" indent="0" algn="ctr" rtl="0">
              <a:lnSpc>
                <a:spcPct val="100000"/>
              </a:lnSpc>
              <a:spcBef>
                <a:spcPts val="0"/>
              </a:spcBef>
              <a:spcAft>
                <a:spcPts val="0"/>
              </a:spcAft>
              <a:buSzPts val="2040"/>
              <a:buNone/>
            </a:pPr>
            <a:r>
              <a:rPr lang="en-US" sz="3000" b="1" u="sng">
                <a:solidFill>
                  <a:schemeClr val="hlink"/>
                </a:solidFill>
                <a:hlinkClick r:id="rId3"/>
              </a:rPr>
              <a:t>YOUR TURN!</a:t>
            </a:r>
            <a:endParaRPr sz="3000" b="1"/>
          </a:p>
          <a:p>
            <a:pPr marL="0" lvl="0" indent="0" algn="l" rtl="0">
              <a:spcBef>
                <a:spcPts val="480"/>
              </a:spcBef>
              <a:spcAft>
                <a:spcPts val="0"/>
              </a:spcAft>
              <a:buNone/>
            </a:pPr>
            <a:endParaRPr sz="3000"/>
          </a:p>
        </p:txBody>
      </p:sp>
      <p:pic>
        <p:nvPicPr>
          <p:cNvPr id="245" name="Google Shape;245;p33"/>
          <p:cNvPicPr preferRelativeResize="0"/>
          <p:nvPr/>
        </p:nvPicPr>
        <p:blipFill rotWithShape="1">
          <a:blip r:embed="rId4">
            <a:alphaModFix/>
          </a:blip>
          <a:srcRect/>
          <a:stretch/>
        </p:blipFill>
        <p:spPr>
          <a:xfrm>
            <a:off x="4117700" y="4369253"/>
            <a:ext cx="3956600" cy="2133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txBox="1">
            <a:spLocks noGrp="1"/>
          </p:cNvSpPr>
          <p:nvPr>
            <p:ph type="title"/>
          </p:nvPr>
        </p:nvSpPr>
        <p:spPr>
          <a:xfrm>
            <a:off x="609600" y="533400"/>
            <a:ext cx="109728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Effective Practices</a:t>
            </a:r>
            <a:endParaRPr/>
          </a:p>
        </p:txBody>
      </p:sp>
      <p:sp>
        <p:nvSpPr>
          <p:cNvPr id="252" name="Google Shape;252;p34"/>
          <p:cNvSpPr txBox="1">
            <a:spLocks noGrp="1"/>
          </p:cNvSpPr>
          <p:nvPr>
            <p:ph type="body" idx="1"/>
          </p:nvPr>
        </p:nvSpPr>
        <p:spPr>
          <a:xfrm>
            <a:off x="609600" y="1600200"/>
            <a:ext cx="10972800" cy="4876800"/>
          </a:xfrm>
          <a:prstGeom prst="rect">
            <a:avLst/>
          </a:prstGeom>
        </p:spPr>
        <p:txBody>
          <a:bodyPr spcFirstLastPara="1" wrap="square" lIns="91425" tIns="45700" rIns="91425" bIns="45700" anchor="t" anchorCtr="0">
            <a:noAutofit/>
          </a:bodyPr>
          <a:lstStyle/>
          <a:p>
            <a:pPr marL="379412" lvl="0" indent="-379412" algn="l" rtl="0">
              <a:spcBef>
                <a:spcPts val="560"/>
              </a:spcBef>
              <a:spcAft>
                <a:spcPts val="0"/>
              </a:spcAft>
              <a:buSzPts val="3000"/>
              <a:buChar char="•"/>
            </a:pPr>
            <a:r>
              <a:rPr lang="en-US" sz="2800"/>
              <a:t>List the discipline assignment on the COR. </a:t>
            </a:r>
            <a:endParaRPr sz="2800"/>
          </a:p>
          <a:p>
            <a:pPr marL="379412" lvl="0" indent="-366712" algn="l" rtl="0">
              <a:spcBef>
                <a:spcPts val="560"/>
              </a:spcBef>
              <a:spcAft>
                <a:spcPts val="0"/>
              </a:spcAft>
              <a:buSzPts val="2800"/>
              <a:buChar char="•"/>
            </a:pPr>
            <a:r>
              <a:rPr lang="en-US" sz="2800"/>
              <a:t>Discipline faculty involvement</a:t>
            </a:r>
            <a:endParaRPr sz="2800"/>
          </a:p>
          <a:p>
            <a:pPr marL="379412" lvl="0" indent="-366712" algn="l" rtl="0">
              <a:spcBef>
                <a:spcPts val="560"/>
              </a:spcBef>
              <a:spcAft>
                <a:spcPts val="0"/>
              </a:spcAft>
              <a:buSzPts val="2800"/>
              <a:buChar char="•"/>
            </a:pPr>
            <a:r>
              <a:rPr lang="en-US" sz="2800"/>
              <a:t>Curriculum Committee “training”</a:t>
            </a:r>
            <a:endParaRPr sz="2800"/>
          </a:p>
          <a:p>
            <a:pPr marL="379412" lvl="0" indent="-366712" algn="l" rtl="0">
              <a:spcBef>
                <a:spcPts val="560"/>
              </a:spcBef>
              <a:spcAft>
                <a:spcPts val="0"/>
              </a:spcAft>
              <a:buSzPts val="2800"/>
              <a:buChar char="•"/>
            </a:pPr>
            <a:r>
              <a:rPr lang="en-US" sz="2800"/>
              <a:t>Establish principles for decision-making</a:t>
            </a:r>
            <a:endParaRPr sz="2800"/>
          </a:p>
          <a:p>
            <a:pPr marL="379412" lvl="0" indent="-366712" algn="l" rtl="0">
              <a:spcBef>
                <a:spcPts val="560"/>
              </a:spcBef>
              <a:spcAft>
                <a:spcPts val="0"/>
              </a:spcAft>
              <a:buSzPts val="2800"/>
              <a:buChar char="•"/>
            </a:pPr>
            <a:r>
              <a:rPr lang="en-US" sz="2800"/>
              <a:t>Review policies/procedures</a:t>
            </a:r>
            <a:endParaRPr sz="2800"/>
          </a:p>
          <a:p>
            <a:pPr marL="379412" lvl="0" indent="-366712" algn="l" rtl="0">
              <a:spcBef>
                <a:spcPts val="560"/>
              </a:spcBef>
              <a:spcAft>
                <a:spcPts val="0"/>
              </a:spcAft>
              <a:buSzPts val="2800"/>
              <a:buChar char="•"/>
            </a:pPr>
            <a:r>
              <a:rPr lang="en-US" sz="2800"/>
              <a:t>OTHER!!</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5"/>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b="1"/>
              <a:t>Summary</a:t>
            </a:r>
            <a:endParaRPr/>
          </a:p>
        </p:txBody>
      </p:sp>
      <p:sp>
        <p:nvSpPr>
          <p:cNvPr id="259" name="Google Shape;259;p35"/>
          <p:cNvSpPr txBox="1">
            <a:spLocks noGrp="1"/>
          </p:cNvSpPr>
          <p:nvPr>
            <p:ph type="body" idx="1"/>
          </p:nvPr>
        </p:nvSpPr>
        <p:spPr>
          <a:xfrm>
            <a:off x="609600" y="1417639"/>
            <a:ext cx="10772274" cy="4708525"/>
          </a:xfrm>
          <a:prstGeom prst="rect">
            <a:avLst/>
          </a:prstGeom>
          <a:noFill/>
          <a:ln>
            <a:noFill/>
          </a:ln>
        </p:spPr>
        <p:txBody>
          <a:bodyPr spcFirstLastPara="1" wrap="square" lIns="91425" tIns="45700" rIns="91425" bIns="45700" anchor="t" anchorCtr="0">
            <a:noAutofit/>
          </a:bodyPr>
          <a:lstStyle/>
          <a:p>
            <a:pPr marL="396240" lvl="0" indent="-396240" algn="l" rtl="0">
              <a:lnSpc>
                <a:spcPct val="100000"/>
              </a:lnSpc>
              <a:spcBef>
                <a:spcPts val="0"/>
              </a:spcBef>
              <a:spcAft>
                <a:spcPts val="0"/>
              </a:spcAft>
              <a:buSzPts val="3000"/>
              <a:buFont typeface="Noto Sans Symbols"/>
              <a:buChar char="❖"/>
            </a:pPr>
            <a:r>
              <a:rPr lang="en-US" sz="3000"/>
              <a:t>All Courses </a:t>
            </a:r>
            <a:r>
              <a:rPr lang="en-US" sz="3000" b="1"/>
              <a:t>must</a:t>
            </a:r>
            <a:r>
              <a:rPr lang="en-US" sz="3000"/>
              <a:t> be assigned to a discipline listed in the Discipline’s List and the assignment of courses is under the </a:t>
            </a:r>
            <a:r>
              <a:rPr lang="en-US" sz="3000" b="1"/>
              <a:t>academic senate’s/curriculum committee’s</a:t>
            </a:r>
            <a:r>
              <a:rPr lang="en-US" sz="3000"/>
              <a:t> authority.</a:t>
            </a:r>
            <a:endParaRPr sz="3000"/>
          </a:p>
          <a:p>
            <a:pPr marL="457200" lvl="0" indent="0" algn="l" rtl="0">
              <a:lnSpc>
                <a:spcPct val="100000"/>
              </a:lnSpc>
              <a:spcBef>
                <a:spcPts val="0"/>
              </a:spcBef>
              <a:spcAft>
                <a:spcPts val="0"/>
              </a:spcAft>
              <a:buNone/>
            </a:pPr>
            <a:endParaRPr sz="2000"/>
          </a:p>
          <a:p>
            <a:pPr marL="396240" lvl="0" indent="-396240" algn="l" rtl="0">
              <a:lnSpc>
                <a:spcPct val="100000"/>
              </a:lnSpc>
              <a:spcBef>
                <a:spcPts val="480"/>
              </a:spcBef>
              <a:spcAft>
                <a:spcPts val="0"/>
              </a:spcAft>
              <a:buSzPts val="3000"/>
              <a:buFont typeface="Noto Sans Symbols"/>
              <a:buChar char="❖"/>
            </a:pPr>
            <a:r>
              <a:rPr lang="en-US" sz="3000"/>
              <a:t>The process for assigning courses is locally determined and may differ from college to college</a:t>
            </a:r>
            <a:endParaRPr sz="3000"/>
          </a:p>
          <a:p>
            <a:pPr marL="457200" lvl="0" indent="0" algn="l" rtl="0">
              <a:lnSpc>
                <a:spcPct val="100000"/>
              </a:lnSpc>
              <a:spcBef>
                <a:spcPts val="480"/>
              </a:spcBef>
              <a:spcAft>
                <a:spcPts val="0"/>
              </a:spcAft>
              <a:buNone/>
            </a:pPr>
            <a:endParaRPr sz="2000"/>
          </a:p>
          <a:p>
            <a:pPr marL="396240" lvl="0" indent="-396240" algn="l" rtl="0">
              <a:lnSpc>
                <a:spcPct val="100000"/>
              </a:lnSpc>
              <a:spcBef>
                <a:spcPts val="480"/>
              </a:spcBef>
              <a:spcAft>
                <a:spcPts val="0"/>
              </a:spcAft>
              <a:buSzPts val="3000"/>
              <a:buFont typeface="Noto Sans Symbols"/>
              <a:buChar char="❖"/>
            </a:pPr>
            <a:r>
              <a:rPr lang="en-US" sz="3000"/>
              <a:t>Create a clear local process that outlines who is involved and who makes the ultimate decision.</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b="1"/>
              <a:t>Resources</a:t>
            </a:r>
            <a:endParaRPr b="1"/>
          </a:p>
        </p:txBody>
      </p:sp>
      <p:sp>
        <p:nvSpPr>
          <p:cNvPr id="266" name="Google Shape;266;p36"/>
          <p:cNvSpPr txBox="1">
            <a:spLocks noGrp="1"/>
          </p:cNvSpPr>
          <p:nvPr>
            <p:ph type="body" idx="1"/>
          </p:nvPr>
        </p:nvSpPr>
        <p:spPr>
          <a:xfrm>
            <a:off x="341250" y="1331975"/>
            <a:ext cx="11525400" cy="51450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360"/>
              </a:spcBef>
              <a:spcAft>
                <a:spcPts val="0"/>
              </a:spcAft>
              <a:buSzPts val="3000"/>
              <a:buChar char="•"/>
            </a:pPr>
            <a:r>
              <a:rPr lang="en-US" sz="3000" u="sng">
                <a:solidFill>
                  <a:schemeClr val="hlink"/>
                </a:solidFill>
                <a:hlinkClick r:id="rId3"/>
              </a:rPr>
              <a:t>ASCCC Technical Visits</a:t>
            </a:r>
            <a:endParaRPr sz="3000"/>
          </a:p>
          <a:p>
            <a:pPr marL="457200" lvl="0" indent="-419100" algn="l" rtl="0">
              <a:lnSpc>
                <a:spcPct val="100000"/>
              </a:lnSpc>
              <a:spcBef>
                <a:spcPts val="0"/>
              </a:spcBef>
              <a:spcAft>
                <a:spcPts val="0"/>
              </a:spcAft>
              <a:buSzPts val="3000"/>
              <a:buChar char="•"/>
            </a:pPr>
            <a:r>
              <a:rPr lang="en-US" sz="3000" u="sng">
                <a:solidFill>
                  <a:schemeClr val="hlink"/>
                </a:solidFill>
                <a:hlinkClick r:id="rId3"/>
              </a:rPr>
              <a:t>Who Gets to Teach That Course</a:t>
            </a:r>
            <a:r>
              <a:rPr lang="en-US" sz="3000"/>
              <a:t>? (Rostrum article)</a:t>
            </a:r>
            <a:endParaRPr sz="3000"/>
          </a:p>
          <a:p>
            <a:pPr marL="457200" lvl="0" indent="-419100" algn="l" rtl="0">
              <a:lnSpc>
                <a:spcPct val="100000"/>
              </a:lnSpc>
              <a:spcBef>
                <a:spcPts val="0"/>
              </a:spcBef>
              <a:spcAft>
                <a:spcPts val="0"/>
              </a:spcAft>
              <a:buSzPts val="3000"/>
              <a:buChar char="•"/>
            </a:pPr>
            <a:r>
              <a:rPr lang="en-US" sz="3000" u="sng">
                <a:solidFill>
                  <a:schemeClr val="hlink"/>
                </a:solidFill>
                <a:hlinkClick r:id="rId3"/>
              </a:rPr>
              <a:t>Untangling the Knots . . . </a:t>
            </a:r>
            <a:r>
              <a:rPr lang="en-US" sz="3000"/>
              <a:t>(Rostrum article)</a:t>
            </a:r>
            <a:endParaRPr sz="3000"/>
          </a:p>
          <a:p>
            <a:pPr marL="457200" lvl="0" indent="-419100" algn="l" rtl="0">
              <a:lnSpc>
                <a:spcPct val="100000"/>
              </a:lnSpc>
              <a:spcBef>
                <a:spcPts val="0"/>
              </a:spcBef>
              <a:spcAft>
                <a:spcPts val="0"/>
              </a:spcAft>
              <a:buSzPts val="3000"/>
              <a:buChar char="•"/>
            </a:pPr>
            <a:r>
              <a:rPr lang="en-US" sz="3000" u="sng">
                <a:solidFill>
                  <a:schemeClr val="hlink"/>
                </a:solidFill>
                <a:hlinkClick r:id="rId3"/>
              </a:rPr>
              <a:t>Equivalence to the Minimum Qualifications</a:t>
            </a:r>
            <a:r>
              <a:rPr lang="en-US" sz="3000"/>
              <a:t> (2016 Paper)</a:t>
            </a:r>
            <a:endParaRPr sz="3000"/>
          </a:p>
          <a:p>
            <a:pPr marL="457200" lvl="0" indent="-419100" algn="l" rtl="0">
              <a:lnSpc>
                <a:spcPct val="100000"/>
              </a:lnSpc>
              <a:spcBef>
                <a:spcPts val="640"/>
              </a:spcBef>
              <a:spcAft>
                <a:spcPts val="0"/>
              </a:spcAft>
              <a:buSzPts val="3000"/>
              <a:buChar char="•"/>
            </a:pPr>
            <a:r>
              <a:rPr lang="en-US" sz="3000"/>
              <a:t>CTE Equivalency Resources</a:t>
            </a:r>
            <a:endParaRPr sz="3000"/>
          </a:p>
          <a:p>
            <a:pPr marL="914400" lvl="1" indent="-419100" algn="l" rtl="0">
              <a:lnSpc>
                <a:spcPct val="100000"/>
              </a:lnSpc>
              <a:spcBef>
                <a:spcPts val="640"/>
              </a:spcBef>
              <a:spcAft>
                <a:spcPts val="0"/>
              </a:spcAft>
              <a:buSzPts val="3000"/>
              <a:buChar char="•"/>
            </a:pPr>
            <a:r>
              <a:rPr lang="en-US" sz="3000" u="sng">
                <a:solidFill>
                  <a:schemeClr val="hlink"/>
                </a:solidFill>
                <a:hlinkClick r:id="rId3"/>
              </a:rPr>
              <a:t>CTE Minimum Qualifications Toolkit </a:t>
            </a:r>
            <a:r>
              <a:rPr lang="en-US" sz="3000"/>
              <a:t>(Webinar) </a:t>
            </a:r>
            <a:r>
              <a:rPr lang="en-US" sz="3000">
                <a:solidFill>
                  <a:srgbClr val="212121"/>
                </a:solidFill>
                <a:highlight>
                  <a:srgbClr val="FFFFFF"/>
                </a:highlight>
              </a:rPr>
              <a:t> </a:t>
            </a:r>
            <a:endParaRPr sz="3000"/>
          </a:p>
          <a:p>
            <a:pPr marL="914400" lvl="1" indent="-419100" algn="l" rtl="0">
              <a:lnSpc>
                <a:spcPct val="100000"/>
              </a:lnSpc>
              <a:spcBef>
                <a:spcPts val="360"/>
              </a:spcBef>
              <a:spcAft>
                <a:spcPts val="0"/>
              </a:spcAft>
              <a:buSzPts val="3000"/>
              <a:buChar char="•"/>
            </a:pPr>
            <a:r>
              <a:rPr lang="en-US" sz="3000" u="sng">
                <a:solidFill>
                  <a:schemeClr val="hlink"/>
                </a:solidFill>
                <a:hlinkClick r:id="rId3"/>
              </a:rPr>
              <a:t>Toolkit</a:t>
            </a:r>
            <a:r>
              <a:rPr lang="en-US" sz="3000"/>
              <a:t> (Webpage)</a:t>
            </a:r>
            <a:endParaRPr sz="3000"/>
          </a:p>
          <a:p>
            <a:pPr marL="457200" lvl="0" indent="-444500" algn="l" rtl="0">
              <a:lnSpc>
                <a:spcPct val="100000"/>
              </a:lnSpc>
              <a:spcBef>
                <a:spcPts val="0"/>
              </a:spcBef>
              <a:spcAft>
                <a:spcPts val="0"/>
              </a:spcAft>
              <a:buClr>
                <a:srgbClr val="FF0000"/>
              </a:buClr>
              <a:buSzPts val="3400"/>
              <a:buChar char="•"/>
            </a:pPr>
            <a:r>
              <a:rPr lang="en-US" sz="3400">
                <a:solidFill>
                  <a:srgbClr val="FF0000"/>
                </a:solidFill>
              </a:rPr>
              <a:t>Additional Spring Plenary Breakout</a:t>
            </a:r>
            <a:endParaRPr sz="3400">
              <a:solidFill>
                <a:srgbClr val="FF0000"/>
              </a:solidFill>
            </a:endParaRPr>
          </a:p>
          <a:p>
            <a:pPr marL="914400" lvl="1" indent="-444500" algn="l" rtl="0">
              <a:lnSpc>
                <a:spcPct val="100000"/>
              </a:lnSpc>
              <a:spcBef>
                <a:spcPts val="0"/>
              </a:spcBef>
              <a:spcAft>
                <a:spcPts val="0"/>
              </a:spcAft>
              <a:buClr>
                <a:srgbClr val="FF0000"/>
              </a:buClr>
              <a:buSzPts val="3400"/>
              <a:buChar char="•"/>
            </a:pPr>
            <a:r>
              <a:rPr lang="en-US" sz="3400">
                <a:solidFill>
                  <a:srgbClr val="FF0000"/>
                </a:solidFill>
              </a:rPr>
              <a:t>Friday 3:15pm “Disciplines List 101”</a:t>
            </a:r>
            <a:endParaRPr sz="3400">
              <a:solidFill>
                <a:srgbClr val="FF0000"/>
              </a:solidFill>
            </a:endParaRPr>
          </a:p>
          <a:p>
            <a:pPr marL="1371600" lvl="2" indent="-419098" algn="l" rtl="0">
              <a:lnSpc>
                <a:spcPct val="100000"/>
              </a:lnSpc>
              <a:spcBef>
                <a:spcPts val="0"/>
              </a:spcBef>
              <a:spcAft>
                <a:spcPts val="0"/>
              </a:spcAft>
              <a:buClr>
                <a:srgbClr val="FF0000"/>
              </a:buClr>
              <a:buSzPts val="3000"/>
              <a:buChar char="•"/>
            </a:pPr>
            <a:r>
              <a:rPr lang="en-US" sz="3000">
                <a:solidFill>
                  <a:srgbClr val="FF0000"/>
                </a:solidFill>
              </a:rPr>
              <a:t>Revisions to Disciplines List-process and timelines</a:t>
            </a:r>
            <a:endParaRPr sz="300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3900" b="1">
                <a:solidFill>
                  <a:schemeClr val="dk1"/>
                </a:solidFill>
              </a:rPr>
              <a:t>Thank you for joining us!</a:t>
            </a:r>
            <a:endParaRPr sz="4900" b="1"/>
          </a:p>
        </p:txBody>
      </p:sp>
      <p:sp>
        <p:nvSpPr>
          <p:cNvPr id="273" name="Google Shape;273;p37"/>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040"/>
              <a:buNone/>
            </a:pPr>
            <a:endParaRPr sz="3000"/>
          </a:p>
          <a:p>
            <a:pPr marL="0" lvl="0" indent="0" algn="l" rtl="0">
              <a:spcBef>
                <a:spcPts val="0"/>
              </a:spcBef>
              <a:spcAft>
                <a:spcPts val="0"/>
              </a:spcAft>
              <a:buClr>
                <a:schemeClr val="dk2"/>
              </a:buClr>
              <a:buSzPts val="4000"/>
              <a:buFont typeface="Arial"/>
              <a:buNone/>
            </a:pPr>
            <a:r>
              <a:rPr lang="en-US" sz="3900">
                <a:solidFill>
                  <a:schemeClr val="dk2"/>
                </a:solidFill>
              </a:rPr>
              <a:t>Any questions?</a:t>
            </a:r>
            <a:br>
              <a:rPr lang="en-US" sz="3900">
                <a:solidFill>
                  <a:schemeClr val="dk2"/>
                </a:solidFill>
              </a:rPr>
            </a:br>
            <a:br>
              <a:rPr lang="en-US" sz="3900">
                <a:solidFill>
                  <a:schemeClr val="dk2"/>
                </a:solidFill>
              </a:rPr>
            </a:br>
            <a:endParaRPr sz="2900"/>
          </a:p>
          <a:p>
            <a:pPr marL="457200" lvl="1" indent="0" algn="l" rtl="0">
              <a:lnSpc>
                <a:spcPct val="100000"/>
              </a:lnSpc>
              <a:spcBef>
                <a:spcPts val="400"/>
              </a:spcBef>
              <a:spcAft>
                <a:spcPts val="0"/>
              </a:spcAft>
              <a:buSzPts val="1700"/>
              <a:buNone/>
            </a:pPr>
            <a:r>
              <a:rPr lang="en-US" sz="3000"/>
              <a:t>Email questions to info@asccc.org</a:t>
            </a:r>
            <a:endParaRPr sz="3000"/>
          </a:p>
          <a:p>
            <a:pPr marL="182880" lvl="0" indent="-53338" algn="l" rtl="0">
              <a:lnSpc>
                <a:spcPct val="100000"/>
              </a:lnSpc>
              <a:spcBef>
                <a:spcPts val="480"/>
              </a:spcBef>
              <a:spcAft>
                <a:spcPts val="0"/>
              </a:spcAft>
              <a:buSzPts val="2040"/>
              <a:buNone/>
            </a:pPr>
            <a:endParaRPr sz="3000"/>
          </a:p>
        </p:txBody>
      </p:sp>
      <p:pic>
        <p:nvPicPr>
          <p:cNvPr id="274" name="Google Shape;274;p37" descr="A List Of Questionable Publishers | The Crypto Crew"/>
          <p:cNvPicPr preferRelativeResize="0"/>
          <p:nvPr/>
        </p:nvPicPr>
        <p:blipFill rotWithShape="1">
          <a:blip r:embed="rId3">
            <a:alphaModFix/>
          </a:blip>
          <a:srcRect/>
          <a:stretch/>
        </p:blipFill>
        <p:spPr>
          <a:xfrm>
            <a:off x="7681160" y="1708484"/>
            <a:ext cx="4173454" cy="445168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38"/>
          <p:cNvPicPr preferRelativeResize="0"/>
          <p:nvPr/>
        </p:nvPicPr>
        <p:blipFill rotWithShape="1">
          <a:blip r:embed="rId3">
            <a:alphaModFix/>
          </a:blip>
          <a:srcRect/>
          <a:stretch/>
        </p:blipFill>
        <p:spPr>
          <a:xfrm>
            <a:off x="714409" y="509398"/>
            <a:ext cx="10640321" cy="59957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4400" b="1">
                <a:latin typeface="Merriweather"/>
                <a:ea typeface="Merriweather"/>
                <a:cs typeface="Merriweather"/>
                <a:sym typeface="Merriweather"/>
              </a:rPr>
              <a:t>Introductions</a:t>
            </a:r>
            <a:endParaRPr sz="4400" b="1">
              <a:latin typeface="Merriweather"/>
              <a:ea typeface="Merriweather"/>
              <a:cs typeface="Merriweather"/>
              <a:sym typeface="Merriweather"/>
            </a:endParaRPr>
          </a:p>
        </p:txBody>
      </p:sp>
      <p:sp>
        <p:nvSpPr>
          <p:cNvPr id="108" name="Google Shape;108;p15"/>
          <p:cNvSpPr txBox="1">
            <a:spLocks noGrp="1"/>
          </p:cNvSpPr>
          <p:nvPr>
            <p:ph type="body" idx="1"/>
          </p:nvPr>
        </p:nvSpPr>
        <p:spPr>
          <a:xfrm>
            <a:off x="609600" y="1796902"/>
            <a:ext cx="10972800" cy="46800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4800"/>
              <a:buNone/>
            </a:pPr>
            <a:r>
              <a:rPr lang="en-US" sz="3600"/>
              <a:t>Please let us know who is here by using the Chat in the Pathable platform to add the following:</a:t>
            </a:r>
            <a:endParaRPr/>
          </a:p>
          <a:p>
            <a:pPr marL="685800" lvl="0" indent="-685800" algn="l" rtl="0">
              <a:lnSpc>
                <a:spcPct val="100000"/>
              </a:lnSpc>
              <a:spcBef>
                <a:spcPts val="1200"/>
              </a:spcBef>
              <a:spcAft>
                <a:spcPts val="0"/>
              </a:spcAft>
              <a:buSzPts val="4800"/>
              <a:buChar char="•"/>
            </a:pPr>
            <a:r>
              <a:rPr lang="en-US" sz="3600"/>
              <a:t>Name, college, discipline, leadership role</a:t>
            </a:r>
            <a:endParaRPr/>
          </a:p>
          <a:p>
            <a:pPr marL="0" lvl="0" indent="0" algn="l" rtl="0">
              <a:lnSpc>
                <a:spcPct val="100000"/>
              </a:lnSpc>
              <a:spcBef>
                <a:spcPts val="1200"/>
              </a:spcBef>
              <a:spcAft>
                <a:spcPts val="0"/>
              </a:spcAft>
              <a:buSzPts val="4800"/>
              <a:buNone/>
            </a:pPr>
            <a:endParaRPr sz="3600"/>
          </a:p>
          <a:p>
            <a:pPr marL="0" lvl="0" indent="0" algn="l" rtl="0">
              <a:lnSpc>
                <a:spcPct val="100000"/>
              </a:lnSpc>
              <a:spcBef>
                <a:spcPts val="1200"/>
              </a:spcBef>
              <a:spcAft>
                <a:spcPts val="600"/>
              </a:spcAft>
              <a:buSzPts val="4800"/>
              <a:buNone/>
            </a:pPr>
            <a:r>
              <a:rPr lang="en-US" sz="3600"/>
              <a:t>Also, please post your questions in the chat and we will address as many as possible throughout the session. </a:t>
            </a:r>
            <a:endParaRPr sz="3600"/>
          </a:p>
        </p:txBody>
      </p:sp>
      <p:pic>
        <p:nvPicPr>
          <p:cNvPr id="109" name="Google Shape;109;p15"/>
          <p:cNvPicPr preferRelativeResize="0"/>
          <p:nvPr/>
        </p:nvPicPr>
        <p:blipFill rotWithShape="1">
          <a:blip r:embed="rId3">
            <a:alphaModFix/>
          </a:blip>
          <a:srcRect/>
          <a:stretch/>
        </p:blipFill>
        <p:spPr>
          <a:xfrm>
            <a:off x="8947051" y="481735"/>
            <a:ext cx="2983400" cy="13151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609600" y="7171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a:latin typeface="Merriweather"/>
                <a:ea typeface="Merriweather"/>
                <a:cs typeface="Merriweather"/>
                <a:sym typeface="Merriweather"/>
              </a:rPr>
              <a:t>Today, we will discuss…</a:t>
            </a:r>
            <a:endParaRPr>
              <a:latin typeface="Merriweather"/>
              <a:ea typeface="Merriweather"/>
              <a:cs typeface="Merriweather"/>
              <a:sym typeface="Merriweather"/>
            </a:endParaRPr>
          </a:p>
        </p:txBody>
      </p:sp>
      <p:sp>
        <p:nvSpPr>
          <p:cNvPr id="115" name="Google Shape;115;p16"/>
          <p:cNvSpPr txBox="1">
            <a:spLocks noGrp="1"/>
          </p:cNvSpPr>
          <p:nvPr>
            <p:ph type="body" idx="1"/>
          </p:nvPr>
        </p:nvSpPr>
        <p:spPr>
          <a:xfrm>
            <a:off x="512850" y="1707699"/>
            <a:ext cx="7125900" cy="3513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100"/>
          </a:p>
          <a:p>
            <a:pPr marL="457200" lvl="0" indent="-349250" algn="l" rtl="0">
              <a:lnSpc>
                <a:spcPct val="115000"/>
              </a:lnSpc>
              <a:spcBef>
                <a:spcPts val="0"/>
              </a:spcBef>
              <a:spcAft>
                <a:spcPts val="0"/>
              </a:spcAft>
              <a:buClr>
                <a:schemeClr val="dk1"/>
              </a:buClr>
              <a:buSzPts val="1900"/>
              <a:buChar char="•"/>
            </a:pPr>
            <a:r>
              <a:rPr lang="en-US" sz="1900"/>
              <a:t>Why, who, and how? Legislation to local determination</a:t>
            </a:r>
            <a:endParaRPr sz="1900"/>
          </a:p>
          <a:p>
            <a:pPr marL="457200" lvl="0" indent="-349250" algn="l" rtl="0">
              <a:lnSpc>
                <a:spcPct val="115000"/>
              </a:lnSpc>
              <a:spcBef>
                <a:spcPts val="0"/>
              </a:spcBef>
              <a:spcAft>
                <a:spcPts val="0"/>
              </a:spcAft>
              <a:buClr>
                <a:schemeClr val="dk1"/>
              </a:buClr>
              <a:buSzPts val="1900"/>
              <a:buChar char="•"/>
            </a:pPr>
            <a:r>
              <a:rPr lang="en-US" sz="1900"/>
              <a:t>What? Courses, disciplines, departments, min quals/equivalency</a:t>
            </a:r>
            <a:endParaRPr sz="1900"/>
          </a:p>
          <a:p>
            <a:pPr marL="457200" lvl="0" indent="-349250" algn="l" rtl="0">
              <a:lnSpc>
                <a:spcPct val="115000"/>
              </a:lnSpc>
              <a:spcBef>
                <a:spcPts val="0"/>
              </a:spcBef>
              <a:spcAft>
                <a:spcPts val="0"/>
              </a:spcAft>
              <a:buClr>
                <a:schemeClr val="dk1"/>
              </a:buClr>
              <a:buSzPts val="1900"/>
              <a:buChar char="•"/>
            </a:pPr>
            <a:r>
              <a:rPr lang="en-US" sz="1900"/>
              <a:t>Basics- disciplines list, MQ’s/Equivalency</a:t>
            </a:r>
            <a:endParaRPr sz="1900"/>
          </a:p>
          <a:p>
            <a:pPr marL="457200" lvl="0" indent="-349250" algn="l" rtl="0">
              <a:lnSpc>
                <a:spcPct val="115000"/>
              </a:lnSpc>
              <a:spcBef>
                <a:spcPts val="0"/>
              </a:spcBef>
              <a:spcAft>
                <a:spcPts val="0"/>
              </a:spcAft>
              <a:buClr>
                <a:schemeClr val="dk1"/>
              </a:buClr>
              <a:buSzPts val="1900"/>
              <a:buChar char="•"/>
            </a:pPr>
            <a:r>
              <a:rPr lang="en-US" sz="1900"/>
              <a:t>Principles for academic senates and relation to curriculum committees</a:t>
            </a:r>
            <a:endParaRPr sz="1900"/>
          </a:p>
          <a:p>
            <a:pPr marL="457200" lvl="0" indent="-349250" algn="l" rtl="0">
              <a:lnSpc>
                <a:spcPct val="115000"/>
              </a:lnSpc>
              <a:spcBef>
                <a:spcPts val="0"/>
              </a:spcBef>
              <a:spcAft>
                <a:spcPts val="0"/>
              </a:spcAft>
              <a:buClr>
                <a:schemeClr val="dk1"/>
              </a:buClr>
              <a:buSzPts val="1900"/>
              <a:buChar char="•"/>
            </a:pPr>
            <a:r>
              <a:rPr lang="en-US" sz="1900"/>
              <a:t>Conflicts and Challenges</a:t>
            </a:r>
            <a:endParaRPr sz="1900"/>
          </a:p>
          <a:p>
            <a:pPr marL="457200" lvl="0" indent="-349250" algn="l" rtl="0">
              <a:lnSpc>
                <a:spcPct val="115000"/>
              </a:lnSpc>
              <a:spcBef>
                <a:spcPts val="0"/>
              </a:spcBef>
              <a:spcAft>
                <a:spcPts val="0"/>
              </a:spcAft>
              <a:buClr>
                <a:schemeClr val="dk1"/>
              </a:buClr>
              <a:buSzPts val="1900"/>
              <a:buChar char="•"/>
            </a:pPr>
            <a:r>
              <a:rPr lang="en-US" sz="1900"/>
              <a:t>Scenarios</a:t>
            </a:r>
            <a:endParaRPr sz="1900"/>
          </a:p>
          <a:p>
            <a:pPr marL="457200" lvl="0" indent="-349250" algn="l" rtl="0">
              <a:lnSpc>
                <a:spcPct val="115000"/>
              </a:lnSpc>
              <a:spcBef>
                <a:spcPts val="0"/>
              </a:spcBef>
              <a:spcAft>
                <a:spcPts val="0"/>
              </a:spcAft>
              <a:buClr>
                <a:schemeClr val="dk1"/>
              </a:buClr>
              <a:buSzPts val="1900"/>
              <a:buChar char="•"/>
            </a:pPr>
            <a:r>
              <a:rPr lang="en-US" sz="1900"/>
              <a:t>Effective Practices</a:t>
            </a:r>
            <a:endParaRPr sz="2600"/>
          </a:p>
        </p:txBody>
      </p:sp>
      <p:sp>
        <p:nvSpPr>
          <p:cNvPr id="116" name="Google Shape;116;p16"/>
          <p:cNvSpPr txBox="1"/>
          <p:nvPr/>
        </p:nvSpPr>
        <p:spPr>
          <a:xfrm>
            <a:off x="695076" y="5437175"/>
            <a:ext cx="69438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You will want to have the MQ Handbook ready to use during this breakout. </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Here is the link for the document</a:t>
            </a:r>
            <a:r>
              <a:rPr lang="en-US" dirty="0"/>
              <a:t>:</a:t>
            </a:r>
            <a:r>
              <a:rPr lang="en-US" sz="1400" b="0" i="0" u="none" strike="noStrike" cap="none" dirty="0">
                <a:solidFill>
                  <a:srgbClr val="000000"/>
                </a:solidFill>
                <a:latin typeface="Arial"/>
                <a:ea typeface="Arial"/>
                <a:cs typeface="Arial"/>
                <a:sym typeface="Arial"/>
              </a:rPr>
              <a:t> </a:t>
            </a:r>
            <a:r>
              <a:rPr lang="en-US" sz="800" u="sng" dirty="0">
                <a:solidFill>
                  <a:schemeClr val="hlink"/>
                </a:solidFill>
              </a:rPr>
              <a:t>https://www.cccco.edu/-/media/CCCCO-Website/About-Us/Divisions/Educational-Services-and-Support/Academic-Affairs/What-we-do/Curriculum-and-Instruction-Unit/Minimum-Qualifications/cccco_2020_report_min_qualifications-a11y.pdf?la=en&amp;hash=05CDC88FD9F1C0ABFA99B7D157889935F2204FE1</a:t>
            </a:r>
            <a:endParaRPr sz="8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697BF245-EF93-498E-8347-96D63A596819}"/>
              </a:ext>
            </a:extLst>
          </p:cNvPr>
          <p:cNvPicPr>
            <a:picLocks noChangeAspect="1"/>
          </p:cNvPicPr>
          <p:nvPr/>
        </p:nvPicPr>
        <p:blipFill>
          <a:blip r:embed="rId3"/>
          <a:stretch>
            <a:fillRect/>
          </a:stretch>
        </p:blipFill>
        <p:spPr>
          <a:xfrm>
            <a:off x="7735500" y="1212400"/>
            <a:ext cx="3579173" cy="39557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609600" y="533400"/>
            <a:ext cx="109728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Merriweather"/>
                <a:ea typeface="Merriweather"/>
                <a:cs typeface="Merriweather"/>
                <a:sym typeface="Merriweather"/>
              </a:rPr>
              <a:t>WHY? Legislation &amp; Regulations </a:t>
            </a:r>
            <a:endParaRPr>
              <a:latin typeface="Merriweather"/>
              <a:ea typeface="Merriweather"/>
              <a:cs typeface="Merriweather"/>
              <a:sym typeface="Merriweather"/>
            </a:endParaRPr>
          </a:p>
        </p:txBody>
      </p:sp>
      <p:sp>
        <p:nvSpPr>
          <p:cNvPr id="124" name="Google Shape;124;p17"/>
          <p:cNvSpPr txBox="1">
            <a:spLocks noGrp="1"/>
          </p:cNvSpPr>
          <p:nvPr>
            <p:ph type="body" idx="1"/>
          </p:nvPr>
        </p:nvSpPr>
        <p:spPr>
          <a:xfrm>
            <a:off x="609600" y="1421025"/>
            <a:ext cx="10972800" cy="5055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000"/>
              <a:t>Title 5 </a:t>
            </a:r>
            <a:r>
              <a:rPr lang="en-US" sz="2000" b="1"/>
              <a:t>§53200(c)</a:t>
            </a:r>
            <a:r>
              <a:rPr lang="en-US" sz="2000"/>
              <a:t>:  “(1) Curriculum, including establishing prerequisites and placing courses within disciplines” ...also known as the 10+1!</a:t>
            </a:r>
            <a:endParaRPr sz="2000"/>
          </a:p>
          <a:p>
            <a:pPr marL="0" lvl="0" indent="0" algn="l" rtl="0">
              <a:spcBef>
                <a:spcPts val="560"/>
              </a:spcBef>
              <a:spcAft>
                <a:spcPts val="0"/>
              </a:spcAft>
              <a:buNone/>
            </a:pPr>
            <a:r>
              <a:rPr lang="en-US" sz="2000"/>
              <a:t>Equivalency: Ed. Code </a:t>
            </a:r>
            <a:r>
              <a:rPr lang="en-US" sz="2000" b="1"/>
              <a:t>§87359(b)</a:t>
            </a:r>
            <a:endParaRPr sz="2000"/>
          </a:p>
          <a:p>
            <a:pPr marL="0" lvl="0" indent="0" algn="l" rtl="0">
              <a:spcBef>
                <a:spcPts val="560"/>
              </a:spcBef>
              <a:spcAft>
                <a:spcPts val="0"/>
              </a:spcAft>
              <a:buNone/>
            </a:pPr>
            <a:r>
              <a:rPr lang="en-US" sz="2000"/>
              <a:t>Minimum Qualifications: Ed. Code </a:t>
            </a:r>
            <a:r>
              <a:rPr lang="en-US" sz="2000" b="1"/>
              <a:t>§87360(b)</a:t>
            </a:r>
            <a:endParaRPr sz="1800"/>
          </a:p>
          <a:p>
            <a:pPr marL="0" lvl="0" indent="0" algn="l" rtl="0">
              <a:spcBef>
                <a:spcPts val="360"/>
              </a:spcBef>
              <a:spcAft>
                <a:spcPts val="0"/>
              </a:spcAft>
              <a:buNone/>
            </a:pPr>
            <a:endParaRPr sz="2200"/>
          </a:p>
          <a:p>
            <a:pPr marL="0" lvl="0" indent="0" algn="l" rtl="0">
              <a:spcBef>
                <a:spcPts val="360"/>
              </a:spcBef>
              <a:spcAft>
                <a:spcPts val="0"/>
              </a:spcAft>
              <a:buNone/>
            </a:pPr>
            <a:r>
              <a:rPr lang="en-US" sz="2200"/>
              <a:t>Minimum Qualifications</a:t>
            </a:r>
            <a:endParaRPr sz="2200"/>
          </a:p>
          <a:p>
            <a:pPr marL="182880" lvl="0" indent="-146050" algn="l" rtl="0">
              <a:spcBef>
                <a:spcPts val="0"/>
              </a:spcBef>
              <a:spcAft>
                <a:spcPts val="0"/>
              </a:spcAft>
              <a:buSzPts val="1800"/>
              <a:buChar char="•"/>
            </a:pPr>
            <a:r>
              <a:rPr lang="en-US" sz="1800"/>
              <a:t>Degrees and credits generally must be from accredited institutions (</a:t>
            </a:r>
            <a:r>
              <a:rPr lang="en-US" sz="1800" b="1"/>
              <a:t>§53406</a:t>
            </a:r>
            <a:r>
              <a:rPr lang="en-US" sz="1800"/>
              <a:t>).</a:t>
            </a:r>
            <a:endParaRPr sz="1800"/>
          </a:p>
          <a:p>
            <a:pPr marL="182880" lvl="0" indent="-146050" algn="l" rtl="0">
              <a:spcBef>
                <a:spcPts val="560"/>
              </a:spcBef>
              <a:spcAft>
                <a:spcPts val="0"/>
              </a:spcAft>
              <a:buSzPts val="1800"/>
              <a:buChar char="•"/>
            </a:pPr>
            <a:r>
              <a:rPr lang="en-US" sz="1800"/>
              <a:t>An occupational license or certificate is required in certain instances (</a:t>
            </a:r>
            <a:r>
              <a:rPr lang="en-US" sz="1800" b="1"/>
              <a:t>§53417</a:t>
            </a:r>
            <a:r>
              <a:rPr lang="en-US" sz="1800"/>
              <a:t>)</a:t>
            </a:r>
            <a:endParaRPr sz="1800"/>
          </a:p>
          <a:p>
            <a:pPr marL="182880" lvl="0" indent="-146050" algn="l" rtl="0">
              <a:spcBef>
                <a:spcPts val="560"/>
              </a:spcBef>
              <a:spcAft>
                <a:spcPts val="0"/>
              </a:spcAft>
              <a:buSzPts val="1800"/>
              <a:buChar char="•"/>
            </a:pPr>
            <a:r>
              <a:rPr lang="en-US" sz="1800"/>
              <a:t>A district may hire a person who possesses qualifications different from, but equivalent to, those listed on the disciplines list, according to criteria and procedures agreed upon by the governing board and the academic senate (</a:t>
            </a:r>
            <a:r>
              <a:rPr lang="en-US" sz="1800" b="1"/>
              <a:t>§53430</a:t>
            </a:r>
            <a:r>
              <a:rPr lang="en-US" sz="1800"/>
              <a:t>)</a:t>
            </a:r>
            <a:endParaRPr sz="1800"/>
          </a:p>
          <a:p>
            <a:pPr marL="0" lvl="0" indent="0" algn="l" rtl="0">
              <a:spcBef>
                <a:spcPts val="560"/>
              </a:spcBef>
              <a:spcAft>
                <a:spcPts val="0"/>
              </a:spcAft>
              <a:buNone/>
            </a:pPr>
            <a:r>
              <a:rPr lang="en-US" sz="2200"/>
              <a:t>Second Minimum Qualification</a:t>
            </a:r>
            <a:endParaRPr sz="2200"/>
          </a:p>
          <a:p>
            <a:pPr marL="182880" lvl="0" indent="-125729" algn="l" rtl="0">
              <a:lnSpc>
                <a:spcPct val="90000"/>
              </a:lnSpc>
              <a:spcBef>
                <a:spcPts val="400"/>
              </a:spcBef>
              <a:spcAft>
                <a:spcPts val="0"/>
              </a:spcAft>
              <a:buSzPts val="1700"/>
              <a:buChar char="•"/>
            </a:pPr>
            <a:r>
              <a:rPr lang="en-US" sz="1700"/>
              <a:t>Education Code section </a:t>
            </a:r>
            <a:r>
              <a:rPr lang="en-US" sz="1700" b="1"/>
              <a:t>§87360 </a:t>
            </a:r>
            <a:r>
              <a:rPr lang="en-US" sz="1700"/>
              <a:t>requires that sensitivity to and understanding of diversity be included in the district’s final hiring criteria.</a:t>
            </a:r>
            <a:endParaRPr sz="1700"/>
          </a:p>
          <a:p>
            <a:pPr marL="457200" lvl="0" indent="0" algn="l" rtl="0">
              <a:spcBef>
                <a:spcPts val="560"/>
              </a:spcBef>
              <a:spcAft>
                <a:spcPts val="0"/>
              </a:spcAft>
              <a:buNone/>
            </a:pPr>
            <a:endParaRPr sz="1200"/>
          </a:p>
          <a:p>
            <a:pPr marL="0" lvl="0" indent="0" algn="l" rtl="0">
              <a:spcBef>
                <a:spcPts val="360"/>
              </a:spcBef>
              <a:spcAft>
                <a:spcPts val="0"/>
              </a:spcAft>
              <a:buNone/>
            </a:pPr>
            <a:endParaRPr sz="1200"/>
          </a:p>
        </p:txBody>
      </p:sp>
      <p:pic>
        <p:nvPicPr>
          <p:cNvPr id="125" name="Google Shape;125;p17"/>
          <p:cNvPicPr preferRelativeResize="0"/>
          <p:nvPr/>
        </p:nvPicPr>
        <p:blipFill rotWithShape="1">
          <a:blip r:embed="rId3">
            <a:alphaModFix/>
          </a:blip>
          <a:srcRect/>
          <a:stretch/>
        </p:blipFill>
        <p:spPr>
          <a:xfrm>
            <a:off x="9607375" y="2451925"/>
            <a:ext cx="2128250" cy="1416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609600" y="533400"/>
            <a:ext cx="109728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Merriweather"/>
                <a:ea typeface="Merriweather"/>
                <a:cs typeface="Merriweather"/>
                <a:sym typeface="Merriweather"/>
              </a:rPr>
              <a:t>WHO?</a:t>
            </a:r>
            <a:endParaRPr>
              <a:latin typeface="Merriweather"/>
              <a:ea typeface="Merriweather"/>
              <a:cs typeface="Merriweather"/>
              <a:sym typeface="Merriweather"/>
            </a:endParaRPr>
          </a:p>
        </p:txBody>
      </p:sp>
      <p:sp>
        <p:nvSpPr>
          <p:cNvPr id="132" name="Google Shape;132;p18"/>
          <p:cNvSpPr txBox="1">
            <a:spLocks noGrp="1"/>
          </p:cNvSpPr>
          <p:nvPr>
            <p:ph type="body" idx="1"/>
          </p:nvPr>
        </p:nvSpPr>
        <p:spPr>
          <a:xfrm>
            <a:off x="609600" y="1421025"/>
            <a:ext cx="10972800" cy="5267100"/>
          </a:xfrm>
          <a:prstGeom prst="rect">
            <a:avLst/>
          </a:prstGeom>
        </p:spPr>
        <p:txBody>
          <a:bodyPr spcFirstLastPara="1" wrap="square" lIns="91425" tIns="45700" rIns="91425" bIns="45700" anchor="t" anchorCtr="0">
            <a:noAutofit/>
          </a:bodyPr>
          <a:lstStyle/>
          <a:p>
            <a:pPr marL="457200" lvl="0" indent="0" algn="l" rtl="0">
              <a:lnSpc>
                <a:spcPct val="90000"/>
              </a:lnSpc>
              <a:spcBef>
                <a:spcPts val="400"/>
              </a:spcBef>
              <a:spcAft>
                <a:spcPts val="0"/>
              </a:spcAft>
              <a:buNone/>
            </a:pPr>
            <a:endParaRPr sz="1800" dirty="0"/>
          </a:p>
          <a:p>
            <a:pPr marL="0" lvl="0" indent="0" algn="l" rtl="0">
              <a:spcBef>
                <a:spcPts val="360"/>
              </a:spcBef>
              <a:spcAft>
                <a:spcPts val="0"/>
              </a:spcAft>
              <a:buNone/>
            </a:pPr>
            <a:r>
              <a:rPr lang="en-US" sz="1800" b="1" dirty="0"/>
              <a:t>Local Responsibility</a:t>
            </a:r>
            <a:endParaRPr sz="1800" b="1" dirty="0"/>
          </a:p>
          <a:p>
            <a:pPr marL="1828800" lvl="3" indent="-342900" algn="l" rtl="0">
              <a:lnSpc>
                <a:spcPct val="115000"/>
              </a:lnSpc>
              <a:spcBef>
                <a:spcPts val="0"/>
              </a:spcBef>
              <a:spcAft>
                <a:spcPts val="0"/>
              </a:spcAft>
              <a:buClr>
                <a:schemeClr val="dk1"/>
              </a:buClr>
              <a:buSzPts val="1800"/>
              <a:buChar char="●"/>
            </a:pPr>
            <a:r>
              <a:rPr lang="en-US" sz="1800" dirty="0"/>
              <a:t>Assigning Courses to Disciplines</a:t>
            </a:r>
            <a:endParaRPr sz="1800" dirty="0"/>
          </a:p>
          <a:p>
            <a:pPr marL="1828800" lvl="3" indent="-342900" algn="l" rtl="0">
              <a:lnSpc>
                <a:spcPct val="115000"/>
              </a:lnSpc>
              <a:spcBef>
                <a:spcPts val="0"/>
              </a:spcBef>
              <a:spcAft>
                <a:spcPts val="0"/>
              </a:spcAft>
              <a:buClr>
                <a:schemeClr val="dk1"/>
              </a:buClr>
              <a:buSzPts val="1800"/>
              <a:buChar char="●"/>
            </a:pPr>
            <a:r>
              <a:rPr lang="en-US" sz="1800" dirty="0"/>
              <a:t>Department structure/boundaries </a:t>
            </a:r>
            <a:endParaRPr sz="1800" dirty="0"/>
          </a:p>
          <a:p>
            <a:pPr marL="1828800" lvl="3" indent="-342900" algn="l" rtl="0">
              <a:lnSpc>
                <a:spcPct val="115000"/>
              </a:lnSpc>
              <a:spcBef>
                <a:spcPts val="0"/>
              </a:spcBef>
              <a:spcAft>
                <a:spcPts val="0"/>
              </a:spcAft>
              <a:buClr>
                <a:schemeClr val="dk1"/>
              </a:buClr>
              <a:buSzPts val="1800"/>
              <a:buChar char="●"/>
            </a:pPr>
            <a:r>
              <a:rPr lang="en-US" sz="1800" dirty="0"/>
              <a:t>Equivalency Policy/Procedure</a:t>
            </a: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b="1"/>
              <a:t>The Disciplines List</a:t>
            </a:r>
            <a:endParaRPr/>
          </a:p>
        </p:txBody>
      </p:sp>
      <p:sp>
        <p:nvSpPr>
          <p:cNvPr id="139" name="Google Shape;139;p19"/>
          <p:cNvSpPr txBox="1">
            <a:spLocks noGrp="1"/>
          </p:cNvSpPr>
          <p:nvPr>
            <p:ph type="body" idx="1"/>
          </p:nvPr>
        </p:nvSpPr>
        <p:spPr>
          <a:xfrm>
            <a:off x="262575" y="1524000"/>
            <a:ext cx="8001000" cy="5195100"/>
          </a:xfrm>
          <a:prstGeom prst="rect">
            <a:avLst/>
          </a:prstGeom>
          <a:noFill/>
          <a:ln>
            <a:noFill/>
          </a:ln>
        </p:spPr>
        <p:txBody>
          <a:bodyPr spcFirstLastPara="1" wrap="square" lIns="91425" tIns="45700" rIns="91425" bIns="45700" anchor="t" anchorCtr="0">
            <a:noAutofit/>
          </a:bodyPr>
          <a:lstStyle/>
          <a:p>
            <a:pPr marL="182880" lvl="0" indent="-170180" algn="l" rtl="0">
              <a:lnSpc>
                <a:spcPct val="100000"/>
              </a:lnSpc>
              <a:spcBef>
                <a:spcPts val="0"/>
              </a:spcBef>
              <a:spcAft>
                <a:spcPts val="0"/>
              </a:spcAft>
              <a:buSzPts val="2200"/>
              <a:buChar char="•"/>
            </a:pPr>
            <a:r>
              <a:rPr lang="en-US" sz="2200"/>
              <a:t>Specifies the </a:t>
            </a:r>
            <a:r>
              <a:rPr lang="en-US" sz="2200" i="1"/>
              <a:t>minimum</a:t>
            </a:r>
            <a:r>
              <a:rPr lang="en-US" sz="2200"/>
              <a:t> qualifications for each discipline</a:t>
            </a:r>
            <a:endParaRPr sz="2200"/>
          </a:p>
          <a:p>
            <a:pPr marL="0" lvl="0" indent="0" algn="l" rtl="0">
              <a:lnSpc>
                <a:spcPct val="100000"/>
              </a:lnSpc>
              <a:spcBef>
                <a:spcPts val="0"/>
              </a:spcBef>
              <a:spcAft>
                <a:spcPts val="0"/>
              </a:spcAft>
              <a:buNone/>
            </a:pPr>
            <a:endParaRPr sz="1500"/>
          </a:p>
          <a:p>
            <a:pPr marL="182880" lvl="0" indent="-170180" algn="l" rtl="0">
              <a:spcBef>
                <a:spcPts val="0"/>
              </a:spcBef>
              <a:spcAft>
                <a:spcPts val="0"/>
              </a:spcAft>
              <a:buSzPts val="2200"/>
              <a:buChar char="•"/>
            </a:pPr>
            <a:r>
              <a:rPr lang="en-US" sz="2200"/>
              <a:t>A “discipline” is defined as a grouping of courses that share common academic or vocational preparation, which are typically defined by a degree or degrees (MFA, MA, BA, MS, etc), or specific professional preparation. </a:t>
            </a:r>
            <a:endParaRPr sz="2200"/>
          </a:p>
          <a:p>
            <a:pPr marL="457200" lvl="0" indent="0" algn="l" rtl="0">
              <a:spcBef>
                <a:spcPts val="0"/>
              </a:spcBef>
              <a:spcAft>
                <a:spcPts val="0"/>
              </a:spcAft>
              <a:buNone/>
            </a:pPr>
            <a:endParaRPr sz="1500"/>
          </a:p>
          <a:p>
            <a:pPr marL="182880" lvl="0" indent="-170180" algn="l" rtl="0">
              <a:spcBef>
                <a:spcPts val="0"/>
              </a:spcBef>
              <a:spcAft>
                <a:spcPts val="0"/>
              </a:spcAft>
              <a:buSzPts val="2200"/>
              <a:buChar char="•"/>
            </a:pPr>
            <a:r>
              <a:rPr lang="en-US" sz="2200"/>
              <a:t>Discipline is from the perspective of </a:t>
            </a:r>
            <a:r>
              <a:rPr lang="en-US" sz="2200" u="sng"/>
              <a:t>faculty preparation</a:t>
            </a:r>
            <a:r>
              <a:rPr lang="en-US" sz="2200"/>
              <a:t> and faculty </a:t>
            </a:r>
            <a:r>
              <a:rPr lang="en-US" sz="2200" u="sng"/>
              <a:t>must</a:t>
            </a:r>
            <a:r>
              <a:rPr lang="en-US" sz="2200"/>
              <a:t> meet the MQs for the discipline of the faculty member’s assignment.</a:t>
            </a:r>
            <a:endParaRPr sz="2200"/>
          </a:p>
          <a:p>
            <a:pPr marL="457200" lvl="0" indent="0" algn="l" rtl="0">
              <a:spcBef>
                <a:spcPts val="0"/>
              </a:spcBef>
              <a:spcAft>
                <a:spcPts val="0"/>
              </a:spcAft>
              <a:buNone/>
            </a:pPr>
            <a:endParaRPr sz="1400"/>
          </a:p>
          <a:p>
            <a:pPr marL="182880" lvl="0" indent="-170180" algn="l" rtl="0">
              <a:lnSpc>
                <a:spcPct val="100000"/>
              </a:lnSpc>
              <a:spcBef>
                <a:spcPts val="480"/>
              </a:spcBef>
              <a:spcAft>
                <a:spcPts val="0"/>
              </a:spcAft>
              <a:buSzPts val="2200"/>
              <a:buChar char="•"/>
            </a:pPr>
            <a:r>
              <a:rPr lang="en-US" sz="2200"/>
              <a:t>Revisions to Discipline List is done annually</a:t>
            </a:r>
            <a:endParaRPr sz="2200"/>
          </a:p>
          <a:p>
            <a:pPr marL="0" lvl="0" indent="0" algn="l" rtl="0">
              <a:lnSpc>
                <a:spcPct val="100000"/>
              </a:lnSpc>
              <a:spcBef>
                <a:spcPts val="480"/>
              </a:spcBef>
              <a:spcAft>
                <a:spcPts val="0"/>
              </a:spcAft>
              <a:buNone/>
            </a:pPr>
            <a:endParaRPr sz="1400"/>
          </a:p>
          <a:p>
            <a:pPr marL="182880" lvl="0" indent="-170180" algn="l" rtl="0">
              <a:lnSpc>
                <a:spcPct val="100000"/>
              </a:lnSpc>
              <a:spcBef>
                <a:spcPts val="480"/>
              </a:spcBef>
              <a:spcAft>
                <a:spcPts val="0"/>
              </a:spcAft>
              <a:buSzPts val="2200"/>
              <a:buChar char="•"/>
            </a:pPr>
            <a:r>
              <a:rPr lang="en-US" sz="2200"/>
              <a:t>Board of Governors considers the recommendations of the Academic Senate and formally acts on them.</a:t>
            </a:r>
            <a:endParaRPr sz="2200"/>
          </a:p>
          <a:p>
            <a:pPr marL="182880" lvl="0" indent="-53338" algn="l" rtl="0">
              <a:lnSpc>
                <a:spcPct val="100000"/>
              </a:lnSpc>
              <a:spcBef>
                <a:spcPts val="480"/>
              </a:spcBef>
              <a:spcAft>
                <a:spcPts val="0"/>
              </a:spcAft>
              <a:buSzPts val="2040"/>
              <a:buNone/>
            </a:pPr>
            <a:endParaRPr sz="2200"/>
          </a:p>
        </p:txBody>
      </p:sp>
      <p:sp>
        <p:nvSpPr>
          <p:cNvPr id="140" name="Google Shape;140;p19"/>
          <p:cNvSpPr txBox="1"/>
          <p:nvPr/>
        </p:nvSpPr>
        <p:spPr>
          <a:xfrm>
            <a:off x="8181625" y="4956976"/>
            <a:ext cx="3596373" cy="9239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800" u="sng" dirty="0">
                <a:solidFill>
                  <a:schemeClr val="hlink"/>
                </a:solidFill>
              </a:rPr>
              <a:t>https://www.cccco.edu/-/media/CCCCO-Website/About-Us/Divisions/Educational-Services-and-Support/Academic-Affairs/What-we-do/Curriculum-and-Instruction-Unit/Minimum-Qualifications/cccco_2020_report_min_qualifications-a11y.pdf?la=en&amp;hash=05CDC88FD9F1C0ABFA99B7D157889935F2204FE1</a:t>
            </a:r>
            <a:endParaRPr sz="8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76F21032-64AB-4629-A08E-FA1DC1C6D6A5}"/>
              </a:ext>
            </a:extLst>
          </p:cNvPr>
          <p:cNvPicPr>
            <a:picLocks noChangeAspect="1"/>
          </p:cNvPicPr>
          <p:nvPr/>
        </p:nvPicPr>
        <p:blipFill>
          <a:blip r:embed="rId3"/>
          <a:stretch>
            <a:fillRect/>
          </a:stretch>
        </p:blipFill>
        <p:spPr>
          <a:xfrm>
            <a:off x="8263575" y="803082"/>
            <a:ext cx="3514423" cy="38842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b="1"/>
              <a:t>Local Minimum Qualifications</a:t>
            </a:r>
            <a:endParaRPr/>
          </a:p>
        </p:txBody>
      </p:sp>
      <p:pic>
        <p:nvPicPr>
          <p:cNvPr id="148" name="Google Shape;148;p20"/>
          <p:cNvPicPr preferRelativeResize="0"/>
          <p:nvPr/>
        </p:nvPicPr>
        <p:blipFill rotWithShape="1">
          <a:blip r:embed="rId3">
            <a:alphaModFix/>
          </a:blip>
          <a:srcRect/>
          <a:stretch/>
        </p:blipFill>
        <p:spPr>
          <a:xfrm>
            <a:off x="8105997" y="490870"/>
            <a:ext cx="1644060" cy="1508932"/>
          </a:xfrm>
          <a:prstGeom prst="rect">
            <a:avLst/>
          </a:prstGeom>
          <a:noFill/>
          <a:ln>
            <a:noFill/>
          </a:ln>
        </p:spPr>
      </p:pic>
      <p:sp>
        <p:nvSpPr>
          <p:cNvPr id="149" name="Google Shape;149;p20"/>
          <p:cNvSpPr txBox="1">
            <a:spLocks noGrp="1"/>
          </p:cNvSpPr>
          <p:nvPr>
            <p:ph type="body" idx="1"/>
          </p:nvPr>
        </p:nvSpPr>
        <p:spPr>
          <a:xfrm>
            <a:off x="355250" y="2042325"/>
            <a:ext cx="11043900" cy="4426800"/>
          </a:xfrm>
          <a:prstGeom prst="rect">
            <a:avLst/>
          </a:prstGeom>
          <a:noFill/>
          <a:ln>
            <a:noFill/>
          </a:ln>
        </p:spPr>
        <p:txBody>
          <a:bodyPr spcFirstLastPara="1" wrap="square" lIns="91425" tIns="45700" rIns="91425" bIns="45700" anchor="t" anchorCtr="0">
            <a:noAutofit/>
          </a:bodyPr>
          <a:lstStyle/>
          <a:p>
            <a:pPr marL="0" lvl="0" indent="0" algn="l" rtl="0">
              <a:spcBef>
                <a:spcPts val="600"/>
              </a:spcBef>
              <a:spcAft>
                <a:spcPts val="0"/>
              </a:spcAft>
              <a:buNone/>
            </a:pPr>
            <a:r>
              <a:rPr lang="en-US" sz="3200"/>
              <a:t>A college/ district may establish additional qualifications which are more rigorous than the state-established MQs.</a:t>
            </a:r>
            <a:endParaRPr sz="3200"/>
          </a:p>
          <a:p>
            <a:pPr marL="0" lvl="0" indent="0" algn="l" rtl="0">
              <a:lnSpc>
                <a:spcPct val="100000"/>
              </a:lnSpc>
              <a:spcBef>
                <a:spcPts val="0"/>
              </a:spcBef>
              <a:spcAft>
                <a:spcPts val="0"/>
              </a:spcAft>
              <a:buNone/>
            </a:pPr>
            <a:endParaRPr sz="3200"/>
          </a:p>
          <a:p>
            <a:pPr marL="0" lvl="0" indent="0" algn="l" rtl="0">
              <a:lnSpc>
                <a:spcPct val="100000"/>
              </a:lnSpc>
              <a:spcBef>
                <a:spcPts val="0"/>
              </a:spcBef>
              <a:spcAft>
                <a:spcPts val="0"/>
              </a:spcAft>
              <a:buNone/>
            </a:pPr>
            <a:r>
              <a:rPr lang="en-US" sz="3200"/>
              <a:t>However, local MQs cannot be less rigorous than the state-established MQs. </a:t>
            </a:r>
            <a:endParaRPr sz="3200"/>
          </a:p>
          <a:p>
            <a:pPr marL="0" lvl="0" indent="0" algn="l" rtl="0">
              <a:spcBef>
                <a:spcPts val="0"/>
              </a:spcBef>
              <a:spcAft>
                <a:spcPts val="0"/>
              </a:spcAft>
              <a:buClr>
                <a:schemeClr val="dk1"/>
              </a:buClr>
              <a:buSzPts val="1100"/>
              <a:buFont typeface="Arial"/>
              <a:buNone/>
            </a:pPr>
            <a:endParaRPr sz="3200"/>
          </a:p>
          <a:p>
            <a:pPr marL="0" lvl="0" indent="0" algn="l" rtl="0">
              <a:spcBef>
                <a:spcPts val="0"/>
              </a:spcBef>
              <a:spcAft>
                <a:spcPts val="0"/>
              </a:spcAft>
              <a:buClr>
                <a:schemeClr val="dk1"/>
              </a:buClr>
              <a:buSzPts val="1100"/>
              <a:buFont typeface="Arial"/>
              <a:buNone/>
            </a:pPr>
            <a:r>
              <a:rPr lang="en-US" sz="3200"/>
              <a:t>Equivalency must be established locally and must be at least equivalent to the minimum qualifications.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b="1"/>
              <a:t>Disciplines vs. Departments</a:t>
            </a:r>
            <a:endParaRPr/>
          </a:p>
        </p:txBody>
      </p:sp>
      <p:pic>
        <p:nvPicPr>
          <p:cNvPr id="155" name="Google Shape;155;p21"/>
          <p:cNvPicPr preferRelativeResize="0"/>
          <p:nvPr/>
        </p:nvPicPr>
        <p:blipFill rotWithShape="1">
          <a:blip r:embed="rId3">
            <a:alphaModFix/>
          </a:blip>
          <a:srcRect b="9041"/>
          <a:stretch/>
        </p:blipFill>
        <p:spPr>
          <a:xfrm>
            <a:off x="7321425" y="2569875"/>
            <a:ext cx="4463250" cy="3250987"/>
          </a:xfrm>
          <a:prstGeom prst="rect">
            <a:avLst/>
          </a:prstGeom>
          <a:noFill/>
          <a:ln>
            <a:noFill/>
          </a:ln>
        </p:spPr>
      </p:pic>
      <p:sp>
        <p:nvSpPr>
          <p:cNvPr id="156" name="Google Shape;156;p21"/>
          <p:cNvSpPr txBox="1">
            <a:spLocks noGrp="1"/>
          </p:cNvSpPr>
          <p:nvPr>
            <p:ph type="body" idx="1"/>
          </p:nvPr>
        </p:nvSpPr>
        <p:spPr>
          <a:xfrm>
            <a:off x="247125" y="1853525"/>
            <a:ext cx="7074300" cy="4510200"/>
          </a:xfrm>
          <a:prstGeom prst="rect">
            <a:avLst/>
          </a:prstGeom>
          <a:noFill/>
          <a:ln>
            <a:noFill/>
          </a:ln>
        </p:spPr>
        <p:txBody>
          <a:bodyPr spcFirstLastPara="1" wrap="square" lIns="91425" tIns="45700" rIns="91425" bIns="45700" anchor="t" anchorCtr="0">
            <a:noAutofit/>
          </a:bodyPr>
          <a:lstStyle/>
          <a:p>
            <a:pPr marL="457200" lvl="1" indent="-203200" algn="l" rtl="0">
              <a:lnSpc>
                <a:spcPct val="100000"/>
              </a:lnSpc>
              <a:spcBef>
                <a:spcPts val="0"/>
              </a:spcBef>
              <a:spcAft>
                <a:spcPts val="0"/>
              </a:spcAft>
              <a:buSzPts val="2700"/>
              <a:buChar char="•"/>
            </a:pPr>
            <a:r>
              <a:rPr lang="en-US" sz="2700"/>
              <a:t>Departments are locally-defined organizational structures.</a:t>
            </a:r>
            <a:endParaRPr sz="2700"/>
          </a:p>
          <a:p>
            <a:pPr marL="457200" lvl="1" indent="-203200" algn="l" rtl="0">
              <a:lnSpc>
                <a:spcPct val="100000"/>
              </a:lnSpc>
              <a:spcBef>
                <a:spcPts val="560"/>
              </a:spcBef>
              <a:spcAft>
                <a:spcPts val="0"/>
              </a:spcAft>
              <a:buSzPts val="2700"/>
              <a:buChar char="•"/>
            </a:pPr>
            <a:r>
              <a:rPr lang="en-US" sz="2700"/>
              <a:t>Instructional faculty teach courses </a:t>
            </a:r>
            <a:r>
              <a:rPr lang="en-US" sz="2700" i="1"/>
              <a:t>assigned to disciplines, not departments</a:t>
            </a:r>
            <a:r>
              <a:rPr lang="en-US" sz="2700"/>
              <a:t>.</a:t>
            </a:r>
            <a:endParaRPr sz="2700"/>
          </a:p>
          <a:p>
            <a:pPr marL="457200" lvl="1" indent="-203200" algn="l" rtl="0">
              <a:lnSpc>
                <a:spcPct val="100000"/>
              </a:lnSpc>
              <a:spcBef>
                <a:spcPts val="560"/>
              </a:spcBef>
              <a:spcAft>
                <a:spcPts val="0"/>
              </a:spcAft>
              <a:buSzPts val="2700"/>
              <a:buChar char="•"/>
            </a:pPr>
            <a:r>
              <a:rPr lang="en-US" sz="2700">
                <a:solidFill>
                  <a:srgbClr val="000000"/>
                </a:solidFill>
              </a:rPr>
              <a:t>Not the same as your local designator, a TOP code, or a FSA</a:t>
            </a:r>
            <a:endParaRPr sz="2700">
              <a:solidFill>
                <a:srgbClr val="000000"/>
              </a:solidFill>
            </a:endParaRPr>
          </a:p>
          <a:p>
            <a:pPr marL="457200" lvl="1" indent="-203200" algn="l" rtl="0">
              <a:lnSpc>
                <a:spcPct val="100000"/>
              </a:lnSpc>
              <a:spcBef>
                <a:spcPts val="560"/>
              </a:spcBef>
              <a:spcAft>
                <a:spcPts val="0"/>
              </a:spcAft>
              <a:buSzPts val="2700"/>
              <a:buChar char="•"/>
            </a:pPr>
            <a:r>
              <a:rPr lang="en-US" sz="2700"/>
              <a:t>Faculty must meet the MQs of the disciplines to which courses are assigned.</a:t>
            </a:r>
            <a:endParaRPr sz="2700"/>
          </a:p>
        </p:txBody>
      </p:sp>
    </p:spTree>
  </p:cSld>
  <p:clrMapOvr>
    <a:masterClrMapping/>
  </p:clrMapOvr>
</p:sld>
</file>

<file path=ppt/theme/theme1.xml><?xml version="1.0" encoding="utf-8"?>
<a:theme xmlns:a="http://schemas.openxmlformats.org/drawingml/2006/main" name="Theme5">
  <a:themeElements>
    <a:clrScheme name="Custom 4">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1706</Words>
  <Application>Microsoft Office PowerPoint</Application>
  <PresentationFormat>Widescreen</PresentationFormat>
  <Paragraphs>199</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Merriweather</vt:lpstr>
      <vt:lpstr>Arial</vt:lpstr>
      <vt:lpstr>Noto Sans Symbols</vt:lpstr>
      <vt:lpstr>Calibri</vt:lpstr>
      <vt:lpstr>Theme5</vt:lpstr>
      <vt:lpstr>Zen and the Art of Assigning Courses to Disciplines </vt:lpstr>
      <vt:lpstr>Housekeeping…</vt:lpstr>
      <vt:lpstr>Introductions</vt:lpstr>
      <vt:lpstr>Today, we will discuss…</vt:lpstr>
      <vt:lpstr>WHY? Legislation &amp; Regulations </vt:lpstr>
      <vt:lpstr>WHO?</vt:lpstr>
      <vt:lpstr>The Disciplines List</vt:lpstr>
      <vt:lpstr>Local Minimum Qualifications</vt:lpstr>
      <vt:lpstr>Disciplines vs. Departments</vt:lpstr>
      <vt:lpstr>HOW?</vt:lpstr>
      <vt:lpstr>Options for Assigning Courses</vt:lpstr>
      <vt:lpstr>Multiple Disciplines</vt:lpstr>
      <vt:lpstr>Local Disciplines Assignment</vt:lpstr>
      <vt:lpstr>Multi-College Districts</vt:lpstr>
      <vt:lpstr>Impacts</vt:lpstr>
      <vt:lpstr>PowerPoint Presentation</vt:lpstr>
      <vt:lpstr>Conflicts When Assigning Courses</vt:lpstr>
      <vt:lpstr>Scenario A Which Discipline(s) Would You Assign?</vt:lpstr>
      <vt:lpstr>Scenario B Which Discipline(s) Would You Assign?</vt:lpstr>
      <vt:lpstr>Scenario C Which Discipline(s) Would You Assign?</vt:lpstr>
      <vt:lpstr>Knowing what we know...</vt:lpstr>
      <vt:lpstr>Effective Practices</vt:lpstr>
      <vt:lpstr>Summary</vt:lpstr>
      <vt:lpstr>Resources</vt:lpstr>
      <vt:lpstr>Thank you for joining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Zen and the Art of Assigning Courses to Disciplines</dc:title>
  <dc:creator>Julie Oliver</dc:creator>
  <cp:lastModifiedBy>Julie Oliver</cp:lastModifiedBy>
  <cp:revision>3</cp:revision>
  <dcterms:modified xsi:type="dcterms:W3CDTF">2021-04-15T03:04:28Z</dcterms:modified>
</cp:coreProperties>
</file>