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GqCR+LfbwnEElj76gc1+QFa9/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yssa Nguye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47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0-28T21:46:35.137" idx="1">
    <p:pos x="4204" y="1142"/>
    <p:text>Link to the pages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icScwr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3408"/>
          </a:xfrm>
          <a:prstGeom prst="rect">
            <a:avLst/>
          </a:prstGeom>
          <a:noFill/>
          <a:ln>
            <a:noFill/>
          </a:ln>
        </p:spPr>
        <p:txBody>
          <a:bodyPr spcFirstLastPara="1" wrap="square" lIns="92815" tIns="46395" rIns="92815" bIns="4639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3408"/>
          </a:xfrm>
          <a:prstGeom prst="rect">
            <a:avLst/>
          </a:prstGeom>
          <a:noFill/>
          <a:ln>
            <a:noFill/>
          </a:ln>
        </p:spPr>
        <p:txBody>
          <a:bodyPr spcFirstLastPara="1" wrap="square" lIns="92815" tIns="46395" rIns="92815" bIns="4639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44861"/>
            <a:ext cx="5608320" cy="3636705"/>
          </a:xfrm>
          <a:prstGeom prst="rect">
            <a:avLst/>
          </a:prstGeom>
          <a:noFill/>
          <a:ln>
            <a:noFill/>
          </a:ln>
        </p:spPr>
        <p:txBody>
          <a:bodyPr spcFirstLastPara="1" wrap="square" lIns="92815" tIns="46395" rIns="92815" bIns="4639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37840" cy="463407"/>
          </a:xfrm>
          <a:prstGeom prst="rect">
            <a:avLst/>
          </a:prstGeom>
          <a:noFill/>
          <a:ln>
            <a:noFill/>
          </a:ln>
        </p:spPr>
        <p:txBody>
          <a:bodyPr spcFirstLastPara="1" wrap="square" lIns="92815" tIns="46395" rIns="92815" bIns="4639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772669"/>
            <a:ext cx="3037840" cy="463407"/>
          </a:xfrm>
          <a:prstGeom prst="rect">
            <a:avLst/>
          </a:prstGeom>
          <a:noFill/>
          <a:ln>
            <a:noFill/>
          </a:ln>
        </p:spPr>
        <p:txBody>
          <a:bodyPr spcFirstLastPara="1" wrap="square" lIns="92815" tIns="46395" rIns="92815" bIns="46395"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22084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spcBef>
                <a:spcPts val="365"/>
              </a:spcBef>
            </a:pPr>
            <a:r>
              <a:rPr lang="en-US" dirty="0" smtClean="0"/>
              <a:t>LaTonya</a:t>
            </a:r>
            <a:endParaRPr dirty="0"/>
          </a:p>
        </p:txBody>
      </p:sp>
      <p:sp>
        <p:nvSpPr>
          <p:cNvPr id="51" name="Google Shape;51;p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57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77ebf1db9c_0_1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77ebf1db9c_0_11: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spcBef>
                <a:spcPts val="365"/>
              </a:spcBef>
            </a:pPr>
            <a:r>
              <a:rPr lang="en-US" dirty="0" smtClean="0"/>
              <a:t>Alyssa</a:t>
            </a:r>
          </a:p>
          <a:p>
            <a:pPr marL="0" indent="0">
              <a:spcBef>
                <a:spcPts val="365"/>
              </a:spcBef>
            </a:pPr>
            <a:r>
              <a:rPr lang="en-US" dirty="0" smtClean="0"/>
              <a:t>Research </a:t>
            </a:r>
            <a:r>
              <a:rPr lang="en-US" dirty="0"/>
              <a:t>Life Cycle - from conceptualization, data collection, data analysis, interpretation, and publication</a:t>
            </a:r>
            <a:endParaRPr dirty="0"/>
          </a:p>
        </p:txBody>
      </p:sp>
      <p:sp>
        <p:nvSpPr>
          <p:cNvPr id="117" name="Google Shape;117;g177ebf1db9c_0_11: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fld id="{00000000-1234-1234-1234-123412341234}" type="slidenum">
              <a:rPr lang="en-US"/>
              <a:pPr algn="r"/>
              <a:t>10</a:t>
            </a:fld>
            <a:endParaRPr/>
          </a:p>
        </p:txBody>
      </p:sp>
    </p:spTree>
    <p:extLst>
      <p:ext uri="{BB962C8B-B14F-4D97-AF65-F5344CB8AC3E}">
        <p14:creationId xmlns:p14="http://schemas.microsoft.com/office/powerpoint/2010/main" val="2843649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7b9c60dd6b_4_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7b9c60dd6b_4_0: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spcBef>
                <a:spcPts val="365"/>
              </a:spcBef>
            </a:pPr>
            <a:r>
              <a:rPr lang="en-US" dirty="0" smtClean="0"/>
              <a:t>All</a:t>
            </a:r>
            <a:endParaRPr dirty="0"/>
          </a:p>
        </p:txBody>
      </p:sp>
      <p:sp>
        <p:nvSpPr>
          <p:cNvPr id="125" name="Google Shape;125;g17b9c60dd6b_4_0: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fld id="{00000000-1234-1234-1234-123412341234}" type="slidenum">
              <a:rPr lang="en-US"/>
              <a:pPr algn="r"/>
              <a:t>11</a:t>
            </a:fld>
            <a:endParaRPr/>
          </a:p>
        </p:txBody>
      </p:sp>
    </p:spTree>
    <p:extLst>
      <p:ext uri="{BB962C8B-B14F-4D97-AF65-F5344CB8AC3E}">
        <p14:creationId xmlns:p14="http://schemas.microsoft.com/office/powerpoint/2010/main" val="424113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701040" y="4444861"/>
            <a:ext cx="5608320" cy="3636705"/>
          </a:xfrm>
          <a:prstGeom prst="rect">
            <a:avLst/>
          </a:prstGeom>
          <a:noFill/>
          <a:ln>
            <a:noFill/>
          </a:ln>
        </p:spPr>
        <p:txBody>
          <a:bodyPr spcFirstLastPara="1" wrap="square" lIns="92815" tIns="46395" rIns="92815" bIns="46395" anchor="t" anchorCtr="0">
            <a:noAutofit/>
          </a:bodyPr>
          <a:lstStyle/>
          <a:p>
            <a:pPr marL="0" indent="0">
              <a:spcBef>
                <a:spcPts val="0"/>
              </a:spcBef>
            </a:pPr>
            <a:r>
              <a:rPr lang="en-US" dirty="0" smtClean="0"/>
              <a:t>Eric  Attendees-Pause </a:t>
            </a:r>
            <a:r>
              <a:rPr lang="en-US" dirty="0"/>
              <a:t>for Reflect and Share</a:t>
            </a:r>
            <a:endParaRPr dirty="0"/>
          </a:p>
        </p:txBody>
      </p:sp>
      <p:sp>
        <p:nvSpPr>
          <p:cNvPr id="133" name="Google Shape;133;p8:notes"/>
          <p:cNvSpPr txBox="1">
            <a:spLocks noGrp="1"/>
          </p:cNvSpPr>
          <p:nvPr>
            <p:ph type="ftr" idx="11"/>
          </p:nvPr>
        </p:nvSpPr>
        <p:spPr>
          <a:xfrm>
            <a:off x="0" y="8772669"/>
            <a:ext cx="3037840" cy="463407"/>
          </a:xfrm>
          <a:prstGeom prst="rect">
            <a:avLst/>
          </a:prstGeom>
          <a:noFill/>
          <a:ln>
            <a:noFill/>
          </a:ln>
        </p:spPr>
        <p:txBody>
          <a:bodyPr spcFirstLastPara="1" wrap="square" lIns="92815" tIns="46395" rIns="92815" bIns="46395" anchor="b" anchorCtr="0">
            <a:noAutofit/>
          </a:bodyPr>
          <a:lstStyle/>
          <a:p>
            <a:r>
              <a:rPr lang="en-US"/>
              <a:t>ASCCC Academic Academy 2020</a:t>
            </a:r>
            <a:endParaRPr/>
          </a:p>
        </p:txBody>
      </p:sp>
      <p:sp>
        <p:nvSpPr>
          <p:cNvPr id="134" name="Google Shape;134;p8:notes"/>
          <p:cNvSpPr txBox="1">
            <a:spLocks noGrp="1"/>
          </p:cNvSpPr>
          <p:nvPr>
            <p:ph type="sldNum" idx="12"/>
          </p:nvPr>
        </p:nvSpPr>
        <p:spPr>
          <a:xfrm>
            <a:off x="3970938" y="8772669"/>
            <a:ext cx="3037840" cy="463407"/>
          </a:xfrm>
          <a:prstGeom prst="rect">
            <a:avLst/>
          </a:prstGeom>
          <a:noFill/>
          <a:ln>
            <a:noFill/>
          </a:ln>
        </p:spPr>
        <p:txBody>
          <a:bodyPr spcFirstLastPara="1" wrap="square" lIns="92815" tIns="46395" rIns="92815" bIns="46395" anchor="b" anchorCtr="0">
            <a:noAutofit/>
          </a:bodyPr>
          <a:lstStyle/>
          <a:p>
            <a:pPr algn="r"/>
            <a:fld id="{00000000-1234-1234-1234-123412341234}" type="slidenum">
              <a:rPr lang="en-US"/>
              <a:pPr algn="r"/>
              <a:t>12</a:t>
            </a:fld>
            <a:endParaRPr/>
          </a:p>
        </p:txBody>
      </p:sp>
    </p:spTree>
    <p:extLst>
      <p:ext uri="{BB962C8B-B14F-4D97-AF65-F5344CB8AC3E}">
        <p14:creationId xmlns:p14="http://schemas.microsoft.com/office/powerpoint/2010/main" val="3388181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spcBef>
                <a:spcPts val="365"/>
              </a:spcBef>
            </a:pPr>
            <a:r>
              <a:rPr lang="en-US" dirty="0" smtClean="0"/>
              <a:t>Alyssa</a:t>
            </a:r>
          </a:p>
          <a:p>
            <a:pPr marL="0" indent="0">
              <a:spcBef>
                <a:spcPts val="365"/>
              </a:spcBef>
            </a:pPr>
            <a:r>
              <a:rPr lang="en-US" dirty="0" smtClean="0"/>
              <a:t>Instead </a:t>
            </a:r>
            <a:r>
              <a:rPr lang="en-US" dirty="0"/>
              <a:t>of standing here sharing what is or should be the secret sauce to moving from data to action - I am going to share an example of how college used data to engage across the institution to reimagine what transfer could look like for their students based on statewide and local data.</a:t>
            </a:r>
            <a:endParaRPr dirty="0"/>
          </a:p>
          <a:p>
            <a:pPr marL="0" indent="0">
              <a:spcBef>
                <a:spcPts val="365"/>
              </a:spcBef>
            </a:pPr>
            <a:endParaRPr dirty="0"/>
          </a:p>
          <a:p>
            <a:pPr marL="0" indent="0">
              <a:spcBef>
                <a:spcPts val="365"/>
              </a:spcBef>
            </a:pPr>
            <a:r>
              <a:rPr lang="en-US" dirty="0"/>
              <a:t>By reimaging transfer as a continuum –examples of taking this idea that transfer is a continuum and that everyone has a role to play to support transfer</a:t>
            </a:r>
            <a:endParaRPr b="1" dirty="0"/>
          </a:p>
          <a:p>
            <a:pPr marL="0" indent="0">
              <a:spcBef>
                <a:spcPts val="365"/>
              </a:spcBef>
              <a:buClr>
                <a:schemeClr val="dk1"/>
              </a:buClr>
              <a:buSzPts val="1100"/>
            </a:pPr>
            <a:endParaRPr b="1" dirty="0"/>
          </a:p>
          <a:p>
            <a:pPr marL="0" indent="0">
              <a:spcBef>
                <a:spcPts val="365"/>
              </a:spcBef>
            </a:pPr>
            <a:r>
              <a:rPr lang="en-US" dirty="0"/>
              <a:t>And the ways in which they made information accessible and actionable to reimagine and redesign their transfer support structures for students – </a:t>
            </a:r>
            <a:endParaRPr dirty="0"/>
          </a:p>
          <a:p>
            <a:pPr marL="0" indent="0">
              <a:spcBef>
                <a:spcPts val="365"/>
              </a:spcBef>
            </a:pPr>
            <a:endParaRPr dirty="0"/>
          </a:p>
          <a:p>
            <a:pPr marL="0" indent="0">
              <a:spcBef>
                <a:spcPts val="365"/>
              </a:spcBef>
            </a:pPr>
            <a:r>
              <a:rPr lang="en-US" dirty="0"/>
              <a:t>from the data they examined to the connections with other major efforts such as guided pathways they connected this work to</a:t>
            </a:r>
            <a:endParaRPr dirty="0"/>
          </a:p>
          <a:p>
            <a:pPr marL="0" indent="0">
              <a:spcBef>
                <a:spcPts val="365"/>
              </a:spcBef>
            </a:pPr>
            <a:endParaRPr dirty="0"/>
          </a:p>
        </p:txBody>
      </p:sp>
      <p:sp>
        <p:nvSpPr>
          <p:cNvPr id="141" name="Google Shape;141;p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7859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7aa28f4416_0_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7aa28f4416_0_9: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spcBef>
                <a:spcPts val="365"/>
              </a:spcBef>
            </a:pPr>
            <a:r>
              <a:rPr lang="en-US" dirty="0" smtClean="0"/>
              <a:t>Alyssa</a:t>
            </a:r>
            <a:endParaRPr dirty="0"/>
          </a:p>
        </p:txBody>
      </p:sp>
      <p:sp>
        <p:nvSpPr>
          <p:cNvPr id="150" name="Google Shape;150;g17aa28f4416_0_9: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fld id="{00000000-1234-1234-1234-123412341234}" type="slidenum">
              <a:rPr lang="en-US"/>
              <a:pPr algn="r"/>
              <a:t>14</a:t>
            </a:fld>
            <a:endParaRPr/>
          </a:p>
        </p:txBody>
      </p:sp>
    </p:spTree>
    <p:extLst>
      <p:ext uri="{BB962C8B-B14F-4D97-AF65-F5344CB8AC3E}">
        <p14:creationId xmlns:p14="http://schemas.microsoft.com/office/powerpoint/2010/main" val="58291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7aa28f4416_0_0: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spcBef>
                <a:spcPts val="365"/>
              </a:spcBef>
            </a:pPr>
            <a:r>
              <a:rPr lang="en-US" dirty="0" smtClean="0"/>
              <a:t>Alyssa</a:t>
            </a:r>
            <a:endParaRPr dirty="0"/>
          </a:p>
        </p:txBody>
      </p:sp>
      <p:sp>
        <p:nvSpPr>
          <p:cNvPr id="159" name="Google Shape;159;g17aa28f4416_0_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80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spcBef>
                <a:spcPts val="365"/>
              </a:spcBef>
            </a:pPr>
            <a:r>
              <a:rPr lang="en-US" dirty="0" smtClean="0"/>
              <a:t>All</a:t>
            </a:r>
            <a:endParaRPr dirty="0"/>
          </a:p>
        </p:txBody>
      </p:sp>
      <p:sp>
        <p:nvSpPr>
          <p:cNvPr id="168" name="Google Shape;168;p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287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2: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spcBef>
                <a:spcPts val="365"/>
              </a:spcBef>
            </a:pPr>
            <a:r>
              <a:rPr lang="en-US" dirty="0" smtClean="0"/>
              <a:t>LaTonya</a:t>
            </a:r>
            <a:endParaRPr dirty="0"/>
          </a:p>
        </p:txBody>
      </p:sp>
      <p:sp>
        <p:nvSpPr>
          <p:cNvPr id="56" name="Google Shape;56;p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484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spcBef>
                <a:spcPts val="365"/>
              </a:spcBef>
            </a:pPr>
            <a:r>
              <a:rPr lang="en-US" dirty="0" smtClean="0"/>
              <a:t>LaTonya</a:t>
            </a:r>
            <a:endParaRPr dirty="0"/>
          </a:p>
        </p:txBody>
      </p:sp>
      <p:sp>
        <p:nvSpPr>
          <p:cNvPr id="63" name="Google Shape;63;p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601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spcBef>
                <a:spcPts val="365"/>
              </a:spcBef>
            </a:pPr>
            <a:endParaRPr dirty="0"/>
          </a:p>
        </p:txBody>
      </p:sp>
      <p:sp>
        <p:nvSpPr>
          <p:cNvPr id="71" name="Google Shape;71;p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998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spcBef>
                <a:spcPts val="365"/>
              </a:spcBef>
            </a:pPr>
            <a:r>
              <a:rPr lang="en-US" dirty="0" smtClean="0"/>
              <a:t>Alyssa</a:t>
            </a:r>
          </a:p>
          <a:p>
            <a:pPr marL="0" indent="0">
              <a:spcBef>
                <a:spcPts val="365"/>
              </a:spcBef>
            </a:pPr>
            <a:r>
              <a:rPr lang="en-US" dirty="0" smtClean="0"/>
              <a:t>What </a:t>
            </a:r>
            <a:r>
              <a:rPr lang="en-US" dirty="0"/>
              <a:t>does the RP Group do?</a:t>
            </a:r>
            <a:endParaRPr dirty="0"/>
          </a:p>
          <a:p>
            <a:pPr marL="0" indent="0">
              <a:spcBef>
                <a:spcPts val="365"/>
              </a:spcBef>
            </a:pPr>
            <a:r>
              <a:rPr lang="en-US" dirty="0"/>
              <a:t>How does the RP Group work with colleges?</a:t>
            </a:r>
            <a:endParaRPr dirty="0"/>
          </a:p>
          <a:p>
            <a:pPr marL="0" indent="0">
              <a:spcBef>
                <a:spcPts val="365"/>
              </a:spcBef>
            </a:pPr>
            <a:r>
              <a:rPr lang="en-US" dirty="0"/>
              <a:t> What type of professional learning or development does the RP Group provide?</a:t>
            </a:r>
            <a:endParaRPr dirty="0"/>
          </a:p>
          <a:p>
            <a:pPr marL="0" indent="0">
              <a:spcBef>
                <a:spcPts val="365"/>
              </a:spcBef>
            </a:pPr>
            <a:endParaRPr dirty="0"/>
          </a:p>
        </p:txBody>
      </p:sp>
      <p:sp>
        <p:nvSpPr>
          <p:cNvPr id="78" name="Google Shape;78;p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181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6: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spcBef>
                <a:spcPts val="365"/>
              </a:spcBef>
            </a:pPr>
            <a:r>
              <a:rPr lang="en-US" dirty="0" smtClean="0"/>
              <a:t>Alyssa</a:t>
            </a:r>
            <a:endParaRPr dirty="0"/>
          </a:p>
        </p:txBody>
      </p:sp>
      <p:sp>
        <p:nvSpPr>
          <p:cNvPr id="86" name="Google Shape;86;p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381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77ebf1db9c_0_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77ebf1db9c_0_4: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spcBef>
                <a:spcPts val="365"/>
              </a:spcBef>
            </a:pPr>
            <a:r>
              <a:rPr lang="en-US" dirty="0" smtClean="0"/>
              <a:t>Alyssa</a:t>
            </a:r>
            <a:endParaRPr dirty="0"/>
          </a:p>
        </p:txBody>
      </p:sp>
      <p:sp>
        <p:nvSpPr>
          <p:cNvPr id="95" name="Google Shape;95;g177ebf1db9c_0_4: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fld id="{00000000-1234-1234-1234-123412341234}" type="slidenum">
              <a:rPr lang="en-US"/>
              <a:pPr algn="r"/>
              <a:t>7</a:t>
            </a:fld>
            <a:endParaRPr/>
          </a:p>
        </p:txBody>
      </p:sp>
    </p:spTree>
    <p:extLst>
      <p:ext uri="{BB962C8B-B14F-4D97-AF65-F5344CB8AC3E}">
        <p14:creationId xmlns:p14="http://schemas.microsoft.com/office/powerpoint/2010/main" val="2939041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78b1ba0741_0_18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78b1ba0741_0_184: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spcBef>
                <a:spcPts val="365"/>
              </a:spcBef>
            </a:pPr>
            <a:r>
              <a:rPr lang="en-US" dirty="0" smtClean="0"/>
              <a:t>Alyssa</a:t>
            </a:r>
          </a:p>
          <a:p>
            <a:pPr marL="0" indent="0">
              <a:spcBef>
                <a:spcPts val="365"/>
              </a:spcBef>
            </a:pPr>
            <a:r>
              <a:rPr lang="en-US" dirty="0" smtClean="0"/>
              <a:t>BRIC </a:t>
            </a:r>
            <a:r>
              <a:rPr lang="en-US" dirty="0"/>
              <a:t>Inquiry Guide</a:t>
            </a:r>
            <a:endParaRPr dirty="0"/>
          </a:p>
          <a:p>
            <a:pPr marL="0" indent="0">
              <a:spcBef>
                <a:spcPts val="365"/>
              </a:spcBef>
            </a:pPr>
            <a:endParaRPr dirty="0"/>
          </a:p>
          <a:p>
            <a:pPr marL="0" indent="0">
              <a:spcBef>
                <a:spcPts val="365"/>
              </a:spcBef>
            </a:pPr>
            <a:r>
              <a:rPr lang="en-US" dirty="0"/>
              <a:t>Community colleges today are faced with a series of important questions: 1. How can data and research create lasting change? 2. What data have we already collected that might help the college make better decisions? 3. In what ways should data be communicated to the college stakeholders? 4. In what ways have the data been fully integrated in college planning and decision-making?</a:t>
            </a:r>
            <a:endParaRPr dirty="0"/>
          </a:p>
        </p:txBody>
      </p:sp>
      <p:sp>
        <p:nvSpPr>
          <p:cNvPr id="103" name="Google Shape;103;g178b1ba0741_0_184: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fld id="{00000000-1234-1234-1234-123412341234}" type="slidenum">
              <a:rPr lang="en-US"/>
              <a:pPr algn="r"/>
              <a:t>8</a:t>
            </a:fld>
            <a:endParaRPr/>
          </a:p>
        </p:txBody>
      </p:sp>
    </p:spTree>
    <p:extLst>
      <p:ext uri="{BB962C8B-B14F-4D97-AF65-F5344CB8AC3E}">
        <p14:creationId xmlns:p14="http://schemas.microsoft.com/office/powerpoint/2010/main" val="3165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78b1ba0741_0_19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78b1ba0741_0_193: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spcBef>
                <a:spcPts val="365"/>
              </a:spcBef>
            </a:pPr>
            <a:r>
              <a:rPr lang="en-US" dirty="0" smtClean="0"/>
              <a:t>Alyssa</a:t>
            </a:r>
          </a:p>
          <a:p>
            <a:pPr marL="0" indent="0">
              <a:spcBef>
                <a:spcPts val="365"/>
              </a:spcBef>
            </a:pPr>
            <a:r>
              <a:rPr lang="en-US" dirty="0" smtClean="0"/>
              <a:t>https</a:t>
            </a:r>
            <a:r>
              <a:rPr lang="en-US" dirty="0"/>
              <a:t>://rpgroup.org/Portals/0/Documents/Projects/BRIC/POWERPOINT%20-%20Turning%20Data%20Into%20Meaningful%20Action_0.pdf</a:t>
            </a:r>
            <a:endParaRPr dirty="0"/>
          </a:p>
          <a:p>
            <a:pPr marL="0" indent="0">
              <a:spcBef>
                <a:spcPts val="365"/>
              </a:spcBef>
            </a:pPr>
            <a:endParaRPr dirty="0"/>
          </a:p>
          <a:p>
            <a:pPr marL="0" indent="0">
              <a:spcBef>
                <a:spcPts val="365"/>
              </a:spcBef>
            </a:pPr>
            <a:r>
              <a:rPr lang="en-US" dirty="0"/>
              <a:t>https://rpgroup.org/Portals/0/Documents/Projects/BRIC/POWERPOINT%20-%20Turning%20Data%20Into%20Meaningful%20Action_0.pdf</a:t>
            </a:r>
            <a:endParaRPr dirty="0"/>
          </a:p>
        </p:txBody>
      </p:sp>
      <p:sp>
        <p:nvSpPr>
          <p:cNvPr id="110" name="Google Shape;110;g178b1ba0741_0_193: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fld id="{00000000-1234-1234-1234-123412341234}" type="slidenum">
              <a:rPr lang="en-US"/>
              <a:pPr algn="r"/>
              <a:t>9</a:t>
            </a:fld>
            <a:endParaRPr/>
          </a:p>
        </p:txBody>
      </p:sp>
    </p:spTree>
    <p:extLst>
      <p:ext uri="{BB962C8B-B14F-4D97-AF65-F5344CB8AC3E}">
        <p14:creationId xmlns:p14="http://schemas.microsoft.com/office/powerpoint/2010/main" val="2044736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1"/>
          <p:cNvSpPr txBox="1">
            <a:spLocks noGrp="1"/>
          </p:cNvSpPr>
          <p:nvPr>
            <p:ph type="title"/>
          </p:nvPr>
        </p:nvSpPr>
        <p:spPr>
          <a:xfrm>
            <a:off x="6446619" y="217272"/>
            <a:ext cx="5492432" cy="4959402"/>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sz="4400">
                <a:solidFill>
                  <a:schemeClr val="accen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15"/>
        <p:cNvGrpSpPr/>
        <p:nvPr/>
      </p:nvGrpSpPr>
      <p:grpSpPr>
        <a:xfrm>
          <a:off x="0" y="0"/>
          <a:ext cx="0" cy="0"/>
          <a:chOff x="0" y="0"/>
          <a:chExt cx="0" cy="0"/>
        </a:xfrm>
      </p:grpSpPr>
      <p:pic>
        <p:nvPicPr>
          <p:cNvPr id="16" name="Google Shape;16;p12"/>
          <p:cNvPicPr preferRelativeResize="0"/>
          <p:nvPr/>
        </p:nvPicPr>
        <p:blipFill rotWithShape="1">
          <a:blip r:embed="rId2">
            <a:alphaModFix/>
          </a:blip>
          <a:srcRect/>
          <a:stretch/>
        </p:blipFill>
        <p:spPr>
          <a:xfrm>
            <a:off x="-14502" y="1"/>
            <a:ext cx="4008438" cy="6858000"/>
          </a:xfrm>
          <a:prstGeom prst="rect">
            <a:avLst/>
          </a:prstGeom>
          <a:noFill/>
          <a:ln>
            <a:noFill/>
          </a:ln>
          <a:effectLst>
            <a:outerShdw blurRad="190500" dist="38100" algn="l" rotWithShape="0">
              <a:srgbClr val="000000">
                <a:alpha val="40000"/>
              </a:srgbClr>
            </a:outerShdw>
          </a:effectLst>
        </p:spPr>
      </p:pic>
      <p:sp>
        <p:nvSpPr>
          <p:cNvPr id="17" name="Google Shape;17;p12"/>
          <p:cNvSpPr/>
          <p:nvPr/>
        </p:nvSpPr>
        <p:spPr>
          <a:xfrm>
            <a:off x="-21128" y="1119187"/>
            <a:ext cx="4024676" cy="4619625"/>
          </a:xfrm>
          <a:prstGeom prst="rect">
            <a:avLst/>
          </a:prstGeom>
          <a:solidFill>
            <a:schemeClr val="dk1"/>
          </a:solidFill>
          <a:ln>
            <a:noFill/>
          </a:ln>
          <a:effectLst>
            <a:outerShdw blurRad="393700" sx="1000" sy="1000" algn="ctr" rotWithShape="0">
              <a:schemeClr val="dk2"/>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 name="Google Shape;18;p12"/>
          <p:cNvPicPr preferRelativeResize="0"/>
          <p:nvPr/>
        </p:nvPicPr>
        <p:blipFill rotWithShape="1">
          <a:blip r:embed="rId3">
            <a:alphaModFix/>
          </a:blip>
          <a:srcRect/>
          <a:stretch/>
        </p:blipFill>
        <p:spPr>
          <a:xfrm>
            <a:off x="4360863" y="6376988"/>
            <a:ext cx="377825" cy="377825"/>
          </a:xfrm>
          <a:prstGeom prst="rect">
            <a:avLst/>
          </a:prstGeom>
          <a:noFill/>
          <a:ln>
            <a:noFill/>
          </a:ln>
        </p:spPr>
      </p:pic>
      <p:sp>
        <p:nvSpPr>
          <p:cNvPr id="19" name="Google Shape;19;p12"/>
          <p:cNvSpPr/>
          <p:nvPr/>
        </p:nvSpPr>
        <p:spPr>
          <a:xfrm>
            <a:off x="11490325" y="0"/>
            <a:ext cx="701675" cy="6858000"/>
          </a:xfrm>
          <a:prstGeom prst="rect">
            <a:avLst/>
          </a:prstGeom>
          <a:solidFill>
            <a:schemeClr val="accent2"/>
          </a:solidFill>
          <a:ln>
            <a:noFill/>
          </a:ln>
          <a:effectLst>
            <a:outerShdw blurRad="190500" dist="50800" dir="10800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12"/>
          <p:cNvSpPr txBox="1">
            <a:spLocks noGrp="1"/>
          </p:cNvSpPr>
          <p:nvPr>
            <p:ph type="title"/>
          </p:nvPr>
        </p:nvSpPr>
        <p:spPr>
          <a:xfrm>
            <a:off x="227885" y="1335091"/>
            <a:ext cx="3583461" cy="189070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1" name="Google Shape;21;p12"/>
          <p:cNvSpPr txBox="1">
            <a:spLocks noGrp="1"/>
          </p:cNvSpPr>
          <p:nvPr>
            <p:ph type="body" idx="1"/>
          </p:nvPr>
        </p:nvSpPr>
        <p:spPr>
          <a:xfrm>
            <a:off x="4360863" y="1193842"/>
            <a:ext cx="6672262" cy="5091744"/>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68300" algn="l">
              <a:lnSpc>
                <a:spcPct val="90000"/>
              </a:lnSpc>
              <a:spcBef>
                <a:spcPts val="500"/>
              </a:spcBef>
              <a:spcAft>
                <a:spcPts val="0"/>
              </a:spcAft>
              <a:buClr>
                <a:srgbClr val="404040"/>
              </a:buClr>
              <a:buSzPts val="2200"/>
              <a:buChar char="•"/>
              <a:defRPr sz="22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 name="Google Shape;22;p12"/>
          <p:cNvSpPr txBox="1">
            <a:spLocks noGrp="1"/>
          </p:cNvSpPr>
          <p:nvPr>
            <p:ph type="body" idx="2"/>
          </p:nvPr>
        </p:nvSpPr>
        <p:spPr>
          <a:xfrm>
            <a:off x="227885" y="3225800"/>
            <a:ext cx="3583461" cy="229711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2"/>
              </a:buClr>
              <a:buSzPts val="2600"/>
              <a:buNone/>
              <a:defRPr sz="2600">
                <a:solidFill>
                  <a:schemeClr val="lt2"/>
                </a:solidFill>
              </a:defRPr>
            </a:lvl1pPr>
            <a:lvl2pPr marL="914400" lvl="1" indent="-228600" algn="l">
              <a:lnSpc>
                <a:spcPct val="90000"/>
              </a:lnSpc>
              <a:spcBef>
                <a:spcPts val="500"/>
              </a:spcBef>
              <a:spcAft>
                <a:spcPts val="0"/>
              </a:spcAft>
              <a:buClr>
                <a:srgbClr val="404040"/>
              </a:buClr>
              <a:buSzPts val="1400"/>
              <a:buNone/>
              <a:defRPr sz="1400"/>
            </a:lvl2pPr>
            <a:lvl3pPr marL="1371600" lvl="2" indent="-228600" algn="l">
              <a:lnSpc>
                <a:spcPct val="90000"/>
              </a:lnSpc>
              <a:spcBef>
                <a:spcPts val="500"/>
              </a:spcBef>
              <a:spcAft>
                <a:spcPts val="0"/>
              </a:spcAft>
              <a:buClr>
                <a:srgbClr val="404040"/>
              </a:buClr>
              <a:buSzPts val="1200"/>
              <a:buNone/>
              <a:defRPr sz="1200"/>
            </a:lvl3pPr>
            <a:lvl4pPr marL="1828800" lvl="3" indent="-228600" algn="l">
              <a:lnSpc>
                <a:spcPct val="90000"/>
              </a:lnSpc>
              <a:spcBef>
                <a:spcPts val="500"/>
              </a:spcBef>
              <a:spcAft>
                <a:spcPts val="0"/>
              </a:spcAft>
              <a:buClr>
                <a:srgbClr val="404040"/>
              </a:buClr>
              <a:buSzPts val="1000"/>
              <a:buNone/>
              <a:defRPr sz="1000"/>
            </a:lvl4pPr>
            <a:lvl5pPr marL="2286000" lvl="4" indent="-228600" algn="l">
              <a:lnSpc>
                <a:spcPct val="90000"/>
              </a:lnSpc>
              <a:spcBef>
                <a:spcPts val="500"/>
              </a:spcBef>
              <a:spcAft>
                <a:spcPts val="0"/>
              </a:spcAft>
              <a:buClr>
                <a:srgbClr val="40404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 name="Google Shape;23;p12"/>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24"/>
        <p:cNvGrpSpPr/>
        <p:nvPr/>
      </p:nvGrpSpPr>
      <p:grpSpPr>
        <a:xfrm>
          <a:off x="0" y="0"/>
          <a:ext cx="0" cy="0"/>
          <a:chOff x="0" y="0"/>
          <a:chExt cx="0" cy="0"/>
        </a:xfrm>
      </p:grpSpPr>
      <p:pic>
        <p:nvPicPr>
          <p:cNvPr id="25" name="Google Shape;25;p13"/>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26" name="Google Shape;26;p1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13"/>
          <p:cNvPicPr preferRelativeResize="0"/>
          <p:nvPr/>
        </p:nvPicPr>
        <p:blipFill rotWithShape="1">
          <a:blip r:embed="rId3">
            <a:alphaModFix/>
          </a:blip>
          <a:srcRect/>
          <a:stretch/>
        </p:blipFill>
        <p:spPr>
          <a:xfrm>
            <a:off x="-4945" y="3"/>
            <a:ext cx="822046" cy="6857994"/>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30"/>
        <p:cNvGrpSpPr/>
        <p:nvPr/>
      </p:nvGrpSpPr>
      <p:grpSpPr>
        <a:xfrm>
          <a:off x="0" y="0"/>
          <a:ext cx="0" cy="0"/>
          <a:chOff x="0" y="0"/>
          <a:chExt cx="0" cy="0"/>
        </a:xfrm>
      </p:grpSpPr>
      <p:pic>
        <p:nvPicPr>
          <p:cNvPr id="31" name="Google Shape;31;p14"/>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32" name="Google Shape;32;p14"/>
          <p:cNvPicPr preferRelativeResize="0"/>
          <p:nvPr/>
        </p:nvPicPr>
        <p:blipFill rotWithShape="1">
          <a:blip r:embed="rId3">
            <a:alphaModFix/>
          </a:blip>
          <a:srcRect/>
          <a:stretch/>
        </p:blipFill>
        <p:spPr>
          <a:xfrm>
            <a:off x="-4945" y="3"/>
            <a:ext cx="822046" cy="6857994"/>
          </a:xfrm>
          <a:prstGeom prst="rect">
            <a:avLst/>
          </a:prstGeom>
          <a:noFill/>
          <a:ln>
            <a:noFill/>
          </a:ln>
          <a:effectLst>
            <a:outerShdw blurRad="190500" dist="50800" algn="ctr" rotWithShape="0">
              <a:srgbClr val="000000">
                <a:alpha val="40000"/>
              </a:srgbClr>
            </a:outerShdw>
          </a:effectLst>
        </p:spPr>
      </p:pic>
      <p:sp>
        <p:nvSpPr>
          <p:cNvPr id="33" name="Google Shape;33;p1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4" name="Google Shape;34;p14"/>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4"/>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pic>
        <p:nvPicPr>
          <p:cNvPr id="38" name="Google Shape;38;p15"/>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9" name="Google Shape;39;p15"/>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g178b1ba0741_0_98"/>
          <p:cNvSpPr txBox="1">
            <a:spLocks noGrp="1"/>
          </p:cNvSpPr>
          <p:nvPr>
            <p:ph type="title"/>
          </p:nvPr>
        </p:nvSpPr>
        <p:spPr>
          <a:xfrm>
            <a:off x="609601" y="274640"/>
            <a:ext cx="10972800" cy="1143000"/>
          </a:xfrm>
          <a:prstGeom prst="rect">
            <a:avLst/>
          </a:prstGeom>
          <a:noFill/>
          <a:ln>
            <a:noFill/>
          </a:ln>
        </p:spPr>
        <p:txBody>
          <a:bodyPr spcFirstLastPara="1" wrap="square" lIns="95225" tIns="47600" rIns="95225" bIns="47600" anchor="ctr" anchorCtr="0">
            <a:noAutofit/>
          </a:bodyPr>
          <a:lstStyle>
            <a:lvl1pPr marR="0" lvl="0" algn="ctr" rtl="0">
              <a:lnSpc>
                <a:spcPct val="100000"/>
              </a:lnSpc>
              <a:spcBef>
                <a:spcPts val="0"/>
              </a:spcBef>
              <a:spcAft>
                <a:spcPts val="0"/>
              </a:spcAft>
              <a:buClr>
                <a:srgbClr val="F0783B"/>
              </a:buClr>
              <a:buSzPts val="4600"/>
              <a:buFont typeface="Arial"/>
              <a:buNone/>
              <a:defRPr sz="4600" b="0" i="0" u="none" strike="noStrike" cap="none">
                <a:solidFill>
                  <a:srgbClr val="F0783B"/>
                </a:solidFill>
                <a:latin typeface="Arial"/>
                <a:ea typeface="Arial"/>
                <a:cs typeface="Arial"/>
                <a:sym typeface="Arial"/>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42" name="Google Shape;42;g178b1ba0741_0_98"/>
          <p:cNvSpPr txBox="1">
            <a:spLocks noGrp="1"/>
          </p:cNvSpPr>
          <p:nvPr>
            <p:ph type="body" idx="1"/>
          </p:nvPr>
        </p:nvSpPr>
        <p:spPr>
          <a:xfrm>
            <a:off x="609601" y="1600204"/>
            <a:ext cx="5385000" cy="4038600"/>
          </a:xfrm>
          <a:prstGeom prst="rect">
            <a:avLst/>
          </a:prstGeom>
          <a:noFill/>
          <a:ln>
            <a:noFill/>
          </a:ln>
        </p:spPr>
        <p:txBody>
          <a:bodyPr spcFirstLastPara="1" wrap="square" lIns="95225" tIns="47600" rIns="95225" bIns="47600" anchor="t" anchorCtr="0">
            <a:noAutofit/>
          </a:bodyPr>
          <a:lstStyle>
            <a:lvl1pPr marL="457200" marR="0" lvl="0" indent="-412750" algn="l" rtl="0">
              <a:lnSpc>
                <a:spcPct val="100000"/>
              </a:lnSpc>
              <a:spcBef>
                <a:spcPts val="600"/>
              </a:spcBef>
              <a:spcAft>
                <a:spcPts val="0"/>
              </a:spcAft>
              <a:buSzPts val="2900"/>
              <a:buFont typeface="Arial"/>
              <a:buChar char="•"/>
              <a:defRPr sz="2900" b="0" i="0" u="none" strike="noStrike" cap="none">
                <a:latin typeface="Arial"/>
                <a:ea typeface="Arial"/>
                <a:cs typeface="Arial"/>
                <a:sym typeface="Arial"/>
              </a:defRPr>
            </a:lvl1pPr>
            <a:lvl2pPr marL="914400" marR="0" lvl="1" indent="-387350" algn="l" rtl="0">
              <a:lnSpc>
                <a:spcPct val="100000"/>
              </a:lnSpc>
              <a:spcBef>
                <a:spcPts val="500"/>
              </a:spcBef>
              <a:spcAft>
                <a:spcPts val="0"/>
              </a:spcAft>
              <a:buSzPts val="2500"/>
              <a:buFont typeface="Arial"/>
              <a:buChar char="–"/>
              <a:defRPr sz="2500" b="0" i="0" u="none" strike="noStrike" cap="none">
                <a:latin typeface="Arial"/>
                <a:ea typeface="Arial"/>
                <a:cs typeface="Arial"/>
                <a:sym typeface="Arial"/>
              </a:defRPr>
            </a:lvl2pPr>
            <a:lvl3pPr marL="1371600" marR="0" lvl="2" indent="-361950" algn="l" rtl="0">
              <a:lnSpc>
                <a:spcPct val="100000"/>
              </a:lnSpc>
              <a:spcBef>
                <a:spcPts val="400"/>
              </a:spcBef>
              <a:spcAft>
                <a:spcPts val="0"/>
              </a:spcAft>
              <a:buSzPts val="2100"/>
              <a:buFont typeface="Arial"/>
              <a:buChar char="•"/>
              <a:defRPr sz="2100" b="0" i="0" u="none" strike="noStrike" cap="none">
                <a:latin typeface="Arial"/>
                <a:ea typeface="Arial"/>
                <a:cs typeface="Arial"/>
                <a:sym typeface="Arial"/>
              </a:defRPr>
            </a:lvl3pPr>
            <a:lvl4pPr marL="1828800" marR="0" lvl="3" indent="-349250" algn="l" rtl="0">
              <a:lnSpc>
                <a:spcPct val="100000"/>
              </a:lnSpc>
              <a:spcBef>
                <a:spcPts val="400"/>
              </a:spcBef>
              <a:spcAft>
                <a:spcPts val="0"/>
              </a:spcAft>
              <a:buSzPts val="1900"/>
              <a:buFont typeface="Arial"/>
              <a:buChar char="–"/>
              <a:defRPr sz="1900" b="0" i="0" u="none" strike="noStrike" cap="none">
                <a:latin typeface="Arial"/>
                <a:ea typeface="Arial"/>
                <a:cs typeface="Arial"/>
                <a:sym typeface="Arial"/>
              </a:defRPr>
            </a:lvl4pPr>
            <a:lvl5pPr marL="2286000" marR="0" lvl="4" indent="-349250" algn="l" rtl="0">
              <a:lnSpc>
                <a:spcPct val="100000"/>
              </a:lnSpc>
              <a:spcBef>
                <a:spcPts val="400"/>
              </a:spcBef>
              <a:spcAft>
                <a:spcPts val="0"/>
              </a:spcAft>
              <a:buSzPts val="1900"/>
              <a:buFont typeface="Arial"/>
              <a:buChar char="»"/>
              <a:defRPr sz="1900" b="0" i="0" u="none" strike="noStrike" cap="none">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g178b1ba0741_0_98"/>
          <p:cNvSpPr txBox="1">
            <a:spLocks noGrp="1"/>
          </p:cNvSpPr>
          <p:nvPr>
            <p:ph type="body" idx="2"/>
          </p:nvPr>
        </p:nvSpPr>
        <p:spPr>
          <a:xfrm>
            <a:off x="6197607" y="1600204"/>
            <a:ext cx="5385000" cy="4038600"/>
          </a:xfrm>
          <a:prstGeom prst="rect">
            <a:avLst/>
          </a:prstGeom>
          <a:noFill/>
          <a:ln>
            <a:noFill/>
          </a:ln>
        </p:spPr>
        <p:txBody>
          <a:bodyPr spcFirstLastPara="1" wrap="square" lIns="95225" tIns="47600" rIns="95225" bIns="47600" anchor="t" anchorCtr="0">
            <a:noAutofit/>
          </a:bodyPr>
          <a:lstStyle>
            <a:lvl1pPr marL="457200" marR="0" lvl="0" indent="-412750" algn="l" rtl="0">
              <a:lnSpc>
                <a:spcPct val="100000"/>
              </a:lnSpc>
              <a:spcBef>
                <a:spcPts val="600"/>
              </a:spcBef>
              <a:spcAft>
                <a:spcPts val="0"/>
              </a:spcAft>
              <a:buSzPts val="2900"/>
              <a:buFont typeface="Arial"/>
              <a:buChar char="•"/>
              <a:defRPr sz="2900" b="0" i="0" u="none" strike="noStrike" cap="none">
                <a:latin typeface="Arial"/>
                <a:ea typeface="Arial"/>
                <a:cs typeface="Arial"/>
                <a:sym typeface="Arial"/>
              </a:defRPr>
            </a:lvl1pPr>
            <a:lvl2pPr marL="914400" marR="0" lvl="1" indent="-387350" algn="l" rtl="0">
              <a:lnSpc>
                <a:spcPct val="100000"/>
              </a:lnSpc>
              <a:spcBef>
                <a:spcPts val="500"/>
              </a:spcBef>
              <a:spcAft>
                <a:spcPts val="0"/>
              </a:spcAft>
              <a:buSzPts val="2500"/>
              <a:buFont typeface="Arial"/>
              <a:buChar char="–"/>
              <a:defRPr sz="2500" b="0" i="0" u="none" strike="noStrike" cap="none">
                <a:latin typeface="Arial"/>
                <a:ea typeface="Arial"/>
                <a:cs typeface="Arial"/>
                <a:sym typeface="Arial"/>
              </a:defRPr>
            </a:lvl2pPr>
            <a:lvl3pPr marL="1371600" marR="0" lvl="2" indent="-361950" algn="l" rtl="0">
              <a:lnSpc>
                <a:spcPct val="100000"/>
              </a:lnSpc>
              <a:spcBef>
                <a:spcPts val="400"/>
              </a:spcBef>
              <a:spcAft>
                <a:spcPts val="0"/>
              </a:spcAft>
              <a:buSzPts val="2100"/>
              <a:buFont typeface="Arial"/>
              <a:buChar char="•"/>
              <a:defRPr sz="2100" b="0" i="0" u="none" strike="noStrike" cap="none">
                <a:latin typeface="Arial"/>
                <a:ea typeface="Arial"/>
                <a:cs typeface="Arial"/>
                <a:sym typeface="Arial"/>
              </a:defRPr>
            </a:lvl3pPr>
            <a:lvl4pPr marL="1828800" marR="0" lvl="3" indent="-349250" algn="l" rtl="0">
              <a:lnSpc>
                <a:spcPct val="100000"/>
              </a:lnSpc>
              <a:spcBef>
                <a:spcPts val="400"/>
              </a:spcBef>
              <a:spcAft>
                <a:spcPts val="0"/>
              </a:spcAft>
              <a:buSzPts val="1900"/>
              <a:buFont typeface="Arial"/>
              <a:buChar char="–"/>
              <a:defRPr sz="1900" b="0" i="0" u="none" strike="noStrike" cap="none">
                <a:latin typeface="Arial"/>
                <a:ea typeface="Arial"/>
                <a:cs typeface="Arial"/>
                <a:sym typeface="Arial"/>
              </a:defRPr>
            </a:lvl4pPr>
            <a:lvl5pPr marL="2286000" marR="0" lvl="4" indent="-349250" algn="l" rtl="0">
              <a:lnSpc>
                <a:spcPct val="100000"/>
              </a:lnSpc>
              <a:spcBef>
                <a:spcPts val="400"/>
              </a:spcBef>
              <a:spcAft>
                <a:spcPts val="0"/>
              </a:spcAft>
              <a:buSzPts val="1900"/>
              <a:buFont typeface="Arial"/>
              <a:buChar char="»"/>
              <a:defRPr sz="1900" b="0" i="0" u="none" strike="noStrike" cap="none">
                <a:latin typeface="Arial"/>
                <a:ea typeface="Arial"/>
                <a:cs typeface="Arial"/>
                <a:sym typeface="Arial"/>
              </a:defRPr>
            </a:lvl5pPr>
            <a:lvl6pPr marL="2743200" marR="0" lvl="5"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g178b1ba0741_0_98"/>
          <p:cNvSpPr txBox="1">
            <a:spLocks noGrp="1"/>
          </p:cNvSpPr>
          <p:nvPr>
            <p:ph type="sldNum" idx="12"/>
          </p:nvPr>
        </p:nvSpPr>
        <p:spPr>
          <a:xfrm>
            <a:off x="609601" y="6066502"/>
            <a:ext cx="2743500" cy="363900"/>
          </a:xfrm>
          <a:prstGeom prst="rect">
            <a:avLst/>
          </a:prstGeom>
          <a:noFill/>
          <a:ln>
            <a:noFill/>
          </a:ln>
        </p:spPr>
        <p:txBody>
          <a:bodyPr spcFirstLastPara="1" wrap="square" lIns="95225" tIns="47600" rIns="95225" bIns="476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2">
                                            <p:txEl>
                                              <p:pRg st="1" end="1"/>
                                            </p:txEl>
                                          </p:spTgt>
                                        </p:tgtEl>
                                        <p:attrNameLst>
                                          <p:attrName>style.visibility</p:attrName>
                                        </p:attrNameLst>
                                      </p:cBhvr>
                                      <p:to>
                                        <p:strVal val="visible"/>
                                      </p:to>
                                    </p:set>
                                    <p:animEffect transition="in" filter="fade">
                                      <p:cBhvr>
                                        <p:cTn id="10" dur="500"/>
                                        <p:tgtEl>
                                          <p:spTgt spid="4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xEl>
                                              <p:pRg st="2" end="2"/>
                                            </p:txEl>
                                          </p:spTgt>
                                        </p:tgtEl>
                                        <p:attrNameLst>
                                          <p:attrName>style.visibility</p:attrName>
                                        </p:attrNameLst>
                                      </p:cBhvr>
                                      <p:to>
                                        <p:strVal val="visible"/>
                                      </p:to>
                                    </p:set>
                                    <p:animEffect transition="in" filter="fade">
                                      <p:cBhvr>
                                        <p:cTn id="13" dur="500"/>
                                        <p:tgtEl>
                                          <p:spTgt spid="4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xEl>
                                              <p:pRg st="3" end="3"/>
                                            </p:txEl>
                                          </p:spTgt>
                                        </p:tgtEl>
                                        <p:attrNameLst>
                                          <p:attrName>style.visibility</p:attrName>
                                        </p:attrNameLst>
                                      </p:cBhvr>
                                      <p:to>
                                        <p:strVal val="visible"/>
                                      </p:to>
                                    </p:set>
                                    <p:animEffect transition="in" filter="fade">
                                      <p:cBhvr>
                                        <p:cTn id="16" dur="500"/>
                                        <p:tgtEl>
                                          <p:spTgt spid="4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2">
                                            <p:txEl>
                                              <p:pRg st="4" end="4"/>
                                            </p:txEl>
                                          </p:spTgt>
                                        </p:tgtEl>
                                        <p:attrNameLst>
                                          <p:attrName>style.visibility</p:attrName>
                                        </p:attrNameLst>
                                      </p:cBhvr>
                                      <p:to>
                                        <p:strVal val="visible"/>
                                      </p:to>
                                    </p:set>
                                    <p:animEffect transition="in" filter="fade">
                                      <p:cBhvr>
                                        <p:cTn id="19" dur="500"/>
                                        <p:tgtEl>
                                          <p:spTgt spid="4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2">
                                            <p:txEl>
                                              <p:pRg st="5" end="5"/>
                                            </p:txEl>
                                          </p:spTgt>
                                        </p:tgtEl>
                                        <p:attrNameLst>
                                          <p:attrName>style.visibility</p:attrName>
                                        </p:attrNameLst>
                                      </p:cBhvr>
                                      <p:to>
                                        <p:strVal val="visible"/>
                                      </p:to>
                                    </p:set>
                                    <p:animEffect transition="in" filter="fade">
                                      <p:cBhvr>
                                        <p:cTn id="22" dur="500"/>
                                        <p:tgtEl>
                                          <p:spTgt spid="4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xEl>
                                              <p:pRg st="6" end="6"/>
                                            </p:txEl>
                                          </p:spTgt>
                                        </p:tgtEl>
                                        <p:attrNameLst>
                                          <p:attrName>style.visibility</p:attrName>
                                        </p:attrNameLst>
                                      </p:cBhvr>
                                      <p:to>
                                        <p:strVal val="visible"/>
                                      </p:to>
                                    </p:set>
                                    <p:animEffect transition="in" filter="fade">
                                      <p:cBhvr>
                                        <p:cTn id="25" dur="500"/>
                                        <p:tgtEl>
                                          <p:spTgt spid="4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xEl>
                                              <p:pRg st="7" end="7"/>
                                            </p:txEl>
                                          </p:spTgt>
                                        </p:tgtEl>
                                        <p:attrNameLst>
                                          <p:attrName>style.visibility</p:attrName>
                                        </p:attrNameLst>
                                      </p:cBhvr>
                                      <p:to>
                                        <p:strVal val="visible"/>
                                      </p:to>
                                    </p:set>
                                    <p:animEffect transition="in" filter="fade">
                                      <p:cBhvr>
                                        <p:cTn id="28" dur="500"/>
                                        <p:tgtEl>
                                          <p:spTgt spid="42">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xEl>
                                              <p:pRg st="8" end="8"/>
                                            </p:txEl>
                                          </p:spTgt>
                                        </p:tgtEl>
                                        <p:attrNameLst>
                                          <p:attrName>style.visibility</p:attrName>
                                        </p:attrNameLst>
                                      </p:cBhvr>
                                      <p:to>
                                        <p:strVal val="visible"/>
                                      </p:to>
                                    </p:set>
                                    <p:animEffect transition="in" filter="fade">
                                      <p:cBhvr>
                                        <p:cTn id="31" dur="500"/>
                                        <p:tgtEl>
                                          <p:spTgt spid="42">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fade">
                                      <p:cBhvr>
                                        <p:cTn id="35" dur="500"/>
                                        <p:tgtEl>
                                          <p:spTgt spid="43">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500"/>
                                        <p:tgtEl>
                                          <p:spTgt spid="43">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43">
                                            <p:txEl>
                                              <p:pRg st="2" end="2"/>
                                            </p:txEl>
                                          </p:spTgt>
                                        </p:tgtEl>
                                        <p:attrNameLst>
                                          <p:attrName>style.visibility</p:attrName>
                                        </p:attrNameLst>
                                      </p:cBhvr>
                                      <p:to>
                                        <p:strVal val="visible"/>
                                      </p:to>
                                    </p:set>
                                    <p:animEffect transition="in" filter="fade">
                                      <p:cBhvr>
                                        <p:cTn id="43" dur="500"/>
                                        <p:tgtEl>
                                          <p:spTgt spid="43">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43">
                                            <p:txEl>
                                              <p:pRg st="3" end="3"/>
                                            </p:txEl>
                                          </p:spTgt>
                                        </p:tgtEl>
                                        <p:attrNameLst>
                                          <p:attrName>style.visibility</p:attrName>
                                        </p:attrNameLst>
                                      </p:cBhvr>
                                      <p:to>
                                        <p:strVal val="visible"/>
                                      </p:to>
                                    </p:set>
                                    <p:animEffect transition="in" filter="fade">
                                      <p:cBhvr>
                                        <p:cTn id="47" dur="500"/>
                                        <p:tgtEl>
                                          <p:spTgt spid="43">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43">
                                            <p:txEl>
                                              <p:pRg st="4" end="4"/>
                                            </p:txEl>
                                          </p:spTgt>
                                        </p:tgtEl>
                                        <p:attrNameLst>
                                          <p:attrName>style.visibility</p:attrName>
                                        </p:attrNameLst>
                                      </p:cBhvr>
                                      <p:to>
                                        <p:strVal val="visible"/>
                                      </p:to>
                                    </p:set>
                                    <p:animEffect transition="in" filter="fade">
                                      <p:cBhvr>
                                        <p:cTn id="51" dur="500"/>
                                        <p:tgtEl>
                                          <p:spTgt spid="43">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43">
                                            <p:txEl>
                                              <p:pRg st="5" end="5"/>
                                            </p:txEl>
                                          </p:spTgt>
                                        </p:tgtEl>
                                        <p:attrNameLst>
                                          <p:attrName>style.visibility</p:attrName>
                                        </p:attrNameLst>
                                      </p:cBhvr>
                                      <p:to>
                                        <p:strVal val="visible"/>
                                      </p:to>
                                    </p:set>
                                    <p:animEffect transition="in" filter="fade">
                                      <p:cBhvr>
                                        <p:cTn id="55" dur="500"/>
                                        <p:tgtEl>
                                          <p:spTgt spid="43">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43">
                                            <p:txEl>
                                              <p:pRg st="6" end="6"/>
                                            </p:txEl>
                                          </p:spTgt>
                                        </p:tgtEl>
                                        <p:attrNameLst>
                                          <p:attrName>style.visibility</p:attrName>
                                        </p:attrNameLst>
                                      </p:cBhvr>
                                      <p:to>
                                        <p:strVal val="visible"/>
                                      </p:to>
                                    </p:set>
                                    <p:animEffect transition="in" filter="fade">
                                      <p:cBhvr>
                                        <p:cTn id="59" dur="500"/>
                                        <p:tgtEl>
                                          <p:spTgt spid="43">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43">
                                            <p:txEl>
                                              <p:pRg st="7" end="7"/>
                                            </p:txEl>
                                          </p:spTgt>
                                        </p:tgtEl>
                                        <p:attrNameLst>
                                          <p:attrName>style.visibility</p:attrName>
                                        </p:attrNameLst>
                                      </p:cBhvr>
                                      <p:to>
                                        <p:strVal val="visible"/>
                                      </p:to>
                                    </p:set>
                                    <p:animEffect transition="in" filter="fade">
                                      <p:cBhvr>
                                        <p:cTn id="63" dur="500"/>
                                        <p:tgtEl>
                                          <p:spTgt spid="43">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43">
                                            <p:txEl>
                                              <p:pRg st="8" end="8"/>
                                            </p:txEl>
                                          </p:spTgt>
                                        </p:tgtEl>
                                        <p:attrNameLst>
                                          <p:attrName>style.visibility</p:attrName>
                                        </p:attrNameLst>
                                      </p:cBhvr>
                                      <p:to>
                                        <p:strVal val="visible"/>
                                      </p:to>
                                    </p:set>
                                    <p:animEffect transition="in" filter="fade">
                                      <p:cBhvr>
                                        <p:cTn id="67" dur="500"/>
                                        <p:tgtEl>
                                          <p:spTgt spid="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g178b1ba0741_0_103"/>
          <p:cNvSpPr txBox="1">
            <a:spLocks noGrp="1"/>
          </p:cNvSpPr>
          <p:nvPr>
            <p:ph type="title"/>
          </p:nvPr>
        </p:nvSpPr>
        <p:spPr>
          <a:xfrm>
            <a:off x="1320801" y="990602"/>
            <a:ext cx="10261500" cy="1143000"/>
          </a:xfrm>
          <a:prstGeom prst="rect">
            <a:avLst/>
          </a:prstGeom>
          <a:noFill/>
          <a:ln>
            <a:noFill/>
          </a:ln>
        </p:spPr>
        <p:txBody>
          <a:bodyPr spcFirstLastPara="1" wrap="square" lIns="95225" tIns="47600" rIns="95225" bIns="47600" anchor="ctr" anchorCtr="0">
            <a:noAutofit/>
          </a:bodyPr>
          <a:lstStyle>
            <a:lvl1pPr marR="0" lvl="0" algn="l" rtl="0">
              <a:lnSpc>
                <a:spcPct val="100000"/>
              </a:lnSpc>
              <a:spcBef>
                <a:spcPts val="0"/>
              </a:spcBef>
              <a:spcAft>
                <a:spcPts val="0"/>
              </a:spcAft>
              <a:buClr>
                <a:srgbClr val="F0783B"/>
              </a:buClr>
              <a:buSzPts val="4600"/>
              <a:buFont typeface="Arial"/>
              <a:buNone/>
              <a:defRPr sz="4600" b="0" i="0" u="none" strike="noStrike" cap="none">
                <a:solidFill>
                  <a:srgbClr val="F0783B"/>
                </a:solidFill>
                <a:latin typeface="Arial"/>
                <a:ea typeface="Arial"/>
                <a:cs typeface="Arial"/>
                <a:sym typeface="Arial"/>
              </a:defRPr>
            </a:lvl1pPr>
            <a:lvl2pPr lvl="1" algn="l" rtl="0">
              <a:lnSpc>
                <a:spcPct val="100000"/>
              </a:lnSpc>
              <a:spcBef>
                <a:spcPts val="0"/>
              </a:spcBef>
              <a:spcAft>
                <a:spcPts val="0"/>
              </a:spcAft>
              <a:buSzPts val="1500"/>
              <a:buNone/>
              <a:defRPr sz="1900"/>
            </a:lvl2pPr>
            <a:lvl3pPr lvl="2" algn="l" rtl="0">
              <a:lnSpc>
                <a:spcPct val="100000"/>
              </a:lnSpc>
              <a:spcBef>
                <a:spcPts val="0"/>
              </a:spcBef>
              <a:spcAft>
                <a:spcPts val="0"/>
              </a:spcAft>
              <a:buSzPts val="1500"/>
              <a:buNone/>
              <a:defRPr sz="1900"/>
            </a:lvl3pPr>
            <a:lvl4pPr lvl="3" algn="l" rtl="0">
              <a:lnSpc>
                <a:spcPct val="100000"/>
              </a:lnSpc>
              <a:spcBef>
                <a:spcPts val="0"/>
              </a:spcBef>
              <a:spcAft>
                <a:spcPts val="0"/>
              </a:spcAft>
              <a:buSzPts val="1500"/>
              <a:buNone/>
              <a:defRPr sz="1900"/>
            </a:lvl4pPr>
            <a:lvl5pPr lvl="4" algn="l" rtl="0">
              <a:lnSpc>
                <a:spcPct val="100000"/>
              </a:lnSpc>
              <a:spcBef>
                <a:spcPts val="0"/>
              </a:spcBef>
              <a:spcAft>
                <a:spcPts val="0"/>
              </a:spcAft>
              <a:buSzPts val="1500"/>
              <a:buNone/>
              <a:defRPr sz="1900"/>
            </a:lvl5pPr>
            <a:lvl6pPr lvl="5" algn="l" rtl="0">
              <a:lnSpc>
                <a:spcPct val="100000"/>
              </a:lnSpc>
              <a:spcBef>
                <a:spcPts val="0"/>
              </a:spcBef>
              <a:spcAft>
                <a:spcPts val="0"/>
              </a:spcAft>
              <a:buSzPts val="1500"/>
              <a:buNone/>
              <a:defRPr sz="1900"/>
            </a:lvl6pPr>
            <a:lvl7pPr lvl="6" algn="l" rtl="0">
              <a:lnSpc>
                <a:spcPct val="100000"/>
              </a:lnSpc>
              <a:spcBef>
                <a:spcPts val="0"/>
              </a:spcBef>
              <a:spcAft>
                <a:spcPts val="0"/>
              </a:spcAft>
              <a:buSzPts val="1500"/>
              <a:buNone/>
              <a:defRPr sz="1900"/>
            </a:lvl7pPr>
            <a:lvl8pPr lvl="7" algn="l" rtl="0">
              <a:lnSpc>
                <a:spcPct val="100000"/>
              </a:lnSpc>
              <a:spcBef>
                <a:spcPts val="0"/>
              </a:spcBef>
              <a:spcAft>
                <a:spcPts val="0"/>
              </a:spcAft>
              <a:buSzPts val="1500"/>
              <a:buNone/>
              <a:defRPr sz="1900"/>
            </a:lvl8pPr>
            <a:lvl9pPr lvl="8" algn="l" rtl="0">
              <a:lnSpc>
                <a:spcPct val="100000"/>
              </a:lnSpc>
              <a:spcBef>
                <a:spcPts val="0"/>
              </a:spcBef>
              <a:spcAft>
                <a:spcPts val="0"/>
              </a:spcAft>
              <a:buSzPts val="1500"/>
              <a:buNone/>
              <a:defRPr sz="1900"/>
            </a:lvl9pPr>
          </a:lstStyle>
          <a:p>
            <a:endParaRPr/>
          </a:p>
        </p:txBody>
      </p:sp>
      <p:sp>
        <p:nvSpPr>
          <p:cNvPr id="47" name="Google Shape;47;g178b1ba0741_0_103"/>
          <p:cNvSpPr txBox="1">
            <a:spLocks noGrp="1"/>
          </p:cNvSpPr>
          <p:nvPr>
            <p:ph type="body" idx="1"/>
          </p:nvPr>
        </p:nvSpPr>
        <p:spPr>
          <a:xfrm>
            <a:off x="2032002" y="2133604"/>
            <a:ext cx="9550500" cy="3429000"/>
          </a:xfrm>
          <a:prstGeom prst="rect">
            <a:avLst/>
          </a:prstGeom>
          <a:noFill/>
          <a:ln>
            <a:noFill/>
          </a:ln>
        </p:spPr>
        <p:txBody>
          <a:bodyPr spcFirstLastPara="1" wrap="square" lIns="95225" tIns="47600" rIns="95225" bIns="47600" anchor="t" anchorCtr="0">
            <a:noAutofit/>
          </a:bodyPr>
          <a:lstStyle>
            <a:lvl1pPr marL="457200" marR="0" lvl="0" indent="-412750" algn="l" rtl="0">
              <a:lnSpc>
                <a:spcPct val="100000"/>
              </a:lnSpc>
              <a:spcBef>
                <a:spcPts val="600"/>
              </a:spcBef>
              <a:spcAft>
                <a:spcPts val="0"/>
              </a:spcAft>
              <a:buSzPts val="2900"/>
              <a:buFont typeface="Arial"/>
              <a:buChar char="•"/>
              <a:defRPr sz="2900" b="0" i="0" u="none" strike="noStrike" cap="none">
                <a:latin typeface="Arial"/>
                <a:ea typeface="Arial"/>
                <a:cs typeface="Arial"/>
                <a:sym typeface="Arial"/>
              </a:defRPr>
            </a:lvl1pPr>
            <a:lvl2pPr marL="914400" marR="0" lvl="1" indent="-387350" algn="l" rtl="0">
              <a:lnSpc>
                <a:spcPct val="100000"/>
              </a:lnSpc>
              <a:spcBef>
                <a:spcPts val="500"/>
              </a:spcBef>
              <a:spcAft>
                <a:spcPts val="0"/>
              </a:spcAft>
              <a:buSzPts val="2500"/>
              <a:buFont typeface="Arial"/>
              <a:buChar char="–"/>
              <a:defRPr sz="2500" b="0" i="0" u="none" strike="noStrike" cap="none">
                <a:latin typeface="Arial"/>
                <a:ea typeface="Arial"/>
                <a:cs typeface="Arial"/>
                <a:sym typeface="Arial"/>
              </a:defRPr>
            </a:lvl2pPr>
            <a:lvl3pPr marL="1371600" marR="0" lvl="2" indent="-361950" algn="l" rtl="0">
              <a:lnSpc>
                <a:spcPct val="100000"/>
              </a:lnSpc>
              <a:spcBef>
                <a:spcPts val="400"/>
              </a:spcBef>
              <a:spcAft>
                <a:spcPts val="0"/>
              </a:spcAft>
              <a:buSzPts val="2100"/>
              <a:buFont typeface="Arial"/>
              <a:buChar char="•"/>
              <a:defRPr sz="2100" b="0" i="0" u="none" strike="noStrike" cap="none">
                <a:latin typeface="Arial"/>
                <a:ea typeface="Arial"/>
                <a:cs typeface="Arial"/>
                <a:sym typeface="Arial"/>
              </a:defRPr>
            </a:lvl3pPr>
            <a:lvl4pPr marL="1828800" marR="0" lvl="3" indent="-349250" algn="l" rtl="0">
              <a:lnSpc>
                <a:spcPct val="100000"/>
              </a:lnSpc>
              <a:spcBef>
                <a:spcPts val="400"/>
              </a:spcBef>
              <a:spcAft>
                <a:spcPts val="0"/>
              </a:spcAft>
              <a:buSzPts val="1900"/>
              <a:buFont typeface="Arial"/>
              <a:buChar char="–"/>
              <a:defRPr sz="1900" b="0" i="0" u="none" strike="noStrike" cap="none">
                <a:latin typeface="Arial"/>
                <a:ea typeface="Arial"/>
                <a:cs typeface="Arial"/>
                <a:sym typeface="Arial"/>
              </a:defRPr>
            </a:lvl4pPr>
            <a:lvl5pPr marL="2286000" marR="0" lvl="4" indent="-349250" algn="l" rtl="0">
              <a:lnSpc>
                <a:spcPct val="100000"/>
              </a:lnSpc>
              <a:spcBef>
                <a:spcPts val="400"/>
              </a:spcBef>
              <a:spcAft>
                <a:spcPts val="0"/>
              </a:spcAft>
              <a:buSzPts val="1900"/>
              <a:buFont typeface="Arial"/>
              <a:buChar char="»"/>
              <a:defRPr sz="1900" b="0" i="0" u="none" strike="noStrike" cap="none">
                <a:latin typeface="Arial"/>
                <a:ea typeface="Arial"/>
                <a:cs typeface="Arial"/>
                <a:sym typeface="Arial"/>
              </a:defRPr>
            </a:lvl5pPr>
            <a:lvl6pPr marL="2743200" marR="0" lvl="5" indent="-355600" algn="l" rtl="0">
              <a:lnSpc>
                <a:spcPct val="100000"/>
              </a:lnSpc>
              <a:spcBef>
                <a:spcPts val="400"/>
              </a:spcBef>
              <a:spcAft>
                <a:spcPts val="0"/>
              </a:spcAft>
              <a:buSzPts val="2000"/>
              <a:buFont typeface="Arial"/>
              <a:buChar char="•"/>
              <a:defRPr sz="2000" b="0" i="0" u="none" strike="noStrike" cap="none">
                <a:latin typeface="Calibri"/>
                <a:ea typeface="Calibri"/>
                <a:cs typeface="Calibri"/>
                <a:sym typeface="Calibri"/>
              </a:defRPr>
            </a:lvl6pPr>
            <a:lvl7pPr marL="3200400" marR="0" lvl="6" indent="-355600" algn="l" rtl="0">
              <a:lnSpc>
                <a:spcPct val="100000"/>
              </a:lnSpc>
              <a:spcBef>
                <a:spcPts val="400"/>
              </a:spcBef>
              <a:spcAft>
                <a:spcPts val="0"/>
              </a:spcAft>
              <a:buSzPts val="2000"/>
              <a:buFont typeface="Arial"/>
              <a:buChar char="•"/>
              <a:defRPr sz="2000" b="0" i="0" u="none" strike="noStrike" cap="none">
                <a:latin typeface="Calibri"/>
                <a:ea typeface="Calibri"/>
                <a:cs typeface="Calibri"/>
                <a:sym typeface="Calibri"/>
              </a:defRPr>
            </a:lvl7pPr>
            <a:lvl8pPr marL="3657600" marR="0" lvl="7" indent="-355600" algn="l" rtl="0">
              <a:lnSpc>
                <a:spcPct val="100000"/>
              </a:lnSpc>
              <a:spcBef>
                <a:spcPts val="400"/>
              </a:spcBef>
              <a:spcAft>
                <a:spcPts val="0"/>
              </a:spcAft>
              <a:buSzPts val="2000"/>
              <a:buFont typeface="Arial"/>
              <a:buChar char="•"/>
              <a:defRPr sz="2000" b="0" i="0" u="none" strike="noStrike" cap="none">
                <a:latin typeface="Calibri"/>
                <a:ea typeface="Calibri"/>
                <a:cs typeface="Calibri"/>
                <a:sym typeface="Calibri"/>
              </a:defRPr>
            </a:lvl8pPr>
            <a:lvl9pPr marL="4114800" marR="0" lvl="8" indent="-355600" algn="l" rtl="0">
              <a:lnSpc>
                <a:spcPct val="100000"/>
              </a:lnSpc>
              <a:spcBef>
                <a:spcPts val="400"/>
              </a:spcBef>
              <a:spcAft>
                <a:spcPts val="0"/>
              </a:spcAft>
              <a:buSzPts val="2000"/>
              <a:buFont typeface="Arial"/>
              <a:buChar char="•"/>
              <a:defRPr sz="2000" b="0" i="0" u="none" strike="noStrike" cap="none">
                <a:latin typeface="Calibri"/>
                <a:ea typeface="Calibri"/>
                <a:cs typeface="Calibri"/>
                <a:sym typeface="Calibri"/>
              </a:defRPr>
            </a:lvl9pPr>
          </a:lstStyle>
          <a:p>
            <a:endParaRPr/>
          </a:p>
        </p:txBody>
      </p:sp>
      <p:sp>
        <p:nvSpPr>
          <p:cNvPr id="48" name="Google Shape;48;g178b1ba0741_0_103"/>
          <p:cNvSpPr txBox="1">
            <a:spLocks noGrp="1"/>
          </p:cNvSpPr>
          <p:nvPr>
            <p:ph type="sldNum" idx="12"/>
          </p:nvPr>
        </p:nvSpPr>
        <p:spPr>
          <a:xfrm>
            <a:off x="609601" y="6066502"/>
            <a:ext cx="2743500" cy="363900"/>
          </a:xfrm>
          <a:prstGeom prst="rect">
            <a:avLst/>
          </a:prstGeom>
          <a:noFill/>
          <a:ln>
            <a:noFill/>
          </a:ln>
        </p:spPr>
        <p:txBody>
          <a:bodyPr spcFirstLastPara="1" wrap="square" lIns="95225" tIns="47600" rIns="95225" bIns="476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2"/>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0"/>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
          <p:cNvSpPr txBox="1">
            <a:spLocks noGrp="1"/>
          </p:cNvSpPr>
          <p:nvPr>
            <p:ph type="title"/>
          </p:nvPr>
        </p:nvSpPr>
        <p:spPr>
          <a:xfrm>
            <a:off x="6183573" y="217272"/>
            <a:ext cx="5492432" cy="495940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a:t/>
            </a:r>
            <a:br>
              <a:rPr lang="en-US"/>
            </a:br>
            <a:r>
              <a:rPr lang="en-US" sz="3100" b="1"/>
              <a:t> Data-informed Planning, Policy Development, and Decision-Making to Strengthen Students’ Success</a:t>
            </a:r>
            <a:r>
              <a:rPr lang="en-US"/>
              <a:t/>
            </a:r>
            <a:br>
              <a:rPr lang="en-US"/>
            </a:br>
            <a:r>
              <a:rPr lang="en-US"/>
              <a:t> </a:t>
            </a:r>
            <a:r>
              <a:rPr lang="en-US" sz="3100"/>
              <a:t/>
            </a:r>
            <a:br>
              <a:rPr lang="en-US" sz="3100"/>
            </a:br>
            <a:r>
              <a:rPr lang="en-US" sz="3100"/>
              <a:t>Breakout Session </a:t>
            </a:r>
            <a:br>
              <a:rPr lang="en-US" sz="3100"/>
            </a:br>
            <a:r>
              <a:rPr lang="en-US" sz="3100"/>
              <a:t>Thursday, November 3, 2022</a:t>
            </a:r>
            <a:br>
              <a:rPr lang="en-US" sz="3100"/>
            </a:br>
            <a:r>
              <a:rPr lang="en-US" sz="3100"/>
              <a:t> 3:30pm - 4:45pm </a:t>
            </a:r>
            <a:endParaRPr sz="3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77ebf1db9c_0_11"/>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What’s Bias Got to Do With it? </a:t>
            </a:r>
            <a:endParaRPr/>
          </a:p>
        </p:txBody>
      </p:sp>
      <p:sp>
        <p:nvSpPr>
          <p:cNvPr id="120" name="Google Shape;120;g177ebf1db9c_0_11"/>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Biases are sources that threat the integrity of a truth we are seeking</a:t>
            </a:r>
            <a:br>
              <a:rPr lang="en-US"/>
            </a:br>
            <a:endParaRPr/>
          </a:p>
          <a:p>
            <a:pPr marL="457200" lvl="0" indent="-342900" algn="l" rtl="0">
              <a:spcBef>
                <a:spcPts val="0"/>
              </a:spcBef>
              <a:spcAft>
                <a:spcPts val="0"/>
              </a:spcAft>
              <a:buSzPts val="1800"/>
              <a:buChar char="•"/>
            </a:pPr>
            <a:r>
              <a:rPr lang="en-US"/>
              <a:t>Can occur at any point of the research life cycle</a:t>
            </a:r>
            <a:br>
              <a:rPr lang="en-US"/>
            </a:br>
            <a:endParaRPr/>
          </a:p>
          <a:p>
            <a:pPr marL="457200" lvl="0" indent="-342900" algn="l" rtl="0">
              <a:spcBef>
                <a:spcPts val="0"/>
              </a:spcBef>
              <a:spcAft>
                <a:spcPts val="0"/>
              </a:spcAft>
              <a:buSzPts val="1800"/>
              <a:buChar char="•"/>
            </a:pPr>
            <a:r>
              <a:rPr lang="en-US"/>
              <a:t>Strategies to minimize bias:</a:t>
            </a:r>
            <a:endParaRPr/>
          </a:p>
          <a:p>
            <a:pPr marL="914400" lvl="1" indent="-342900" algn="l" rtl="0">
              <a:spcBef>
                <a:spcPts val="0"/>
              </a:spcBef>
              <a:spcAft>
                <a:spcPts val="0"/>
              </a:spcAft>
              <a:buSzPts val="1800"/>
              <a:buChar char="•"/>
            </a:pPr>
            <a:r>
              <a:rPr lang="en-US"/>
              <a:t>Inclusive and collaborative design, implementation, and interpretation</a:t>
            </a:r>
            <a:endParaRPr/>
          </a:p>
          <a:p>
            <a:pPr marL="914400" lvl="1" indent="-342900" algn="l" rtl="0">
              <a:spcBef>
                <a:spcPts val="0"/>
              </a:spcBef>
              <a:spcAft>
                <a:spcPts val="0"/>
              </a:spcAft>
              <a:buSzPts val="1800"/>
              <a:buChar char="•"/>
            </a:pPr>
            <a:r>
              <a:rPr lang="en-US"/>
              <a:t>Sampling methods</a:t>
            </a:r>
            <a:endParaRPr/>
          </a:p>
          <a:p>
            <a:pPr marL="914400" lvl="1" indent="-342900" algn="l" rtl="0">
              <a:spcBef>
                <a:spcPts val="0"/>
              </a:spcBef>
              <a:spcAft>
                <a:spcPts val="0"/>
              </a:spcAft>
              <a:buSzPts val="1800"/>
              <a:buChar char="•"/>
            </a:pPr>
            <a:r>
              <a:rPr lang="en-US"/>
              <a:t>Statistical controls </a:t>
            </a:r>
            <a:endParaRPr/>
          </a:p>
          <a:p>
            <a:pPr marL="914400" lvl="1" indent="-342900" algn="l" rtl="0">
              <a:spcBef>
                <a:spcPts val="0"/>
              </a:spcBef>
              <a:spcAft>
                <a:spcPts val="0"/>
              </a:spcAft>
              <a:buSzPts val="1800"/>
              <a:buChar char="•"/>
            </a:pPr>
            <a:r>
              <a:rPr lang="en-US"/>
              <a:t>Triangulation of findings</a:t>
            </a:r>
            <a:endParaRPr/>
          </a:p>
          <a:p>
            <a:pPr marL="914400" lvl="1" indent="-342900" algn="l" rtl="0">
              <a:spcBef>
                <a:spcPts val="0"/>
              </a:spcBef>
              <a:spcAft>
                <a:spcPts val="0"/>
              </a:spcAft>
              <a:buSzPts val="1800"/>
              <a:buChar char="•"/>
            </a:pPr>
            <a:r>
              <a:rPr lang="en-US"/>
              <a:t>Positionality </a:t>
            </a:r>
            <a:endParaRPr/>
          </a:p>
          <a:p>
            <a:pPr marL="0" lvl="0" indent="0" algn="l" rtl="0">
              <a:spcBef>
                <a:spcPts val="1000"/>
              </a:spcBef>
              <a:spcAft>
                <a:spcPts val="0"/>
              </a:spcAft>
              <a:buNone/>
            </a:pPr>
            <a:endParaRPr sz="2200"/>
          </a:p>
          <a:p>
            <a:pPr marL="0" lvl="0" indent="457200" algn="l" rtl="0">
              <a:spcBef>
                <a:spcPts val="1000"/>
              </a:spcBef>
              <a:spcAft>
                <a:spcPts val="0"/>
              </a:spcAft>
              <a:buNone/>
            </a:pPr>
            <a:r>
              <a:rPr lang="en-US"/>
              <a:t> </a:t>
            </a:r>
            <a:endParaRPr/>
          </a:p>
        </p:txBody>
      </p:sp>
      <p:sp>
        <p:nvSpPr>
          <p:cNvPr id="121" name="Google Shape;121;g177ebf1db9c_0_11"/>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17b9c60dd6b_4_0"/>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t>Engagement: </a:t>
            </a:r>
            <a:r>
              <a:rPr lang="en-US" dirty="0" smtClean="0"/>
              <a:t>Biases </a:t>
            </a:r>
            <a:r>
              <a:rPr lang="en-US" dirty="0"/>
              <a:t>and Personal Experience</a:t>
            </a:r>
            <a:endParaRPr dirty="0"/>
          </a:p>
        </p:txBody>
      </p:sp>
      <p:sp>
        <p:nvSpPr>
          <p:cNvPr id="128" name="Google Shape;128;g17b9c60dd6b_4_0"/>
          <p:cNvSpPr txBox="1">
            <a:spLocks noGrp="1"/>
          </p:cNvSpPr>
          <p:nvPr>
            <p:ph type="body" idx="1"/>
          </p:nvPr>
        </p:nvSpPr>
        <p:spPr>
          <a:xfrm>
            <a:off x="1377025" y="2276398"/>
            <a:ext cx="10058400" cy="23052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a:t>What are sources of biases experienced?</a:t>
            </a:r>
            <a:endParaRPr/>
          </a:p>
          <a:p>
            <a:pPr marL="457200" lvl="0" indent="-342900" algn="l" rtl="0">
              <a:spcBef>
                <a:spcPts val="0"/>
              </a:spcBef>
              <a:spcAft>
                <a:spcPts val="0"/>
              </a:spcAft>
              <a:buSzPts val="1800"/>
              <a:buChar char="•"/>
            </a:pPr>
            <a:r>
              <a:rPr lang="en-US"/>
              <a:t>What are some examples of how the biases were managed?</a:t>
            </a:r>
            <a:endParaRPr/>
          </a:p>
        </p:txBody>
      </p:sp>
      <p:sp>
        <p:nvSpPr>
          <p:cNvPr id="129" name="Google Shape;129;g17b9c60dd6b_4_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1290006" y="365126"/>
            <a:ext cx="10033687" cy="158836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None/>
            </a:pPr>
            <a:r>
              <a:rPr lang="en-US" b="1"/>
              <a:t>Working Together</a:t>
            </a:r>
            <a:r>
              <a:rPr lang="en-US"/>
              <a:t>: </a:t>
            </a:r>
            <a:br>
              <a:rPr lang="en-US"/>
            </a:br>
            <a:r>
              <a:rPr lang="en-US" sz="3300" i="1"/>
              <a:t>Faculty; Institutional Research, Planning, and Effectiveness (IRPE) Professionals; and Accreditation Liaison Officers (ALO)</a:t>
            </a:r>
            <a:endParaRPr/>
          </a:p>
        </p:txBody>
      </p:sp>
      <p:sp>
        <p:nvSpPr>
          <p:cNvPr id="137" name="Google Shape;137;p8"/>
          <p:cNvSpPr txBox="1">
            <a:spLocks noGrp="1"/>
          </p:cNvSpPr>
          <p:nvPr>
            <p:ph type="body" idx="1"/>
          </p:nvPr>
        </p:nvSpPr>
        <p:spPr>
          <a:xfrm>
            <a:off x="1290006" y="1953492"/>
            <a:ext cx="10046044" cy="426442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2400"/>
              <a:buNone/>
            </a:pPr>
            <a:r>
              <a:rPr lang="en-US" b="1"/>
              <a:t>Accreditation Standards are Changing</a:t>
            </a:r>
            <a:endParaRPr b="1"/>
          </a:p>
          <a:p>
            <a:pPr marL="685800" lvl="1" indent="-228600" algn="l" rtl="0">
              <a:lnSpc>
                <a:spcPct val="90000"/>
              </a:lnSpc>
              <a:spcBef>
                <a:spcPts val="500"/>
              </a:spcBef>
              <a:spcAft>
                <a:spcPts val="0"/>
              </a:spcAft>
              <a:buClr>
                <a:schemeClr val="dk2"/>
              </a:buClr>
              <a:buSzPts val="2200"/>
              <a:buChar char="•"/>
            </a:pPr>
            <a:r>
              <a:rPr lang="en-US"/>
              <a:t>Faculty Leadership (Academic Senate, Union, Department Chairs, Committee chairs, others)</a:t>
            </a:r>
            <a:endParaRPr/>
          </a:p>
          <a:p>
            <a:pPr marL="685800" lvl="1" indent="-228600" algn="l" rtl="0">
              <a:lnSpc>
                <a:spcPct val="90000"/>
              </a:lnSpc>
              <a:spcBef>
                <a:spcPts val="500"/>
              </a:spcBef>
              <a:spcAft>
                <a:spcPts val="0"/>
              </a:spcAft>
              <a:buClr>
                <a:schemeClr val="dk2"/>
              </a:buClr>
              <a:buSzPts val="2200"/>
              <a:buChar char="•"/>
            </a:pPr>
            <a:r>
              <a:rPr lang="en-US"/>
              <a:t>IRPE Professionals (Administrators, Classified Professionals, Faculty)</a:t>
            </a:r>
            <a:endParaRPr/>
          </a:p>
          <a:p>
            <a:pPr marL="685800" lvl="1" indent="-228600" algn="l" rtl="0">
              <a:lnSpc>
                <a:spcPct val="90000"/>
              </a:lnSpc>
              <a:spcBef>
                <a:spcPts val="500"/>
              </a:spcBef>
              <a:spcAft>
                <a:spcPts val="0"/>
              </a:spcAft>
              <a:buClr>
                <a:schemeClr val="dk2"/>
              </a:buClr>
              <a:buSzPts val="2200"/>
              <a:buChar char="•"/>
            </a:pPr>
            <a:r>
              <a:rPr lang="en-US"/>
              <a:t>ALOs (often an administrator, sometimes a faculty member)</a:t>
            </a:r>
            <a:endParaRPr/>
          </a:p>
          <a:p>
            <a:pPr marL="228600" lvl="0" indent="-228600" algn="l" rtl="0">
              <a:lnSpc>
                <a:spcPct val="90000"/>
              </a:lnSpc>
              <a:spcBef>
                <a:spcPts val="1000"/>
              </a:spcBef>
              <a:spcAft>
                <a:spcPts val="0"/>
              </a:spcAft>
              <a:buClr>
                <a:schemeClr val="accent5"/>
              </a:buClr>
              <a:buSzPts val="2400"/>
              <a:buChar char="•"/>
            </a:pPr>
            <a:r>
              <a:rPr lang="en-US"/>
              <a:t>Identify each group’s responsibilities, priorities, and challenges</a:t>
            </a:r>
            <a:endParaRPr/>
          </a:p>
          <a:p>
            <a:pPr marL="228600" lvl="0" indent="-228600" algn="l" rtl="0">
              <a:lnSpc>
                <a:spcPct val="90000"/>
              </a:lnSpc>
              <a:spcBef>
                <a:spcPts val="1000"/>
              </a:spcBef>
              <a:spcAft>
                <a:spcPts val="0"/>
              </a:spcAft>
              <a:buClr>
                <a:schemeClr val="accent5"/>
              </a:buClr>
              <a:buSzPts val="2400"/>
              <a:buChar char="•"/>
            </a:pPr>
            <a:r>
              <a:rPr lang="en-US"/>
              <a:t>Refine, augment, or redesign </a:t>
            </a:r>
            <a:r>
              <a:rPr lang="en-US" b="1">
                <a:solidFill>
                  <a:srgbClr val="000000"/>
                </a:solidFill>
              </a:rPr>
              <a:t>and</a:t>
            </a:r>
            <a:r>
              <a:rPr lang="en-US"/>
              <a:t> then communicate planning processes that are </a:t>
            </a:r>
            <a:r>
              <a:rPr lang="en-US">
                <a:solidFill>
                  <a:srgbClr val="000000"/>
                </a:solidFill>
              </a:rPr>
              <a:t>understandable</a:t>
            </a:r>
            <a:r>
              <a:rPr lang="en-US"/>
              <a:t>, </a:t>
            </a:r>
            <a:r>
              <a:rPr lang="en-US">
                <a:solidFill>
                  <a:srgbClr val="000000"/>
                </a:solidFill>
              </a:rPr>
              <a:t>reasonable</a:t>
            </a:r>
            <a:r>
              <a:rPr lang="en-US"/>
              <a:t>, </a:t>
            </a:r>
            <a:r>
              <a:rPr lang="en-US">
                <a:solidFill>
                  <a:srgbClr val="000000"/>
                </a:solidFill>
              </a:rPr>
              <a:t>a</a:t>
            </a:r>
            <a:r>
              <a:rPr lang="en-US"/>
              <a:t>nd </a:t>
            </a:r>
            <a:r>
              <a:rPr lang="en-US">
                <a:solidFill>
                  <a:srgbClr val="000000"/>
                </a:solidFill>
              </a:rPr>
              <a:t>doable</a:t>
            </a:r>
            <a:r>
              <a:rPr lang="en-US"/>
              <a:t> by all</a:t>
            </a:r>
            <a:endParaRPr/>
          </a:p>
          <a:p>
            <a:pPr marL="228600" lvl="0" indent="-228600" algn="l" rtl="0">
              <a:lnSpc>
                <a:spcPct val="90000"/>
              </a:lnSpc>
              <a:spcBef>
                <a:spcPts val="1000"/>
              </a:spcBef>
              <a:spcAft>
                <a:spcPts val="0"/>
              </a:spcAft>
              <a:buClr>
                <a:schemeClr val="accent5"/>
              </a:buClr>
              <a:buSzPts val="2400"/>
              <a:buChar char="•"/>
            </a:pPr>
            <a:r>
              <a:rPr lang="en-US"/>
              <a:t>Be sure to explain the “How”, “Why”, and “When or how often” of the process </a:t>
            </a:r>
            <a:endParaRPr/>
          </a:p>
          <a:p>
            <a:pPr marL="228600" lvl="0" indent="-76200" algn="l" rtl="0">
              <a:lnSpc>
                <a:spcPct val="90000"/>
              </a:lnSpc>
              <a:spcBef>
                <a:spcPts val="1000"/>
              </a:spcBef>
              <a:spcAft>
                <a:spcPts val="0"/>
              </a:spcAft>
              <a:buClr>
                <a:srgbClr val="404040"/>
              </a:buClr>
              <a:buSzPts val="2400"/>
              <a:buNone/>
            </a:pPr>
            <a:endParaRPr/>
          </a:p>
        </p:txBody>
      </p:sp>
      <p:sp>
        <p:nvSpPr>
          <p:cNvPr id="138" name="Google Shape;138;p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Working Together:</a:t>
            </a:r>
            <a:endParaRPr/>
          </a:p>
          <a:p>
            <a:pPr marL="0" lvl="0" indent="0" algn="l" rtl="0">
              <a:lnSpc>
                <a:spcPct val="90000"/>
              </a:lnSpc>
              <a:spcBef>
                <a:spcPts val="0"/>
              </a:spcBef>
              <a:spcAft>
                <a:spcPts val="0"/>
              </a:spcAft>
              <a:buNone/>
            </a:pPr>
            <a:r>
              <a:rPr lang="en-US" i="1"/>
              <a:t>Redesigning Transfer Experiences</a:t>
            </a:r>
            <a:endParaRPr i="1"/>
          </a:p>
        </p:txBody>
      </p:sp>
      <p:sp>
        <p:nvSpPr>
          <p:cNvPr id="144" name="Google Shape;144;p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145" name="Google Shape;145;p7"/>
          <p:cNvPicPr preferRelativeResize="0"/>
          <p:nvPr/>
        </p:nvPicPr>
        <p:blipFill rotWithShape="1">
          <a:blip r:embed="rId3">
            <a:alphaModFix/>
          </a:blip>
          <a:srcRect/>
          <a:stretch/>
        </p:blipFill>
        <p:spPr>
          <a:xfrm>
            <a:off x="1459250" y="1755050"/>
            <a:ext cx="5732999" cy="4352323"/>
          </a:xfrm>
          <a:prstGeom prst="rect">
            <a:avLst/>
          </a:prstGeom>
          <a:noFill/>
          <a:ln>
            <a:noFill/>
          </a:ln>
        </p:spPr>
      </p:pic>
      <p:sp>
        <p:nvSpPr>
          <p:cNvPr id="146" name="Google Shape;146;p7"/>
          <p:cNvSpPr txBox="1"/>
          <p:nvPr/>
        </p:nvSpPr>
        <p:spPr>
          <a:xfrm flipH="1">
            <a:off x="7376400" y="1784250"/>
            <a:ext cx="3977400" cy="42939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SzPts val="2000"/>
              <a:buFont typeface="Arial"/>
              <a:buChar char="●"/>
            </a:pPr>
            <a:r>
              <a:rPr lang="en-US" sz="2000"/>
              <a:t>Historical reporting of transfer</a:t>
            </a:r>
            <a:endParaRPr sz="2000"/>
          </a:p>
          <a:p>
            <a:pPr marL="914400" marR="0" lvl="1" indent="-355600" algn="l" rtl="0">
              <a:lnSpc>
                <a:spcPct val="100000"/>
              </a:lnSpc>
              <a:spcBef>
                <a:spcPts val="0"/>
              </a:spcBef>
              <a:spcAft>
                <a:spcPts val="0"/>
              </a:spcAft>
              <a:buSzPts val="2000"/>
              <a:buChar char="○"/>
            </a:pPr>
            <a:r>
              <a:rPr lang="en-US" sz="2000"/>
              <a:t>6-year transfer rates</a:t>
            </a:r>
            <a:endParaRPr sz="2000"/>
          </a:p>
          <a:p>
            <a:pPr marL="914400" marR="0" lvl="1" indent="-355600" algn="l" rtl="0">
              <a:lnSpc>
                <a:spcPct val="100000"/>
              </a:lnSpc>
              <a:spcBef>
                <a:spcPts val="0"/>
              </a:spcBef>
              <a:spcAft>
                <a:spcPts val="0"/>
              </a:spcAft>
              <a:buSzPts val="2000"/>
              <a:buChar char="○"/>
            </a:pPr>
            <a:r>
              <a:rPr lang="en-US" sz="2000"/>
              <a:t>Transfer-ready or transfer-prepared</a:t>
            </a:r>
            <a:br>
              <a:rPr lang="en-US" sz="2000"/>
            </a:br>
            <a:endParaRPr sz="2000"/>
          </a:p>
          <a:p>
            <a:pPr marL="457200" marR="0" lvl="0" indent="-355600" algn="l" rtl="0">
              <a:lnSpc>
                <a:spcPct val="100000"/>
              </a:lnSpc>
              <a:spcBef>
                <a:spcPts val="0"/>
              </a:spcBef>
              <a:spcAft>
                <a:spcPts val="0"/>
              </a:spcAft>
              <a:buSzPts val="2000"/>
              <a:buChar char="●"/>
            </a:pPr>
            <a:r>
              <a:rPr lang="en-US" sz="2000"/>
              <a:t>Traditional view of transfer:</a:t>
            </a:r>
            <a:endParaRPr sz="2000"/>
          </a:p>
          <a:p>
            <a:pPr marL="914400" marR="0" lvl="1" indent="-355600" algn="l" rtl="0">
              <a:lnSpc>
                <a:spcPct val="100000"/>
              </a:lnSpc>
              <a:spcBef>
                <a:spcPts val="0"/>
              </a:spcBef>
              <a:spcAft>
                <a:spcPts val="0"/>
              </a:spcAft>
              <a:buSzPts val="2000"/>
              <a:buChar char="○"/>
            </a:pPr>
            <a:r>
              <a:rPr lang="en-US" sz="2000"/>
              <a:t>Binary outcome of whether students transferred or not</a:t>
            </a:r>
            <a:br>
              <a:rPr lang="en-US" sz="2000"/>
            </a:br>
            <a:endParaRPr sz="2000"/>
          </a:p>
          <a:p>
            <a:pPr marL="457200" marR="0" lvl="0" indent="-355600" algn="l" rtl="0">
              <a:lnSpc>
                <a:spcPct val="100000"/>
              </a:lnSpc>
              <a:spcBef>
                <a:spcPts val="0"/>
              </a:spcBef>
              <a:spcAft>
                <a:spcPts val="0"/>
              </a:spcAft>
              <a:buSzPts val="2000"/>
              <a:buChar char="●"/>
            </a:pPr>
            <a:r>
              <a:rPr lang="en-US" sz="2000"/>
              <a:t>Refreshed view of transfer:</a:t>
            </a:r>
            <a:endParaRPr sz="2000"/>
          </a:p>
          <a:p>
            <a:pPr marL="914400" marR="0" lvl="1" indent="-355600" algn="l" rtl="0">
              <a:lnSpc>
                <a:spcPct val="100000"/>
              </a:lnSpc>
              <a:spcBef>
                <a:spcPts val="0"/>
              </a:spcBef>
              <a:spcAft>
                <a:spcPts val="0"/>
              </a:spcAft>
              <a:buSzPts val="2000"/>
              <a:buChar char="○"/>
            </a:pPr>
            <a:r>
              <a:rPr lang="en-US" sz="2000"/>
              <a:t>It’s a continuum</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7aa28f4416_0_9"/>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pic>
        <p:nvPicPr>
          <p:cNvPr id="153" name="Google Shape;153;g17aa28f4416_0_9"/>
          <p:cNvPicPr preferRelativeResize="0"/>
          <p:nvPr/>
        </p:nvPicPr>
        <p:blipFill rotWithShape="1">
          <a:blip r:embed="rId3">
            <a:alphaModFix/>
          </a:blip>
          <a:srcRect/>
          <a:stretch/>
        </p:blipFill>
        <p:spPr>
          <a:xfrm>
            <a:off x="1171375" y="1720425"/>
            <a:ext cx="3559750" cy="4594750"/>
          </a:xfrm>
          <a:prstGeom prst="rect">
            <a:avLst/>
          </a:prstGeom>
          <a:noFill/>
          <a:ln w="9525" cap="flat" cmpd="sng">
            <a:solidFill>
              <a:srgbClr val="000000"/>
            </a:solidFill>
            <a:prstDash val="solid"/>
            <a:round/>
            <a:headEnd type="none" w="sm" len="sm"/>
            <a:tailEnd type="none" w="sm" len="sm"/>
          </a:ln>
        </p:spPr>
      </p:pic>
      <p:pic>
        <p:nvPicPr>
          <p:cNvPr id="154" name="Google Shape;154;g17aa28f4416_0_9"/>
          <p:cNvPicPr preferRelativeResize="0"/>
          <p:nvPr/>
        </p:nvPicPr>
        <p:blipFill>
          <a:blip r:embed="rId4">
            <a:alphaModFix/>
          </a:blip>
          <a:stretch>
            <a:fillRect/>
          </a:stretch>
        </p:blipFill>
        <p:spPr>
          <a:xfrm>
            <a:off x="4975650" y="1761600"/>
            <a:ext cx="3480725" cy="4512375"/>
          </a:xfrm>
          <a:prstGeom prst="rect">
            <a:avLst/>
          </a:prstGeom>
          <a:noFill/>
          <a:ln>
            <a:noFill/>
          </a:ln>
        </p:spPr>
      </p:pic>
      <p:pic>
        <p:nvPicPr>
          <p:cNvPr id="155" name="Google Shape;155;g17aa28f4416_0_9"/>
          <p:cNvPicPr preferRelativeResize="0"/>
          <p:nvPr/>
        </p:nvPicPr>
        <p:blipFill>
          <a:blip r:embed="rId5">
            <a:alphaModFix/>
          </a:blip>
          <a:stretch>
            <a:fillRect/>
          </a:stretch>
        </p:blipFill>
        <p:spPr>
          <a:xfrm>
            <a:off x="8700900" y="1761600"/>
            <a:ext cx="3185425" cy="4183375"/>
          </a:xfrm>
          <a:prstGeom prst="rect">
            <a:avLst/>
          </a:prstGeom>
          <a:noFill/>
          <a:ln>
            <a:noFill/>
          </a:ln>
        </p:spPr>
      </p:pic>
      <p:sp>
        <p:nvSpPr>
          <p:cNvPr id="156" name="Google Shape;156;g17aa28f4416_0_9"/>
          <p:cNvSpPr txBox="1">
            <a:spLocks noGrp="1"/>
          </p:cNvSpPr>
          <p:nvPr>
            <p:ph type="title"/>
          </p:nvPr>
        </p:nvSpPr>
        <p:spPr>
          <a:xfrm>
            <a:off x="1171375" y="115975"/>
            <a:ext cx="10046100" cy="1325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None/>
            </a:pPr>
            <a:r>
              <a:rPr lang="en-US"/>
              <a:t>Working Together:</a:t>
            </a:r>
            <a:endParaRPr/>
          </a:p>
          <a:p>
            <a:pPr marL="0" lvl="0" indent="0" algn="l" rtl="0">
              <a:lnSpc>
                <a:spcPct val="90000"/>
              </a:lnSpc>
              <a:spcBef>
                <a:spcPts val="0"/>
              </a:spcBef>
              <a:spcAft>
                <a:spcPts val="0"/>
              </a:spcAft>
              <a:buNone/>
            </a:pPr>
            <a:r>
              <a:rPr lang="en-US" i="1"/>
              <a:t>Redesigning Transfer Experiences at the state level</a:t>
            </a:r>
            <a:endParaRPr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7aa28f4416_0_0"/>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62" name="Google Shape;162;g17aa28f4416_0_0"/>
          <p:cNvSpPr txBox="1"/>
          <p:nvPr/>
        </p:nvSpPr>
        <p:spPr>
          <a:xfrm>
            <a:off x="1500600" y="1974475"/>
            <a:ext cx="38832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t>Local Transfer-Related Issues</a:t>
            </a:r>
            <a:endParaRPr sz="2000" b="1"/>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US" sz="2000"/>
              <a:t>1,900 students each year with 30+ transferable units</a:t>
            </a:r>
            <a:endParaRPr sz="2000"/>
          </a:p>
          <a:p>
            <a:pPr marL="457200" lvl="0" indent="-355600" algn="l" rtl="0">
              <a:spcBef>
                <a:spcPts val="0"/>
              </a:spcBef>
              <a:spcAft>
                <a:spcPts val="0"/>
              </a:spcAft>
              <a:buSzPts val="2000"/>
              <a:buChar char="●"/>
            </a:pPr>
            <a:r>
              <a:rPr lang="en-US" sz="2000"/>
              <a:t>275 students with 72+ units</a:t>
            </a:r>
            <a:endParaRPr sz="2000"/>
          </a:p>
          <a:p>
            <a:pPr marL="457200" lvl="0" indent="-355600" algn="l" rtl="0">
              <a:spcBef>
                <a:spcPts val="0"/>
              </a:spcBef>
              <a:spcAft>
                <a:spcPts val="0"/>
              </a:spcAft>
              <a:buSzPts val="2000"/>
              <a:buChar char="●"/>
            </a:pPr>
            <a:r>
              <a:rPr lang="en-US" sz="2000"/>
              <a:t>1,200 students within 3 units of completing a degree</a:t>
            </a:r>
            <a:endParaRPr sz="2000"/>
          </a:p>
        </p:txBody>
      </p:sp>
      <p:pic>
        <p:nvPicPr>
          <p:cNvPr id="163" name="Google Shape;163;g17aa28f4416_0_0" title="Points scored"/>
          <p:cNvPicPr preferRelativeResize="0"/>
          <p:nvPr/>
        </p:nvPicPr>
        <p:blipFill>
          <a:blip r:embed="rId3">
            <a:alphaModFix/>
          </a:blip>
          <a:stretch>
            <a:fillRect/>
          </a:stretch>
        </p:blipFill>
        <p:spPr>
          <a:xfrm>
            <a:off x="5536200" y="1843225"/>
            <a:ext cx="6503400" cy="4021269"/>
          </a:xfrm>
          <a:prstGeom prst="rect">
            <a:avLst/>
          </a:prstGeom>
          <a:noFill/>
          <a:ln>
            <a:noFill/>
          </a:ln>
        </p:spPr>
      </p:pic>
      <p:sp>
        <p:nvSpPr>
          <p:cNvPr id="164" name="Google Shape;164;g17aa28f4416_0_0"/>
          <p:cNvSpPr/>
          <p:nvPr/>
        </p:nvSpPr>
        <p:spPr>
          <a:xfrm>
            <a:off x="4870375" y="5291575"/>
            <a:ext cx="7029000" cy="1064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17aa28f4416_0_0"/>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None/>
            </a:pPr>
            <a:r>
              <a:rPr lang="en-US"/>
              <a:t>Working Together:</a:t>
            </a:r>
            <a:endParaRPr/>
          </a:p>
          <a:p>
            <a:pPr marL="0" lvl="0" indent="0" algn="l" rtl="0">
              <a:lnSpc>
                <a:spcPct val="90000"/>
              </a:lnSpc>
              <a:spcBef>
                <a:spcPts val="0"/>
              </a:spcBef>
              <a:spcAft>
                <a:spcPts val="0"/>
              </a:spcAft>
              <a:buNone/>
            </a:pPr>
            <a:r>
              <a:rPr lang="en-US" i="1"/>
              <a:t>Redesigning Transfer Experiences at the local level</a:t>
            </a:r>
            <a:endParaRPr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Q&amp;A</a:t>
            </a:r>
            <a:endParaRPr/>
          </a:p>
        </p:txBody>
      </p:sp>
      <p:sp>
        <p:nvSpPr>
          <p:cNvPr id="171" name="Google Shape;171;p9"/>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76200" algn="l" rtl="0">
              <a:lnSpc>
                <a:spcPct val="90000"/>
              </a:lnSpc>
              <a:spcBef>
                <a:spcPts val="0"/>
              </a:spcBef>
              <a:spcAft>
                <a:spcPts val="0"/>
              </a:spcAft>
              <a:buClr>
                <a:srgbClr val="404040"/>
              </a:buClr>
              <a:buSzPts val="2400"/>
              <a:buNone/>
            </a:pPr>
            <a:endParaRPr/>
          </a:p>
        </p:txBody>
      </p:sp>
      <p:sp>
        <p:nvSpPr>
          <p:cNvPr id="172" name="Google Shape;172;p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xfrm>
            <a:off x="227885" y="1335091"/>
            <a:ext cx="3583461" cy="18907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Presenters</a:t>
            </a:r>
            <a:endParaRPr/>
          </a:p>
        </p:txBody>
      </p:sp>
      <p:sp>
        <p:nvSpPr>
          <p:cNvPr id="59" name="Google Shape;59;p2"/>
          <p:cNvSpPr txBox="1">
            <a:spLocks noGrp="1"/>
          </p:cNvSpPr>
          <p:nvPr>
            <p:ph type="body" idx="1"/>
          </p:nvPr>
        </p:nvSpPr>
        <p:spPr>
          <a:xfrm>
            <a:off x="4450511" y="2000666"/>
            <a:ext cx="6672262" cy="287613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a:t>Alyssa Nguyen</a:t>
            </a:r>
            <a:br>
              <a:rPr lang="en-US"/>
            </a:br>
            <a:r>
              <a:rPr lang="en-US"/>
              <a:t>The RP Group - Senior Director of Research and Evaluation</a:t>
            </a:r>
            <a:endParaRPr/>
          </a:p>
          <a:p>
            <a:pPr marL="0" marR="0" lvl="0" indent="0" algn="l" rtl="0">
              <a:lnSpc>
                <a:spcPct val="90000"/>
              </a:lnSpc>
              <a:spcBef>
                <a:spcPts val="0"/>
              </a:spcBef>
              <a:spcAft>
                <a:spcPts val="0"/>
              </a:spcAft>
              <a:buClr>
                <a:srgbClr val="404040"/>
              </a:buClr>
              <a:buSzPts val="2400"/>
              <a:buFont typeface="Arial"/>
              <a:buNone/>
            </a:pPr>
            <a:endParaRPr/>
          </a:p>
          <a:p>
            <a:pPr marL="0" marR="0" lvl="0" indent="0" algn="l" rtl="0">
              <a:lnSpc>
                <a:spcPct val="90000"/>
              </a:lnSpc>
              <a:spcBef>
                <a:spcPts val="0"/>
              </a:spcBef>
              <a:spcAft>
                <a:spcPts val="0"/>
              </a:spcAft>
              <a:buClr>
                <a:srgbClr val="404040"/>
              </a:buClr>
              <a:buSzPts val="2400"/>
              <a:buFont typeface="Arial"/>
              <a:buNone/>
            </a:pPr>
            <a:r>
              <a:rPr lang="en-US"/>
              <a:t>LaTonya Parker </a:t>
            </a:r>
            <a:br>
              <a:rPr lang="en-US"/>
            </a:br>
            <a:r>
              <a:rPr lang="en-US"/>
              <a:t>ASCCC Secretary</a:t>
            </a:r>
            <a:endParaRPr/>
          </a:p>
          <a:p>
            <a:pPr marL="0" marR="0" lvl="0" indent="0" algn="l" rtl="0">
              <a:lnSpc>
                <a:spcPct val="90000"/>
              </a:lnSpc>
              <a:spcBef>
                <a:spcPts val="1000"/>
              </a:spcBef>
              <a:spcAft>
                <a:spcPts val="0"/>
              </a:spcAft>
              <a:buClr>
                <a:srgbClr val="404040"/>
              </a:buClr>
              <a:buSzPts val="2400"/>
              <a:buFont typeface="Arial"/>
              <a:buNone/>
            </a:pPr>
            <a:r>
              <a:rPr lang="en-US"/>
              <a:t>Eric Wada </a:t>
            </a:r>
            <a:br>
              <a:rPr lang="en-US"/>
            </a:br>
            <a:r>
              <a:rPr lang="en-US"/>
              <a:t>ASCCC North Representative</a:t>
            </a:r>
            <a:endParaRPr/>
          </a:p>
          <a:p>
            <a:pPr marL="0" marR="0" lvl="0" indent="0" algn="l" rtl="0">
              <a:lnSpc>
                <a:spcPct val="90000"/>
              </a:lnSpc>
              <a:spcBef>
                <a:spcPts val="1000"/>
              </a:spcBef>
              <a:spcAft>
                <a:spcPts val="0"/>
              </a:spcAft>
              <a:buClr>
                <a:srgbClr val="404040"/>
              </a:buClr>
              <a:buSzPts val="2400"/>
              <a:buFont typeface="Arial"/>
              <a:buNone/>
            </a:pPr>
            <a:endParaRPr/>
          </a:p>
        </p:txBody>
      </p:sp>
      <p:sp>
        <p:nvSpPr>
          <p:cNvPr id="60" name="Google Shape;60;p2"/>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227885" y="1335092"/>
            <a:ext cx="3429715" cy="139117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Description</a:t>
            </a:r>
            <a:endParaRPr/>
          </a:p>
        </p:txBody>
      </p:sp>
      <p:sp>
        <p:nvSpPr>
          <p:cNvPr id="66" name="Google Shape;66;p3"/>
          <p:cNvSpPr txBox="1">
            <a:spLocks noGrp="1"/>
          </p:cNvSpPr>
          <p:nvPr>
            <p:ph type="body" idx="1"/>
          </p:nvPr>
        </p:nvSpPr>
        <p:spPr>
          <a:xfrm>
            <a:off x="4360863" y="422741"/>
            <a:ext cx="6672262" cy="509174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800"/>
              <a:buFont typeface="Arial"/>
              <a:buNone/>
            </a:pPr>
            <a:r>
              <a:rPr lang="en-US" sz="2800"/>
              <a:t>Join us in an interactive session on how to make smarter data-driven decisions through examining research and creating inclusive approaches for advancing student achievement and institutional effectiveness, to informing policy and funding initiatives. In this breakout, we will explore how to use research to make data-informed decisions; discover how bias can impact your data-driven decision making, and learn how faculty can make better informed decisions, and empowering them to bridge student equity gaps.</a:t>
            </a:r>
            <a:endParaRPr/>
          </a:p>
        </p:txBody>
      </p:sp>
      <p:sp>
        <p:nvSpPr>
          <p:cNvPr id="67" name="Google Shape;67;p3"/>
          <p:cNvSpPr txBox="1">
            <a:spLocks noGrp="1"/>
          </p:cNvSpPr>
          <p:nvPr>
            <p:ph type="body" idx="2"/>
          </p:nvPr>
        </p:nvSpPr>
        <p:spPr>
          <a:xfrm>
            <a:off x="227885" y="3225800"/>
            <a:ext cx="3583461" cy="229711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2"/>
              </a:buClr>
              <a:buSzPts val="2600"/>
              <a:buNone/>
            </a:pPr>
            <a:r>
              <a:rPr lang="en-US"/>
              <a:t>Title: Data-informed Planning, Policy Development, and Decision-Making to Strengthen Students’ Success</a:t>
            </a:r>
            <a:endParaRPr/>
          </a:p>
          <a:p>
            <a:pPr marL="0" lvl="0" indent="0" algn="ctr" rtl="0">
              <a:lnSpc>
                <a:spcPct val="90000"/>
              </a:lnSpc>
              <a:spcBef>
                <a:spcPts val="1000"/>
              </a:spcBef>
              <a:spcAft>
                <a:spcPts val="0"/>
              </a:spcAft>
              <a:buClr>
                <a:schemeClr val="lt2"/>
              </a:buClr>
              <a:buSzPts val="2600"/>
              <a:buNone/>
            </a:pPr>
            <a:endParaRPr/>
          </a:p>
        </p:txBody>
      </p:sp>
      <p:sp>
        <p:nvSpPr>
          <p:cNvPr id="68" name="Google Shape;68;p3"/>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4"/>
          <p:cNvSpPr txBox="1">
            <a:spLocks noGrp="1"/>
          </p:cNvSpPr>
          <p:nvPr>
            <p:ph type="title"/>
          </p:nvPr>
        </p:nvSpPr>
        <p:spPr>
          <a:xfrm>
            <a:off x="227885" y="1335091"/>
            <a:ext cx="3583461" cy="18907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None/>
            </a:pPr>
            <a:r>
              <a:rPr lang="en-US"/>
              <a:t>Agenda </a:t>
            </a:r>
            <a:endParaRPr/>
          </a:p>
        </p:txBody>
      </p:sp>
      <p:sp>
        <p:nvSpPr>
          <p:cNvPr id="74" name="Google Shape;74;p4"/>
          <p:cNvSpPr txBox="1">
            <a:spLocks noGrp="1"/>
          </p:cNvSpPr>
          <p:nvPr>
            <p:ph type="body" idx="1"/>
          </p:nvPr>
        </p:nvSpPr>
        <p:spPr>
          <a:xfrm>
            <a:off x="4223077" y="963409"/>
            <a:ext cx="6672262" cy="509174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2800"/>
              <a:buFont typeface="Arial"/>
              <a:buChar char="•"/>
            </a:pPr>
            <a:r>
              <a:rPr lang="en-US" sz="2800" dirty="0"/>
              <a:t>About The Research and Planning Group (The RP Group)</a:t>
            </a:r>
            <a:endParaRPr dirty="0"/>
          </a:p>
          <a:p>
            <a:pPr marL="342900" lvl="0" indent="-342900" algn="l" rtl="0">
              <a:lnSpc>
                <a:spcPct val="90000"/>
              </a:lnSpc>
              <a:spcBef>
                <a:spcPts val="1000"/>
              </a:spcBef>
              <a:spcAft>
                <a:spcPts val="0"/>
              </a:spcAft>
              <a:buClr>
                <a:srgbClr val="404040"/>
              </a:buClr>
              <a:buSzPts val="2800"/>
              <a:buFont typeface="Arial"/>
              <a:buChar char="•"/>
            </a:pPr>
            <a:r>
              <a:rPr lang="en-US" sz="2800" dirty="0"/>
              <a:t>Making Data Accessible and Meaningful</a:t>
            </a:r>
            <a:endParaRPr dirty="0"/>
          </a:p>
          <a:p>
            <a:pPr marL="342900" lvl="0" indent="-342900" algn="l" rtl="0">
              <a:lnSpc>
                <a:spcPct val="90000"/>
              </a:lnSpc>
              <a:spcBef>
                <a:spcPts val="1000"/>
              </a:spcBef>
              <a:spcAft>
                <a:spcPts val="0"/>
              </a:spcAft>
              <a:buClr>
                <a:srgbClr val="404040"/>
              </a:buClr>
              <a:buSzPts val="2800"/>
              <a:buFont typeface="Arial"/>
              <a:buChar char="•"/>
            </a:pPr>
            <a:r>
              <a:rPr lang="en-US" sz="2800" dirty="0"/>
              <a:t>Working Together: Faculty; Institutional Research, Planning, and Effectiveness (IRPE) Professionals; and Accreditation Liaison Officers (ALO)</a:t>
            </a:r>
            <a:endParaRPr dirty="0"/>
          </a:p>
          <a:p>
            <a:pPr marL="342900" lvl="0" indent="-342900" algn="l" rtl="0">
              <a:lnSpc>
                <a:spcPct val="90000"/>
              </a:lnSpc>
              <a:spcBef>
                <a:spcPts val="1000"/>
              </a:spcBef>
              <a:spcAft>
                <a:spcPts val="0"/>
              </a:spcAft>
              <a:buClr>
                <a:srgbClr val="404040"/>
              </a:buClr>
              <a:buSzPts val="2800"/>
              <a:buFont typeface="Arial"/>
              <a:buChar char="•"/>
            </a:pPr>
            <a:r>
              <a:rPr lang="en-US" sz="2800" dirty="0"/>
              <a:t>Q and A, sharing (as time permits)</a:t>
            </a:r>
            <a:endParaRPr dirty="0"/>
          </a:p>
          <a:p>
            <a:pPr marL="0" marR="0" lvl="0" indent="0" algn="l" rtl="0">
              <a:lnSpc>
                <a:spcPct val="90000"/>
              </a:lnSpc>
              <a:spcBef>
                <a:spcPts val="1000"/>
              </a:spcBef>
              <a:spcAft>
                <a:spcPts val="0"/>
              </a:spcAft>
              <a:buClr>
                <a:srgbClr val="404040"/>
              </a:buClr>
              <a:buSzPts val="2400"/>
              <a:buFont typeface="Arial"/>
              <a:buNone/>
            </a:pPr>
            <a:endParaRPr dirty="0"/>
          </a:p>
        </p:txBody>
      </p:sp>
      <p:sp>
        <p:nvSpPr>
          <p:cNvPr id="75" name="Google Shape;75;p4"/>
          <p:cNvSpPr txBox="1">
            <a:spLocks noGrp="1"/>
          </p:cNvSpPr>
          <p:nvPr>
            <p:ph type="sldNum" idx="12"/>
          </p:nvPr>
        </p:nvSpPr>
        <p:spPr>
          <a:xfrm>
            <a:off x="9890125" y="6356350"/>
            <a:ext cx="1143000" cy="3683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txBox="1">
            <a:spLocks noGrp="1"/>
          </p:cNvSpPr>
          <p:nvPr>
            <p:ph type="title"/>
          </p:nvPr>
        </p:nvSpPr>
        <p:spPr>
          <a:xfrm>
            <a:off x="1277650" y="365125"/>
            <a:ext cx="10046100" cy="654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About The RP Group</a:t>
            </a:r>
            <a:endParaRPr/>
          </a:p>
        </p:txBody>
      </p:sp>
      <p:sp>
        <p:nvSpPr>
          <p:cNvPr id="81" name="Google Shape;81;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82" name="Google Shape;82;p5"/>
          <p:cNvSpPr txBox="1"/>
          <p:nvPr/>
        </p:nvSpPr>
        <p:spPr>
          <a:xfrm>
            <a:off x="1277650" y="1095625"/>
            <a:ext cx="4726800" cy="3877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900" b="1">
                <a:solidFill>
                  <a:srgbClr val="404040"/>
                </a:solidFill>
              </a:rPr>
              <a:t>Mission</a:t>
            </a:r>
            <a:r>
              <a:rPr lang="en-US" sz="1900">
                <a:solidFill>
                  <a:srgbClr val="404040"/>
                </a:solidFill>
              </a:rPr>
              <a:t>: As the representative organization for Institutional Research, Planning, and Effectiveness (IRPE) professionals in the California Community Colleges (CCC) system, the RP Group strengthens the ability of CCC to discover and undertake high-quality research, planning, and assessments that improve evidence-based decision-making, institutional effectiveness, and success for all students.</a:t>
            </a:r>
            <a:endParaRPr sz="1900">
              <a:solidFill>
                <a:srgbClr val="404040"/>
              </a:solidFill>
            </a:endParaRPr>
          </a:p>
          <a:p>
            <a:pPr marL="0" lvl="0" indent="0" algn="l" rtl="0">
              <a:spcBef>
                <a:spcPts val="1000"/>
              </a:spcBef>
              <a:spcAft>
                <a:spcPts val="0"/>
              </a:spcAft>
              <a:buNone/>
            </a:pPr>
            <a:r>
              <a:rPr lang="en-US" sz="1900" b="1">
                <a:solidFill>
                  <a:srgbClr val="404040"/>
                </a:solidFill>
              </a:rPr>
              <a:t>Services</a:t>
            </a:r>
            <a:r>
              <a:rPr lang="en-US" sz="1900">
                <a:solidFill>
                  <a:srgbClr val="404040"/>
                </a:solidFill>
              </a:rPr>
              <a:t>: Research, evaluation, planning, professional development, and technical assistance—designed and conducted by CCC practitioners</a:t>
            </a:r>
            <a:endParaRPr sz="1900">
              <a:solidFill>
                <a:srgbClr val="404040"/>
              </a:solidFill>
            </a:endParaRPr>
          </a:p>
          <a:p>
            <a:pPr marL="0" lvl="0" indent="0" algn="l" rtl="0">
              <a:spcBef>
                <a:spcPts val="1000"/>
              </a:spcBef>
              <a:spcAft>
                <a:spcPts val="1000"/>
              </a:spcAft>
              <a:buNone/>
            </a:pPr>
            <a:r>
              <a:rPr lang="en-US" sz="1900" b="1">
                <a:solidFill>
                  <a:srgbClr val="404040"/>
                </a:solidFill>
              </a:rPr>
              <a:t>Organization</a:t>
            </a:r>
            <a:r>
              <a:rPr lang="en-US" sz="1900">
                <a:solidFill>
                  <a:srgbClr val="404040"/>
                </a:solidFill>
              </a:rPr>
              <a:t>: 501(c)3 with roots as membership organization</a:t>
            </a:r>
            <a:endParaRPr sz="1900">
              <a:solidFill>
                <a:srgbClr val="404040"/>
              </a:solidFill>
            </a:endParaRPr>
          </a:p>
        </p:txBody>
      </p:sp>
      <p:pic>
        <p:nvPicPr>
          <p:cNvPr id="83" name="Google Shape;83;p5"/>
          <p:cNvPicPr preferRelativeResize="0"/>
          <p:nvPr/>
        </p:nvPicPr>
        <p:blipFill rotWithShape="1">
          <a:blip r:embed="rId3">
            <a:alphaModFix/>
          </a:blip>
          <a:srcRect/>
          <a:stretch/>
        </p:blipFill>
        <p:spPr>
          <a:xfrm>
            <a:off x="6564225" y="1095563"/>
            <a:ext cx="5184354" cy="51843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6"/>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The RP Group Portfolio</a:t>
            </a:r>
            <a:endParaRPr/>
          </a:p>
        </p:txBody>
      </p:sp>
      <p:sp>
        <p:nvSpPr>
          <p:cNvPr id="89" name="Google Shape;89;p6"/>
          <p:cNvSpPr txBox="1">
            <a:spLocks noGrp="1"/>
          </p:cNvSpPr>
          <p:nvPr>
            <p:ph type="body" idx="1"/>
          </p:nvPr>
        </p:nvSpPr>
        <p:spPr>
          <a:xfrm>
            <a:off x="1277650" y="1798325"/>
            <a:ext cx="4649100" cy="4419600"/>
          </a:xfrm>
          <a:prstGeom prst="rect">
            <a:avLst/>
          </a:prstGeom>
          <a:noFill/>
          <a:ln>
            <a:noFill/>
          </a:ln>
        </p:spPr>
        <p:txBody>
          <a:bodyPr spcFirstLastPara="1" wrap="square" lIns="91425" tIns="45700" rIns="91425" bIns="45700" anchor="t" anchorCtr="0">
            <a:noAutofit/>
          </a:bodyPr>
          <a:lstStyle/>
          <a:p>
            <a:pPr marL="152400" lvl="0" indent="0" algn="l" rtl="0">
              <a:lnSpc>
                <a:spcPct val="90000"/>
              </a:lnSpc>
              <a:spcBef>
                <a:spcPts val="0"/>
              </a:spcBef>
              <a:spcAft>
                <a:spcPts val="0"/>
              </a:spcAft>
              <a:buClr>
                <a:srgbClr val="404040"/>
              </a:buClr>
              <a:buSzPts val="2400"/>
              <a:buNone/>
            </a:pPr>
            <a:r>
              <a:rPr lang="en-US" b="1"/>
              <a:t>IRPE Representation + Professional Development</a:t>
            </a:r>
            <a:endParaRPr b="1"/>
          </a:p>
          <a:p>
            <a:pPr marL="152400" lvl="0" indent="0" algn="l" rtl="0">
              <a:lnSpc>
                <a:spcPct val="90000"/>
              </a:lnSpc>
              <a:spcBef>
                <a:spcPts val="0"/>
              </a:spcBef>
              <a:spcAft>
                <a:spcPts val="0"/>
              </a:spcAft>
              <a:buClr>
                <a:srgbClr val="404040"/>
              </a:buClr>
              <a:buSzPts val="2400"/>
              <a:buNone/>
            </a:pPr>
            <a:endParaRPr b="1"/>
          </a:p>
          <a:p>
            <a:pPr marL="152400" lvl="0" indent="0" algn="l" rtl="0">
              <a:lnSpc>
                <a:spcPct val="90000"/>
              </a:lnSpc>
              <a:spcBef>
                <a:spcPts val="0"/>
              </a:spcBef>
              <a:spcAft>
                <a:spcPts val="0"/>
              </a:spcAft>
              <a:buClr>
                <a:srgbClr val="404040"/>
              </a:buClr>
              <a:buSzPts val="2400"/>
              <a:buNone/>
            </a:pPr>
            <a:endParaRPr b="1"/>
          </a:p>
          <a:p>
            <a:pPr marL="457200" lvl="0" indent="-342900" algn="l" rtl="0">
              <a:lnSpc>
                <a:spcPct val="90000"/>
              </a:lnSpc>
              <a:spcBef>
                <a:spcPts val="0"/>
              </a:spcBef>
              <a:spcAft>
                <a:spcPts val="0"/>
              </a:spcAft>
              <a:buSzPts val="1800"/>
              <a:buChar char="•"/>
            </a:pPr>
            <a:r>
              <a:rPr lang="en-US"/>
              <a:t>The RP Conference (April)</a:t>
            </a:r>
            <a:endParaRPr/>
          </a:p>
          <a:p>
            <a:pPr marL="457200" lvl="0" indent="-342900" algn="l" rtl="0">
              <a:lnSpc>
                <a:spcPct val="90000"/>
              </a:lnSpc>
              <a:spcBef>
                <a:spcPts val="0"/>
              </a:spcBef>
              <a:spcAft>
                <a:spcPts val="0"/>
              </a:spcAft>
              <a:buSzPts val="1800"/>
              <a:buChar char="•"/>
            </a:pPr>
            <a:r>
              <a:rPr lang="en-US"/>
              <a:t>Strengthening Student Success Conference (October)</a:t>
            </a:r>
            <a:endParaRPr/>
          </a:p>
          <a:p>
            <a:pPr marL="457200" lvl="0" indent="-342900" algn="l" rtl="0">
              <a:lnSpc>
                <a:spcPct val="90000"/>
              </a:lnSpc>
              <a:spcBef>
                <a:spcPts val="0"/>
              </a:spcBef>
              <a:spcAft>
                <a:spcPts val="0"/>
              </a:spcAft>
              <a:buSzPts val="1800"/>
              <a:buChar char="•"/>
            </a:pPr>
            <a:r>
              <a:rPr lang="en-US"/>
              <a:t>Leading from the Middle Academy</a:t>
            </a:r>
            <a:endParaRPr/>
          </a:p>
          <a:p>
            <a:pPr marL="457200" lvl="0" indent="-342900" algn="l" rtl="0">
              <a:lnSpc>
                <a:spcPct val="90000"/>
              </a:lnSpc>
              <a:spcBef>
                <a:spcPts val="0"/>
              </a:spcBef>
              <a:spcAft>
                <a:spcPts val="0"/>
              </a:spcAft>
              <a:buSzPts val="1800"/>
              <a:buChar char="•"/>
            </a:pPr>
            <a:r>
              <a:rPr lang="en-US"/>
              <a:t>Strategic Enrollment Management Academy</a:t>
            </a:r>
            <a:endParaRPr/>
          </a:p>
          <a:p>
            <a:pPr marL="457200" lvl="0" indent="-342900" algn="l" rtl="0">
              <a:lnSpc>
                <a:spcPct val="90000"/>
              </a:lnSpc>
              <a:spcBef>
                <a:spcPts val="0"/>
              </a:spcBef>
              <a:spcAft>
                <a:spcPts val="0"/>
              </a:spcAft>
              <a:buSzPts val="1800"/>
              <a:buChar char="•"/>
            </a:pPr>
            <a:r>
              <a:rPr lang="en-US"/>
              <a:t>Webinars, Communities of Practice</a:t>
            </a:r>
            <a:endParaRPr/>
          </a:p>
        </p:txBody>
      </p:sp>
      <p:sp>
        <p:nvSpPr>
          <p:cNvPr id="90" name="Google Shape;90;p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91" name="Google Shape;91;p6"/>
          <p:cNvSpPr txBox="1">
            <a:spLocks noGrp="1"/>
          </p:cNvSpPr>
          <p:nvPr>
            <p:ph type="body" idx="1"/>
          </p:nvPr>
        </p:nvSpPr>
        <p:spPr>
          <a:xfrm>
            <a:off x="6674600" y="1813725"/>
            <a:ext cx="4649100" cy="4419600"/>
          </a:xfrm>
          <a:prstGeom prst="rect">
            <a:avLst/>
          </a:prstGeom>
          <a:noFill/>
          <a:ln>
            <a:noFill/>
          </a:ln>
        </p:spPr>
        <p:txBody>
          <a:bodyPr spcFirstLastPara="1" wrap="square" lIns="91425" tIns="45700" rIns="91425" bIns="45700" anchor="t" anchorCtr="0">
            <a:noAutofit/>
          </a:bodyPr>
          <a:lstStyle/>
          <a:p>
            <a:pPr marL="228600" lvl="0" indent="-76200" algn="l" rtl="0">
              <a:lnSpc>
                <a:spcPct val="90000"/>
              </a:lnSpc>
              <a:spcBef>
                <a:spcPts val="0"/>
              </a:spcBef>
              <a:spcAft>
                <a:spcPts val="0"/>
              </a:spcAft>
              <a:buClr>
                <a:srgbClr val="404040"/>
              </a:buClr>
              <a:buSzPts val="2400"/>
              <a:buNone/>
            </a:pPr>
            <a:r>
              <a:rPr lang="en-US" b="1"/>
              <a:t>Research, Evaluation, and Capacity-</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Building</a:t>
            </a:r>
            <a:endParaRPr b="1"/>
          </a:p>
          <a:p>
            <a:pPr marL="228600" lvl="0" indent="-76200" algn="l" rtl="0">
              <a:lnSpc>
                <a:spcPct val="90000"/>
              </a:lnSpc>
              <a:spcBef>
                <a:spcPts val="0"/>
              </a:spcBef>
              <a:spcAft>
                <a:spcPts val="0"/>
              </a:spcAft>
              <a:buClr>
                <a:srgbClr val="404040"/>
              </a:buClr>
              <a:buSzPts val="2400"/>
              <a:buNone/>
            </a:pPr>
            <a:endParaRPr b="1"/>
          </a:p>
          <a:p>
            <a:pPr marL="228600" lvl="0" indent="-76200" algn="l" rtl="0">
              <a:lnSpc>
                <a:spcPct val="90000"/>
              </a:lnSpc>
              <a:spcBef>
                <a:spcPts val="0"/>
              </a:spcBef>
              <a:spcAft>
                <a:spcPts val="0"/>
              </a:spcAft>
              <a:buClr>
                <a:srgbClr val="404040"/>
              </a:buClr>
              <a:buSzPts val="2400"/>
              <a:buNone/>
            </a:pPr>
            <a:endParaRPr b="1"/>
          </a:p>
          <a:p>
            <a:pPr marL="457200" lvl="0" indent="-342900" algn="l" rtl="0">
              <a:lnSpc>
                <a:spcPct val="90000"/>
              </a:lnSpc>
              <a:spcBef>
                <a:spcPts val="0"/>
              </a:spcBef>
              <a:spcAft>
                <a:spcPts val="0"/>
              </a:spcAft>
              <a:buSzPts val="1800"/>
              <a:buChar char="•"/>
            </a:pPr>
            <a:r>
              <a:rPr lang="en-US"/>
              <a:t>Through the Gate Transfer Initiative</a:t>
            </a:r>
            <a:endParaRPr/>
          </a:p>
          <a:p>
            <a:pPr marL="457200" lvl="0" indent="-342900" algn="l" rtl="0">
              <a:lnSpc>
                <a:spcPct val="90000"/>
              </a:lnSpc>
              <a:spcBef>
                <a:spcPts val="0"/>
              </a:spcBef>
              <a:spcAft>
                <a:spcPts val="0"/>
              </a:spcAft>
              <a:buSzPts val="1800"/>
              <a:buChar char="•"/>
            </a:pPr>
            <a:r>
              <a:rPr lang="en-US"/>
              <a:t>Multiple Measures Assessment Project</a:t>
            </a:r>
            <a:endParaRPr/>
          </a:p>
          <a:p>
            <a:pPr marL="457200" lvl="0" indent="-342900" algn="l" rtl="0">
              <a:lnSpc>
                <a:spcPct val="90000"/>
              </a:lnSpc>
              <a:spcBef>
                <a:spcPts val="0"/>
              </a:spcBef>
              <a:spcAft>
                <a:spcPts val="0"/>
              </a:spcAft>
              <a:buSzPts val="1800"/>
              <a:buChar char="•"/>
            </a:pPr>
            <a:r>
              <a:rPr lang="en-US"/>
              <a:t>Statewide Surveys </a:t>
            </a:r>
            <a:endParaRPr/>
          </a:p>
          <a:p>
            <a:pPr marL="457200" lvl="0" indent="-342900" algn="l" rtl="0">
              <a:lnSpc>
                <a:spcPct val="90000"/>
              </a:lnSpc>
              <a:spcBef>
                <a:spcPts val="0"/>
              </a:spcBef>
              <a:spcAft>
                <a:spcPts val="0"/>
              </a:spcAft>
              <a:buSzPts val="1800"/>
              <a:buChar char="•"/>
            </a:pPr>
            <a:r>
              <a:rPr lang="en-US"/>
              <a:t>Focus group studies</a:t>
            </a:r>
            <a:endParaRPr/>
          </a:p>
          <a:p>
            <a:pPr marL="457200" lvl="0" indent="-342900" algn="l" rtl="0">
              <a:lnSpc>
                <a:spcPct val="90000"/>
              </a:lnSpc>
              <a:spcBef>
                <a:spcPts val="0"/>
              </a:spcBef>
              <a:spcAft>
                <a:spcPts val="0"/>
              </a:spcAft>
              <a:buSzPts val="1800"/>
              <a:buChar char="•"/>
            </a:pPr>
            <a:r>
              <a:rPr lang="en-US"/>
              <a:t>External Evaluation</a:t>
            </a:r>
            <a:endParaRPr/>
          </a:p>
          <a:p>
            <a:pPr marL="457200" lvl="0" indent="-342900" algn="l" rtl="0">
              <a:lnSpc>
                <a:spcPct val="90000"/>
              </a:lnSpc>
              <a:spcBef>
                <a:spcPts val="0"/>
              </a:spcBef>
              <a:spcAft>
                <a:spcPts val="0"/>
              </a:spcAft>
              <a:buSzPts val="1800"/>
              <a:buChar char="•"/>
            </a:pPr>
            <a:r>
              <a:rPr lang="en-US"/>
              <a:t>Facilitation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77ebf1db9c_0_4"/>
          <p:cNvSpPr txBox="1">
            <a:spLocks noGrp="1"/>
          </p:cNvSpPr>
          <p:nvPr>
            <p:ph type="title"/>
          </p:nvPr>
        </p:nvSpPr>
        <p:spPr>
          <a:xfrm>
            <a:off x="1277650" y="3651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Making Data Accessible and Meaningful</a:t>
            </a:r>
            <a:endParaRPr/>
          </a:p>
        </p:txBody>
      </p:sp>
      <p:sp>
        <p:nvSpPr>
          <p:cNvPr id="98" name="Google Shape;98;g177ebf1db9c_0_4"/>
          <p:cNvSpPr txBox="1">
            <a:spLocks noGrp="1"/>
          </p:cNvSpPr>
          <p:nvPr>
            <p:ph type="body" idx="1"/>
          </p:nvPr>
        </p:nvSpPr>
        <p:spPr>
          <a:xfrm>
            <a:off x="1277650" y="1798320"/>
            <a:ext cx="10058400" cy="4419600"/>
          </a:xfrm>
          <a:prstGeom prst="rect">
            <a:avLst/>
          </a:prstGeom>
        </p:spPr>
        <p:txBody>
          <a:bodyPr spcFirstLastPara="1" wrap="square" lIns="91425" tIns="45700" rIns="91425" bIns="45700" anchor="t" anchorCtr="0">
            <a:noAutofit/>
          </a:bodyPr>
          <a:lstStyle/>
          <a:p>
            <a:pPr marL="457200" marR="0" lvl="0" indent="-406400" algn="l" rtl="0">
              <a:lnSpc>
                <a:spcPct val="100000"/>
              </a:lnSpc>
              <a:spcBef>
                <a:spcPts val="0"/>
              </a:spcBef>
              <a:spcAft>
                <a:spcPts val="0"/>
              </a:spcAft>
              <a:buSzPts val="2800"/>
              <a:buFont typeface="Palatino"/>
              <a:buChar char="•"/>
            </a:pPr>
            <a:r>
              <a:rPr lang="en-US" sz="2800">
                <a:latin typeface="Palatino"/>
                <a:ea typeface="Palatino"/>
                <a:cs typeface="Palatino"/>
                <a:sym typeface="Palatino"/>
              </a:rPr>
              <a:t>How can data and research create lasting change?</a:t>
            </a:r>
            <a:endParaRPr sz="2800">
              <a:latin typeface="Palatino"/>
              <a:ea typeface="Palatino"/>
              <a:cs typeface="Palatino"/>
              <a:sym typeface="Palatino"/>
            </a:endParaRPr>
          </a:p>
          <a:p>
            <a:pPr marL="457200" marR="0" lvl="0" indent="-406400" algn="l" rtl="0">
              <a:lnSpc>
                <a:spcPct val="100000"/>
              </a:lnSpc>
              <a:spcBef>
                <a:spcPts val="0"/>
              </a:spcBef>
              <a:spcAft>
                <a:spcPts val="0"/>
              </a:spcAft>
              <a:buSzPts val="2800"/>
              <a:buFont typeface="Palatino"/>
              <a:buChar char="•"/>
            </a:pPr>
            <a:r>
              <a:rPr lang="en-US" sz="2800">
                <a:latin typeface="Palatino"/>
                <a:ea typeface="Palatino"/>
                <a:cs typeface="Palatino"/>
                <a:sym typeface="Palatino"/>
              </a:rPr>
              <a:t>What existing data can be leveraged to support data-informed decision-making? </a:t>
            </a:r>
            <a:endParaRPr sz="2800">
              <a:latin typeface="Palatino"/>
              <a:ea typeface="Palatino"/>
              <a:cs typeface="Palatino"/>
              <a:sym typeface="Palatino"/>
            </a:endParaRPr>
          </a:p>
          <a:p>
            <a:pPr marL="457200" marR="0" lvl="0" indent="-406400" algn="l" rtl="0">
              <a:lnSpc>
                <a:spcPct val="100000"/>
              </a:lnSpc>
              <a:spcBef>
                <a:spcPts val="0"/>
              </a:spcBef>
              <a:spcAft>
                <a:spcPts val="0"/>
              </a:spcAft>
              <a:buSzPts val="2800"/>
              <a:buFont typeface="Palatino"/>
              <a:buChar char="•"/>
            </a:pPr>
            <a:r>
              <a:rPr lang="en-US" sz="2800">
                <a:latin typeface="Palatino"/>
                <a:ea typeface="Palatino"/>
                <a:cs typeface="Palatino"/>
                <a:sym typeface="Palatino"/>
              </a:rPr>
              <a:t> In what ways could data be communicated to the college stakeholders?</a:t>
            </a:r>
            <a:endParaRPr sz="2800">
              <a:latin typeface="Palatino"/>
              <a:ea typeface="Palatino"/>
              <a:cs typeface="Palatino"/>
              <a:sym typeface="Palatino"/>
            </a:endParaRPr>
          </a:p>
          <a:p>
            <a:pPr marL="457200" marR="0" lvl="0" indent="-406400" algn="l" rtl="0">
              <a:lnSpc>
                <a:spcPct val="100000"/>
              </a:lnSpc>
              <a:spcBef>
                <a:spcPts val="0"/>
              </a:spcBef>
              <a:spcAft>
                <a:spcPts val="0"/>
              </a:spcAft>
              <a:buSzPts val="2800"/>
              <a:buFont typeface="Palatino"/>
              <a:buChar char="•"/>
            </a:pPr>
            <a:r>
              <a:rPr lang="en-US" sz="2800">
                <a:latin typeface="Palatino"/>
                <a:ea typeface="Palatino"/>
                <a:cs typeface="Palatino"/>
                <a:sym typeface="Palatino"/>
              </a:rPr>
              <a:t> In what ways have the data been fully integrated in college planning and decision-making?</a:t>
            </a:r>
            <a:endParaRPr sz="2800">
              <a:latin typeface="Palatino"/>
              <a:ea typeface="Palatino"/>
              <a:cs typeface="Palatino"/>
              <a:sym typeface="Palatino"/>
            </a:endParaRPr>
          </a:p>
        </p:txBody>
      </p:sp>
      <p:sp>
        <p:nvSpPr>
          <p:cNvPr id="99" name="Google Shape;99;g177ebf1db9c_0_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78b1ba0741_0_184"/>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pic>
        <p:nvPicPr>
          <p:cNvPr id="106" name="Google Shape;106;g178b1ba0741_0_184"/>
          <p:cNvPicPr preferRelativeResize="0"/>
          <p:nvPr/>
        </p:nvPicPr>
        <p:blipFill>
          <a:blip r:embed="rId3">
            <a:alphaModFix/>
          </a:blip>
          <a:stretch>
            <a:fillRect/>
          </a:stretch>
        </p:blipFill>
        <p:spPr>
          <a:xfrm>
            <a:off x="1845800" y="84125"/>
            <a:ext cx="9105900" cy="6057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78b1ba0741_0_193"/>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13" name="Google Shape;113;g178b1ba0741_0_193"/>
          <p:cNvPicPr preferRelativeResize="0"/>
          <p:nvPr/>
        </p:nvPicPr>
        <p:blipFill>
          <a:blip r:embed="rId3">
            <a:alphaModFix/>
          </a:blip>
          <a:stretch>
            <a:fillRect/>
          </a:stretch>
        </p:blipFill>
        <p:spPr>
          <a:xfrm>
            <a:off x="1968925" y="205050"/>
            <a:ext cx="8973961" cy="6051550"/>
          </a:xfrm>
          <a:prstGeom prst="rect">
            <a:avLst/>
          </a:prstGeom>
          <a:noFill/>
          <a:ln>
            <a:noFill/>
          </a:ln>
        </p:spPr>
      </p:pic>
    </p:spTree>
  </p:cSld>
  <p:clrMapOvr>
    <a:masterClrMapping/>
  </p:clrMapOvr>
</p:sld>
</file>

<file path=ppt/theme/theme1.xml><?xml version="1.0" encoding="utf-8"?>
<a:theme xmlns:a="http://schemas.openxmlformats.org/drawingml/2006/main" name="ASCCC Curriculum Inst. 2020 Theme">
  <a:themeElements>
    <a:clrScheme name="ASCCC Fall Plenary 2022">
      <a:dk1>
        <a:srgbClr val="07827C"/>
      </a:dk1>
      <a:lt1>
        <a:srgbClr val="FFFFFF"/>
      </a:lt1>
      <a:dk2>
        <a:srgbClr val="265E76"/>
      </a:dk2>
      <a:lt2>
        <a:srgbClr val="F8E8B9"/>
      </a:lt2>
      <a:accent1>
        <a:srgbClr val="2B2425"/>
      </a:accent1>
      <a:accent2>
        <a:srgbClr val="F15746"/>
      </a:accent2>
      <a:accent3>
        <a:srgbClr val="62C1AE"/>
      </a:accent3>
      <a:accent4>
        <a:srgbClr val="E8831D"/>
      </a:accent4>
      <a:accent5>
        <a:srgbClr val="B13635"/>
      </a:accent5>
      <a:accent6>
        <a:srgbClr val="D6BE78"/>
      </a:accent6>
      <a:hlink>
        <a:srgbClr val="06827B"/>
      </a:hlink>
      <a:folHlink>
        <a:srgbClr val="06827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861</Words>
  <Application>Microsoft Office PowerPoint</Application>
  <PresentationFormat>Widescreen</PresentationFormat>
  <Paragraphs>137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Palatino</vt:lpstr>
      <vt:lpstr>ASCCC Curriculum Inst. 2020 Theme</vt:lpstr>
      <vt:lpstr>  Data-informed Planning, Policy Development, and Decision-Making to Strengthen Students’ Success   Breakout Session  Thursday, November 3, 2022  3:30pm - 4:45pm </vt:lpstr>
      <vt:lpstr>Presenters</vt:lpstr>
      <vt:lpstr>Description</vt:lpstr>
      <vt:lpstr>Agenda </vt:lpstr>
      <vt:lpstr>About The RP Group</vt:lpstr>
      <vt:lpstr>The RP Group Portfolio</vt:lpstr>
      <vt:lpstr>Making Data Accessible and Meaningful</vt:lpstr>
      <vt:lpstr>PowerPoint Presentation</vt:lpstr>
      <vt:lpstr>PowerPoint Presentation</vt:lpstr>
      <vt:lpstr>What’s Bias Got to Do With it? </vt:lpstr>
      <vt:lpstr>Engagement: Biases and Personal Experience</vt:lpstr>
      <vt:lpstr>Working Together:  Faculty; Institutional Research, Planning, and Effectiveness (IRPE) Professionals; and Accreditation Liaison Officers (ALO)</vt:lpstr>
      <vt:lpstr>Working Together: Redesigning Transfer Experiences</vt:lpstr>
      <vt:lpstr>Working Together: Redesigning Transfer Experiences at the state level</vt:lpstr>
      <vt:lpstr>Working Together: Redesigning Transfer Experiences at the local level</vt:lpstr>
      <vt:lpstr>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Data-informed Planning, Policy Development, and Decision-Making to Strengthen Students’ Success   Breakout Session  Thursday, November 3, 2022  3:30pm - 4:45pm </dc:title>
  <dc:creator>LaTonya Parker</dc:creator>
  <cp:lastModifiedBy>LaTonya Parker</cp:lastModifiedBy>
  <cp:revision>2</cp:revision>
  <cp:lastPrinted>2022-11-01T16:51:29Z</cp:lastPrinted>
  <dcterms:created xsi:type="dcterms:W3CDTF">2022-10-24T16:40:01Z</dcterms:created>
  <dcterms:modified xsi:type="dcterms:W3CDTF">2022-11-01T16:51:50Z</dcterms:modified>
</cp:coreProperties>
</file>