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p:restoredTop sz="94168"/>
  </p:normalViewPr>
  <p:slideViewPr>
    <p:cSldViewPr snapToGrid="0" snapToObjects="1">
      <p:cViewPr varScale="1">
        <p:scale>
          <a:sx n="73" d="100"/>
          <a:sy n="73" d="100"/>
        </p:scale>
        <p:origin x="5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s://www.cccco.edu/-/media/CCCCO-Website/About-Us/Divisions/Educational-Services-and-Support/Academic-Affairs/What-we-do/Curriculum-and-Instruction-Unit/Rising-Scholars/risingscholarsnetworkapplication20202225final1a11y.pdf?la=en&amp;hash=04373C60BE9FC040AEFE88B9B9D72D7E6099539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2" name="Google Shape;4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752e304b74_0_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752e304b74_0_3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2" name="Google Shape;112;g1752e304b74_0_3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752e304b74_0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752e304b74_0_9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Cheryl</a:t>
            </a:r>
            <a:endParaRPr/>
          </a:p>
          <a:p>
            <a:pPr marL="0" lvl="0" indent="0" algn="l" rtl="0">
              <a:spcBef>
                <a:spcPts val="360"/>
              </a:spcBef>
              <a:spcAft>
                <a:spcPts val="0"/>
              </a:spcAft>
              <a:buNone/>
            </a:pPr>
            <a:r>
              <a:rPr lang="en-US"/>
              <a:t>The Rising Scholars Advisory Committee advises the California Community Colleges Chancellor’s Office on policy and planning in support of the Rising Scholars Network. The Advisory Committee believes that serving incarcerated and formerly incarcerated students is a critical matter of equity. Reaching and serving Rising Scholars students is within the mission of the California Community Colleges and aligns with the Vision for Success. The Advisory Committee further recognizes that formerly incarcerated students have great capacity to succeed in the California Community Colleges and that they, as with all students, deserve the best that the California Community Colleges have to offer.</a:t>
            </a:r>
            <a:endParaRPr/>
          </a:p>
          <a:p>
            <a:pPr marL="0" lvl="0" indent="0" algn="l" rtl="0">
              <a:spcBef>
                <a:spcPts val="360"/>
              </a:spcBef>
              <a:spcAft>
                <a:spcPts val="0"/>
              </a:spcAft>
              <a:buNone/>
            </a:pPr>
            <a:endParaRPr/>
          </a:p>
        </p:txBody>
      </p:sp>
      <p:sp>
        <p:nvSpPr>
          <p:cNvPr id="120" name="Google Shape;120;g1752e304b74_0_9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752e304b74_0_10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752e304b74_0_10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Angela</a:t>
            </a:r>
            <a:endParaRPr/>
          </a:p>
        </p:txBody>
      </p:sp>
      <p:sp>
        <p:nvSpPr>
          <p:cNvPr id="129" name="Google Shape;129;g1752e304b74_0_10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752e304b74_0_1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752e304b74_0_11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7" name="Google Shape;137;g1752e304b74_0_11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752e304b74_0_1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752e304b74_0_12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5" name="Google Shape;145;g1752e304b74_0_12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752e304b74_0_1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752e304b74_0_13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Angela</a:t>
            </a:r>
            <a:endParaRPr/>
          </a:p>
        </p:txBody>
      </p:sp>
      <p:sp>
        <p:nvSpPr>
          <p:cNvPr id="153" name="Google Shape;153;g1752e304b74_0_13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752e304b74_0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752e304b74_0_15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1" name="Google Shape;161;g1752e304b74_0_15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752e304b74_0_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752e304b74_0_5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Angela</a:t>
            </a:r>
            <a:endParaRPr/>
          </a:p>
        </p:txBody>
      </p:sp>
      <p:sp>
        <p:nvSpPr>
          <p:cNvPr id="169" name="Google Shape;169;g1752e304b74_0_5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752e304b74_0_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752e304b74_0_6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7" name="Google Shape;177;g1752e304b74_0_6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752e304b74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752e304b74_0_6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5" name="Google Shape;185;g1752e304b74_0_6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1752e304b74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 name="Google Shape;47;g1752e304b74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48" name="Google Shape;48;g1752e304b74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752e304b74_0_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752e304b74_0_7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3" name="Google Shape;193;g1752e304b74_0_7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1752e304b74_0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1752e304b74_0_4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1" name="Google Shape;201;g1752e304b74_0_4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1752e304b74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1752e304b74_0_1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9" name="Google Shape;209;g1752e304b74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752e304b74_0_1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752e304b74_0_17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7" name="Google Shape;217;g1752e304b74_0_17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1752e304b74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1752e304b74_0_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6" name="Google Shape;56;g1752e304b74_0_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752e304b74_0_8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752e304b74_0_8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Angela, I’ll just be reading these, right?</a:t>
            </a:r>
            <a:endParaRPr/>
          </a:p>
        </p:txBody>
      </p:sp>
      <p:sp>
        <p:nvSpPr>
          <p:cNvPr id="64" name="Google Shape;64;g1752e304b74_0_8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752e304b74_6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752e304b74_6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4,000 per RSN</a:t>
            </a:r>
            <a:endParaRPr/>
          </a:p>
          <a:p>
            <a:pPr marL="0" lvl="0" indent="0" algn="l" rtl="0">
              <a:spcBef>
                <a:spcPts val="360"/>
              </a:spcBef>
              <a:spcAft>
                <a:spcPts val="0"/>
              </a:spcAft>
              <a:buNone/>
            </a:pPr>
            <a:r>
              <a:rPr lang="en-US"/>
              <a:t>20,000 per </a:t>
            </a:r>
            <a:r>
              <a:rPr lang="en-US" u="sng">
                <a:solidFill>
                  <a:schemeClr val="hlink"/>
                </a:solidFill>
                <a:hlinkClick r:id="rId3"/>
              </a:rPr>
              <a:t>CO RSN 2.0 RFA</a:t>
            </a:r>
            <a:r>
              <a:rPr lang="en-US"/>
              <a:t> (July 29, 2022)</a:t>
            </a:r>
            <a:endParaRPr/>
          </a:p>
        </p:txBody>
      </p:sp>
      <p:sp>
        <p:nvSpPr>
          <p:cNvPr id="72" name="Google Shape;72;g1752e304b74_6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752e304b74_6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752e304b74_6_1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0" name="Google Shape;80;g1752e304b74_6_1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752e304b74_0_18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752e304b74_0_18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8" name="Google Shape;88;g1752e304b74_0_18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752e304b74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752e304b74_0_3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Angela</a:t>
            </a:r>
            <a:endParaRPr/>
          </a:p>
        </p:txBody>
      </p:sp>
      <p:sp>
        <p:nvSpPr>
          <p:cNvPr id="96" name="Google Shape;96;g1752e304b74_0_3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752e304b74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752e304b74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sz="1800">
                <a:solidFill>
                  <a:srgbClr val="404040"/>
                </a:solidFill>
                <a:latin typeface="Arial"/>
                <a:ea typeface="Arial"/>
                <a:cs typeface="Arial"/>
                <a:sym typeface="Arial"/>
              </a:rPr>
              <a:t>Amber’s example of acceptance when interacting with a self-identifying student </a:t>
            </a:r>
            <a:endParaRPr sz="1800"/>
          </a:p>
        </p:txBody>
      </p:sp>
      <p:sp>
        <p:nvSpPr>
          <p:cNvPr id="104" name="Google Shape;104;g1752e304b74_0_2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6446619" y="217272"/>
            <a:ext cx="5492432" cy="4959402"/>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sz="4400">
                <a:solidFill>
                  <a:schemeClr val="accen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B" type="objTx">
  <p:cSld name="OBJECT_WITH_CAPTION_TEXT">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4502" y="1"/>
            <a:ext cx="4008438" cy="6858000"/>
          </a:xfrm>
          <a:prstGeom prst="rect">
            <a:avLst/>
          </a:prstGeom>
          <a:noFill/>
          <a:ln>
            <a:noFill/>
          </a:ln>
          <a:effectLst>
            <a:outerShdw blurRad="190500" dist="38100" algn="l" rotWithShape="0">
              <a:srgbClr val="000000">
                <a:alpha val="40000"/>
              </a:srgbClr>
            </a:outerShdw>
          </a:effectLst>
        </p:spPr>
      </p:pic>
      <p:sp>
        <p:nvSpPr>
          <p:cNvPr id="17" name="Google Shape;17;p3"/>
          <p:cNvSpPr/>
          <p:nvPr/>
        </p:nvSpPr>
        <p:spPr>
          <a:xfrm>
            <a:off x="-21128" y="1119187"/>
            <a:ext cx="4024676" cy="4619625"/>
          </a:xfrm>
          <a:prstGeom prst="rect">
            <a:avLst/>
          </a:prstGeom>
          <a:solidFill>
            <a:schemeClr val="dk1"/>
          </a:solidFill>
          <a:ln>
            <a:noFill/>
          </a:ln>
          <a:effectLst>
            <a:outerShdw blurRad="393700" sx="1000" sy="1000" algn="ctr" rotWithShape="0">
              <a:schemeClr val="dk2"/>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8" name="Google Shape;18;p3"/>
          <p:cNvPicPr preferRelativeResize="0"/>
          <p:nvPr/>
        </p:nvPicPr>
        <p:blipFill rotWithShape="1">
          <a:blip r:embed="rId3">
            <a:alphaModFix/>
          </a:blip>
          <a:srcRect/>
          <a:stretch/>
        </p:blipFill>
        <p:spPr>
          <a:xfrm>
            <a:off x="4360863" y="6376988"/>
            <a:ext cx="377825" cy="377825"/>
          </a:xfrm>
          <a:prstGeom prst="rect">
            <a:avLst/>
          </a:prstGeom>
          <a:noFill/>
          <a:ln>
            <a:noFill/>
          </a:ln>
        </p:spPr>
      </p:pic>
      <p:sp>
        <p:nvSpPr>
          <p:cNvPr id="19" name="Google Shape;19;p3"/>
          <p:cNvSpPr/>
          <p:nvPr/>
        </p:nvSpPr>
        <p:spPr>
          <a:xfrm>
            <a:off x="11490325" y="0"/>
            <a:ext cx="701675" cy="6858000"/>
          </a:xfrm>
          <a:prstGeom prst="rect">
            <a:avLst/>
          </a:prstGeom>
          <a:solidFill>
            <a:schemeClr val="accent2"/>
          </a:solidFill>
          <a:ln>
            <a:noFill/>
          </a:ln>
          <a:effectLst>
            <a:outerShdw blurRad="190500" dist="50800" dir="10800000" algn="c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Google Shape;20;p3"/>
          <p:cNvSpPr txBox="1">
            <a:spLocks noGrp="1"/>
          </p:cNvSpPr>
          <p:nvPr>
            <p:ph type="title"/>
          </p:nvPr>
        </p:nvSpPr>
        <p:spPr>
          <a:xfrm>
            <a:off x="227885" y="1335091"/>
            <a:ext cx="3583461" cy="1890709"/>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SzPts val="1400"/>
              <a:buNone/>
              <a:defRPr sz="36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4360863" y="1193842"/>
            <a:ext cx="6672262" cy="5091744"/>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68300" algn="l">
              <a:lnSpc>
                <a:spcPct val="90000"/>
              </a:lnSpc>
              <a:spcBef>
                <a:spcPts val="500"/>
              </a:spcBef>
              <a:spcAft>
                <a:spcPts val="0"/>
              </a:spcAft>
              <a:buClr>
                <a:srgbClr val="404040"/>
              </a:buClr>
              <a:buSzPts val="2200"/>
              <a:buChar char="•"/>
              <a:defRPr sz="22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2" name="Google Shape;22;p3"/>
          <p:cNvSpPr txBox="1">
            <a:spLocks noGrp="1"/>
          </p:cNvSpPr>
          <p:nvPr>
            <p:ph type="body" idx="2"/>
          </p:nvPr>
        </p:nvSpPr>
        <p:spPr>
          <a:xfrm>
            <a:off x="227885" y="3225800"/>
            <a:ext cx="3583461" cy="2297110"/>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chemeClr val="lt2"/>
              </a:buClr>
              <a:buSzPts val="2600"/>
              <a:buNone/>
              <a:defRPr sz="2600">
                <a:solidFill>
                  <a:schemeClr val="lt2"/>
                </a:solidFill>
              </a:defRPr>
            </a:lvl1pPr>
            <a:lvl2pPr marL="914400" lvl="1" indent="-228600" algn="l">
              <a:lnSpc>
                <a:spcPct val="90000"/>
              </a:lnSpc>
              <a:spcBef>
                <a:spcPts val="500"/>
              </a:spcBef>
              <a:spcAft>
                <a:spcPts val="0"/>
              </a:spcAft>
              <a:buClr>
                <a:srgbClr val="404040"/>
              </a:buClr>
              <a:buSzPts val="1400"/>
              <a:buNone/>
              <a:defRPr sz="1400"/>
            </a:lvl2pPr>
            <a:lvl3pPr marL="1371600" lvl="2" indent="-228600" algn="l">
              <a:lnSpc>
                <a:spcPct val="90000"/>
              </a:lnSpc>
              <a:spcBef>
                <a:spcPts val="500"/>
              </a:spcBef>
              <a:spcAft>
                <a:spcPts val="0"/>
              </a:spcAft>
              <a:buClr>
                <a:srgbClr val="404040"/>
              </a:buClr>
              <a:buSzPts val="1200"/>
              <a:buNone/>
              <a:defRPr sz="1200"/>
            </a:lvl3pPr>
            <a:lvl4pPr marL="1828800" lvl="3" indent="-228600" algn="l">
              <a:lnSpc>
                <a:spcPct val="90000"/>
              </a:lnSpc>
              <a:spcBef>
                <a:spcPts val="500"/>
              </a:spcBef>
              <a:spcAft>
                <a:spcPts val="0"/>
              </a:spcAft>
              <a:buClr>
                <a:srgbClr val="404040"/>
              </a:buClr>
              <a:buSzPts val="1000"/>
              <a:buNone/>
              <a:defRPr sz="1000"/>
            </a:lvl4pPr>
            <a:lvl5pPr marL="2286000" lvl="4" indent="-228600" algn="l">
              <a:lnSpc>
                <a:spcPct val="90000"/>
              </a:lnSpc>
              <a:spcBef>
                <a:spcPts val="500"/>
              </a:spcBef>
              <a:spcAft>
                <a:spcPts val="0"/>
              </a:spcAft>
              <a:buClr>
                <a:srgbClr val="404040"/>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3" name="Google Shape;23;p3"/>
          <p:cNvSpPr txBox="1">
            <a:spLocks noGrp="1"/>
          </p:cNvSpPr>
          <p:nvPr>
            <p:ph type="sldNum" idx="12"/>
          </p:nvPr>
        </p:nvSpPr>
        <p:spPr>
          <a:xfrm>
            <a:off x="9890125" y="6356350"/>
            <a:ext cx="1143000" cy="368300"/>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24"/>
        <p:cNvGrpSpPr/>
        <p:nvPr/>
      </p:nvGrpSpPr>
      <p:grpSpPr>
        <a:xfrm>
          <a:off x="0" y="0"/>
          <a:ext cx="0" cy="0"/>
          <a:chOff x="0" y="0"/>
          <a:chExt cx="0" cy="0"/>
        </a:xfrm>
      </p:grpSpPr>
      <p:pic>
        <p:nvPicPr>
          <p:cNvPr id="25" name="Google Shape;25;p4"/>
          <p:cNvPicPr preferRelativeResize="0"/>
          <p:nvPr/>
        </p:nvPicPr>
        <p:blipFill rotWithShape="1">
          <a:blip r:embed="rId2">
            <a:alphaModFix/>
          </a:blip>
          <a:srcRect/>
          <a:stretch/>
        </p:blipFill>
        <p:spPr>
          <a:xfrm>
            <a:off x="1277938" y="6376988"/>
            <a:ext cx="377825" cy="377825"/>
          </a:xfrm>
          <a:prstGeom prst="rect">
            <a:avLst/>
          </a:prstGeom>
          <a:noFill/>
          <a:ln>
            <a:noFill/>
          </a:ln>
        </p:spPr>
      </p:pic>
      <p:pic>
        <p:nvPicPr>
          <p:cNvPr id="26" name="Google Shape;26;p4"/>
          <p:cNvPicPr preferRelativeResize="0"/>
          <p:nvPr/>
        </p:nvPicPr>
        <p:blipFill rotWithShape="1">
          <a:blip r:embed="rId3">
            <a:alphaModFix/>
          </a:blip>
          <a:srcRect/>
          <a:stretch/>
        </p:blipFill>
        <p:spPr>
          <a:xfrm>
            <a:off x="-4945" y="3"/>
            <a:ext cx="822046" cy="6857994"/>
          </a:xfrm>
          <a:prstGeom prst="rect">
            <a:avLst/>
          </a:prstGeom>
          <a:noFill/>
          <a:ln>
            <a:noFill/>
          </a:ln>
          <a:effectLst>
            <a:outerShdw blurRad="190500" dist="50800" algn="ctr" rotWithShape="0">
              <a:srgbClr val="000000">
                <a:alpha val="40000"/>
              </a:srgbClr>
            </a:outerShdw>
          </a:effectLst>
        </p:spPr>
      </p:pic>
      <p:sp>
        <p:nvSpPr>
          <p:cNvPr id="27" name="Google Shape;27;p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4"/>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31"/>
        <p:cNvGrpSpPr/>
        <p:nvPr/>
      </p:nvGrpSpPr>
      <p:grpSpPr>
        <a:xfrm>
          <a:off x="0" y="0"/>
          <a:ext cx="0" cy="0"/>
          <a:chOff x="0" y="0"/>
          <a:chExt cx="0" cy="0"/>
        </a:xfrm>
      </p:grpSpPr>
      <p:pic>
        <p:nvPicPr>
          <p:cNvPr id="32" name="Google Shape;32;p5"/>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33" name="Google Shape;33;p5"/>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6" name="Google Shape;36;p5"/>
          <p:cNvPicPr preferRelativeResize="0"/>
          <p:nvPr/>
        </p:nvPicPr>
        <p:blipFill rotWithShape="1">
          <a:blip r:embed="rId3">
            <a:alphaModFix/>
          </a:blip>
          <a:srcRect/>
          <a:stretch/>
        </p:blipFill>
        <p:spPr>
          <a:xfrm>
            <a:off x="-4945" y="3"/>
            <a:ext cx="822046" cy="6857994"/>
          </a:xfrm>
          <a:prstGeom prst="rect">
            <a:avLst/>
          </a:prstGeom>
          <a:noFill/>
          <a:ln>
            <a:noFill/>
          </a:ln>
          <a:effectLst>
            <a:outerShdw blurRad="190500" dist="50800" algn="ctr" rotWithShape="0">
              <a:srgbClr val="000000">
                <a:alpha val="40000"/>
              </a:srgb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pic>
        <p:nvPicPr>
          <p:cNvPr id="38" name="Google Shape;38;p6"/>
          <p:cNvPicPr preferRelativeResize="0"/>
          <p:nvPr/>
        </p:nvPicPr>
        <p:blipFill rotWithShape="1">
          <a:blip r:embed="rId2">
            <a:alphaModFix/>
          </a:blip>
          <a:srcRect/>
          <a:stretch/>
        </p:blipFill>
        <p:spPr>
          <a:xfrm>
            <a:off x="1277938" y="6376988"/>
            <a:ext cx="377825" cy="377825"/>
          </a:xfrm>
          <a:prstGeom prst="rect">
            <a:avLst/>
          </a:prstGeom>
          <a:noFill/>
          <a:ln>
            <a:noFill/>
          </a:ln>
        </p:spPr>
      </p:pic>
      <p:sp>
        <p:nvSpPr>
          <p:cNvPr id="39" name="Google Shape;39;p6"/>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Palatino"/>
                <a:ea typeface="Palatino"/>
                <a:cs typeface="Palatino"/>
                <a:sym typeface="Palatino"/>
              </a:defRPr>
            </a:lvl1pPr>
            <a:lvl2pPr marR="0" lvl="1"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1"/>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risingscholarsnetwork.org/wp-content/uploads/2021/02/Guiding-Principles-On-Campus-Final.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 Id="rId3" Type="http://schemas.openxmlformats.org/officeDocument/2006/relationships/hyperlink" Target="https://risingscholarsnetwork.org/wp-content/uploads/assets/general/Student-Club-Final-1.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s://www.cccco.edu/About-Us/Chancellors-Office/Divisions/Educational-Services-and-Support/What-we-do/Rising-Scholars-Network" TargetMode="External"/><Relationship Id="rId4" Type="http://schemas.openxmlformats.org/officeDocument/2006/relationships/hyperlink" Target="https://risingscholarsnetwork.org/" TargetMode="External"/><Relationship Id="rId5" Type="http://schemas.openxmlformats.org/officeDocument/2006/relationships/hyperlink" Target="https://risingscholarsnetwork.org/wp-content/uploads/2021/02/Guiding-Principles-On-Campus-Final.pdf" TargetMode="External"/><Relationship Id="rId6" Type="http://schemas.openxmlformats.org/officeDocument/2006/relationships/hyperlink" Target="https://risingscholarsnetwork.org/wp-content/uploads/2022/01/Best-Practices-For-Asking-Rising-Scholars-Students-about-Their-Prior-Incarceration-Status.pdf" TargetMode="External"/><Relationship Id="rId7" Type="http://schemas.openxmlformats.org/officeDocument/2006/relationships/hyperlink" Target="https://www.vera.org/publications/from-corrections-to-college-california" TargetMode="External"/><Relationship Id="rId8" Type="http://schemas.openxmlformats.org/officeDocument/2006/relationships/hyperlink" Target="https://antirecidivism.org/our-programs/supportive-services/" TargetMode="External"/><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undergroundscholars.berkeley.edu/abou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risingscholarsnetwork.org/wp-content/uploads/2022/01/Best-Practices-For-Asking-Rising-Scholars-Students-about-Their-Prior-Incarceration-Statu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risingscholarsnetwork.org/" TargetMode="External"/><Relationship Id="rId4" Type="http://schemas.openxmlformats.org/officeDocument/2006/relationships/hyperlink" Target="https://leginfo.legislature.ca.gov/faces/billNavClient.xhtml?bill_id=202120220AB417" TargetMode="External"/><Relationship Id="rId5" Type="http://schemas.openxmlformats.org/officeDocument/2006/relationships/hyperlink" Target="https://www.cccco.edu/-/media/CCCCO-Website/About-Us/Divisions/Educational-Services-and-Support/Academic-Affairs/What-we-do/Curriculum-and-Instruction-Unit/Rising-Scholars/risingscholarsnetworkapplication20202225final1a11y.pdf?la=en&amp;hash=04373C60BE9FC040AEFE88B9B9D72D7E6099539F"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6446619" y="217272"/>
            <a:ext cx="5492432" cy="4959402"/>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None/>
            </a:pPr>
            <a:r>
              <a:rPr lang="en-US"/>
              <a:t>Supporting Formerly Incarcerated Students on Campus</a:t>
            </a:r>
            <a:endParaRPr/>
          </a:p>
          <a:p>
            <a:pPr marL="0" lvl="0" indent="0" algn="ctr" rtl="0">
              <a:lnSpc>
                <a:spcPct val="100000"/>
              </a:lnSpc>
              <a:spcBef>
                <a:spcPts val="0"/>
              </a:spcBef>
              <a:spcAft>
                <a:spcPts val="0"/>
              </a:spcAft>
              <a:buNone/>
            </a:pPr>
            <a:endParaRPr sz="2177"/>
          </a:p>
          <a:p>
            <a:pPr marL="0" lvl="0" indent="0" algn="ctr" rtl="0">
              <a:lnSpc>
                <a:spcPct val="100000"/>
              </a:lnSpc>
              <a:spcBef>
                <a:spcPts val="0"/>
              </a:spcBef>
              <a:spcAft>
                <a:spcPts val="0"/>
              </a:spcAft>
              <a:buNone/>
            </a:pPr>
            <a:r>
              <a:rPr lang="en-US" sz="2400"/>
              <a:t>Cheryl Aschenbach</a:t>
            </a:r>
            <a:endParaRPr sz="2400"/>
          </a:p>
          <a:p>
            <a:pPr marL="0" lvl="0" indent="0" algn="ctr" rtl="0">
              <a:lnSpc>
                <a:spcPct val="100000"/>
              </a:lnSpc>
              <a:spcBef>
                <a:spcPts val="0"/>
              </a:spcBef>
              <a:spcAft>
                <a:spcPts val="0"/>
              </a:spcAft>
              <a:buNone/>
            </a:pPr>
            <a:r>
              <a:rPr lang="en-US" sz="2400"/>
              <a:t>ASCCC Vice President</a:t>
            </a:r>
            <a:endParaRPr sz="2400"/>
          </a:p>
          <a:p>
            <a:pPr marL="0" lvl="0" indent="0" algn="ctr" rtl="0">
              <a:lnSpc>
                <a:spcPct val="100000"/>
              </a:lnSpc>
              <a:spcBef>
                <a:spcPts val="0"/>
              </a:spcBef>
              <a:spcAft>
                <a:spcPts val="0"/>
              </a:spcAft>
              <a:buNone/>
            </a:pPr>
            <a:endParaRPr sz="2400"/>
          </a:p>
          <a:p>
            <a:pPr marL="0" lvl="0" indent="0" algn="ctr" rtl="0">
              <a:lnSpc>
                <a:spcPct val="100000"/>
              </a:lnSpc>
              <a:spcBef>
                <a:spcPts val="0"/>
              </a:spcBef>
              <a:spcAft>
                <a:spcPts val="0"/>
              </a:spcAft>
              <a:buNone/>
            </a:pPr>
            <a:r>
              <a:rPr lang="en-US" sz="2400"/>
              <a:t>Amber Gillis</a:t>
            </a:r>
            <a:endParaRPr sz="2400"/>
          </a:p>
          <a:p>
            <a:pPr marL="0" lvl="0" indent="0" algn="ctr" rtl="0">
              <a:lnSpc>
                <a:spcPct val="100000"/>
              </a:lnSpc>
              <a:spcBef>
                <a:spcPts val="0"/>
              </a:spcBef>
              <a:spcAft>
                <a:spcPts val="0"/>
              </a:spcAft>
              <a:buNone/>
            </a:pPr>
            <a:r>
              <a:rPr lang="en-US" sz="2400"/>
              <a:t>ASCCC South Representative</a:t>
            </a:r>
            <a:endParaRPr sz="2400"/>
          </a:p>
          <a:p>
            <a:pPr marL="0" lvl="0" indent="0" algn="ctr" rtl="0">
              <a:lnSpc>
                <a:spcPct val="100000"/>
              </a:lnSpc>
              <a:spcBef>
                <a:spcPts val="0"/>
              </a:spcBef>
              <a:spcAft>
                <a:spcPts val="0"/>
              </a:spcAft>
              <a:buNone/>
            </a:pPr>
            <a:endParaRPr sz="2400"/>
          </a:p>
          <a:p>
            <a:pPr marL="0" lvl="0" indent="0" algn="ctr" rtl="0">
              <a:lnSpc>
                <a:spcPct val="100000"/>
              </a:lnSpc>
              <a:spcBef>
                <a:spcPts val="0"/>
              </a:spcBef>
              <a:spcAft>
                <a:spcPts val="0"/>
              </a:spcAft>
              <a:buNone/>
            </a:pPr>
            <a:r>
              <a:rPr lang="en-US" sz="2400"/>
              <a:t>Angela Medina Rhodes</a:t>
            </a:r>
            <a:endParaRPr sz="2400"/>
          </a:p>
          <a:p>
            <a:pPr marL="0" lvl="0" indent="0" algn="ctr" rtl="0">
              <a:lnSpc>
                <a:spcPct val="100000"/>
              </a:lnSpc>
              <a:spcBef>
                <a:spcPts val="0"/>
              </a:spcBef>
              <a:spcAft>
                <a:spcPts val="0"/>
              </a:spcAft>
              <a:buNone/>
            </a:pPr>
            <a:r>
              <a:rPr lang="en-US" sz="2400"/>
              <a:t>ASCCC Rising Scholars Faculty Advisory Committee</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6"/>
          <p:cNvSpPr txBox="1">
            <a:spLocks noGrp="1"/>
          </p:cNvSpPr>
          <p:nvPr>
            <p:ph type="body" idx="1"/>
          </p:nvPr>
        </p:nvSpPr>
        <p:spPr>
          <a:xfrm>
            <a:off x="4360863" y="1193842"/>
            <a:ext cx="6672300" cy="50916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US" sz="5800"/>
              <a:t>The way to support formerly incarcerated students is to support all students</a:t>
            </a:r>
            <a:endParaRPr sz="5800"/>
          </a:p>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0"/>
              </a:spcAft>
              <a:buNone/>
            </a:pPr>
            <a:endParaRPr/>
          </a:p>
        </p:txBody>
      </p:sp>
      <p:sp>
        <p:nvSpPr>
          <p:cNvPr id="115" name="Google Shape;115;p16"/>
          <p:cNvSpPr txBox="1">
            <a:spLocks noGrp="1"/>
          </p:cNvSpPr>
          <p:nvPr>
            <p:ph type="sldNum" idx="12"/>
          </p:nvPr>
        </p:nvSpPr>
        <p:spPr>
          <a:xfrm>
            <a:off x="9890125" y="6356350"/>
            <a:ext cx="1143000" cy="3684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
        <p:nvSpPr>
          <p:cNvPr id="116" name="Google Shape;116;p16"/>
          <p:cNvSpPr txBox="1">
            <a:spLocks noGrp="1"/>
          </p:cNvSpPr>
          <p:nvPr>
            <p:ph type="title"/>
          </p:nvPr>
        </p:nvSpPr>
        <p:spPr>
          <a:xfrm>
            <a:off x="227875" y="1335110"/>
            <a:ext cx="3583500" cy="39621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How</a:t>
            </a:r>
            <a:endParaRPr/>
          </a:p>
          <a:p>
            <a:pPr marL="0" lvl="0" indent="0" algn="ctr" rtl="0">
              <a:spcBef>
                <a:spcPts val="0"/>
              </a:spcBef>
              <a:spcAft>
                <a:spcPts val="0"/>
              </a:spcAft>
              <a:buNone/>
            </a:pPr>
            <a:r>
              <a:rPr lang="en-US"/>
              <a:t>Do </a:t>
            </a:r>
            <a:br>
              <a:rPr lang="en-US"/>
            </a:br>
            <a:r>
              <a:rPr lang="en-US"/>
              <a:t>We</a:t>
            </a:r>
            <a:endParaRPr/>
          </a:p>
          <a:p>
            <a:pPr marL="0" lvl="0" indent="0" algn="ctr" rtl="0">
              <a:spcBef>
                <a:spcPts val="0"/>
              </a:spcBef>
              <a:spcAft>
                <a:spcPts val="0"/>
              </a:spcAft>
              <a:buNone/>
            </a:pPr>
            <a:r>
              <a:rPr lang="en-US"/>
              <a:t>Help?</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4" name="Google Shape;124;p1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
        <p:nvSpPr>
          <p:cNvPr id="125" name="Google Shape;125;p17"/>
          <p:cNvSpPr txBox="1"/>
          <p:nvPr/>
        </p:nvSpPr>
        <p:spPr>
          <a:xfrm flipH="1">
            <a:off x="4276263" y="5603735"/>
            <a:ext cx="6619500" cy="683400"/>
          </a:xfrm>
          <a:prstGeom prst="rect">
            <a:avLst/>
          </a:prstGeom>
          <a:noFill/>
          <a:ln>
            <a:noFill/>
          </a:ln>
        </p:spPr>
        <p:txBody>
          <a:bodyPr spcFirstLastPara="1" wrap="square" lIns="91425" tIns="91425" rIns="91425" bIns="91425" anchor="t" anchorCtr="0">
            <a:spAutoFit/>
          </a:bodyPr>
          <a:lstStyle/>
          <a:p>
            <a:pPr marL="457200" lvl="0" indent="0" algn="ctr" rtl="0">
              <a:lnSpc>
                <a:spcPct val="90000"/>
              </a:lnSpc>
              <a:spcBef>
                <a:spcPts val="1000"/>
              </a:spcBef>
              <a:spcAft>
                <a:spcPts val="0"/>
              </a:spcAft>
              <a:buNone/>
            </a:pPr>
            <a:r>
              <a:rPr lang="en-US" sz="1800">
                <a:solidFill>
                  <a:srgbClr val="404040"/>
                </a:solidFill>
              </a:rPr>
              <a:t>*from </a:t>
            </a:r>
            <a:r>
              <a:rPr lang="en-US" sz="1800" u="sng">
                <a:solidFill>
                  <a:schemeClr val="hlink"/>
                </a:solidFill>
                <a:hlinkClick r:id="rId3"/>
              </a:rPr>
              <a:t>Rising Scholars Network Guiding Principles for Serving Formerly Incarcerated Students</a:t>
            </a:r>
            <a:r>
              <a:rPr lang="en-US" sz="1800"/>
              <a:t> (2021)</a:t>
            </a:r>
            <a:endParaRPr sz="1800"/>
          </a:p>
        </p:txBody>
      </p:sp>
      <p:sp>
        <p:nvSpPr>
          <p:cNvPr id="123" name="Google Shape;123;p17"/>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In support of the pursuit of excellence for all California Community College students, the Rising Scholars Advisory Committee adopts the following principles to guide colleges as they exercise their local control to serve formerly incarcerated students on campus:</a:t>
            </a:r>
            <a:endParaRPr dirty="0"/>
          </a:p>
          <a:p>
            <a:pPr marL="457200" lvl="0" indent="-342900" algn="l" rtl="0">
              <a:spcBef>
                <a:spcPts val="1000"/>
              </a:spcBef>
              <a:spcAft>
                <a:spcPts val="0"/>
              </a:spcAft>
              <a:buSzPts val="1800"/>
              <a:buAutoNum type="arabicPeriod"/>
            </a:pPr>
            <a:r>
              <a:rPr lang="en-US" dirty="0"/>
              <a:t>Program Structure</a:t>
            </a:r>
            <a:endParaRPr dirty="0"/>
          </a:p>
          <a:p>
            <a:pPr marL="457200" lvl="0" indent="-342900" algn="l" rtl="0">
              <a:spcBef>
                <a:spcPts val="0"/>
              </a:spcBef>
              <a:spcAft>
                <a:spcPts val="0"/>
              </a:spcAft>
              <a:buSzPts val="1800"/>
              <a:buAutoNum type="arabicPeriod"/>
            </a:pPr>
            <a:r>
              <a:rPr lang="en-US" dirty="0"/>
              <a:t>Clarify the Path</a:t>
            </a:r>
            <a:endParaRPr dirty="0"/>
          </a:p>
          <a:p>
            <a:pPr marL="457200" lvl="0" indent="-342900" algn="l" rtl="0">
              <a:spcBef>
                <a:spcPts val="0"/>
              </a:spcBef>
              <a:spcAft>
                <a:spcPts val="0"/>
              </a:spcAft>
              <a:buSzPts val="1800"/>
              <a:buAutoNum type="arabicPeriod"/>
            </a:pPr>
            <a:r>
              <a:rPr lang="en-US" dirty="0"/>
              <a:t>Enter the Path</a:t>
            </a:r>
            <a:endParaRPr dirty="0"/>
          </a:p>
          <a:p>
            <a:pPr marL="457200" lvl="0" indent="-342900" algn="l" rtl="0">
              <a:spcBef>
                <a:spcPts val="0"/>
              </a:spcBef>
              <a:spcAft>
                <a:spcPts val="0"/>
              </a:spcAft>
              <a:buSzPts val="1800"/>
              <a:buAutoNum type="arabicPeriod"/>
            </a:pPr>
            <a:r>
              <a:rPr lang="en-US" dirty="0"/>
              <a:t>Stay on the Path</a:t>
            </a:r>
            <a:endParaRPr dirty="0"/>
          </a:p>
          <a:p>
            <a:pPr marL="457200" lvl="0" indent="-342900" algn="l" rtl="0">
              <a:spcBef>
                <a:spcPts val="0"/>
              </a:spcBef>
              <a:spcAft>
                <a:spcPts val="0"/>
              </a:spcAft>
              <a:buSzPts val="1800"/>
              <a:buAutoNum type="arabicPeriod"/>
            </a:pPr>
            <a:r>
              <a:rPr lang="en-US" dirty="0"/>
              <a:t>Ensure Learning</a:t>
            </a:r>
            <a:endParaRPr dirty="0"/>
          </a:p>
        </p:txBody>
      </p:sp>
      <p:sp>
        <p:nvSpPr>
          <p:cNvPr id="122" name="Google Shape;122;p17"/>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Guiding Principles for Serving </a:t>
            </a:r>
            <a:endParaRPr/>
          </a:p>
          <a:p>
            <a:pPr marL="0" lvl="0" indent="0" algn="l" rtl="0">
              <a:spcBef>
                <a:spcPts val="0"/>
              </a:spcBef>
              <a:spcAft>
                <a:spcPts val="0"/>
              </a:spcAft>
              <a:buNone/>
            </a:pPr>
            <a:r>
              <a:rPr lang="en-US"/>
              <a:t>Students Who Were Previously Incarcerated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title"/>
          </p:nvPr>
        </p:nvSpPr>
        <p:spPr>
          <a:xfrm>
            <a:off x="1277650" y="365125"/>
            <a:ext cx="10046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Guiding Principles: Program Structure</a:t>
            </a:r>
            <a:endParaRPr/>
          </a:p>
        </p:txBody>
      </p:sp>
      <p:sp>
        <p:nvSpPr>
          <p:cNvPr id="132" name="Google Shape;132;p18"/>
          <p:cNvSpPr txBox="1">
            <a:spLocks noGrp="1"/>
          </p:cNvSpPr>
          <p:nvPr>
            <p:ph type="body" idx="1"/>
          </p:nvPr>
        </p:nvSpPr>
        <p:spPr>
          <a:xfrm>
            <a:off x="1271500" y="1540645"/>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Build a student-centered support program that relies on student feedback to identify needs and priorities</a:t>
            </a:r>
            <a:endParaRPr/>
          </a:p>
          <a:p>
            <a:pPr marL="457200" lvl="0" indent="-342900" algn="l" rtl="0">
              <a:spcBef>
                <a:spcPts val="0"/>
              </a:spcBef>
              <a:spcAft>
                <a:spcPts val="0"/>
              </a:spcAft>
              <a:buSzPts val="1800"/>
              <a:buChar char="•"/>
            </a:pPr>
            <a:r>
              <a:rPr lang="en-US"/>
              <a:t>Hire qualified staff, including whenever possible staff with personal or family experience with the criminal justice system</a:t>
            </a:r>
            <a:endParaRPr/>
          </a:p>
          <a:p>
            <a:pPr marL="457200" lvl="0" indent="-342900" algn="l" rtl="0">
              <a:spcBef>
                <a:spcPts val="0"/>
              </a:spcBef>
              <a:spcAft>
                <a:spcPts val="0"/>
              </a:spcAft>
              <a:buSzPts val="1800"/>
              <a:buChar char="•"/>
            </a:pPr>
            <a:r>
              <a:rPr lang="en-US"/>
              <a:t>Advocate for campus diversity, equity, and inclusion, including that found by hiring faculty and staff with lived criminal justice experience</a:t>
            </a:r>
            <a:endParaRPr/>
          </a:p>
          <a:p>
            <a:pPr marL="457200" lvl="0" indent="-342900" algn="l" rtl="0">
              <a:spcBef>
                <a:spcPts val="0"/>
              </a:spcBef>
              <a:spcAft>
                <a:spcPts val="0"/>
              </a:spcAft>
              <a:buSzPts val="1800"/>
              <a:buChar char="•"/>
            </a:pPr>
            <a:r>
              <a:rPr lang="en-US"/>
              <a:t>Identify faculty and staff who can advocate for the program and the students in the Academic Senate and in other campus committees and offices</a:t>
            </a:r>
            <a:endParaRPr/>
          </a:p>
          <a:p>
            <a:pPr marL="457200" lvl="0" indent="-342900" algn="l" rtl="0">
              <a:spcBef>
                <a:spcPts val="0"/>
              </a:spcBef>
              <a:spcAft>
                <a:spcPts val="0"/>
              </a:spcAft>
              <a:buSzPts val="1800"/>
              <a:buChar char="•"/>
            </a:pPr>
            <a:r>
              <a:rPr lang="en-US"/>
              <a:t>Seek a designated and sufficient space on campus with a door that closes to protect students’ identities if they have not yet chosen to be public about their status</a:t>
            </a:r>
            <a:endParaRPr/>
          </a:p>
          <a:p>
            <a:pPr marL="457200" lvl="0" indent="-342900" algn="l" rtl="0">
              <a:spcBef>
                <a:spcPts val="0"/>
              </a:spcBef>
              <a:spcAft>
                <a:spcPts val="0"/>
              </a:spcAft>
              <a:buSzPts val="1800"/>
              <a:buChar char="•"/>
            </a:pPr>
            <a:r>
              <a:rPr lang="en-US"/>
              <a:t>Collect data about the number of students and services provided</a:t>
            </a:r>
            <a:endParaRPr/>
          </a:p>
          <a:p>
            <a:pPr marL="457200" lvl="0" indent="-342900" algn="l" rtl="0">
              <a:spcBef>
                <a:spcPts val="0"/>
              </a:spcBef>
              <a:spcAft>
                <a:spcPts val="0"/>
              </a:spcAft>
              <a:buSzPts val="1800"/>
              <a:buChar char="•"/>
            </a:pPr>
            <a:r>
              <a:rPr lang="en-US"/>
              <a:t>Work towards program sustainability</a:t>
            </a:r>
            <a:endParaRPr/>
          </a:p>
        </p:txBody>
      </p:sp>
      <p:sp>
        <p:nvSpPr>
          <p:cNvPr id="133" name="Google Shape;133;p18"/>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9"/>
          <p:cNvSpPr txBox="1">
            <a:spLocks noGrp="1"/>
          </p:cNvSpPr>
          <p:nvPr>
            <p:ph type="title"/>
          </p:nvPr>
        </p:nvSpPr>
        <p:spPr>
          <a:xfrm>
            <a:off x="1277650" y="365125"/>
            <a:ext cx="10046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Guiding Principles: Clarify the Path</a:t>
            </a:r>
            <a:endParaRPr/>
          </a:p>
        </p:txBody>
      </p:sp>
      <p:sp>
        <p:nvSpPr>
          <p:cNvPr id="140" name="Google Shape;140;p19"/>
          <p:cNvSpPr txBox="1">
            <a:spLocks noGrp="1"/>
          </p:cNvSpPr>
          <p:nvPr>
            <p:ph type="body" idx="1"/>
          </p:nvPr>
        </p:nvSpPr>
        <p:spPr>
          <a:xfrm>
            <a:off x="1277650" y="1600100"/>
            <a:ext cx="107487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S</a:t>
            </a:r>
            <a:r>
              <a:rPr lang="en-US" sz="2300"/>
              <a:t>eek new students through outreach</a:t>
            </a:r>
            <a:endParaRPr sz="2300"/>
          </a:p>
          <a:p>
            <a:pPr marL="457200" lvl="0" indent="-336550" algn="l" rtl="0">
              <a:spcBef>
                <a:spcPts val="0"/>
              </a:spcBef>
              <a:spcAft>
                <a:spcPts val="0"/>
              </a:spcAft>
              <a:buSzPts val="1700"/>
              <a:buChar char="•"/>
            </a:pPr>
            <a:r>
              <a:rPr lang="en-US" sz="2300"/>
              <a:t>Identify a program point of contact with multiple means of contact including electronically and in person. Ensure information is easily accessible by students and potential students</a:t>
            </a:r>
            <a:endParaRPr sz="2300"/>
          </a:p>
          <a:p>
            <a:pPr marL="457200" lvl="0" indent="-336550" algn="l" rtl="0">
              <a:spcBef>
                <a:spcPts val="0"/>
              </a:spcBef>
              <a:spcAft>
                <a:spcPts val="0"/>
              </a:spcAft>
              <a:buSzPts val="1700"/>
              <a:buChar char="•"/>
            </a:pPr>
            <a:r>
              <a:rPr lang="en-US" sz="2300"/>
              <a:t>Ensure that potential students know to ask for the program when they arrive on campus. Educate frontline or first-contact campus staff about the program and develop a process for a warm hand-off to the program rather than relying on referrals</a:t>
            </a:r>
            <a:endParaRPr sz="2300"/>
          </a:p>
          <a:p>
            <a:pPr marL="457200" lvl="0" indent="-336550" algn="l" rtl="0">
              <a:spcBef>
                <a:spcPts val="0"/>
              </a:spcBef>
              <a:spcAft>
                <a:spcPts val="0"/>
              </a:spcAft>
              <a:buSzPts val="1700"/>
              <a:buChar char="•"/>
            </a:pPr>
            <a:r>
              <a:rPr lang="en-US" sz="2300"/>
              <a:t>Create ways for students to find the Rising Scholars program without first disclosing their history to strangers</a:t>
            </a:r>
            <a:endParaRPr sz="2300"/>
          </a:p>
          <a:p>
            <a:pPr marL="457200" lvl="0" indent="-336550" algn="l" rtl="0">
              <a:spcBef>
                <a:spcPts val="0"/>
              </a:spcBef>
              <a:spcAft>
                <a:spcPts val="0"/>
              </a:spcAft>
              <a:buSzPts val="1700"/>
              <a:buChar char="•"/>
            </a:pPr>
            <a:r>
              <a:rPr lang="en-US" sz="2300"/>
              <a:t>If possible, offer dual enrollment opportunities for youth involved in the county’s juvenile justice system; align transition services onto campus </a:t>
            </a:r>
            <a:endParaRPr sz="2300"/>
          </a:p>
          <a:p>
            <a:pPr marL="457200" lvl="0" indent="-336550" algn="l" rtl="0">
              <a:spcBef>
                <a:spcPts val="0"/>
              </a:spcBef>
              <a:spcAft>
                <a:spcPts val="0"/>
              </a:spcAft>
              <a:buSzPts val="1700"/>
              <a:buChar char="•"/>
            </a:pPr>
            <a:r>
              <a:rPr lang="en-US" sz="2300"/>
              <a:t>If possible, offer orientations, programming, or courses in the local county jail and juvenile justice system, and align transition services onto campus for the students</a:t>
            </a:r>
            <a:endParaRPr sz="2300"/>
          </a:p>
        </p:txBody>
      </p:sp>
      <p:sp>
        <p:nvSpPr>
          <p:cNvPr id="141" name="Google Shape;141;p19"/>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0"/>
          <p:cNvSpPr txBox="1">
            <a:spLocks noGrp="1"/>
          </p:cNvSpPr>
          <p:nvPr>
            <p:ph type="title"/>
          </p:nvPr>
        </p:nvSpPr>
        <p:spPr>
          <a:xfrm>
            <a:off x="1277650" y="365125"/>
            <a:ext cx="10046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Guiding Principles: Enter the Path</a:t>
            </a:r>
            <a:endParaRPr/>
          </a:p>
        </p:txBody>
      </p:sp>
      <p:sp>
        <p:nvSpPr>
          <p:cNvPr id="148" name="Google Shape;148;p20"/>
          <p:cNvSpPr txBox="1">
            <a:spLocks noGrp="1"/>
          </p:cNvSpPr>
          <p:nvPr>
            <p:ph type="body" idx="1"/>
          </p:nvPr>
        </p:nvSpPr>
        <p:spPr>
          <a:xfrm>
            <a:off x="1277650" y="1401925"/>
            <a:ext cx="10629300" cy="4419600"/>
          </a:xfrm>
          <a:prstGeom prst="rect">
            <a:avLst/>
          </a:prstGeom>
        </p:spPr>
        <p:txBody>
          <a:bodyPr spcFirstLastPara="1" wrap="square" lIns="91425" tIns="45700" rIns="91425" bIns="45700" anchor="t" anchorCtr="0">
            <a:noAutofit/>
          </a:bodyPr>
          <a:lstStyle/>
          <a:p>
            <a:pPr marL="457200" lvl="0" indent="-330200" algn="l" rtl="0">
              <a:spcBef>
                <a:spcPts val="1000"/>
              </a:spcBef>
              <a:spcAft>
                <a:spcPts val="0"/>
              </a:spcAft>
              <a:buSzPts val="1600"/>
              <a:buChar char="•"/>
            </a:pPr>
            <a:r>
              <a:rPr lang="en-US" sz="2200"/>
              <a:t>Walk students through the admissions and enrollment process. Connect students via a warm hand-off with trusted contacts in financial aid, admissions and records, and academic and career counseling</a:t>
            </a:r>
            <a:endParaRPr sz="2200"/>
          </a:p>
          <a:p>
            <a:pPr marL="457200" lvl="0" indent="-330200" algn="l" rtl="0">
              <a:spcBef>
                <a:spcPts val="0"/>
              </a:spcBef>
              <a:spcAft>
                <a:spcPts val="0"/>
              </a:spcAft>
              <a:buSzPts val="1600"/>
              <a:buChar char="•"/>
            </a:pPr>
            <a:r>
              <a:rPr lang="en-US" sz="2200"/>
              <a:t>Connect Rising Scholars students with other campus programs that may be available to them including EOPS, Guardian Scholars, Puente, Umoja, and Veterans Services</a:t>
            </a:r>
            <a:endParaRPr sz="2200"/>
          </a:p>
          <a:p>
            <a:pPr marL="457200" lvl="0" indent="-330200" algn="l" rtl="0">
              <a:spcBef>
                <a:spcPts val="0"/>
              </a:spcBef>
              <a:spcAft>
                <a:spcPts val="0"/>
              </a:spcAft>
              <a:buSzPts val="1600"/>
              <a:buChar char="•"/>
            </a:pPr>
            <a:r>
              <a:rPr lang="en-US" sz="2200"/>
              <a:t>Lead professional development for faculty and staff to break down misunderstandings and prejudices; have students lead or provide guidance on these trainings if possible</a:t>
            </a:r>
            <a:endParaRPr sz="2200"/>
          </a:p>
          <a:p>
            <a:pPr marL="457200" lvl="0" indent="-330200" algn="l" rtl="0">
              <a:spcBef>
                <a:spcPts val="0"/>
              </a:spcBef>
              <a:spcAft>
                <a:spcPts val="0"/>
              </a:spcAft>
              <a:buSzPts val="1600"/>
              <a:buChar char="•"/>
            </a:pPr>
            <a:r>
              <a:rPr lang="en-US" sz="2200"/>
              <a:t>Award credit for prior learning to students who took career education courses while incarcerated or detained whenever possible</a:t>
            </a:r>
            <a:endParaRPr sz="2200"/>
          </a:p>
          <a:p>
            <a:pPr marL="457200" lvl="0" indent="-330200" algn="l" rtl="0">
              <a:spcBef>
                <a:spcPts val="0"/>
              </a:spcBef>
              <a:spcAft>
                <a:spcPts val="0"/>
              </a:spcAft>
              <a:buSzPts val="1600"/>
              <a:buChar char="•"/>
            </a:pPr>
            <a:r>
              <a:rPr lang="en-US" sz="2200"/>
              <a:t>Because students may be new to the college community, ensure that they are informed about academic decisions that have consequences such as the W, and academic opportunities such as scholarships and honor societies</a:t>
            </a:r>
            <a:endParaRPr sz="2200"/>
          </a:p>
          <a:p>
            <a:pPr marL="457200" lvl="0" indent="-330200" algn="l" rtl="0">
              <a:spcBef>
                <a:spcPts val="0"/>
              </a:spcBef>
              <a:spcAft>
                <a:spcPts val="0"/>
              </a:spcAft>
              <a:buSzPts val="1600"/>
              <a:buChar char="•"/>
            </a:pPr>
            <a:r>
              <a:rPr lang="en-US" sz="2200"/>
              <a:t>Foster peer-to-peer introductions between new and existing Rising Scholars students</a:t>
            </a:r>
            <a:endParaRPr sz="2200"/>
          </a:p>
        </p:txBody>
      </p:sp>
      <p:sp>
        <p:nvSpPr>
          <p:cNvPr id="149" name="Google Shape;149;p2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1"/>
          <p:cNvSpPr txBox="1">
            <a:spLocks noGrp="1"/>
          </p:cNvSpPr>
          <p:nvPr>
            <p:ph type="title"/>
          </p:nvPr>
        </p:nvSpPr>
        <p:spPr>
          <a:xfrm>
            <a:off x="1277650" y="365125"/>
            <a:ext cx="10046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Guiding Principles: Stay on the Path</a:t>
            </a:r>
            <a:endParaRPr/>
          </a:p>
        </p:txBody>
      </p:sp>
      <p:sp>
        <p:nvSpPr>
          <p:cNvPr id="156" name="Google Shape;156;p21"/>
          <p:cNvSpPr txBox="1">
            <a:spLocks noGrp="1"/>
          </p:cNvSpPr>
          <p:nvPr>
            <p:ph type="body" idx="1"/>
          </p:nvPr>
        </p:nvSpPr>
        <p:spPr>
          <a:xfrm>
            <a:off x="1277650" y="1441835"/>
            <a:ext cx="10450500" cy="4756250"/>
          </a:xfrm>
          <a:prstGeom prst="rect">
            <a:avLst/>
          </a:prstGeom>
        </p:spPr>
        <p:txBody>
          <a:bodyPr spcFirstLastPara="1" wrap="square" lIns="91425" tIns="45700" rIns="91425" bIns="45700" anchor="t" anchorCtr="0">
            <a:noAutofit/>
          </a:bodyPr>
          <a:lstStyle/>
          <a:p>
            <a:pPr marL="457200" lvl="0" indent="-304800" algn="l" rtl="0">
              <a:spcBef>
                <a:spcPts val="1000"/>
              </a:spcBef>
              <a:spcAft>
                <a:spcPts val="0"/>
              </a:spcAft>
              <a:buSzPts val="1200"/>
              <a:buChar char="•"/>
            </a:pPr>
            <a:r>
              <a:rPr lang="en-US" sz="1900" dirty="0"/>
              <a:t>Be proactive about student engagement and support. Take extra steps.</a:t>
            </a:r>
            <a:endParaRPr sz="1900" dirty="0"/>
          </a:p>
          <a:p>
            <a:pPr marL="457200" lvl="0" indent="-304800" algn="l" rtl="0">
              <a:spcBef>
                <a:spcPts val="0"/>
              </a:spcBef>
              <a:spcAft>
                <a:spcPts val="0"/>
              </a:spcAft>
              <a:buSzPts val="1200"/>
              <a:buChar char="•"/>
            </a:pPr>
            <a:r>
              <a:rPr lang="en-US" sz="1900" dirty="0"/>
              <a:t>Establish a highly coordinated proactive approach to student and academic support services</a:t>
            </a:r>
            <a:endParaRPr sz="1900" dirty="0"/>
          </a:p>
          <a:p>
            <a:pPr marL="457200" lvl="0" indent="-304800" algn="l" rtl="0">
              <a:spcBef>
                <a:spcPts val="0"/>
              </a:spcBef>
              <a:spcAft>
                <a:spcPts val="0"/>
              </a:spcAft>
              <a:buSzPts val="1200"/>
              <a:buChar char="•"/>
            </a:pPr>
            <a:r>
              <a:rPr lang="en-US" sz="1900" dirty="0"/>
              <a:t>Create structured opportunities for peer connections and peer mentoring </a:t>
            </a:r>
            <a:endParaRPr sz="1900" dirty="0"/>
          </a:p>
          <a:p>
            <a:pPr marL="457200" lvl="0" indent="-304800" algn="l" rtl="0">
              <a:spcBef>
                <a:spcPts val="0"/>
              </a:spcBef>
              <a:spcAft>
                <a:spcPts val="0"/>
              </a:spcAft>
              <a:buSzPts val="1200"/>
              <a:buChar char="•"/>
            </a:pPr>
            <a:r>
              <a:rPr lang="en-US" sz="1900" dirty="0"/>
              <a:t>Keep students on track to degree or certificate completion; engage students in degree audits regularly</a:t>
            </a:r>
            <a:endParaRPr sz="1900" dirty="0"/>
          </a:p>
          <a:p>
            <a:pPr marL="457200" lvl="0" indent="-304800" algn="l" rtl="0">
              <a:spcBef>
                <a:spcPts val="0"/>
              </a:spcBef>
              <a:spcAft>
                <a:spcPts val="0"/>
              </a:spcAft>
              <a:buSzPts val="1200"/>
              <a:buChar char="•"/>
            </a:pPr>
            <a:r>
              <a:rPr lang="en-US" sz="1900" dirty="0"/>
              <a:t>Seek funding to offer paid student positions for peer mentorship and program leadership</a:t>
            </a:r>
            <a:endParaRPr sz="1900" dirty="0"/>
          </a:p>
          <a:p>
            <a:pPr marL="457200" lvl="0" indent="-304800" algn="l" rtl="0">
              <a:spcBef>
                <a:spcPts val="0"/>
              </a:spcBef>
              <a:spcAft>
                <a:spcPts val="0"/>
              </a:spcAft>
              <a:buSzPts val="1200"/>
              <a:buChar char="•"/>
            </a:pPr>
            <a:r>
              <a:rPr lang="en-US" sz="1900" dirty="0"/>
              <a:t>Work with HR, Fin Aid, and others for work study and campus employment </a:t>
            </a:r>
            <a:endParaRPr sz="1900" dirty="0"/>
          </a:p>
          <a:p>
            <a:pPr marL="457200" lvl="0" indent="-304800" algn="l" rtl="0">
              <a:spcBef>
                <a:spcPts val="0"/>
              </a:spcBef>
              <a:spcAft>
                <a:spcPts val="0"/>
              </a:spcAft>
              <a:buSzPts val="1200"/>
              <a:buChar char="•"/>
            </a:pPr>
            <a:r>
              <a:rPr lang="en-US" sz="1900" dirty="0"/>
              <a:t>Incorporate dedicated mental health supports into the program</a:t>
            </a:r>
            <a:endParaRPr sz="1900" dirty="0"/>
          </a:p>
          <a:p>
            <a:pPr marL="457200" lvl="0" indent="-304800" algn="l" rtl="0">
              <a:spcBef>
                <a:spcPts val="0"/>
              </a:spcBef>
              <a:spcAft>
                <a:spcPts val="0"/>
              </a:spcAft>
              <a:buSzPts val="1200"/>
              <a:buChar char="•"/>
            </a:pPr>
            <a:r>
              <a:rPr lang="en-US" sz="1900" dirty="0"/>
              <a:t>Incorporate dedicated tutoring services into the program</a:t>
            </a:r>
            <a:endParaRPr sz="1900" dirty="0"/>
          </a:p>
          <a:p>
            <a:pPr marL="457200" lvl="0" indent="-304800" algn="l" rtl="0">
              <a:spcBef>
                <a:spcPts val="0"/>
              </a:spcBef>
              <a:spcAft>
                <a:spcPts val="0"/>
              </a:spcAft>
              <a:buSzPts val="1200"/>
              <a:buChar char="•"/>
            </a:pPr>
            <a:r>
              <a:rPr lang="en-US" sz="1900" dirty="0"/>
              <a:t>Create community partnerships to address the students’ unique needs such as expungement</a:t>
            </a:r>
            <a:endParaRPr sz="1900" dirty="0"/>
          </a:p>
          <a:p>
            <a:pPr marL="457200" lvl="0" indent="-304800" algn="l" rtl="0">
              <a:spcBef>
                <a:spcPts val="0"/>
              </a:spcBef>
              <a:spcAft>
                <a:spcPts val="0"/>
              </a:spcAft>
              <a:buSzPts val="1200"/>
              <a:buChar char="•"/>
            </a:pPr>
            <a:r>
              <a:rPr lang="en-US" sz="1900" dirty="0"/>
              <a:t>Educate program staff and career counselors (or find a community partner) about career barriers such as licensing restrictions</a:t>
            </a:r>
            <a:endParaRPr sz="1900" dirty="0"/>
          </a:p>
          <a:p>
            <a:pPr marL="457200" lvl="0" indent="-304800" algn="l" rtl="0">
              <a:spcBef>
                <a:spcPts val="0"/>
              </a:spcBef>
              <a:spcAft>
                <a:spcPts val="0"/>
              </a:spcAft>
              <a:buSzPts val="1200"/>
              <a:buChar char="•"/>
            </a:pPr>
            <a:r>
              <a:rPr lang="en-US" sz="1900" dirty="0"/>
              <a:t>Build a relationship with local Probation and Parole offices so that students are supported in their educational pursuits </a:t>
            </a:r>
            <a:endParaRPr sz="1900" dirty="0"/>
          </a:p>
          <a:p>
            <a:pPr marL="457200" lvl="0" indent="-304800" algn="l" rtl="0">
              <a:spcBef>
                <a:spcPts val="0"/>
              </a:spcBef>
              <a:spcAft>
                <a:spcPts val="0"/>
              </a:spcAft>
              <a:buSzPts val="1200"/>
              <a:buChar char="•"/>
            </a:pPr>
            <a:r>
              <a:rPr lang="en-US" sz="1900" dirty="0"/>
              <a:t>Advise students to attend office hours &amp; build relationships with instructors</a:t>
            </a:r>
            <a:endParaRPr sz="1900" dirty="0"/>
          </a:p>
          <a:p>
            <a:pPr marL="457200" lvl="0" indent="-304800" algn="l" rtl="0">
              <a:spcBef>
                <a:spcPts val="0"/>
              </a:spcBef>
              <a:spcAft>
                <a:spcPts val="0"/>
              </a:spcAft>
              <a:buSzPts val="1200"/>
              <a:buChar char="•"/>
            </a:pPr>
            <a:r>
              <a:rPr lang="en-US" sz="1900" dirty="0"/>
              <a:t>Create a continuous feedback loop between program staff and students to ensure that the program adapts and responds to changing student needs</a:t>
            </a:r>
            <a:endParaRPr sz="1900" dirty="0"/>
          </a:p>
        </p:txBody>
      </p:sp>
      <p:sp>
        <p:nvSpPr>
          <p:cNvPr id="157" name="Google Shape;157;p2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2"/>
          <p:cNvSpPr txBox="1">
            <a:spLocks noGrp="1"/>
          </p:cNvSpPr>
          <p:nvPr>
            <p:ph type="title"/>
          </p:nvPr>
        </p:nvSpPr>
        <p:spPr>
          <a:xfrm>
            <a:off x="1277650" y="365125"/>
            <a:ext cx="10046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Guiding Principles: Ensure Learning</a:t>
            </a:r>
            <a:endParaRPr/>
          </a:p>
        </p:txBody>
      </p:sp>
      <p:sp>
        <p:nvSpPr>
          <p:cNvPr id="164" name="Google Shape;164;p22"/>
          <p:cNvSpPr txBox="1">
            <a:spLocks noGrp="1"/>
          </p:cNvSpPr>
          <p:nvPr>
            <p:ph type="body" idx="1"/>
          </p:nvPr>
        </p:nvSpPr>
        <p:spPr>
          <a:xfrm>
            <a:off x="1277650" y="1540650"/>
            <a:ext cx="10390800" cy="4419600"/>
          </a:xfrm>
          <a:prstGeom prst="rect">
            <a:avLst/>
          </a:prstGeom>
        </p:spPr>
        <p:txBody>
          <a:bodyPr spcFirstLastPara="1" wrap="square" lIns="91425" tIns="45700" rIns="91425" bIns="45700" anchor="t" anchorCtr="0">
            <a:noAutofit/>
          </a:bodyPr>
          <a:lstStyle/>
          <a:p>
            <a:pPr marL="457200" lvl="0" indent="-311150" algn="l" rtl="0">
              <a:spcBef>
                <a:spcPts val="1000"/>
              </a:spcBef>
              <a:spcAft>
                <a:spcPts val="0"/>
              </a:spcAft>
              <a:buSzPts val="1300"/>
              <a:buChar char="•"/>
            </a:pPr>
            <a:r>
              <a:rPr lang="en-US" sz="1900"/>
              <a:t>Amplify student voices on campus. Remain mindful to avoid having students “perform their poverty” and compensate students for telling their stories whenever possible; elevating the student voice should not exploit the student’s experiences but empower students to share their knowledge as experts, leaders, and change agents</a:t>
            </a:r>
            <a:endParaRPr sz="1900"/>
          </a:p>
          <a:p>
            <a:pPr marL="457200" lvl="0" indent="-311150" algn="l" rtl="0">
              <a:spcBef>
                <a:spcPts val="0"/>
              </a:spcBef>
              <a:spcAft>
                <a:spcPts val="0"/>
              </a:spcAft>
              <a:buSzPts val="1300"/>
              <a:buChar char="•"/>
            </a:pPr>
            <a:r>
              <a:rPr lang="en-US" sz="1900"/>
              <a:t>Incorporate a resiliency framework rather than a deficit model; focus on students’ capacity for positive growth rather than punitive responses to students who are struggling</a:t>
            </a:r>
            <a:endParaRPr sz="1900"/>
          </a:p>
          <a:p>
            <a:pPr marL="457200" lvl="0" indent="-311150" algn="l" rtl="0">
              <a:spcBef>
                <a:spcPts val="0"/>
              </a:spcBef>
              <a:spcAft>
                <a:spcPts val="0"/>
              </a:spcAft>
              <a:buSzPts val="1300"/>
              <a:buChar char="•"/>
            </a:pPr>
            <a:r>
              <a:rPr lang="en-US" sz="1900"/>
              <a:t>Use professional development and other avenues to educate faculty and staff about opportunities to support students in the classroom and on campus, including the challenges that may be unique to students on Parole or Probation</a:t>
            </a:r>
            <a:endParaRPr sz="1900"/>
          </a:p>
          <a:p>
            <a:pPr marL="457200" lvl="0" indent="-311150" algn="l" rtl="0">
              <a:spcBef>
                <a:spcPts val="0"/>
              </a:spcBef>
              <a:spcAft>
                <a:spcPts val="0"/>
              </a:spcAft>
              <a:buSzPts val="1300"/>
              <a:buChar char="•"/>
            </a:pPr>
            <a:r>
              <a:rPr lang="en-US" sz="1900"/>
              <a:t>Avoid limiting students’ options or allowing others to lower expectations because of the students’ history</a:t>
            </a:r>
            <a:endParaRPr sz="1900"/>
          </a:p>
          <a:p>
            <a:pPr marL="457200" lvl="0" indent="-311150" algn="l" rtl="0">
              <a:spcBef>
                <a:spcPts val="0"/>
              </a:spcBef>
              <a:spcAft>
                <a:spcPts val="0"/>
              </a:spcAft>
              <a:buSzPts val="1300"/>
              <a:buChar char="•"/>
            </a:pPr>
            <a:r>
              <a:rPr lang="en-US" sz="1900"/>
              <a:t>Be proactive about supporting students’ technology needs and gaps</a:t>
            </a:r>
            <a:endParaRPr sz="1900"/>
          </a:p>
          <a:p>
            <a:pPr marL="457200" lvl="0" indent="-311150" algn="l" rtl="0">
              <a:spcBef>
                <a:spcPts val="0"/>
              </a:spcBef>
              <a:spcAft>
                <a:spcPts val="0"/>
              </a:spcAft>
              <a:buSzPts val="1300"/>
              <a:buChar char="•"/>
            </a:pPr>
            <a:r>
              <a:rPr lang="en-US" sz="1900"/>
              <a:t>Encourage students to participate in student government and other leadership opportunities. Build the foundation for RS students to become leaders on campus and in the community</a:t>
            </a:r>
            <a:endParaRPr sz="1900"/>
          </a:p>
          <a:p>
            <a:pPr marL="457200" lvl="0" indent="-311150" algn="l" rtl="0">
              <a:spcBef>
                <a:spcPts val="0"/>
              </a:spcBef>
              <a:spcAft>
                <a:spcPts val="0"/>
              </a:spcAft>
              <a:buSzPts val="1300"/>
              <a:buChar char="•"/>
            </a:pPr>
            <a:r>
              <a:rPr lang="en-US" sz="1900"/>
              <a:t>Become familiar with the college’s campus police department or other agency hired for campus policing. Build a community where Rising Scholars students are welcomed on campus and campus police encourage and support Rising Scholars students</a:t>
            </a:r>
            <a:endParaRPr sz="1900"/>
          </a:p>
          <a:p>
            <a:pPr marL="0" lvl="0" indent="0" algn="l" rtl="0">
              <a:spcBef>
                <a:spcPts val="1000"/>
              </a:spcBef>
              <a:spcAft>
                <a:spcPts val="0"/>
              </a:spcAft>
              <a:buNone/>
            </a:pPr>
            <a:endParaRPr/>
          </a:p>
        </p:txBody>
      </p:sp>
      <p:sp>
        <p:nvSpPr>
          <p:cNvPr id="165" name="Google Shape;165;p2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3"/>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Ways to Support Students: In the Syllabus</a:t>
            </a:r>
            <a:endParaRPr/>
          </a:p>
        </p:txBody>
      </p:sp>
      <p:sp>
        <p:nvSpPr>
          <p:cNvPr id="172" name="Google Shape;172;p23"/>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In your syllabus:</a:t>
            </a:r>
            <a:endParaRPr/>
          </a:p>
          <a:p>
            <a:pPr marL="914400" lvl="1" indent="-342900" algn="l" rtl="0">
              <a:spcBef>
                <a:spcPts val="500"/>
              </a:spcBef>
              <a:spcAft>
                <a:spcPts val="0"/>
              </a:spcAft>
              <a:buSzPts val="1800"/>
              <a:buChar char="•"/>
            </a:pPr>
            <a:r>
              <a:rPr lang="en-US"/>
              <a:t>Include information about student support services</a:t>
            </a:r>
            <a:endParaRPr/>
          </a:p>
          <a:p>
            <a:pPr marL="914400" lvl="1" indent="-342900" algn="l" rtl="0">
              <a:spcBef>
                <a:spcPts val="0"/>
              </a:spcBef>
              <a:spcAft>
                <a:spcPts val="0"/>
              </a:spcAft>
              <a:buSzPts val="1800"/>
              <a:buChar char="•"/>
            </a:pPr>
            <a:r>
              <a:rPr lang="en-US"/>
              <a:t>Include information about clubs or local organizations</a:t>
            </a:r>
            <a:endParaRPr/>
          </a:p>
          <a:p>
            <a:pPr marL="914400" lvl="1" indent="-342900" algn="l" rtl="0">
              <a:spcBef>
                <a:spcPts val="0"/>
              </a:spcBef>
              <a:spcAft>
                <a:spcPts val="0"/>
              </a:spcAft>
              <a:buSzPts val="1800"/>
              <a:buChar char="•"/>
            </a:pPr>
            <a:r>
              <a:rPr lang="en-US"/>
              <a:t>Affirming language and a statement of support for students; creating classroom norms and maintaining a collaborative, inclusive learning environment</a:t>
            </a:r>
            <a:endParaRPr/>
          </a:p>
          <a:p>
            <a:pPr marL="914400" lvl="1" indent="-342900" algn="l" rtl="0">
              <a:spcBef>
                <a:spcPts val="0"/>
              </a:spcBef>
              <a:spcAft>
                <a:spcPts val="0"/>
              </a:spcAft>
              <a:buSzPts val="1800"/>
              <a:buChar char="•"/>
            </a:pPr>
            <a:r>
              <a:rPr lang="en-US"/>
              <a:t>Be flexible with attendance policies and assignment submission dates</a:t>
            </a:r>
            <a:endParaRPr/>
          </a:p>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ctr" rtl="0">
              <a:spcBef>
                <a:spcPts val="1000"/>
              </a:spcBef>
              <a:spcAft>
                <a:spcPts val="0"/>
              </a:spcAft>
              <a:buNone/>
            </a:pPr>
            <a:r>
              <a:rPr lang="en-US" sz="2800" i="1"/>
              <a:t>What do you include on your syllabus or advise faculty to include?</a:t>
            </a:r>
            <a:endParaRPr sz="2800" i="1"/>
          </a:p>
          <a:p>
            <a:pPr marL="0" lvl="0" indent="0" algn="l" rtl="0">
              <a:spcBef>
                <a:spcPts val="1000"/>
              </a:spcBef>
              <a:spcAft>
                <a:spcPts val="0"/>
              </a:spcAft>
              <a:buNone/>
            </a:pPr>
            <a:endParaRPr/>
          </a:p>
        </p:txBody>
      </p:sp>
      <p:sp>
        <p:nvSpPr>
          <p:cNvPr id="173" name="Google Shape;173;p23"/>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4"/>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Ways to Support Students: In the Classroom</a:t>
            </a:r>
            <a:endParaRPr/>
          </a:p>
        </p:txBody>
      </p:sp>
      <p:sp>
        <p:nvSpPr>
          <p:cNvPr id="180" name="Google Shape;180;p24"/>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In our classroom:</a:t>
            </a:r>
            <a:endParaRPr/>
          </a:p>
          <a:p>
            <a:pPr marL="914400" lvl="1" indent="-342900" algn="l" rtl="0">
              <a:spcBef>
                <a:spcPts val="500"/>
              </a:spcBef>
              <a:spcAft>
                <a:spcPts val="0"/>
              </a:spcAft>
              <a:buSzPts val="1800"/>
              <a:buChar char="•"/>
            </a:pPr>
            <a:r>
              <a:rPr lang="en-US"/>
              <a:t>Consistency, routines</a:t>
            </a:r>
            <a:endParaRPr/>
          </a:p>
          <a:p>
            <a:pPr marL="914400" lvl="1" indent="-342900" algn="l" rtl="0">
              <a:spcBef>
                <a:spcPts val="0"/>
              </a:spcBef>
              <a:spcAft>
                <a:spcPts val="0"/>
              </a:spcAft>
              <a:buSzPts val="1800"/>
              <a:buChar char="•"/>
            </a:pPr>
            <a:r>
              <a:rPr lang="en-US"/>
              <a:t>Clear communication</a:t>
            </a:r>
            <a:endParaRPr/>
          </a:p>
          <a:p>
            <a:pPr marL="914400" lvl="1" indent="-342900" algn="l" rtl="0">
              <a:spcBef>
                <a:spcPts val="0"/>
              </a:spcBef>
              <a:spcAft>
                <a:spcPts val="0"/>
              </a:spcAft>
              <a:buSzPts val="1800"/>
              <a:buChar char="•"/>
            </a:pPr>
            <a:r>
              <a:rPr lang="en-US"/>
              <a:t>Solicit student feedback, including in ways that are anonymous</a:t>
            </a:r>
            <a:endParaRPr/>
          </a:p>
          <a:p>
            <a:pPr marL="914400" lvl="1" indent="-342900" algn="l" rtl="0">
              <a:spcBef>
                <a:spcPts val="0"/>
              </a:spcBef>
              <a:spcAft>
                <a:spcPts val="0"/>
              </a:spcAft>
              <a:buSzPts val="1800"/>
              <a:buChar char="•"/>
            </a:pPr>
            <a:r>
              <a:rPr lang="en-US"/>
              <a:t>Use multi-modal assignment and assessment options</a:t>
            </a:r>
            <a:endParaRPr/>
          </a:p>
          <a:p>
            <a:pPr marL="914400" lvl="1" indent="-342900" algn="l" rtl="0">
              <a:spcBef>
                <a:spcPts val="0"/>
              </a:spcBef>
              <a:spcAft>
                <a:spcPts val="0"/>
              </a:spcAft>
              <a:buSzPts val="1800"/>
              <a:buChar char="•"/>
            </a:pPr>
            <a:r>
              <a:rPr lang="en-US"/>
              <a:t>Scaffolded projects and papers with flexible due dates</a:t>
            </a:r>
            <a:endParaRPr/>
          </a:p>
          <a:p>
            <a:pPr marL="0" lvl="0" indent="0" algn="l" rtl="0">
              <a:spcBef>
                <a:spcPts val="1000"/>
              </a:spcBef>
              <a:spcAft>
                <a:spcPts val="0"/>
              </a:spcAft>
              <a:buNone/>
            </a:pPr>
            <a:endParaRPr/>
          </a:p>
          <a:p>
            <a:pPr marL="0" lvl="0" indent="0" algn="l" rtl="0">
              <a:spcBef>
                <a:spcPts val="1000"/>
              </a:spcBef>
              <a:spcAft>
                <a:spcPts val="0"/>
              </a:spcAft>
              <a:buNone/>
            </a:pPr>
            <a:endParaRPr/>
          </a:p>
          <a:p>
            <a:pPr marL="0" lvl="0" indent="0" algn="ctr" rtl="0">
              <a:spcBef>
                <a:spcPts val="1000"/>
              </a:spcBef>
              <a:spcAft>
                <a:spcPts val="0"/>
              </a:spcAft>
              <a:buNone/>
            </a:pPr>
            <a:r>
              <a:rPr lang="en-US" sz="2800" i="1"/>
              <a:t>What practices do you employ to support students in your classroom?</a:t>
            </a:r>
            <a:endParaRPr sz="2800" i="1"/>
          </a:p>
          <a:p>
            <a:pPr marL="0" lvl="0" indent="0" algn="ctr" rtl="0">
              <a:spcBef>
                <a:spcPts val="1000"/>
              </a:spcBef>
              <a:spcAft>
                <a:spcPts val="0"/>
              </a:spcAft>
              <a:buNone/>
            </a:pPr>
            <a:endParaRPr sz="2800" i="1"/>
          </a:p>
        </p:txBody>
      </p:sp>
      <p:sp>
        <p:nvSpPr>
          <p:cNvPr id="181" name="Google Shape;181;p2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5"/>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Ways to Support Students: Senate Leadership</a:t>
            </a:r>
            <a:endParaRPr/>
          </a:p>
        </p:txBody>
      </p:sp>
      <p:sp>
        <p:nvSpPr>
          <p:cNvPr id="188" name="Google Shape;188;p25"/>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As Senate Leaders</a:t>
            </a:r>
            <a:endParaRPr/>
          </a:p>
          <a:p>
            <a:pPr marL="914400" lvl="1" indent="-342900" algn="l" rtl="0">
              <a:spcBef>
                <a:spcPts val="500"/>
              </a:spcBef>
              <a:spcAft>
                <a:spcPts val="0"/>
              </a:spcAft>
              <a:buSzPts val="1800"/>
              <a:buChar char="•"/>
            </a:pPr>
            <a:r>
              <a:rPr lang="en-US"/>
              <a:t>Review policies and practices to identify potential barriers to students</a:t>
            </a:r>
            <a:endParaRPr/>
          </a:p>
          <a:p>
            <a:pPr marL="1371600" lvl="2" indent="-342900" algn="l" rtl="0">
              <a:spcBef>
                <a:spcPts val="0"/>
              </a:spcBef>
              <a:spcAft>
                <a:spcPts val="0"/>
              </a:spcAft>
              <a:buSzPts val="1800"/>
              <a:buChar char="•"/>
            </a:pPr>
            <a:r>
              <a:rPr lang="en-US"/>
              <a:t>Academic Probation Policies</a:t>
            </a:r>
            <a:endParaRPr/>
          </a:p>
          <a:p>
            <a:pPr marL="1371600" lvl="2" indent="-342900" algn="l" rtl="0">
              <a:spcBef>
                <a:spcPts val="0"/>
              </a:spcBef>
              <a:spcAft>
                <a:spcPts val="0"/>
              </a:spcAft>
              <a:buSzPts val="1800"/>
              <a:buChar char="•"/>
            </a:pPr>
            <a:r>
              <a:rPr lang="en-US"/>
              <a:t>Syllabus Policies</a:t>
            </a:r>
            <a:endParaRPr/>
          </a:p>
          <a:p>
            <a:pPr marL="914400" lvl="1" indent="-342900" algn="l" rtl="0">
              <a:spcBef>
                <a:spcPts val="0"/>
              </a:spcBef>
              <a:spcAft>
                <a:spcPts val="0"/>
              </a:spcAft>
              <a:buSzPts val="1800"/>
              <a:buChar char="•"/>
            </a:pPr>
            <a:r>
              <a:rPr lang="en-US"/>
              <a:t>Work study limitations - are there unnecessary limitations for students with a felony conviction?</a:t>
            </a:r>
            <a:endParaRPr/>
          </a:p>
          <a:p>
            <a:pPr marL="914400" lvl="1" indent="-342900" algn="l" rtl="0">
              <a:spcBef>
                <a:spcPts val="0"/>
              </a:spcBef>
              <a:spcAft>
                <a:spcPts val="0"/>
              </a:spcAft>
              <a:buSzPts val="1800"/>
              <a:buChar char="•"/>
            </a:pPr>
            <a:r>
              <a:rPr lang="en-US"/>
              <a:t>Promote professional development opportunities, including inclusive classroom practices, sensitivity training, bias, etc.</a:t>
            </a:r>
            <a:endParaRPr/>
          </a:p>
          <a:p>
            <a:pPr marL="0" lvl="0" indent="0" algn="l" rtl="0">
              <a:spcBef>
                <a:spcPts val="1000"/>
              </a:spcBef>
              <a:spcAft>
                <a:spcPts val="0"/>
              </a:spcAft>
              <a:buNone/>
            </a:pPr>
            <a:endParaRPr/>
          </a:p>
          <a:p>
            <a:pPr marL="0" lvl="0" indent="0" algn="ctr" rtl="0">
              <a:spcBef>
                <a:spcPts val="1000"/>
              </a:spcBef>
              <a:spcAft>
                <a:spcPts val="0"/>
              </a:spcAft>
              <a:buNone/>
            </a:pPr>
            <a:r>
              <a:rPr lang="en-US" sz="2800" i="1"/>
              <a:t>What campus policies, procedures, and practices have you found important to review and revise?</a:t>
            </a:r>
            <a:endParaRPr sz="2800" i="1"/>
          </a:p>
          <a:p>
            <a:pPr marL="0" lvl="0" indent="0" algn="l" rtl="0">
              <a:spcBef>
                <a:spcPts val="1000"/>
              </a:spcBef>
              <a:spcAft>
                <a:spcPts val="0"/>
              </a:spcAft>
              <a:buNone/>
            </a:pPr>
            <a:endParaRPr/>
          </a:p>
        </p:txBody>
      </p:sp>
      <p:sp>
        <p:nvSpPr>
          <p:cNvPr id="189" name="Google Shape;189;p25"/>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27885" y="1335091"/>
            <a:ext cx="3583500" cy="18906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Breakout Description</a:t>
            </a:r>
            <a:endParaRPr/>
          </a:p>
        </p:txBody>
      </p:sp>
      <p:sp>
        <p:nvSpPr>
          <p:cNvPr id="51" name="Google Shape;51;p8"/>
          <p:cNvSpPr txBox="1">
            <a:spLocks noGrp="1"/>
          </p:cNvSpPr>
          <p:nvPr>
            <p:ph type="body" idx="1"/>
          </p:nvPr>
        </p:nvSpPr>
        <p:spPr>
          <a:xfrm>
            <a:off x="4360863" y="1193842"/>
            <a:ext cx="6672300" cy="50916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a:solidFill>
                  <a:srgbClr val="000000"/>
                </a:solidFill>
                <a:highlight>
                  <a:srgbClr val="FFFFFF"/>
                </a:highlight>
                <a:latin typeface="Calibri"/>
                <a:ea typeface="Calibri"/>
                <a:cs typeface="Calibri"/>
                <a:sym typeface="Calibri"/>
              </a:rPr>
              <a:t>Education is a critical element of the success of formerly incarcerated persons. With presenters, discuss ways to support formerly incarcerated students as they navigate our campuses. From deploying effective counseling and classroom strategies to encouraging the development and maintenance of dedicated centers and facilitating student clubs, there are many ways faculty can support their success. Bring your ideas and share the ways your campus supports this important student population!</a:t>
            </a:r>
            <a:endParaRPr>
              <a:solidFill>
                <a:srgbClr val="000000"/>
              </a:solidFill>
              <a:highlight>
                <a:srgbClr val="FFFFFF"/>
              </a:highlight>
              <a:latin typeface="Calibri"/>
              <a:ea typeface="Calibri"/>
              <a:cs typeface="Calibri"/>
              <a:sym typeface="Calibri"/>
            </a:endParaRPr>
          </a:p>
          <a:p>
            <a:pPr marL="0" lvl="0" indent="0" algn="l" rtl="0">
              <a:spcBef>
                <a:spcPts val="1000"/>
              </a:spcBef>
              <a:spcAft>
                <a:spcPts val="0"/>
              </a:spcAft>
              <a:buNone/>
            </a:pPr>
            <a:endParaRPr/>
          </a:p>
        </p:txBody>
      </p:sp>
      <p:sp>
        <p:nvSpPr>
          <p:cNvPr id="52" name="Google Shape;52;p8"/>
          <p:cNvSpPr txBox="1">
            <a:spLocks noGrp="1"/>
          </p:cNvSpPr>
          <p:nvPr>
            <p:ph type="sldNum" idx="12"/>
          </p:nvPr>
        </p:nvSpPr>
        <p:spPr>
          <a:xfrm>
            <a:off x="9890125" y="6356350"/>
            <a:ext cx="1143000" cy="3684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6"/>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Ways to Support Students: </a:t>
            </a:r>
            <a:r>
              <a:rPr lang="en-US" dirty="0" smtClean="0"/>
              <a:t>On </a:t>
            </a:r>
            <a:r>
              <a:rPr lang="en-US" dirty="0"/>
              <a:t>Campus</a:t>
            </a:r>
            <a:endParaRPr dirty="0"/>
          </a:p>
        </p:txBody>
      </p:sp>
      <p:sp>
        <p:nvSpPr>
          <p:cNvPr id="196" name="Google Shape;196;p26"/>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Within the campus community</a:t>
            </a:r>
            <a:endParaRPr/>
          </a:p>
          <a:p>
            <a:pPr marL="914400" lvl="1" indent="-342900" algn="l" rtl="0">
              <a:spcBef>
                <a:spcPts val="500"/>
              </a:spcBef>
              <a:spcAft>
                <a:spcPts val="0"/>
              </a:spcAft>
              <a:buSzPts val="1800"/>
              <a:buChar char="•"/>
            </a:pPr>
            <a:r>
              <a:rPr lang="en-US"/>
              <a:t>Inclusive, welcoming events</a:t>
            </a:r>
            <a:endParaRPr/>
          </a:p>
          <a:p>
            <a:pPr marL="914400" lvl="1" indent="-342900" algn="l" rtl="0">
              <a:spcBef>
                <a:spcPts val="0"/>
              </a:spcBef>
              <a:spcAft>
                <a:spcPts val="0"/>
              </a:spcAft>
              <a:buSzPts val="1800"/>
              <a:buChar char="•"/>
            </a:pPr>
            <a:r>
              <a:rPr lang="en-US"/>
              <a:t>Family oriented</a:t>
            </a:r>
            <a:endParaRPr/>
          </a:p>
          <a:p>
            <a:pPr marL="914400" lvl="1" indent="-342900" algn="l" rtl="0">
              <a:spcBef>
                <a:spcPts val="0"/>
              </a:spcBef>
              <a:spcAft>
                <a:spcPts val="0"/>
              </a:spcAft>
              <a:buSzPts val="1800"/>
              <a:buChar char="•"/>
            </a:pPr>
            <a:r>
              <a:rPr lang="en-US"/>
              <a:t>Dedicated space/center for formerly incarcerated students with counselors and staff with relevant lived experiences</a:t>
            </a:r>
            <a:endParaRPr/>
          </a:p>
          <a:p>
            <a:pPr marL="914400" lvl="1" indent="-342900" algn="l" rtl="0">
              <a:spcBef>
                <a:spcPts val="0"/>
              </a:spcBef>
              <a:spcAft>
                <a:spcPts val="0"/>
              </a:spcAft>
              <a:buSzPts val="1800"/>
              <a:buChar char="•"/>
            </a:pPr>
            <a:r>
              <a:rPr lang="en-US"/>
              <a:t>Student clubs (Resource: </a:t>
            </a:r>
            <a:r>
              <a:rPr lang="en-US" u="sng">
                <a:solidFill>
                  <a:schemeClr val="hlink"/>
                </a:solidFill>
                <a:hlinkClick r:id="rId3"/>
              </a:rPr>
              <a:t>How to Start a Student Club from Corrections to College California</a:t>
            </a:r>
            <a:r>
              <a:rPr lang="en-US"/>
              <a:t>)</a:t>
            </a:r>
            <a:endParaRPr/>
          </a:p>
          <a:p>
            <a:pPr marL="914400" lvl="1" indent="-342900" algn="l" rtl="0">
              <a:spcBef>
                <a:spcPts val="0"/>
              </a:spcBef>
              <a:spcAft>
                <a:spcPts val="0"/>
              </a:spcAft>
              <a:buSzPts val="1800"/>
              <a:buChar char="•"/>
            </a:pPr>
            <a:r>
              <a:rPr lang="en-US"/>
              <a:t>Special events</a:t>
            </a:r>
            <a:endParaRPr/>
          </a:p>
          <a:p>
            <a:pPr marL="0" lvl="0" indent="0" algn="l" rtl="0">
              <a:spcBef>
                <a:spcPts val="1000"/>
              </a:spcBef>
              <a:spcAft>
                <a:spcPts val="0"/>
              </a:spcAft>
              <a:buNone/>
            </a:pPr>
            <a:endParaRPr/>
          </a:p>
          <a:p>
            <a:pPr marL="0" lvl="0" indent="0" algn="ctr" rtl="0">
              <a:spcBef>
                <a:spcPts val="1000"/>
              </a:spcBef>
              <a:spcAft>
                <a:spcPts val="0"/>
              </a:spcAft>
              <a:buNone/>
            </a:pPr>
            <a:r>
              <a:rPr lang="en-US" sz="2800" i="1"/>
              <a:t>How does your campus create an environment that is inclusive and welcoming to formerly incarcerated students and system-impacted families?  Or how do you wish they would?</a:t>
            </a:r>
            <a:endParaRPr sz="2800" i="1"/>
          </a:p>
          <a:p>
            <a:pPr marL="0" lvl="0" indent="0" algn="l" rtl="0">
              <a:spcBef>
                <a:spcPts val="1000"/>
              </a:spcBef>
              <a:spcAft>
                <a:spcPts val="0"/>
              </a:spcAft>
              <a:buNone/>
            </a:pPr>
            <a:endParaRPr/>
          </a:p>
        </p:txBody>
      </p:sp>
      <p:sp>
        <p:nvSpPr>
          <p:cNvPr id="197" name="Google Shape;197;p26"/>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27"/>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dirty="0"/>
          </a:p>
          <a:p>
            <a:pPr marL="0" lvl="0" indent="0" algn="ctr" rtl="0">
              <a:spcBef>
                <a:spcPts val="0"/>
              </a:spcBef>
              <a:spcAft>
                <a:spcPts val="0"/>
              </a:spcAft>
              <a:buNone/>
            </a:pPr>
            <a:r>
              <a:rPr lang="en-US" sz="3600" dirty="0">
                <a:solidFill>
                  <a:schemeClr val="dk1"/>
                </a:solidFill>
                <a:latin typeface="Palatino"/>
                <a:ea typeface="Palatino"/>
                <a:cs typeface="Palatino"/>
                <a:sym typeface="Palatino"/>
              </a:rPr>
              <a:t>What changes can you begin making for those things within your immediate control?</a:t>
            </a:r>
            <a:endParaRPr sz="3600" dirty="0">
              <a:solidFill>
                <a:schemeClr val="dk1"/>
              </a:solidFill>
              <a:latin typeface="Palatino"/>
              <a:ea typeface="Palatino"/>
              <a:cs typeface="Palatino"/>
              <a:sym typeface="Palatino"/>
            </a:endParaRPr>
          </a:p>
          <a:p>
            <a:pPr marL="0" lvl="0" indent="0" algn="ctr" rtl="0">
              <a:spcBef>
                <a:spcPts val="0"/>
              </a:spcBef>
              <a:spcAft>
                <a:spcPts val="0"/>
              </a:spcAft>
              <a:buNone/>
            </a:pPr>
            <a:endParaRPr sz="3600" dirty="0">
              <a:solidFill>
                <a:schemeClr val="dk1"/>
              </a:solidFill>
              <a:latin typeface="Palatino"/>
              <a:ea typeface="Palatino"/>
              <a:cs typeface="Palatino"/>
              <a:sym typeface="Palatino"/>
            </a:endParaRPr>
          </a:p>
          <a:p>
            <a:pPr marL="0" lvl="0" indent="0" algn="ctr" rtl="0">
              <a:spcBef>
                <a:spcPts val="0"/>
              </a:spcBef>
              <a:spcAft>
                <a:spcPts val="0"/>
              </a:spcAft>
              <a:buNone/>
            </a:pPr>
            <a:endParaRPr sz="3600" dirty="0">
              <a:solidFill>
                <a:schemeClr val="dk1"/>
              </a:solidFill>
              <a:latin typeface="Palatino"/>
              <a:ea typeface="Palatino"/>
              <a:cs typeface="Palatino"/>
              <a:sym typeface="Palatino"/>
            </a:endParaRPr>
          </a:p>
          <a:p>
            <a:pPr marL="0" lvl="0" indent="0" algn="ctr" rtl="0">
              <a:spcBef>
                <a:spcPts val="0"/>
              </a:spcBef>
              <a:spcAft>
                <a:spcPts val="0"/>
              </a:spcAft>
              <a:buNone/>
            </a:pPr>
            <a:r>
              <a:rPr lang="en-US" sz="3600" dirty="0">
                <a:solidFill>
                  <a:schemeClr val="dk1"/>
                </a:solidFill>
                <a:latin typeface="Palatino"/>
                <a:ea typeface="Palatino"/>
                <a:cs typeface="Palatino"/>
                <a:sym typeface="Palatino"/>
              </a:rPr>
              <a:t>What changes can you initiate or advocate for on your campus?</a:t>
            </a:r>
            <a:endParaRPr sz="3600" dirty="0">
              <a:solidFill>
                <a:schemeClr val="dk1"/>
              </a:solidFill>
              <a:latin typeface="Palatino"/>
              <a:ea typeface="Palatino"/>
              <a:cs typeface="Palatino"/>
              <a:sym typeface="Palatino"/>
            </a:endParaRPr>
          </a:p>
          <a:p>
            <a:pPr marL="0" lvl="0" indent="0" algn="ctr" rtl="0">
              <a:spcBef>
                <a:spcPts val="0"/>
              </a:spcBef>
              <a:spcAft>
                <a:spcPts val="0"/>
              </a:spcAft>
              <a:buNone/>
            </a:pPr>
            <a:endParaRPr sz="3600" dirty="0">
              <a:solidFill>
                <a:schemeClr val="dk1"/>
              </a:solidFill>
              <a:latin typeface="Palatino"/>
              <a:ea typeface="Palatino"/>
              <a:cs typeface="Palatino"/>
              <a:sym typeface="Palatino"/>
            </a:endParaRPr>
          </a:p>
          <a:p>
            <a:pPr marL="0" lvl="0" indent="0" algn="ctr" rtl="0">
              <a:spcBef>
                <a:spcPts val="0"/>
              </a:spcBef>
              <a:spcAft>
                <a:spcPts val="0"/>
              </a:spcAft>
              <a:buNone/>
            </a:pPr>
            <a:endParaRPr sz="3600" dirty="0">
              <a:solidFill>
                <a:schemeClr val="dk1"/>
              </a:solidFill>
              <a:latin typeface="Palatino"/>
              <a:ea typeface="Palatino"/>
              <a:cs typeface="Palatino"/>
              <a:sym typeface="Palatino"/>
            </a:endParaRPr>
          </a:p>
        </p:txBody>
      </p:sp>
      <p:sp>
        <p:nvSpPr>
          <p:cNvPr id="205" name="Google Shape;205;p27"/>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
        <p:nvSpPr>
          <p:cNvPr id="2" name="Title 1"/>
          <p:cNvSpPr>
            <a:spLocks noGrp="1"/>
          </p:cNvSpPr>
          <p:nvPr>
            <p:ph type="title"/>
          </p:nvPr>
        </p:nvSpPr>
        <p:spPr/>
        <p:txBody>
          <a:bodyPr/>
          <a:lstStyle/>
          <a:p>
            <a:r>
              <a:rPr lang="en-US" dirty="0" smtClean="0"/>
              <a:t>Planning for Action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8"/>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smtClean="0"/>
              <a:t>Resources</a:t>
            </a:r>
            <a:endParaRPr dirty="0"/>
          </a:p>
        </p:txBody>
      </p:sp>
      <p:sp>
        <p:nvSpPr>
          <p:cNvPr id="212" name="Google Shape;212;p28"/>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457200" lvl="0" indent="-342900" algn="l" rtl="0">
              <a:spcBef>
                <a:spcPts val="1000"/>
              </a:spcBef>
              <a:spcAft>
                <a:spcPts val="0"/>
              </a:spcAft>
              <a:buSzPts val="1800"/>
              <a:buChar char="•"/>
            </a:pPr>
            <a:r>
              <a:rPr lang="en-US"/>
              <a:t>CCCCO Rising Scholars Network </a:t>
            </a:r>
            <a:r>
              <a:rPr lang="en-US" u="sng">
                <a:solidFill>
                  <a:schemeClr val="hlink"/>
                </a:solidFill>
                <a:hlinkClick r:id="rId3"/>
              </a:rPr>
              <a:t>page</a:t>
            </a:r>
            <a:r>
              <a:rPr lang="en-US"/>
              <a:t> and </a:t>
            </a:r>
            <a:r>
              <a:rPr lang="en-US" u="sng">
                <a:solidFill>
                  <a:schemeClr val="hlink"/>
                </a:solidFill>
                <a:hlinkClick r:id="rId4"/>
              </a:rPr>
              <a:t>RisingScholarsNetwork.org</a:t>
            </a:r>
            <a:endParaRPr/>
          </a:p>
          <a:p>
            <a:pPr marL="457200" lvl="0" indent="-342900" algn="l" rtl="0">
              <a:spcBef>
                <a:spcPts val="0"/>
              </a:spcBef>
              <a:spcAft>
                <a:spcPts val="0"/>
              </a:spcAft>
              <a:buSzPts val="1800"/>
              <a:buChar char="•"/>
            </a:pPr>
            <a:r>
              <a:rPr lang="en-US" u="sng">
                <a:solidFill>
                  <a:schemeClr val="hlink"/>
                </a:solidFill>
                <a:hlinkClick r:id="rId5"/>
              </a:rPr>
              <a:t>Rising Scholars Network Guiding Principles for Serving Formerly Incarcerated Students</a:t>
            </a:r>
            <a:endParaRPr/>
          </a:p>
          <a:p>
            <a:pPr marL="457200" lvl="0" indent="-342900" algn="l" rtl="0">
              <a:spcBef>
                <a:spcPts val="0"/>
              </a:spcBef>
              <a:spcAft>
                <a:spcPts val="0"/>
              </a:spcAft>
              <a:buSzPts val="1800"/>
              <a:buChar char="•"/>
            </a:pPr>
            <a:r>
              <a:rPr lang="en-US" u="sng">
                <a:solidFill>
                  <a:schemeClr val="hlink"/>
                </a:solidFill>
                <a:hlinkClick r:id="rId6"/>
              </a:rPr>
              <a:t>Rising Scholars Network Best Practices for Asking Rising Scholars Students on Campus About Their Prior Incarceration Status</a:t>
            </a:r>
            <a:r>
              <a:rPr lang="en-US"/>
              <a:t> (Focus on local college data collection)</a:t>
            </a:r>
            <a:endParaRPr/>
          </a:p>
          <a:p>
            <a:pPr marL="457200" lvl="0" indent="-342900" algn="l" rtl="0">
              <a:spcBef>
                <a:spcPts val="0"/>
              </a:spcBef>
              <a:spcAft>
                <a:spcPts val="0"/>
              </a:spcAft>
              <a:buSzPts val="1800"/>
              <a:buChar char="•"/>
            </a:pPr>
            <a:r>
              <a:rPr lang="en-US" u="sng">
                <a:solidFill>
                  <a:schemeClr val="hlink"/>
                </a:solidFill>
                <a:hlinkClick r:id="rId7"/>
              </a:rPr>
              <a:t>From Corrections to College California: An Evaluation of Student Support During and After Incarceration</a:t>
            </a:r>
            <a:r>
              <a:rPr lang="en-US"/>
              <a:t> (Vera.org, June 2020) </a:t>
            </a:r>
            <a:endParaRPr/>
          </a:p>
          <a:p>
            <a:pPr marL="457200" lvl="0" indent="-342900" algn="l" rtl="0">
              <a:spcBef>
                <a:spcPts val="0"/>
              </a:spcBef>
              <a:spcAft>
                <a:spcPts val="0"/>
              </a:spcAft>
              <a:buSzPts val="1800"/>
              <a:buChar char="•"/>
            </a:pPr>
            <a:r>
              <a:rPr lang="en-US"/>
              <a:t>Anti-Recidivism Coalition-</a:t>
            </a:r>
            <a:r>
              <a:rPr lang="en-US" u="sng">
                <a:solidFill>
                  <a:schemeClr val="hlink"/>
                </a:solidFill>
                <a:hlinkClick r:id="rId8"/>
              </a:rPr>
              <a:t>Supportive Services</a:t>
            </a:r>
            <a:endParaRPr/>
          </a:p>
          <a:p>
            <a:pPr marL="0" lvl="0" indent="0" algn="l" rtl="0">
              <a:spcBef>
                <a:spcPts val="1000"/>
              </a:spcBef>
              <a:spcAft>
                <a:spcPts val="0"/>
              </a:spcAft>
              <a:buNone/>
            </a:pPr>
            <a:endParaRPr/>
          </a:p>
          <a:p>
            <a:pPr marL="0" lvl="0" indent="0" algn="l" rtl="0">
              <a:spcBef>
                <a:spcPts val="1000"/>
              </a:spcBef>
              <a:spcAft>
                <a:spcPts val="0"/>
              </a:spcAft>
              <a:buNone/>
            </a:pPr>
            <a:endParaRPr/>
          </a:p>
        </p:txBody>
      </p:sp>
      <p:sp>
        <p:nvSpPr>
          <p:cNvPr id="213" name="Google Shape;213;p28"/>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9"/>
          <p:cNvSpPr txBox="1">
            <a:spLocks noGrp="1"/>
          </p:cNvSpPr>
          <p:nvPr>
            <p:ph type="title"/>
          </p:nvPr>
        </p:nvSpPr>
        <p:spPr>
          <a:xfrm>
            <a:off x="227885" y="1335091"/>
            <a:ext cx="3583500" cy="18906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sz="4800"/>
              <a:t>Thank You!</a:t>
            </a:r>
            <a:endParaRPr sz="4800"/>
          </a:p>
        </p:txBody>
      </p:sp>
      <p:sp>
        <p:nvSpPr>
          <p:cNvPr id="220" name="Google Shape;220;p29"/>
          <p:cNvSpPr txBox="1">
            <a:spLocks noGrp="1"/>
          </p:cNvSpPr>
          <p:nvPr>
            <p:ph type="body" idx="1"/>
          </p:nvPr>
        </p:nvSpPr>
        <p:spPr>
          <a:xfrm>
            <a:off x="4360813" y="796267"/>
            <a:ext cx="6672300" cy="5091600"/>
          </a:xfrm>
          <a:prstGeom prst="rect">
            <a:avLst/>
          </a:prstGeom>
        </p:spPr>
        <p:txBody>
          <a:bodyPr spcFirstLastPara="1" wrap="square" lIns="91425" tIns="45700" rIns="91425" bIns="45700" anchor="ctr" anchorCtr="0">
            <a:noAutofit/>
          </a:bodyPr>
          <a:lstStyle/>
          <a:p>
            <a:pPr marL="0" lvl="0" indent="0" algn="ctr" rtl="0">
              <a:spcBef>
                <a:spcPts val="1000"/>
              </a:spcBef>
              <a:spcAft>
                <a:spcPts val="0"/>
              </a:spcAft>
              <a:buNone/>
            </a:pPr>
            <a:r>
              <a:rPr lang="en-US" sz="4800"/>
              <a:t>Questions?</a:t>
            </a:r>
            <a:endParaRPr sz="4800"/>
          </a:p>
        </p:txBody>
      </p:sp>
      <p:sp>
        <p:nvSpPr>
          <p:cNvPr id="221" name="Google Shape;221;p29"/>
          <p:cNvSpPr txBox="1">
            <a:spLocks noGrp="1"/>
          </p:cNvSpPr>
          <p:nvPr>
            <p:ph type="sldNum" idx="12"/>
          </p:nvPr>
        </p:nvSpPr>
        <p:spPr>
          <a:xfrm>
            <a:off x="9890125" y="6356350"/>
            <a:ext cx="1143000" cy="3684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227885" y="1335091"/>
            <a:ext cx="3583500" cy="18906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Overview</a:t>
            </a:r>
            <a:endParaRPr/>
          </a:p>
        </p:txBody>
      </p:sp>
      <p:sp>
        <p:nvSpPr>
          <p:cNvPr id="59" name="Google Shape;59;p9"/>
          <p:cNvSpPr txBox="1">
            <a:spLocks noGrp="1"/>
          </p:cNvSpPr>
          <p:nvPr>
            <p:ph type="body" idx="1"/>
          </p:nvPr>
        </p:nvSpPr>
        <p:spPr>
          <a:xfrm>
            <a:off x="4360863" y="1193842"/>
            <a:ext cx="6672300" cy="50916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a:t>Humanizing through Language</a:t>
            </a:r>
            <a:endParaRPr/>
          </a:p>
          <a:p>
            <a:pPr marL="457200" lvl="0" indent="-381000" algn="l" rtl="0">
              <a:spcBef>
                <a:spcPts val="0"/>
              </a:spcBef>
              <a:spcAft>
                <a:spcPts val="0"/>
              </a:spcAft>
              <a:buSzPts val="2400"/>
              <a:buChar char="●"/>
            </a:pPr>
            <a:r>
              <a:rPr lang="en-US"/>
              <a:t>What We Know about Who We Serve</a:t>
            </a:r>
            <a:endParaRPr/>
          </a:p>
          <a:p>
            <a:pPr marL="457200" lvl="0" indent="-381000" algn="l" rtl="0">
              <a:spcBef>
                <a:spcPts val="0"/>
              </a:spcBef>
              <a:spcAft>
                <a:spcPts val="0"/>
              </a:spcAft>
              <a:buSzPts val="2400"/>
              <a:buChar char="●"/>
            </a:pPr>
            <a:r>
              <a:rPr lang="en-US"/>
              <a:t>What We Don’t Know</a:t>
            </a:r>
            <a:endParaRPr/>
          </a:p>
          <a:p>
            <a:pPr marL="457200" lvl="0" indent="-381000" algn="l" rtl="0">
              <a:spcBef>
                <a:spcPts val="0"/>
              </a:spcBef>
              <a:spcAft>
                <a:spcPts val="0"/>
              </a:spcAft>
              <a:buSzPts val="2400"/>
              <a:buChar char="●"/>
            </a:pPr>
            <a:r>
              <a:rPr lang="en-US"/>
              <a:t>State-Level Support</a:t>
            </a:r>
            <a:endParaRPr/>
          </a:p>
          <a:p>
            <a:pPr marL="457200" lvl="0" indent="-381000" algn="l" rtl="0">
              <a:spcBef>
                <a:spcPts val="0"/>
              </a:spcBef>
              <a:spcAft>
                <a:spcPts val="0"/>
              </a:spcAft>
              <a:buSzPts val="2400"/>
              <a:buChar char="●"/>
            </a:pPr>
            <a:r>
              <a:rPr lang="en-US"/>
              <a:t>Stigma</a:t>
            </a:r>
            <a:endParaRPr/>
          </a:p>
          <a:p>
            <a:pPr marL="457200" lvl="0" indent="-381000" algn="l" rtl="0">
              <a:spcBef>
                <a:spcPts val="0"/>
              </a:spcBef>
              <a:spcAft>
                <a:spcPts val="0"/>
              </a:spcAft>
              <a:buSzPts val="2400"/>
              <a:buChar char="●"/>
            </a:pPr>
            <a:r>
              <a:rPr lang="en-US"/>
              <a:t>When A Student Self-Identifies</a:t>
            </a:r>
            <a:endParaRPr/>
          </a:p>
          <a:p>
            <a:pPr marL="457200" lvl="0" indent="-381000" algn="l" rtl="0">
              <a:spcBef>
                <a:spcPts val="0"/>
              </a:spcBef>
              <a:spcAft>
                <a:spcPts val="0"/>
              </a:spcAft>
              <a:buSzPts val="2400"/>
              <a:buChar char="●"/>
            </a:pPr>
            <a:r>
              <a:rPr lang="en-US"/>
              <a:t>Supporting Formerly Incarcerated Students</a:t>
            </a:r>
            <a:endParaRPr/>
          </a:p>
          <a:p>
            <a:pPr marL="914400" lvl="1" indent="-368300" algn="l" rtl="0">
              <a:spcBef>
                <a:spcPts val="0"/>
              </a:spcBef>
              <a:spcAft>
                <a:spcPts val="0"/>
              </a:spcAft>
              <a:buSzPts val="2200"/>
              <a:buChar char="○"/>
            </a:pPr>
            <a:r>
              <a:rPr lang="en-US"/>
              <a:t>Guiding Principles for Serving Formerly Incarcerated Students (from Rising Scholars Network)</a:t>
            </a:r>
            <a:endParaRPr/>
          </a:p>
          <a:p>
            <a:pPr marL="914400" lvl="1" indent="-368300" algn="l" rtl="0">
              <a:spcBef>
                <a:spcPts val="0"/>
              </a:spcBef>
              <a:spcAft>
                <a:spcPts val="0"/>
              </a:spcAft>
              <a:buSzPts val="2200"/>
              <a:buChar char="○"/>
            </a:pPr>
            <a:r>
              <a:rPr lang="en-US"/>
              <a:t>Highlighting and Sharing Local Efforts</a:t>
            </a:r>
            <a:endParaRPr>
              <a:highlight>
                <a:srgbClr val="FFFF00"/>
              </a:highlight>
            </a:endParaRPr>
          </a:p>
        </p:txBody>
      </p:sp>
      <p:sp>
        <p:nvSpPr>
          <p:cNvPr id="60" name="Google Shape;60;p9"/>
          <p:cNvSpPr txBox="1">
            <a:spLocks noGrp="1"/>
          </p:cNvSpPr>
          <p:nvPr>
            <p:ph type="sldNum" idx="12"/>
          </p:nvPr>
        </p:nvSpPr>
        <p:spPr>
          <a:xfrm>
            <a:off x="9890125" y="6356350"/>
            <a:ext cx="1143000" cy="3684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277650" y="126600"/>
            <a:ext cx="10046100" cy="10065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Humanizing through Language</a:t>
            </a:r>
            <a:endParaRPr/>
          </a:p>
        </p:txBody>
      </p:sp>
      <p:sp>
        <p:nvSpPr>
          <p:cNvPr id="67" name="Google Shape;67;p10"/>
          <p:cNvSpPr txBox="1">
            <a:spLocks noGrp="1"/>
          </p:cNvSpPr>
          <p:nvPr>
            <p:ph type="body" idx="1"/>
          </p:nvPr>
        </p:nvSpPr>
        <p:spPr>
          <a:xfrm>
            <a:off x="1277650" y="1133100"/>
            <a:ext cx="10748700" cy="5059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Justice-Involved</a:t>
            </a:r>
            <a:endParaRPr/>
          </a:p>
          <a:p>
            <a:pPr marL="0" lvl="0" indent="0" algn="l" rtl="0">
              <a:spcBef>
                <a:spcPts val="1000"/>
              </a:spcBef>
              <a:spcAft>
                <a:spcPts val="0"/>
              </a:spcAft>
              <a:buNone/>
            </a:pPr>
            <a:r>
              <a:rPr lang="en-US" sz="2200"/>
              <a:t>A person who interacts with the justice system as a defendant. Use of “justice-involved” should replace use of words like felon, convict, criminal, offender, or parolee, which are harmful and stigmatizing words. AB 417 (McCarty, 2021): “justice-involved means a person who is currently or formerly incarcerated in a California correctional facility, or currently or formerly detained in a juvenile facility.”</a:t>
            </a:r>
            <a:endParaRPr sz="2200"/>
          </a:p>
          <a:p>
            <a:pPr marL="0" lvl="0" indent="0" algn="l" rtl="0">
              <a:spcBef>
                <a:spcPts val="1000"/>
              </a:spcBef>
              <a:spcAft>
                <a:spcPts val="0"/>
              </a:spcAft>
              <a:buNone/>
            </a:pPr>
            <a:endParaRPr sz="1600"/>
          </a:p>
          <a:p>
            <a:pPr marL="0" lvl="0" indent="0" algn="l" rtl="0">
              <a:spcBef>
                <a:spcPts val="1000"/>
              </a:spcBef>
              <a:spcAft>
                <a:spcPts val="0"/>
              </a:spcAft>
              <a:buNone/>
            </a:pPr>
            <a:r>
              <a:rPr lang="en-US"/>
              <a:t>Formerly Incarcerated / Person with Prior Justice-System Involvement</a:t>
            </a:r>
            <a:endParaRPr/>
          </a:p>
          <a:p>
            <a:pPr marL="0" lvl="0" indent="0" algn="l" rtl="0">
              <a:spcBef>
                <a:spcPts val="1000"/>
              </a:spcBef>
              <a:spcAft>
                <a:spcPts val="0"/>
              </a:spcAft>
              <a:buNone/>
            </a:pPr>
            <a:r>
              <a:rPr lang="en-US" sz="2200"/>
              <a:t>A person with prior justice-system involvement or incarcerated experience. Use this humanizing language instead of “ex-con, ex-felon, ex-offender, or ex-prisoner.”</a:t>
            </a:r>
            <a:endParaRPr sz="2200"/>
          </a:p>
          <a:p>
            <a:pPr marL="0" lvl="0" indent="0" algn="l" rtl="0">
              <a:spcBef>
                <a:spcPts val="1000"/>
              </a:spcBef>
              <a:spcAft>
                <a:spcPts val="0"/>
              </a:spcAft>
              <a:buNone/>
            </a:pPr>
            <a:endParaRPr sz="1600"/>
          </a:p>
          <a:p>
            <a:pPr marL="0" lvl="0" indent="0" algn="l" rtl="0">
              <a:spcBef>
                <a:spcPts val="1000"/>
              </a:spcBef>
              <a:spcAft>
                <a:spcPts val="0"/>
              </a:spcAft>
              <a:buNone/>
            </a:pPr>
            <a:r>
              <a:rPr lang="en-US"/>
              <a:t>System-Impacted</a:t>
            </a:r>
            <a:endParaRPr/>
          </a:p>
          <a:p>
            <a:pPr marL="0" lvl="0" indent="0" algn="l" rtl="0">
              <a:spcBef>
                <a:spcPts val="1000"/>
              </a:spcBef>
              <a:spcAft>
                <a:spcPts val="0"/>
              </a:spcAft>
              <a:buNone/>
            </a:pPr>
            <a:r>
              <a:rPr lang="en-US" sz="2200"/>
              <a:t>A person who is legally, economically, or familially affected in a negative way by the incarceration of a close relative. It also includes people who have been arrested and/or convicted without incarceration. *from </a:t>
            </a:r>
            <a:r>
              <a:rPr lang="en-US" sz="2200" u="sng">
                <a:solidFill>
                  <a:schemeClr val="hlink"/>
                </a:solidFill>
                <a:hlinkClick r:id="rId3"/>
              </a:rPr>
              <a:t>Berkeley Underground Scholars</a:t>
            </a:r>
            <a:endParaRPr sz="2200"/>
          </a:p>
          <a:p>
            <a:pPr marL="457200" lvl="0" indent="0" algn="l" rtl="0">
              <a:spcBef>
                <a:spcPts val="1000"/>
              </a:spcBef>
              <a:spcAft>
                <a:spcPts val="0"/>
              </a:spcAft>
              <a:buNone/>
            </a:pPr>
            <a:endParaRPr/>
          </a:p>
        </p:txBody>
      </p:sp>
      <p:sp>
        <p:nvSpPr>
          <p:cNvPr id="68" name="Google Shape;68;p10"/>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What We Know about Who We Serve</a:t>
            </a:r>
            <a:endParaRPr/>
          </a:p>
        </p:txBody>
      </p:sp>
      <p:sp>
        <p:nvSpPr>
          <p:cNvPr id="75" name="Google Shape;75;p11"/>
          <p:cNvSpPr txBox="1">
            <a:spLocks noGrp="1"/>
          </p:cNvSpPr>
          <p:nvPr>
            <p:ph type="body" idx="1"/>
          </p:nvPr>
        </p:nvSpPr>
        <p:spPr>
          <a:xfrm>
            <a:off x="1271500" y="1813782"/>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Who are we serving?  </a:t>
            </a:r>
            <a:endParaRPr>
              <a:highlight>
                <a:srgbClr val="FFFF00"/>
              </a:highlight>
            </a:endParaRPr>
          </a:p>
          <a:p>
            <a:pPr marL="0" lvl="0" indent="0" algn="l" rtl="0">
              <a:spcBef>
                <a:spcPts val="1000"/>
              </a:spcBef>
              <a:spcAft>
                <a:spcPts val="0"/>
              </a:spcAft>
              <a:buNone/>
            </a:pPr>
            <a:endParaRPr/>
          </a:p>
          <a:p>
            <a:pPr marL="0" lvl="0" indent="0" algn="l" rtl="0">
              <a:spcBef>
                <a:spcPts val="1000"/>
              </a:spcBef>
              <a:spcAft>
                <a:spcPts val="0"/>
              </a:spcAft>
              <a:buNone/>
            </a:pPr>
            <a:r>
              <a:rPr lang="en-US"/>
              <a:t>Between approximately 4,000-20,000 justice-involved students in prisons, jails, juvenile detention centers, and on campus</a:t>
            </a:r>
            <a:endParaRPr/>
          </a:p>
          <a:p>
            <a:pPr marL="457200" lvl="0" indent="-330200" algn="l" rtl="0">
              <a:spcBef>
                <a:spcPts val="1000"/>
              </a:spcBef>
              <a:spcAft>
                <a:spcPts val="0"/>
              </a:spcAft>
              <a:buSzPts val="1600"/>
              <a:buChar char="•"/>
            </a:pPr>
            <a:r>
              <a:rPr lang="en-US" sz="2200"/>
              <a:t>Datamart F2021 3,738 formerly incarcerated students</a:t>
            </a:r>
            <a:endParaRPr sz="2200"/>
          </a:p>
          <a:p>
            <a:pPr marL="457200" lvl="0" indent="-330200" algn="l" rtl="0">
              <a:spcBef>
                <a:spcPts val="0"/>
              </a:spcBef>
              <a:spcAft>
                <a:spcPts val="0"/>
              </a:spcAft>
              <a:buSzPts val="1600"/>
              <a:buChar char="•"/>
            </a:pPr>
            <a:r>
              <a:rPr lang="en-US" sz="2200"/>
              <a:t>Datamart S2022 3,595 formerly incarcerated students</a:t>
            </a:r>
            <a:endParaRPr sz="2200"/>
          </a:p>
          <a:p>
            <a:pPr marL="457200" lvl="0" indent="-330200" algn="l" rtl="0">
              <a:spcBef>
                <a:spcPts val="0"/>
              </a:spcBef>
              <a:spcAft>
                <a:spcPts val="0"/>
              </a:spcAft>
              <a:buSzPts val="1600"/>
              <a:buChar char="•"/>
            </a:pPr>
            <a:r>
              <a:rPr lang="en-US" sz="2200"/>
              <a:t>Some colleges use student identifiers (SG04 &amp; SG15) while others don’t</a:t>
            </a:r>
            <a:endParaRPr sz="2200"/>
          </a:p>
          <a:p>
            <a:pPr marL="457200" lvl="0" indent="-330200" algn="l" rtl="0">
              <a:spcBef>
                <a:spcPts val="0"/>
              </a:spcBef>
              <a:spcAft>
                <a:spcPts val="0"/>
              </a:spcAft>
              <a:buSzPts val="1600"/>
              <a:buChar char="•"/>
            </a:pPr>
            <a:r>
              <a:rPr lang="en-US" sz="2200"/>
              <a:t>Many formerly incarcerated students don’t disclose their status</a:t>
            </a:r>
            <a:endParaRPr sz="2200"/>
          </a:p>
          <a:p>
            <a:pPr marL="0" lvl="0" indent="0" algn="l" rtl="0">
              <a:spcBef>
                <a:spcPts val="1000"/>
              </a:spcBef>
              <a:spcAft>
                <a:spcPts val="0"/>
              </a:spcAft>
              <a:buNone/>
            </a:pPr>
            <a:endParaRPr/>
          </a:p>
          <a:p>
            <a:pPr marL="0" lvl="0" indent="0" algn="l" rtl="0">
              <a:spcBef>
                <a:spcPts val="1000"/>
              </a:spcBef>
              <a:spcAft>
                <a:spcPts val="0"/>
              </a:spcAft>
              <a:buNone/>
            </a:pPr>
            <a:r>
              <a:rPr lang="en-US"/>
              <a:t>At least 60 colleges are serving incarcerated or formerly incarcerated students</a:t>
            </a:r>
            <a:endParaRPr/>
          </a:p>
          <a:p>
            <a:pPr marL="457200" lvl="0" indent="0" algn="l" rtl="0">
              <a:spcBef>
                <a:spcPts val="1000"/>
              </a:spcBef>
              <a:spcAft>
                <a:spcPts val="0"/>
              </a:spcAft>
              <a:buNone/>
            </a:pPr>
            <a:endParaRPr/>
          </a:p>
        </p:txBody>
      </p:sp>
      <p:sp>
        <p:nvSpPr>
          <p:cNvPr id="76" name="Google Shape;76;p11"/>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2"/>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What We Don’t Know</a:t>
            </a:r>
            <a:endParaRPr/>
          </a:p>
        </p:txBody>
      </p:sp>
      <p:sp>
        <p:nvSpPr>
          <p:cNvPr id="83" name="Google Shape;83;p12"/>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Opportunities for Data Collection</a:t>
            </a:r>
            <a:endParaRPr/>
          </a:p>
          <a:p>
            <a:pPr marL="914400" lvl="1" indent="-342900" algn="l" rtl="0">
              <a:spcBef>
                <a:spcPts val="500"/>
              </a:spcBef>
              <a:spcAft>
                <a:spcPts val="0"/>
              </a:spcAft>
              <a:buSzPts val="1800"/>
              <a:buChar char="•"/>
            </a:pPr>
            <a:r>
              <a:rPr lang="en-US"/>
              <a:t>Locally we often record the number of students we serve</a:t>
            </a:r>
            <a:endParaRPr/>
          </a:p>
          <a:p>
            <a:pPr marL="914400" lvl="1" indent="-342900" algn="l" rtl="0">
              <a:spcBef>
                <a:spcPts val="0"/>
              </a:spcBef>
              <a:spcAft>
                <a:spcPts val="0"/>
              </a:spcAft>
              <a:buSzPts val="1800"/>
              <a:buChar char="•"/>
            </a:pPr>
            <a:r>
              <a:rPr lang="en-US"/>
              <a:t>What system-wide data can we access that can give colleges insight about the number of justice-involved/system-impacted or formerly incarcerated students that we serve?</a:t>
            </a:r>
            <a:endParaRPr/>
          </a:p>
          <a:p>
            <a:pPr marL="914400" lvl="1" indent="-342900" algn="l" rtl="0">
              <a:spcBef>
                <a:spcPts val="0"/>
              </a:spcBef>
              <a:spcAft>
                <a:spcPts val="0"/>
              </a:spcAft>
              <a:buSzPts val="1800"/>
              <a:buChar char="•"/>
            </a:pPr>
            <a:r>
              <a:rPr lang="en-US"/>
              <a:t>Resource: </a:t>
            </a:r>
            <a:r>
              <a:rPr lang="en-US" u="sng">
                <a:solidFill>
                  <a:schemeClr val="hlink"/>
                </a:solidFill>
                <a:hlinkClick r:id="rId3"/>
              </a:rPr>
              <a:t>Rising Scholars Network Best Practices for Asking Rising Scholars Students on Campus About Their Prior Incarceration Status</a:t>
            </a:r>
            <a:endParaRPr sz="2000"/>
          </a:p>
          <a:p>
            <a:pPr marL="914400" lvl="0" indent="0" algn="l" rtl="0">
              <a:spcBef>
                <a:spcPts val="1000"/>
              </a:spcBef>
              <a:spcAft>
                <a:spcPts val="0"/>
              </a:spcAft>
              <a:buNone/>
            </a:pPr>
            <a:endParaRPr/>
          </a:p>
          <a:p>
            <a:pPr marL="0" lvl="0" indent="0" algn="l" rtl="0">
              <a:spcBef>
                <a:spcPts val="1000"/>
              </a:spcBef>
              <a:spcAft>
                <a:spcPts val="0"/>
              </a:spcAft>
              <a:buNone/>
            </a:pPr>
            <a:r>
              <a:rPr lang="en-US"/>
              <a:t>Who might be in our Classroom</a:t>
            </a:r>
            <a:endParaRPr/>
          </a:p>
          <a:p>
            <a:pPr marL="914400" lvl="1" indent="-342900" algn="l" rtl="0">
              <a:spcBef>
                <a:spcPts val="500"/>
              </a:spcBef>
              <a:spcAft>
                <a:spcPts val="0"/>
              </a:spcAft>
              <a:buSzPts val="1800"/>
              <a:buChar char="•"/>
            </a:pPr>
            <a:r>
              <a:rPr lang="en-US"/>
              <a:t>Those that may be justice-impacted, formerly incarcerated, or system-impacted and what traumas, anxieties, or fears they carry with them</a:t>
            </a:r>
            <a:endParaRPr/>
          </a:p>
          <a:p>
            <a:pPr marL="0" lvl="0" indent="0" algn="l" rtl="0">
              <a:spcBef>
                <a:spcPts val="1000"/>
              </a:spcBef>
              <a:spcAft>
                <a:spcPts val="0"/>
              </a:spcAft>
              <a:buNone/>
            </a:pPr>
            <a:endParaRPr/>
          </a:p>
        </p:txBody>
      </p:sp>
      <p:sp>
        <p:nvSpPr>
          <p:cNvPr id="84" name="Google Shape;84;p12"/>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3"/>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State-Level Support</a:t>
            </a:r>
            <a:endParaRPr/>
          </a:p>
        </p:txBody>
      </p:sp>
      <p:sp>
        <p:nvSpPr>
          <p:cNvPr id="91" name="Google Shape;91;p13"/>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2018 Budget Act Funding ($5 million one-time) </a:t>
            </a:r>
            <a:endParaRPr/>
          </a:p>
          <a:p>
            <a:pPr marL="457200" lvl="0" indent="0" algn="l" rtl="0">
              <a:spcBef>
                <a:spcPts val="1000"/>
              </a:spcBef>
              <a:spcAft>
                <a:spcPts val="0"/>
              </a:spcAft>
              <a:buNone/>
            </a:pPr>
            <a:r>
              <a:rPr lang="en-US" sz="2000"/>
              <a:t>44 grants to colleges to serve incarcerated &amp; formerly incarcerated students consistent with the Vision for Success goals </a:t>
            </a:r>
            <a:endParaRPr sz="2000"/>
          </a:p>
          <a:p>
            <a:pPr marL="0" lvl="0" indent="0" algn="l" rtl="0">
              <a:spcBef>
                <a:spcPts val="1000"/>
              </a:spcBef>
              <a:spcAft>
                <a:spcPts val="0"/>
              </a:spcAft>
              <a:buNone/>
            </a:pPr>
            <a:r>
              <a:rPr lang="en-US" u="sng">
                <a:solidFill>
                  <a:schemeClr val="hlink"/>
                </a:solidFill>
                <a:hlinkClick r:id="rId3"/>
              </a:rPr>
              <a:t>Rising Scholars Network</a:t>
            </a:r>
            <a:endParaRPr/>
          </a:p>
          <a:p>
            <a:pPr marL="457200" lvl="0" indent="0" algn="l" rtl="0">
              <a:spcBef>
                <a:spcPts val="1000"/>
              </a:spcBef>
              <a:spcAft>
                <a:spcPts val="0"/>
              </a:spcAft>
              <a:buNone/>
            </a:pPr>
            <a:r>
              <a:rPr lang="en-US" sz="2000"/>
              <a:t>The RSN grew out of Corrections to College California, part of the Opportunity Institute, and merged with the Foundation for CCCs in 2020</a:t>
            </a:r>
            <a:endParaRPr sz="2000"/>
          </a:p>
          <a:p>
            <a:pPr marL="0" lvl="0" indent="0" algn="l" rtl="0">
              <a:spcBef>
                <a:spcPts val="1000"/>
              </a:spcBef>
              <a:spcAft>
                <a:spcPts val="0"/>
              </a:spcAft>
              <a:buNone/>
            </a:pPr>
            <a:r>
              <a:rPr lang="en-US" u="sng">
                <a:solidFill>
                  <a:schemeClr val="hlink"/>
                </a:solidFill>
                <a:hlinkClick r:id="rId4"/>
              </a:rPr>
              <a:t>AB 417 (McCarty, 2021)</a:t>
            </a:r>
            <a:r>
              <a:rPr lang="en-US"/>
              <a:t> + 2021 Budget Act ($10 million on-going)</a:t>
            </a:r>
            <a:endParaRPr/>
          </a:p>
          <a:p>
            <a:pPr marL="457200" lvl="0" indent="-317500" algn="l" rtl="0">
              <a:spcBef>
                <a:spcPts val="1000"/>
              </a:spcBef>
              <a:spcAft>
                <a:spcPts val="0"/>
              </a:spcAft>
              <a:buSzPts val="1400"/>
              <a:buChar char="•"/>
            </a:pPr>
            <a:r>
              <a:rPr lang="en-US" sz="2000"/>
              <a:t>Authorizes Chancellor’s Office to establish Rising Scholars Network program</a:t>
            </a:r>
            <a:endParaRPr sz="2000"/>
          </a:p>
          <a:p>
            <a:pPr marL="457200" lvl="0" indent="-317500" algn="l" rtl="0">
              <a:spcBef>
                <a:spcPts val="0"/>
              </a:spcBef>
              <a:spcAft>
                <a:spcPts val="0"/>
              </a:spcAft>
              <a:buSzPts val="1400"/>
              <a:buChar char="•"/>
            </a:pPr>
            <a:r>
              <a:rPr lang="en-US" sz="2000"/>
              <a:t>Funding for up to 50 colleges to provide services to justice-involved students (as defined in the bill: incarcerated, formerly incarcerated, and detained persons)</a:t>
            </a:r>
            <a:endParaRPr sz="2000"/>
          </a:p>
          <a:p>
            <a:pPr marL="457200" lvl="0" indent="-317500" algn="l" rtl="0">
              <a:spcBef>
                <a:spcPts val="0"/>
              </a:spcBef>
              <a:spcAft>
                <a:spcPts val="0"/>
              </a:spcAft>
              <a:buSzPts val="1400"/>
              <a:buChar char="•"/>
            </a:pPr>
            <a:r>
              <a:rPr lang="en-US" sz="2000"/>
              <a:t>May 2022: 59 grants were funded at colleges with experience serving justice-involved students</a:t>
            </a:r>
            <a:endParaRPr sz="2000"/>
          </a:p>
          <a:p>
            <a:pPr marL="457200" lvl="0" indent="-317500" algn="l" rtl="0">
              <a:spcBef>
                <a:spcPts val="0"/>
              </a:spcBef>
              <a:spcAft>
                <a:spcPts val="0"/>
              </a:spcAft>
              <a:buSzPts val="1400"/>
              <a:buChar char="•"/>
            </a:pPr>
            <a:r>
              <a:rPr lang="en-US" sz="2000"/>
              <a:t>Aug-Sept 2022: </a:t>
            </a:r>
            <a:r>
              <a:rPr lang="en-US" sz="2000" u="sng">
                <a:solidFill>
                  <a:schemeClr val="hlink"/>
                </a:solidFill>
                <a:hlinkClick r:id="rId5"/>
              </a:rPr>
              <a:t>Rising Scholars Network 2.0 Grants</a:t>
            </a:r>
            <a:r>
              <a:rPr lang="en-US" sz="2000"/>
              <a:t> for Planning (Track 1, up to 15) and Planning and Implementation (Track 2, up to 6)</a:t>
            </a:r>
            <a:endParaRPr sz="2000"/>
          </a:p>
          <a:p>
            <a:pPr marL="0" lvl="0" indent="0" algn="l" rtl="0">
              <a:spcBef>
                <a:spcPts val="1000"/>
              </a:spcBef>
              <a:spcAft>
                <a:spcPts val="0"/>
              </a:spcAft>
              <a:buNone/>
            </a:pPr>
            <a:endParaRPr/>
          </a:p>
        </p:txBody>
      </p:sp>
      <p:sp>
        <p:nvSpPr>
          <p:cNvPr id="92" name="Google Shape;92;p13"/>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4"/>
          <p:cNvSpPr txBox="1">
            <a:spLocks noGrp="1"/>
          </p:cNvSpPr>
          <p:nvPr>
            <p:ph type="title"/>
          </p:nvPr>
        </p:nvSpPr>
        <p:spPr>
          <a:xfrm>
            <a:off x="1277650" y="365125"/>
            <a:ext cx="10046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Stigma</a:t>
            </a:r>
            <a:endParaRPr/>
          </a:p>
        </p:txBody>
      </p:sp>
      <p:sp>
        <p:nvSpPr>
          <p:cNvPr id="99" name="Google Shape;99;p14"/>
          <p:cNvSpPr txBox="1">
            <a:spLocks noGrp="1"/>
          </p:cNvSpPr>
          <p:nvPr>
            <p:ph type="body" idx="1"/>
          </p:nvPr>
        </p:nvSpPr>
        <p:spPr>
          <a:xfrm>
            <a:off x="1271500" y="1461375"/>
            <a:ext cx="10058400" cy="48951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Stigma and stereotypes are often barriers to persons who were formerly incarcerated</a:t>
            </a:r>
            <a:endParaRPr/>
          </a:p>
          <a:p>
            <a:pPr marL="457200" lvl="0" indent="-342900" algn="l" rtl="0">
              <a:spcBef>
                <a:spcPts val="1000"/>
              </a:spcBef>
              <a:spcAft>
                <a:spcPts val="0"/>
              </a:spcAft>
              <a:buSzPts val="1800"/>
              <a:buChar char="•"/>
            </a:pPr>
            <a:r>
              <a:rPr lang="en-US"/>
              <a:t>Visual markers (Ankle monitor, tattoos)</a:t>
            </a:r>
            <a:endParaRPr/>
          </a:p>
          <a:p>
            <a:pPr marL="457200" lvl="0" indent="-342900" algn="l" rtl="0">
              <a:spcBef>
                <a:spcPts val="0"/>
              </a:spcBef>
              <a:spcAft>
                <a:spcPts val="0"/>
              </a:spcAft>
              <a:buSzPts val="1800"/>
              <a:buChar char="•"/>
            </a:pPr>
            <a:r>
              <a:rPr lang="en-US"/>
              <a:t>Behavior perceived as “challenging” or “unteachable”</a:t>
            </a:r>
            <a:endParaRPr/>
          </a:p>
          <a:p>
            <a:pPr marL="457200" lvl="0" indent="-342900" algn="l" rtl="0">
              <a:spcBef>
                <a:spcPts val="0"/>
              </a:spcBef>
              <a:spcAft>
                <a:spcPts val="0"/>
              </a:spcAft>
              <a:buSzPts val="1800"/>
              <a:buChar char="•"/>
            </a:pPr>
            <a:r>
              <a:rPr lang="en-US"/>
              <a:t>Acknowledge our own biases</a:t>
            </a:r>
            <a:endParaRPr/>
          </a:p>
          <a:p>
            <a:pPr marL="914400" lvl="1" indent="-342900" algn="l" rtl="0">
              <a:lnSpc>
                <a:spcPct val="100000"/>
              </a:lnSpc>
              <a:spcBef>
                <a:spcPts val="0"/>
              </a:spcBef>
              <a:spcAft>
                <a:spcPts val="0"/>
              </a:spcAft>
              <a:buSzPts val="1800"/>
              <a:buChar char="•"/>
            </a:pPr>
            <a:r>
              <a:rPr lang="en-US"/>
              <a:t>Stereotypes</a:t>
            </a:r>
            <a:endParaRPr/>
          </a:p>
          <a:p>
            <a:pPr marL="914400" lvl="1" indent="-342900" algn="l" rtl="0">
              <a:lnSpc>
                <a:spcPct val="100000"/>
              </a:lnSpc>
              <a:spcBef>
                <a:spcPts val="0"/>
              </a:spcBef>
              <a:spcAft>
                <a:spcPts val="0"/>
              </a:spcAft>
              <a:buSzPts val="1800"/>
              <a:buChar char="•"/>
            </a:pPr>
            <a:r>
              <a:rPr lang="en-US"/>
              <a:t>Fear</a:t>
            </a:r>
            <a:endParaRPr/>
          </a:p>
          <a:p>
            <a:pPr marL="0" lvl="0" indent="0" algn="l" rtl="0">
              <a:lnSpc>
                <a:spcPct val="100000"/>
              </a:lnSpc>
              <a:spcBef>
                <a:spcPts val="1000"/>
              </a:spcBef>
              <a:spcAft>
                <a:spcPts val="0"/>
              </a:spcAft>
              <a:buNone/>
            </a:pPr>
            <a:endParaRPr/>
          </a:p>
          <a:p>
            <a:pPr marL="0" lvl="0" indent="0" algn="ctr" rtl="0">
              <a:lnSpc>
                <a:spcPct val="100000"/>
              </a:lnSpc>
              <a:spcBef>
                <a:spcPts val="1000"/>
              </a:spcBef>
              <a:spcAft>
                <a:spcPts val="0"/>
              </a:spcAft>
              <a:buNone/>
            </a:pPr>
            <a:r>
              <a:rPr lang="en-US" sz="2600" i="1"/>
              <a:t>What stigmas have you seen or heard of at your campus about formerly incarcerated students? </a:t>
            </a:r>
            <a:endParaRPr sz="2600" i="1"/>
          </a:p>
          <a:p>
            <a:pPr marL="0" lvl="0" indent="0" algn="ctr" rtl="0">
              <a:lnSpc>
                <a:spcPct val="100000"/>
              </a:lnSpc>
              <a:spcBef>
                <a:spcPts val="1000"/>
              </a:spcBef>
              <a:spcAft>
                <a:spcPts val="0"/>
              </a:spcAft>
              <a:buNone/>
            </a:pPr>
            <a:r>
              <a:rPr lang="en-US" sz="2600" i="1"/>
              <a:t>How can you counter these stigmas to be supportive of students and help colleagues be open-minded and supportive?</a:t>
            </a:r>
            <a:endParaRPr sz="2600" i="1"/>
          </a:p>
        </p:txBody>
      </p:sp>
      <p:sp>
        <p:nvSpPr>
          <p:cNvPr id="100" name="Google Shape;100;p14"/>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txBox="1">
            <a:spLocks noGrp="1"/>
          </p:cNvSpPr>
          <p:nvPr>
            <p:ph type="title"/>
          </p:nvPr>
        </p:nvSpPr>
        <p:spPr>
          <a:xfrm>
            <a:off x="1277650" y="365125"/>
            <a:ext cx="10046100" cy="1325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When a Student Self-Identifies…</a:t>
            </a:r>
            <a:endParaRPr/>
          </a:p>
        </p:txBody>
      </p:sp>
      <p:sp>
        <p:nvSpPr>
          <p:cNvPr id="107" name="Google Shape;107;p15"/>
          <p:cNvSpPr txBox="1">
            <a:spLocks noGrp="1"/>
          </p:cNvSpPr>
          <p:nvPr>
            <p:ph type="body" idx="1"/>
          </p:nvPr>
        </p:nvSpPr>
        <p:spPr>
          <a:xfrm>
            <a:off x="1277650" y="1798320"/>
            <a:ext cx="10058400" cy="4419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What is an appropriate response?</a:t>
            </a:r>
            <a:endParaRPr/>
          </a:p>
          <a:p>
            <a:pPr marL="457200" lvl="0" indent="-342900" algn="l" rtl="0">
              <a:spcBef>
                <a:spcPts val="1000"/>
              </a:spcBef>
              <a:spcAft>
                <a:spcPts val="0"/>
              </a:spcAft>
              <a:buSzPts val="1800"/>
              <a:buChar char="•"/>
            </a:pPr>
            <a:r>
              <a:rPr lang="en-US"/>
              <a:t>Listen without judgement</a:t>
            </a:r>
            <a:endParaRPr/>
          </a:p>
          <a:p>
            <a:pPr marL="457200" lvl="0" indent="-342900" algn="l" rtl="0">
              <a:spcBef>
                <a:spcPts val="0"/>
              </a:spcBef>
              <a:spcAft>
                <a:spcPts val="0"/>
              </a:spcAft>
              <a:buSzPts val="1800"/>
              <a:buChar char="•"/>
            </a:pPr>
            <a:r>
              <a:rPr lang="en-US"/>
              <a:t>Express openness and acceptance</a:t>
            </a:r>
            <a:endParaRPr/>
          </a:p>
          <a:p>
            <a:pPr marL="0" lvl="0" indent="0" algn="l" rtl="0">
              <a:spcBef>
                <a:spcPts val="1000"/>
              </a:spcBef>
              <a:spcAft>
                <a:spcPts val="0"/>
              </a:spcAft>
              <a:buNone/>
            </a:pPr>
            <a:endParaRPr/>
          </a:p>
          <a:p>
            <a:pPr marL="0" lvl="0" indent="0" algn="l" rtl="0">
              <a:spcBef>
                <a:spcPts val="1000"/>
              </a:spcBef>
              <a:spcAft>
                <a:spcPts val="0"/>
              </a:spcAft>
              <a:buNone/>
            </a:pPr>
            <a:r>
              <a:rPr lang="en-US"/>
              <a:t>Always consider who is in our classroom, whether identified or not</a:t>
            </a:r>
            <a:endParaRPr/>
          </a:p>
          <a:p>
            <a:pPr marL="0" lvl="0" indent="0" algn="l" rtl="0">
              <a:spcBef>
                <a:spcPts val="1000"/>
              </a:spcBef>
              <a:spcAft>
                <a:spcPts val="0"/>
              </a:spcAft>
              <a:buNone/>
            </a:pPr>
            <a:r>
              <a:rPr lang="en-US"/>
              <a:t>Review curriculum for inclusiveness and representation</a:t>
            </a:r>
            <a:endParaRPr/>
          </a:p>
          <a:p>
            <a:pPr marL="0" lvl="0" indent="0" algn="l" rtl="0">
              <a:spcBef>
                <a:spcPts val="1000"/>
              </a:spcBef>
              <a:spcAft>
                <a:spcPts val="0"/>
              </a:spcAft>
              <a:buNone/>
            </a:pPr>
            <a:r>
              <a:rPr lang="en-US"/>
              <a:t>Be aware of and avoid triggers</a:t>
            </a:r>
            <a:endParaRPr/>
          </a:p>
          <a:p>
            <a:pPr marL="0" lvl="0" indent="0" algn="l" rtl="0">
              <a:spcBef>
                <a:spcPts val="1000"/>
              </a:spcBef>
              <a:spcAft>
                <a:spcPts val="0"/>
              </a:spcAft>
              <a:buNone/>
            </a:pPr>
            <a:r>
              <a:rPr lang="en-US"/>
              <a:t>Be supportive</a:t>
            </a:r>
            <a:endParaRPr/>
          </a:p>
          <a:p>
            <a:pPr marL="0" lvl="0" indent="0" algn="l" rtl="0">
              <a:spcBef>
                <a:spcPts val="1000"/>
              </a:spcBef>
              <a:spcAft>
                <a:spcPts val="0"/>
              </a:spcAft>
              <a:buNone/>
            </a:pPr>
            <a:r>
              <a:rPr lang="en-US"/>
              <a:t>Take a humanist approach</a:t>
            </a:r>
            <a:endParaRPr/>
          </a:p>
        </p:txBody>
      </p:sp>
      <p:sp>
        <p:nvSpPr>
          <p:cNvPr id="108" name="Google Shape;108;p15"/>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ASCCC Curriculum Inst. 2020 Theme">
  <a:themeElements>
    <a:clrScheme name="ASCCC Fall Plenary 2022">
      <a:dk1>
        <a:srgbClr val="07827C"/>
      </a:dk1>
      <a:lt1>
        <a:srgbClr val="FFFFFF"/>
      </a:lt1>
      <a:dk2>
        <a:srgbClr val="265E76"/>
      </a:dk2>
      <a:lt2>
        <a:srgbClr val="F8E8B9"/>
      </a:lt2>
      <a:accent1>
        <a:srgbClr val="2B2425"/>
      </a:accent1>
      <a:accent2>
        <a:srgbClr val="F15746"/>
      </a:accent2>
      <a:accent3>
        <a:srgbClr val="62C1AE"/>
      </a:accent3>
      <a:accent4>
        <a:srgbClr val="E8831D"/>
      </a:accent4>
      <a:accent5>
        <a:srgbClr val="B13635"/>
      </a:accent5>
      <a:accent6>
        <a:srgbClr val="D6BE78"/>
      </a:accent6>
      <a:hlink>
        <a:srgbClr val="06827B"/>
      </a:hlink>
      <a:folHlink>
        <a:srgbClr val="0682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2214</Words>
  <Application>Microsoft Macintosh PowerPoint</Application>
  <PresentationFormat>Widescreen</PresentationFormat>
  <Paragraphs>242</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Palatino</vt:lpstr>
      <vt:lpstr>Arial</vt:lpstr>
      <vt:lpstr>ASCCC Curriculum Inst. 2020 Theme</vt:lpstr>
      <vt:lpstr>Supporting Formerly Incarcerated Students on Campus  Cheryl Aschenbach ASCCC Vice President  Amber Gillis ASCCC South Representative  Angela Medina Rhodes ASCCC Rising Scholars Faculty Advisory Committee</vt:lpstr>
      <vt:lpstr>Breakout Description</vt:lpstr>
      <vt:lpstr>Overview</vt:lpstr>
      <vt:lpstr>Humanizing through Language</vt:lpstr>
      <vt:lpstr>What We Know about Who We Serve</vt:lpstr>
      <vt:lpstr>What We Don’t Know</vt:lpstr>
      <vt:lpstr>State-Level Support</vt:lpstr>
      <vt:lpstr>Stigma</vt:lpstr>
      <vt:lpstr>When a Student Self-Identifies…</vt:lpstr>
      <vt:lpstr>How Do  We Help?</vt:lpstr>
      <vt:lpstr>Guiding Principles for Serving  Students Who Were Previously Incarcerated</vt:lpstr>
      <vt:lpstr>Guiding Principles: Program Structure</vt:lpstr>
      <vt:lpstr>Guiding Principles: Clarify the Path</vt:lpstr>
      <vt:lpstr>Guiding Principles: Enter the Path</vt:lpstr>
      <vt:lpstr>Guiding Principles: Stay on the Path</vt:lpstr>
      <vt:lpstr>Guiding Principles: Ensure Learning</vt:lpstr>
      <vt:lpstr>Ways to Support Students: In the Syllabus</vt:lpstr>
      <vt:lpstr>Ways to Support Students: In the Classroom</vt:lpstr>
      <vt:lpstr>Ways to Support Students: Senate Leadership</vt:lpstr>
      <vt:lpstr>Ways to Support Students: On Campus</vt:lpstr>
      <vt:lpstr>Planning for Action</vt:lpstr>
      <vt:lpstr>Resources</vt:lpstr>
      <vt:lpstr>Thank You!</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Formerly Incarcerated Students on Campus  Cheryl Aschenbach ASCCC Vice President  Amber Gillis ASCCC South Representative  Angela Medina Rhodes ASCCC Rising Scholars Faculty Advisory Committee</dc:title>
  <cp:lastModifiedBy>Microsoft Office User</cp:lastModifiedBy>
  <cp:revision>3</cp:revision>
  <dcterms:modified xsi:type="dcterms:W3CDTF">2022-11-02T13:30:27Z</dcterms:modified>
</cp:coreProperties>
</file>