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diagrams/quickStyle1.xml" ContentType="application/vnd.openxmlformats-officedocument.drawingml.diagramStyl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3" d="100"/>
          <a:sy n="93" d="100"/>
        </p:scale>
        <p:origin x="-13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170554680664917"/>
          <c:y val="0.0285714285714286"/>
          <c:w val="0.649526734585855"/>
          <c:h val="0.868031465679299"/>
        </c:manualLayout>
      </c:layout>
      <c:barChart>
        <c:barDir val="col"/>
        <c:grouping val="stacked"/>
        <c:ser>
          <c:idx val="3"/>
          <c:order val="0"/>
          <c:tx>
            <c:strRef>
              <c:f>Sheet1!$E$1</c:f>
              <c:strCache>
                <c:ptCount val="1"/>
                <c:pt idx="0">
                  <c:v>Latino</c:v>
                </c:pt>
              </c:strCache>
            </c:strRef>
          </c:tx>
          <c:cat>
            <c:strRef>
              <c:f>Sheet1!$A$2:$A$3</c:f>
              <c:strCache>
                <c:ptCount val="2"/>
                <c:pt idx="0">
                  <c:v>Male prisoners</c:v>
                </c:pt>
                <c:pt idx="1">
                  <c:v>California adult males</c:v>
                </c:pt>
              </c:strCache>
            </c:strRef>
          </c:cat>
          <c:val>
            <c:numRef>
              <c:f>Sheet1!$E$2:$E$3</c:f>
              <c:numCache>
                <c:formatCode>General</c:formatCode>
                <c:ptCount val="2"/>
                <c:pt idx="0">
                  <c:v>41.0</c:v>
                </c:pt>
                <c:pt idx="1">
                  <c:v>36.0</c:v>
                </c:pt>
              </c:numCache>
            </c:numRef>
          </c:val>
        </c:ser>
        <c:ser>
          <c:idx val="2"/>
          <c:order val="1"/>
          <c:tx>
            <c:strRef>
              <c:f>Sheet1!$D$1</c:f>
              <c:strCache>
                <c:ptCount val="1"/>
                <c:pt idx="0">
                  <c:v>African American</c:v>
                </c:pt>
              </c:strCache>
            </c:strRef>
          </c:tx>
          <c:spPr>
            <a:solidFill>
              <a:schemeClr val="accent1"/>
            </a:solidFill>
          </c:spPr>
          <c:cat>
            <c:strRef>
              <c:f>Sheet1!$A$2:$A$3</c:f>
              <c:strCache>
                <c:ptCount val="2"/>
                <c:pt idx="0">
                  <c:v>Male prisoners</c:v>
                </c:pt>
                <c:pt idx="1">
                  <c:v>California adult males</c:v>
                </c:pt>
              </c:strCache>
            </c:strRef>
          </c:cat>
          <c:val>
            <c:numRef>
              <c:f>Sheet1!$D$2:$D$3</c:f>
              <c:numCache>
                <c:formatCode>General</c:formatCode>
                <c:ptCount val="2"/>
                <c:pt idx="0">
                  <c:v>29.0</c:v>
                </c:pt>
                <c:pt idx="1">
                  <c:v>5.0</c:v>
                </c:pt>
              </c:numCache>
            </c:numRef>
          </c:val>
        </c:ser>
        <c:ser>
          <c:idx val="1"/>
          <c:order val="2"/>
          <c:tx>
            <c:strRef>
              <c:f>Sheet1!$C$1</c:f>
              <c:strCache>
                <c:ptCount val="1"/>
                <c:pt idx="0">
                  <c:v>White</c:v>
                </c:pt>
              </c:strCache>
            </c:strRef>
          </c:tx>
          <c:spPr>
            <a:solidFill>
              <a:schemeClr val="accent2"/>
            </a:solidFill>
          </c:spPr>
          <c:cat>
            <c:strRef>
              <c:f>Sheet1!$A$2:$A$3</c:f>
              <c:strCache>
                <c:ptCount val="2"/>
                <c:pt idx="0">
                  <c:v>Male prisoners</c:v>
                </c:pt>
                <c:pt idx="1">
                  <c:v>California adult males</c:v>
                </c:pt>
              </c:strCache>
            </c:strRef>
          </c:cat>
          <c:val>
            <c:numRef>
              <c:f>Sheet1!$C$2:$C$3</c:f>
              <c:numCache>
                <c:formatCode>General</c:formatCode>
                <c:ptCount val="2"/>
                <c:pt idx="0">
                  <c:v>23.0</c:v>
                </c:pt>
                <c:pt idx="1">
                  <c:v>44.0</c:v>
                </c:pt>
              </c:numCache>
            </c:numRef>
          </c:val>
        </c:ser>
        <c:ser>
          <c:idx val="0"/>
          <c:order val="3"/>
          <c:tx>
            <c:strRef>
              <c:f>Sheet1!$B$1</c:f>
              <c:strCache>
                <c:ptCount val="1"/>
                <c:pt idx="0">
                  <c:v>Other</c:v>
                </c:pt>
              </c:strCache>
            </c:strRef>
          </c:tx>
          <c:spPr>
            <a:solidFill>
              <a:schemeClr val="accent5"/>
            </a:solidFill>
          </c:spPr>
          <c:cat>
            <c:strRef>
              <c:f>Sheet1!$A$2:$A$3</c:f>
              <c:strCache>
                <c:ptCount val="2"/>
                <c:pt idx="0">
                  <c:v>Male prisoners</c:v>
                </c:pt>
                <c:pt idx="1">
                  <c:v>California adult males</c:v>
                </c:pt>
              </c:strCache>
            </c:strRef>
          </c:cat>
          <c:val>
            <c:numRef>
              <c:f>Sheet1!$B$2:$B$3</c:f>
              <c:numCache>
                <c:formatCode>General</c:formatCode>
                <c:ptCount val="2"/>
                <c:pt idx="0">
                  <c:v>7.0</c:v>
                </c:pt>
                <c:pt idx="1">
                  <c:v>15.0</c:v>
                </c:pt>
              </c:numCache>
            </c:numRef>
          </c:val>
        </c:ser>
        <c:overlap val="100"/>
        <c:axId val="636822328"/>
        <c:axId val="636701768"/>
      </c:barChart>
      <c:catAx>
        <c:axId val="636822328"/>
        <c:scaling>
          <c:orientation val="minMax"/>
        </c:scaling>
        <c:axPos val="b"/>
        <c:tickLblPos val="nextTo"/>
        <c:crossAx val="636701768"/>
        <c:crosses val="autoZero"/>
        <c:auto val="1"/>
        <c:lblAlgn val="ctr"/>
        <c:lblOffset val="100"/>
      </c:catAx>
      <c:valAx>
        <c:axId val="636701768"/>
        <c:scaling>
          <c:orientation val="minMax"/>
          <c:max val="100.0"/>
        </c:scaling>
        <c:axPos val="l"/>
        <c:majorGridlines/>
        <c:numFmt formatCode="General" sourceLinked="1"/>
        <c:tickLblPos val="nextTo"/>
        <c:crossAx val="636822328"/>
        <c:crosses val="autoZero"/>
        <c:crossBetween val="between"/>
      </c:valAx>
    </c:plotArea>
    <c:legend>
      <c:legendPos val="r"/>
      <c:layout>
        <c:manualLayout>
          <c:xMode val="edge"/>
          <c:yMode val="edge"/>
          <c:x val="0.819639355222107"/>
          <c:y val="0.187199472118495"/>
          <c:w val="0.178936141237062"/>
          <c:h val="0.560485463113106"/>
        </c:manualLayout>
      </c:layout>
      <c:txPr>
        <a:bodyPr/>
        <a:lstStyle/>
        <a:p>
          <a:pPr>
            <a:defRPr sz="1600"/>
          </a:pPr>
          <a:endParaRPr lang="en-US"/>
        </a:p>
      </c:txPr>
    </c:legend>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smtClean="0"/>
              <a:t>Fall</a:t>
            </a:r>
            <a:r>
              <a:rPr lang="en-US" baseline="0" dirty="0" smtClean="0"/>
              <a:t> 20</a:t>
            </a:r>
            <a:r>
              <a:rPr lang="en-US" dirty="0" smtClean="0"/>
              <a:t>11 Basic</a:t>
            </a:r>
            <a:r>
              <a:rPr lang="en-US" baseline="0" dirty="0" smtClean="0"/>
              <a:t> Skills English</a:t>
            </a:r>
            <a:r>
              <a:rPr lang="en-US" dirty="0" smtClean="0"/>
              <a:t> v. </a:t>
            </a:r>
            <a:r>
              <a:rPr lang="en-US" dirty="0"/>
              <a:t>Statewide Comparison </a:t>
            </a:r>
          </a:p>
        </c:rich>
      </c:tx>
      <c:layout>
        <c:manualLayout>
          <c:xMode val="edge"/>
          <c:yMode val="edge"/>
          <c:x val="0.172881839266255"/>
          <c:y val="0.0"/>
        </c:manualLayout>
      </c:layout>
    </c:title>
    <c:plotArea>
      <c:layout>
        <c:manualLayout>
          <c:layoutTarget val="inner"/>
          <c:xMode val="edge"/>
          <c:yMode val="edge"/>
          <c:x val="0.181063249989744"/>
          <c:y val="0.147430055652346"/>
          <c:w val="0.776639447712214"/>
          <c:h val="0.701985088848719"/>
        </c:manualLayout>
      </c:layout>
      <c:barChart>
        <c:barDir val="col"/>
        <c:grouping val="clustered"/>
        <c:ser>
          <c:idx val="0"/>
          <c:order val="0"/>
          <c:tx>
            <c:strRef>
              <c:f>Sheet1!$B$1</c:f>
              <c:strCache>
                <c:ptCount val="1"/>
                <c:pt idx="0">
                  <c:v>Passage All Men of Color - 68%</c:v>
                </c:pt>
              </c:strCache>
            </c:strRef>
          </c:tx>
          <c:cat>
            <c:strRef>
              <c:f>Sheet1!$A$2:$A$5</c:f>
              <c:strCache>
                <c:ptCount val="2"/>
                <c:pt idx="0">
                  <c:v>Success Rate</c:v>
                </c:pt>
                <c:pt idx="1">
                  <c:v>Retention Rate</c:v>
                </c:pt>
              </c:strCache>
            </c:strRef>
          </c:cat>
          <c:val>
            <c:numRef>
              <c:f>Sheet1!$B$2:$B$5</c:f>
              <c:numCache>
                <c:formatCode>0%</c:formatCode>
                <c:ptCount val="4"/>
                <c:pt idx="0">
                  <c:v>0.68</c:v>
                </c:pt>
                <c:pt idx="1">
                  <c:v>0.96</c:v>
                </c:pt>
              </c:numCache>
            </c:numRef>
          </c:val>
        </c:ser>
        <c:ser>
          <c:idx val="1"/>
          <c:order val="1"/>
          <c:tx>
            <c:strRef>
              <c:f>Sheet1!$C$1</c:f>
              <c:strCache>
                <c:ptCount val="1"/>
                <c:pt idx="0">
                  <c:v>CA M/F Basic Skills - 64%</c:v>
                </c:pt>
              </c:strCache>
            </c:strRef>
          </c:tx>
          <c:cat>
            <c:strRef>
              <c:f>Sheet1!$A$2:$A$5</c:f>
              <c:strCache>
                <c:ptCount val="2"/>
                <c:pt idx="0">
                  <c:v>Success Rate</c:v>
                </c:pt>
                <c:pt idx="1">
                  <c:v>Retention Rate</c:v>
                </c:pt>
              </c:strCache>
            </c:strRef>
          </c:cat>
          <c:val>
            <c:numRef>
              <c:f>Sheet1!$C$2:$C$5</c:f>
              <c:numCache>
                <c:formatCode>0%</c:formatCode>
                <c:ptCount val="4"/>
                <c:pt idx="0">
                  <c:v>0.64</c:v>
                </c:pt>
                <c:pt idx="1">
                  <c:v>0.85</c:v>
                </c:pt>
              </c:numCache>
            </c:numRef>
          </c:val>
        </c:ser>
        <c:ser>
          <c:idx val="2"/>
          <c:order val="2"/>
          <c:tx>
            <c:strRef>
              <c:f>Sheet1!$D$1</c:f>
              <c:strCache>
                <c:ptCount val="1"/>
                <c:pt idx="0">
                  <c:v>CA All Male Basic Skills - 60%</c:v>
                </c:pt>
              </c:strCache>
            </c:strRef>
          </c:tx>
          <c:cat>
            <c:strRef>
              <c:f>Sheet1!$A$2:$A$5</c:f>
              <c:strCache>
                <c:ptCount val="2"/>
                <c:pt idx="0">
                  <c:v>Success Rate</c:v>
                </c:pt>
                <c:pt idx="1">
                  <c:v>Retention Rate</c:v>
                </c:pt>
              </c:strCache>
            </c:strRef>
          </c:cat>
          <c:val>
            <c:numRef>
              <c:f>Sheet1!$D$2:$D$5</c:f>
              <c:numCache>
                <c:formatCode>General</c:formatCode>
                <c:ptCount val="4"/>
                <c:pt idx="0" formatCode="0%">
                  <c:v>0.6</c:v>
                </c:pt>
              </c:numCache>
            </c:numRef>
          </c:val>
        </c:ser>
        <c:ser>
          <c:idx val="3"/>
          <c:order val="3"/>
          <c:tx>
            <c:strRef>
              <c:f>Sheet1!$E$1</c:f>
              <c:strCache>
                <c:ptCount val="1"/>
                <c:pt idx="0">
                  <c:v>CA African American M/F - 53%</c:v>
                </c:pt>
              </c:strCache>
            </c:strRef>
          </c:tx>
          <c:cat>
            <c:strRef>
              <c:f>Sheet1!$A$2:$A$5</c:f>
              <c:strCache>
                <c:ptCount val="2"/>
                <c:pt idx="0">
                  <c:v>Success Rate</c:v>
                </c:pt>
                <c:pt idx="1">
                  <c:v>Retention Rate</c:v>
                </c:pt>
              </c:strCache>
            </c:strRef>
          </c:cat>
          <c:val>
            <c:numRef>
              <c:f>Sheet1!$E$2:$E$5</c:f>
              <c:numCache>
                <c:formatCode>General</c:formatCode>
                <c:ptCount val="4"/>
                <c:pt idx="0" formatCode="0%">
                  <c:v>0.53</c:v>
                </c:pt>
              </c:numCache>
            </c:numRef>
          </c:val>
        </c:ser>
        <c:axId val="276189368"/>
        <c:axId val="276192600"/>
      </c:barChart>
      <c:catAx>
        <c:axId val="276189368"/>
        <c:scaling>
          <c:orientation val="minMax"/>
        </c:scaling>
        <c:axPos val="b"/>
        <c:numFmt formatCode="General" sourceLinked="0"/>
        <c:tickLblPos val="nextTo"/>
        <c:crossAx val="276192600"/>
        <c:crosses val="autoZero"/>
        <c:auto val="1"/>
        <c:lblAlgn val="ctr"/>
        <c:lblOffset val="100"/>
      </c:catAx>
      <c:valAx>
        <c:axId val="276192600"/>
        <c:scaling>
          <c:orientation val="minMax"/>
          <c:max val="1.0"/>
          <c:min val="0.0"/>
        </c:scaling>
        <c:axPos val="l"/>
        <c:majorGridlines/>
        <c:numFmt formatCode="0%" sourceLinked="1"/>
        <c:tickLblPos val="nextTo"/>
        <c:crossAx val="276189368"/>
        <c:crosses val="autoZero"/>
        <c:crossBetween val="between"/>
      </c:valAx>
    </c:plotArea>
    <c:legend>
      <c:legendPos val="r"/>
      <c:layout>
        <c:manualLayout>
          <c:xMode val="edge"/>
          <c:yMode val="edge"/>
          <c:x val="0.556691324004082"/>
          <c:y val="0.29280140777839"/>
          <c:w val="0.443308675995918"/>
          <c:h val="0.378217838741041"/>
        </c:manualLayout>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B16B1-04EB-7A4E-AFAB-52835803E790}"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A676BC16-3AFB-7348-B38A-9513CCB07109}">
      <dgm:prSet phldrT="[Text]"/>
      <dgm:spPr/>
      <dgm:t>
        <a:bodyPr/>
        <a:lstStyle/>
        <a:p>
          <a:r>
            <a:rPr lang="en-US" b="1" dirty="0" smtClean="0"/>
            <a:t>Inner Strength</a:t>
          </a:r>
          <a:endParaRPr lang="en-US" b="1" dirty="0"/>
        </a:p>
      </dgm:t>
    </dgm:pt>
    <dgm:pt modelId="{663B3A2B-9599-7B41-B039-96126DB44CD6}" type="parTrans" cxnId="{523F5B06-3027-D443-B3CC-1BC31164C542}">
      <dgm:prSet/>
      <dgm:spPr/>
      <dgm:t>
        <a:bodyPr/>
        <a:lstStyle/>
        <a:p>
          <a:endParaRPr lang="en-US"/>
        </a:p>
      </dgm:t>
    </dgm:pt>
    <dgm:pt modelId="{71F975D8-D6E5-7B49-B6E4-6D987FF6CEC2}" type="sibTrans" cxnId="{523F5B06-3027-D443-B3CC-1BC31164C542}">
      <dgm:prSet/>
      <dgm:spPr/>
      <dgm:t>
        <a:bodyPr/>
        <a:lstStyle/>
        <a:p>
          <a:endParaRPr lang="en-US"/>
        </a:p>
      </dgm:t>
    </dgm:pt>
    <dgm:pt modelId="{FC9158AF-7C7A-3E42-8D2E-431BDA90EA4D}">
      <dgm:prSet phldrT="[Text]"/>
      <dgm:spPr/>
      <dgm:t>
        <a:bodyPr/>
        <a:lstStyle/>
        <a:p>
          <a:r>
            <a:rPr lang="en-US" b="1" dirty="0" smtClean="0"/>
            <a:t>Adaptability</a:t>
          </a:r>
          <a:endParaRPr lang="en-US" b="1" dirty="0"/>
        </a:p>
      </dgm:t>
    </dgm:pt>
    <dgm:pt modelId="{C71324B5-8919-8140-AC37-63E7932D420D}" type="parTrans" cxnId="{3D965C33-78DF-3347-B636-4B1958E722D1}">
      <dgm:prSet/>
      <dgm:spPr/>
      <dgm:t>
        <a:bodyPr/>
        <a:lstStyle/>
        <a:p>
          <a:endParaRPr lang="en-US"/>
        </a:p>
      </dgm:t>
    </dgm:pt>
    <dgm:pt modelId="{ACEC26AB-6081-9549-83AC-C668D9B893B7}" type="sibTrans" cxnId="{3D965C33-78DF-3347-B636-4B1958E722D1}">
      <dgm:prSet/>
      <dgm:spPr/>
      <dgm:t>
        <a:bodyPr/>
        <a:lstStyle/>
        <a:p>
          <a:endParaRPr lang="en-US"/>
        </a:p>
      </dgm:t>
    </dgm:pt>
    <dgm:pt modelId="{D347F186-F999-9B48-8714-E36971691A66}">
      <dgm:prSet phldrT="[Text]"/>
      <dgm:spPr/>
      <dgm:t>
        <a:bodyPr/>
        <a:lstStyle/>
        <a:p>
          <a:r>
            <a:rPr lang="en-US" b="1" dirty="0" smtClean="0"/>
            <a:t>Rebirth</a:t>
          </a:r>
          <a:endParaRPr lang="en-US" b="1" dirty="0"/>
        </a:p>
      </dgm:t>
    </dgm:pt>
    <dgm:pt modelId="{8D696936-6DB6-9845-BB1D-6D5DA69487A3}" type="parTrans" cxnId="{C0C9169D-5A10-D648-8D6D-C02C177589AF}">
      <dgm:prSet/>
      <dgm:spPr/>
      <dgm:t>
        <a:bodyPr/>
        <a:lstStyle/>
        <a:p>
          <a:endParaRPr lang="en-US"/>
        </a:p>
      </dgm:t>
    </dgm:pt>
    <dgm:pt modelId="{44304A3E-B8B8-8E45-82C8-1579E5465E31}" type="sibTrans" cxnId="{C0C9169D-5A10-D648-8D6D-C02C177589AF}">
      <dgm:prSet/>
      <dgm:spPr/>
      <dgm:t>
        <a:bodyPr/>
        <a:lstStyle/>
        <a:p>
          <a:endParaRPr lang="en-US"/>
        </a:p>
      </dgm:t>
    </dgm:pt>
    <dgm:pt modelId="{84FC2BAE-B8A5-1D4E-B600-5EE7BCCDB12C}">
      <dgm:prSet phldrT="[Text]"/>
      <dgm:spPr/>
      <dgm:t>
        <a:bodyPr/>
        <a:lstStyle/>
        <a:p>
          <a:r>
            <a:rPr lang="en-US" b="1" dirty="0" smtClean="0"/>
            <a:t>Peer Influence</a:t>
          </a:r>
          <a:endParaRPr lang="en-US" b="1" dirty="0"/>
        </a:p>
      </dgm:t>
    </dgm:pt>
    <dgm:pt modelId="{BECA522B-CECD-9E49-BBE9-BBEF65876CB8}" type="parTrans" cxnId="{00E74095-D98D-A649-AE38-806857340111}">
      <dgm:prSet/>
      <dgm:spPr/>
      <dgm:t>
        <a:bodyPr/>
        <a:lstStyle/>
        <a:p>
          <a:endParaRPr lang="en-US"/>
        </a:p>
      </dgm:t>
    </dgm:pt>
    <dgm:pt modelId="{BE352276-A4F4-9E49-93B9-EEC236D78442}" type="sibTrans" cxnId="{00E74095-D98D-A649-AE38-806857340111}">
      <dgm:prSet/>
      <dgm:spPr/>
      <dgm:t>
        <a:bodyPr/>
        <a:lstStyle/>
        <a:p>
          <a:endParaRPr lang="en-US"/>
        </a:p>
      </dgm:t>
    </dgm:pt>
    <dgm:pt modelId="{65CACFAF-0723-6B47-8240-1FE701582D08}" type="pres">
      <dgm:prSet presAssocID="{DBDB16B1-04EB-7A4E-AFAB-52835803E790}" presName="cycle" presStyleCnt="0">
        <dgm:presLayoutVars>
          <dgm:chMax val="1"/>
          <dgm:dir/>
          <dgm:animLvl val="ctr"/>
          <dgm:resizeHandles val="exact"/>
        </dgm:presLayoutVars>
      </dgm:prSet>
      <dgm:spPr/>
      <dgm:t>
        <a:bodyPr/>
        <a:lstStyle/>
        <a:p>
          <a:endParaRPr lang="en-US"/>
        </a:p>
      </dgm:t>
    </dgm:pt>
    <dgm:pt modelId="{EA637163-7E44-9A48-876B-5B616334E917}" type="pres">
      <dgm:prSet presAssocID="{A676BC16-3AFB-7348-B38A-9513CCB07109}" presName="centerShape" presStyleLbl="node0" presStyleIdx="0" presStyleCnt="1"/>
      <dgm:spPr/>
      <dgm:t>
        <a:bodyPr/>
        <a:lstStyle/>
        <a:p>
          <a:endParaRPr lang="en-US"/>
        </a:p>
      </dgm:t>
    </dgm:pt>
    <dgm:pt modelId="{837A8CAD-828D-7C48-9588-AF69103BA15F}" type="pres">
      <dgm:prSet presAssocID="{C71324B5-8919-8140-AC37-63E7932D420D}" presName="parTrans" presStyleLbl="bgSibTrans2D1" presStyleIdx="0" presStyleCnt="3"/>
      <dgm:spPr/>
      <dgm:t>
        <a:bodyPr/>
        <a:lstStyle/>
        <a:p>
          <a:endParaRPr lang="en-US"/>
        </a:p>
      </dgm:t>
    </dgm:pt>
    <dgm:pt modelId="{244039F4-0CBD-8842-9E01-B875BE8F7095}" type="pres">
      <dgm:prSet presAssocID="{FC9158AF-7C7A-3E42-8D2E-431BDA90EA4D}" presName="node" presStyleLbl="node1" presStyleIdx="0" presStyleCnt="3">
        <dgm:presLayoutVars>
          <dgm:bulletEnabled val="1"/>
        </dgm:presLayoutVars>
      </dgm:prSet>
      <dgm:spPr/>
      <dgm:t>
        <a:bodyPr/>
        <a:lstStyle/>
        <a:p>
          <a:endParaRPr lang="en-US"/>
        </a:p>
      </dgm:t>
    </dgm:pt>
    <dgm:pt modelId="{B5F971C0-63B6-7D47-A3E0-83177BC4EAA4}" type="pres">
      <dgm:prSet presAssocID="{8D696936-6DB6-9845-BB1D-6D5DA69487A3}" presName="parTrans" presStyleLbl="bgSibTrans2D1" presStyleIdx="1" presStyleCnt="3"/>
      <dgm:spPr/>
      <dgm:t>
        <a:bodyPr/>
        <a:lstStyle/>
        <a:p>
          <a:endParaRPr lang="en-US"/>
        </a:p>
      </dgm:t>
    </dgm:pt>
    <dgm:pt modelId="{88FFF354-F3D1-3B4C-88E9-5F83854443E0}" type="pres">
      <dgm:prSet presAssocID="{D347F186-F999-9B48-8714-E36971691A66}" presName="node" presStyleLbl="node1" presStyleIdx="1" presStyleCnt="3">
        <dgm:presLayoutVars>
          <dgm:bulletEnabled val="1"/>
        </dgm:presLayoutVars>
      </dgm:prSet>
      <dgm:spPr/>
      <dgm:t>
        <a:bodyPr/>
        <a:lstStyle/>
        <a:p>
          <a:endParaRPr lang="en-US"/>
        </a:p>
      </dgm:t>
    </dgm:pt>
    <dgm:pt modelId="{454B1AEF-2924-5E45-B444-9FC595DA092D}" type="pres">
      <dgm:prSet presAssocID="{BECA522B-CECD-9E49-BBE9-BBEF65876CB8}" presName="parTrans" presStyleLbl="bgSibTrans2D1" presStyleIdx="2" presStyleCnt="3"/>
      <dgm:spPr/>
      <dgm:t>
        <a:bodyPr/>
        <a:lstStyle/>
        <a:p>
          <a:endParaRPr lang="en-US"/>
        </a:p>
      </dgm:t>
    </dgm:pt>
    <dgm:pt modelId="{E6AB352B-17B1-3A44-BFF6-643E6A8B79DE}" type="pres">
      <dgm:prSet presAssocID="{84FC2BAE-B8A5-1D4E-B600-5EE7BCCDB12C}" presName="node" presStyleLbl="node1" presStyleIdx="2" presStyleCnt="3">
        <dgm:presLayoutVars>
          <dgm:bulletEnabled val="1"/>
        </dgm:presLayoutVars>
      </dgm:prSet>
      <dgm:spPr/>
      <dgm:t>
        <a:bodyPr/>
        <a:lstStyle/>
        <a:p>
          <a:endParaRPr lang="en-US"/>
        </a:p>
      </dgm:t>
    </dgm:pt>
  </dgm:ptLst>
  <dgm:cxnLst>
    <dgm:cxn modelId="{523F5B06-3027-D443-B3CC-1BC31164C542}" srcId="{DBDB16B1-04EB-7A4E-AFAB-52835803E790}" destId="{A676BC16-3AFB-7348-B38A-9513CCB07109}" srcOrd="0" destOrd="0" parTransId="{663B3A2B-9599-7B41-B039-96126DB44CD6}" sibTransId="{71F975D8-D6E5-7B49-B6E4-6D987FF6CEC2}"/>
    <dgm:cxn modelId="{25946AB7-4498-B941-9CD7-4AC4742E9604}" type="presOf" srcId="{84FC2BAE-B8A5-1D4E-B600-5EE7BCCDB12C}" destId="{E6AB352B-17B1-3A44-BFF6-643E6A8B79DE}" srcOrd="0" destOrd="0" presId="urn:microsoft.com/office/officeart/2005/8/layout/radial4"/>
    <dgm:cxn modelId="{00E74095-D98D-A649-AE38-806857340111}" srcId="{A676BC16-3AFB-7348-B38A-9513CCB07109}" destId="{84FC2BAE-B8A5-1D4E-B600-5EE7BCCDB12C}" srcOrd="2" destOrd="0" parTransId="{BECA522B-CECD-9E49-BBE9-BBEF65876CB8}" sibTransId="{BE352276-A4F4-9E49-93B9-EEC236D78442}"/>
    <dgm:cxn modelId="{B55B0CC8-CD28-3B46-B8F8-F6C4C51A6751}" type="presOf" srcId="{D347F186-F999-9B48-8714-E36971691A66}" destId="{88FFF354-F3D1-3B4C-88E9-5F83854443E0}" srcOrd="0" destOrd="0" presId="urn:microsoft.com/office/officeart/2005/8/layout/radial4"/>
    <dgm:cxn modelId="{3D965C33-78DF-3347-B636-4B1958E722D1}" srcId="{A676BC16-3AFB-7348-B38A-9513CCB07109}" destId="{FC9158AF-7C7A-3E42-8D2E-431BDA90EA4D}" srcOrd="0" destOrd="0" parTransId="{C71324B5-8919-8140-AC37-63E7932D420D}" sibTransId="{ACEC26AB-6081-9549-83AC-C668D9B893B7}"/>
    <dgm:cxn modelId="{D2AD7AD9-BB26-CF42-8AA7-97E1257FA7F8}" type="presOf" srcId="{8D696936-6DB6-9845-BB1D-6D5DA69487A3}" destId="{B5F971C0-63B6-7D47-A3E0-83177BC4EAA4}" srcOrd="0" destOrd="0" presId="urn:microsoft.com/office/officeart/2005/8/layout/radial4"/>
    <dgm:cxn modelId="{3A028450-A483-1B42-82D5-A49E5F8BE77B}" type="presOf" srcId="{BECA522B-CECD-9E49-BBE9-BBEF65876CB8}" destId="{454B1AEF-2924-5E45-B444-9FC595DA092D}" srcOrd="0" destOrd="0" presId="urn:microsoft.com/office/officeart/2005/8/layout/radial4"/>
    <dgm:cxn modelId="{6FE794C8-4298-5141-A495-E9F19F19847C}" type="presOf" srcId="{DBDB16B1-04EB-7A4E-AFAB-52835803E790}" destId="{65CACFAF-0723-6B47-8240-1FE701582D08}" srcOrd="0" destOrd="0" presId="urn:microsoft.com/office/officeart/2005/8/layout/radial4"/>
    <dgm:cxn modelId="{C0C9169D-5A10-D648-8D6D-C02C177589AF}" srcId="{A676BC16-3AFB-7348-B38A-9513CCB07109}" destId="{D347F186-F999-9B48-8714-E36971691A66}" srcOrd="1" destOrd="0" parTransId="{8D696936-6DB6-9845-BB1D-6D5DA69487A3}" sibTransId="{44304A3E-B8B8-8E45-82C8-1579E5465E31}"/>
    <dgm:cxn modelId="{457DAEBF-A168-FF4C-B715-94EAC40E7533}" type="presOf" srcId="{C71324B5-8919-8140-AC37-63E7932D420D}" destId="{837A8CAD-828D-7C48-9588-AF69103BA15F}" srcOrd="0" destOrd="0" presId="urn:microsoft.com/office/officeart/2005/8/layout/radial4"/>
    <dgm:cxn modelId="{F75DF7A9-5093-7B42-86F5-86FC9254925D}" type="presOf" srcId="{FC9158AF-7C7A-3E42-8D2E-431BDA90EA4D}" destId="{244039F4-0CBD-8842-9E01-B875BE8F7095}" srcOrd="0" destOrd="0" presId="urn:microsoft.com/office/officeart/2005/8/layout/radial4"/>
    <dgm:cxn modelId="{89E96AA4-85E7-9042-AD7C-91AE4AB63BB7}" type="presOf" srcId="{A676BC16-3AFB-7348-B38A-9513CCB07109}" destId="{EA637163-7E44-9A48-876B-5B616334E917}" srcOrd="0" destOrd="0" presId="urn:microsoft.com/office/officeart/2005/8/layout/radial4"/>
    <dgm:cxn modelId="{53029D48-DFCC-5748-AC43-A2DAA7923E1E}" type="presParOf" srcId="{65CACFAF-0723-6B47-8240-1FE701582D08}" destId="{EA637163-7E44-9A48-876B-5B616334E917}" srcOrd="0" destOrd="0" presId="urn:microsoft.com/office/officeart/2005/8/layout/radial4"/>
    <dgm:cxn modelId="{8CED571F-8F37-424E-B79B-C5F133B39397}" type="presParOf" srcId="{65CACFAF-0723-6B47-8240-1FE701582D08}" destId="{837A8CAD-828D-7C48-9588-AF69103BA15F}" srcOrd="1" destOrd="0" presId="urn:microsoft.com/office/officeart/2005/8/layout/radial4"/>
    <dgm:cxn modelId="{3DC219CB-190C-924B-83EB-157E84371EB5}" type="presParOf" srcId="{65CACFAF-0723-6B47-8240-1FE701582D08}" destId="{244039F4-0CBD-8842-9E01-B875BE8F7095}" srcOrd="2" destOrd="0" presId="urn:microsoft.com/office/officeart/2005/8/layout/radial4"/>
    <dgm:cxn modelId="{0AB56E8D-8446-944C-9EEB-209706303C70}" type="presParOf" srcId="{65CACFAF-0723-6B47-8240-1FE701582D08}" destId="{B5F971C0-63B6-7D47-A3E0-83177BC4EAA4}" srcOrd="3" destOrd="0" presId="urn:microsoft.com/office/officeart/2005/8/layout/radial4"/>
    <dgm:cxn modelId="{8E4C5C2A-8815-EB4C-A6DE-91B5F0E98A7C}" type="presParOf" srcId="{65CACFAF-0723-6B47-8240-1FE701582D08}" destId="{88FFF354-F3D1-3B4C-88E9-5F83854443E0}" srcOrd="4" destOrd="0" presId="urn:microsoft.com/office/officeart/2005/8/layout/radial4"/>
    <dgm:cxn modelId="{F7F4AD0E-4925-224F-946D-58F09451A99A}" type="presParOf" srcId="{65CACFAF-0723-6B47-8240-1FE701582D08}" destId="{454B1AEF-2924-5E45-B444-9FC595DA092D}" srcOrd="5" destOrd="0" presId="urn:microsoft.com/office/officeart/2005/8/layout/radial4"/>
    <dgm:cxn modelId="{6DDEDC99-728F-8349-826F-6370930DBAD8}" type="presParOf" srcId="{65CACFAF-0723-6B47-8240-1FE701582D08}" destId="{E6AB352B-17B1-3A44-BFF6-643E6A8B79DE}"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0.27064</cdr:x>
      <cdr:y>0.01446</cdr:y>
    </cdr:from>
    <cdr:to>
      <cdr:x>0.36466</cdr:x>
      <cdr:y>0.09338</cdr:y>
    </cdr:to>
    <cdr:sp macro="" textlink="">
      <cdr:nvSpPr>
        <cdr:cNvPr id="2" name="TextBox 1"/>
        <cdr:cNvSpPr txBox="1"/>
      </cdr:nvSpPr>
      <cdr:spPr>
        <a:xfrm xmlns:a="http://schemas.openxmlformats.org/drawingml/2006/main">
          <a:off x="2185975" y="62787"/>
          <a:ext cx="759418" cy="342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solidFill>
                <a:schemeClr val="bg1"/>
              </a:solidFill>
            </a:rPr>
            <a:t>7</a:t>
          </a:r>
        </a:p>
        <a:p xmlns:a="http://schemas.openxmlformats.org/drawingml/2006/main">
          <a:pPr algn="ctr"/>
          <a:endParaRPr lang="en-US" sz="1800" dirty="0">
            <a:solidFill>
              <a:schemeClr val="bg1"/>
            </a:solidFill>
          </a:endParaRPr>
        </a:p>
      </cdr:txBody>
    </cdr:sp>
  </cdr:relSizeAnchor>
  <cdr:relSizeAnchor xmlns:cdr="http://schemas.openxmlformats.org/drawingml/2006/chartDrawing">
    <cdr:from>
      <cdr:x>0.59387</cdr:x>
      <cdr:y>0.04569</cdr:y>
    </cdr:from>
    <cdr:to>
      <cdr:x>0.68789</cdr:x>
      <cdr:y>0.15507</cdr:y>
    </cdr:to>
    <cdr:sp macro="" textlink="">
      <cdr:nvSpPr>
        <cdr:cNvPr id="3" name="TextBox 2"/>
        <cdr:cNvSpPr txBox="1"/>
      </cdr:nvSpPr>
      <cdr:spPr>
        <a:xfrm xmlns:a="http://schemas.openxmlformats.org/drawingml/2006/main">
          <a:off x="4796820" y="198438"/>
          <a:ext cx="759418" cy="475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solidFill>
                <a:srgbClr val="FFFFFF"/>
              </a:solidFill>
            </a:rPr>
            <a:t>15</a:t>
          </a:r>
        </a:p>
        <a:p xmlns:a="http://schemas.openxmlformats.org/drawingml/2006/main">
          <a:pPr algn="ctr"/>
          <a:endParaRPr lang="en-US" sz="1800" dirty="0">
            <a:solidFill>
              <a:srgbClr val="FFFFFF"/>
            </a:solidFill>
          </a:endParaRPr>
        </a:p>
      </cdr:txBody>
    </cdr:sp>
  </cdr:relSizeAnchor>
  <cdr:relSizeAnchor xmlns:cdr="http://schemas.openxmlformats.org/drawingml/2006/chartDrawing">
    <cdr:from>
      <cdr:x>0.29074</cdr:x>
      <cdr:y>0.14713</cdr:y>
    </cdr:from>
    <cdr:to>
      <cdr:x>0.35911</cdr:x>
      <cdr:y>0.23691</cdr:y>
    </cdr:to>
    <cdr:sp macro="" textlink="">
      <cdr:nvSpPr>
        <cdr:cNvPr id="4" name="TextBox 3"/>
        <cdr:cNvSpPr txBox="1"/>
      </cdr:nvSpPr>
      <cdr:spPr>
        <a:xfrm xmlns:a="http://schemas.openxmlformats.org/drawingml/2006/main">
          <a:off x="2592024" y="749310"/>
          <a:ext cx="609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FF"/>
              </a:solidFill>
            </a:rPr>
            <a:t>23</a:t>
          </a:r>
          <a:endParaRPr lang="en-US" sz="1800" dirty="0">
            <a:solidFill>
              <a:srgbClr val="FFFFFF"/>
            </a:solidFill>
          </a:endParaRPr>
        </a:p>
      </cdr:txBody>
    </cdr:sp>
  </cdr:relSizeAnchor>
  <cdr:relSizeAnchor xmlns:cdr="http://schemas.openxmlformats.org/drawingml/2006/chartDrawing">
    <cdr:from>
      <cdr:x>0.60331</cdr:x>
      <cdr:y>0.2913</cdr:y>
    </cdr:from>
    <cdr:to>
      <cdr:x>0.68878</cdr:x>
      <cdr:y>0.39604</cdr:y>
    </cdr:to>
    <cdr:sp macro="" textlink="">
      <cdr:nvSpPr>
        <cdr:cNvPr id="5" name="TextBox 4"/>
        <cdr:cNvSpPr txBox="1"/>
      </cdr:nvSpPr>
      <cdr:spPr>
        <a:xfrm xmlns:a="http://schemas.openxmlformats.org/drawingml/2006/main">
          <a:off x="4873020" y="1265238"/>
          <a:ext cx="690358" cy="454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FF"/>
              </a:solidFill>
            </a:rPr>
            <a:t>  44</a:t>
          </a:r>
          <a:endParaRPr lang="en-US" sz="1800" dirty="0">
            <a:solidFill>
              <a:srgbClr val="FFFFFF"/>
            </a:solidFill>
          </a:endParaRPr>
        </a:p>
        <a:p xmlns:a="http://schemas.openxmlformats.org/drawingml/2006/main">
          <a:endParaRPr lang="en-US" sz="1800" dirty="0" smtClean="0">
            <a:solidFill>
              <a:srgbClr val="FFFFFF"/>
            </a:solidFill>
          </a:endParaRPr>
        </a:p>
      </cdr:txBody>
    </cdr:sp>
  </cdr:relSizeAnchor>
  <cdr:relSizeAnchor xmlns:cdr="http://schemas.openxmlformats.org/drawingml/2006/chartDrawing">
    <cdr:from>
      <cdr:x>0.28219</cdr:x>
      <cdr:y>0.4015</cdr:y>
    </cdr:from>
    <cdr:to>
      <cdr:x>0.36766</cdr:x>
      <cdr:y>0.47631</cdr:y>
    </cdr:to>
    <cdr:sp macro="" textlink="">
      <cdr:nvSpPr>
        <cdr:cNvPr id="7" name="TextBox 6"/>
        <cdr:cNvSpPr txBox="1"/>
      </cdr:nvSpPr>
      <cdr:spPr>
        <a:xfrm xmlns:a="http://schemas.openxmlformats.org/drawingml/2006/main">
          <a:off x="2515824" y="204471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FF"/>
              </a:solidFill>
            </a:rPr>
            <a:t>  29</a:t>
          </a:r>
          <a:endParaRPr lang="en-US" sz="1800" dirty="0">
            <a:solidFill>
              <a:srgbClr val="FFFFFF"/>
            </a:solidFill>
          </a:endParaRPr>
        </a:p>
      </cdr:txBody>
    </cdr:sp>
  </cdr:relSizeAnchor>
  <cdr:relSizeAnchor xmlns:cdr="http://schemas.openxmlformats.org/drawingml/2006/chartDrawing">
    <cdr:from>
      <cdr:x>0.61274</cdr:x>
      <cdr:y>0.51937</cdr:y>
    </cdr:from>
    <cdr:to>
      <cdr:x>0.674</cdr:x>
      <cdr:y>0.60321</cdr:y>
    </cdr:to>
    <cdr:sp macro="" textlink="">
      <cdr:nvSpPr>
        <cdr:cNvPr id="8" name="TextBox 7"/>
        <cdr:cNvSpPr txBox="1"/>
      </cdr:nvSpPr>
      <cdr:spPr>
        <a:xfrm xmlns:a="http://schemas.openxmlformats.org/drawingml/2006/main">
          <a:off x="4949220" y="2255838"/>
          <a:ext cx="494809" cy="3641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FF"/>
              </a:solidFill>
            </a:rPr>
            <a:t> </a:t>
          </a:r>
          <a:r>
            <a:rPr lang="en-US" sz="1800" b="1" dirty="0" smtClean="0">
              <a:solidFill>
                <a:srgbClr val="FFFFFF"/>
              </a:solidFill>
            </a:rPr>
            <a:t>5</a:t>
          </a:r>
        </a:p>
        <a:p xmlns:a="http://schemas.openxmlformats.org/drawingml/2006/main">
          <a:endParaRPr lang="en-US" sz="1800" b="1" dirty="0" smtClean="0">
            <a:solidFill>
              <a:srgbClr val="FFFFFF"/>
            </a:solidFill>
          </a:endParaRPr>
        </a:p>
        <a:p xmlns:a="http://schemas.openxmlformats.org/drawingml/2006/main">
          <a:endParaRPr lang="en-US" sz="1800" b="1" dirty="0" smtClean="0">
            <a:solidFill>
              <a:srgbClr val="FFFFFF"/>
            </a:solidFill>
          </a:endParaRPr>
        </a:p>
      </cdr:txBody>
    </cdr:sp>
  </cdr:relSizeAnchor>
  <cdr:relSizeAnchor xmlns:cdr="http://schemas.openxmlformats.org/drawingml/2006/chartDrawing">
    <cdr:from>
      <cdr:x>0.60697</cdr:x>
      <cdr:y>0.74564</cdr:y>
    </cdr:from>
    <cdr:to>
      <cdr:x>0.69245</cdr:x>
      <cdr:y>0.8803</cdr:y>
    </cdr:to>
    <cdr:sp macro="" textlink="">
      <cdr:nvSpPr>
        <cdr:cNvPr id="9" name="TextBox 8"/>
        <cdr:cNvSpPr txBox="1"/>
      </cdr:nvSpPr>
      <cdr:spPr>
        <a:xfrm xmlns:a="http://schemas.openxmlformats.org/drawingml/2006/main">
          <a:off x="5411424" y="3797310"/>
          <a:ext cx="7620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FFFF"/>
              </a:solidFill>
            </a:rPr>
            <a:t> </a:t>
          </a:r>
          <a:r>
            <a:rPr lang="en-US" sz="1800" b="1" dirty="0" smtClean="0">
              <a:solidFill>
                <a:srgbClr val="FFFFFF"/>
              </a:solidFill>
            </a:rPr>
            <a:t>36</a:t>
          </a:r>
          <a:endParaRPr lang="en-US" sz="1800" b="1" dirty="0">
            <a:solidFill>
              <a:srgbClr val="FFFFFF"/>
            </a:solidFill>
          </a:endParaRPr>
        </a:p>
      </cdr:txBody>
    </cdr:sp>
  </cdr:relSizeAnchor>
  <cdr:relSizeAnchor xmlns:cdr="http://schemas.openxmlformats.org/drawingml/2006/chartDrawing">
    <cdr:from>
      <cdr:x>0.29074</cdr:x>
      <cdr:y>0.65586</cdr:y>
    </cdr:from>
    <cdr:to>
      <cdr:x>0.36766</cdr:x>
      <cdr:y>0.77556</cdr:y>
    </cdr:to>
    <cdr:sp macro="" textlink="">
      <cdr:nvSpPr>
        <cdr:cNvPr id="10" name="TextBox 9"/>
        <cdr:cNvSpPr txBox="1"/>
      </cdr:nvSpPr>
      <cdr:spPr>
        <a:xfrm xmlns:a="http://schemas.openxmlformats.org/drawingml/2006/main">
          <a:off x="2592024" y="3340110"/>
          <a:ext cx="685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FFFFFF"/>
              </a:solidFill>
            </a:rPr>
            <a:t>41</a:t>
          </a:r>
        </a:p>
        <a:p xmlns:a="http://schemas.openxmlformats.org/drawingml/2006/main">
          <a:endParaRPr lang="en-US" sz="1800" b="1" dirty="0">
            <a:solidFill>
              <a:srgbClr val="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B2ACC-F68A-2B45-9097-2A17A6A11267}" type="datetimeFigureOut">
              <a:rPr lang="en-US" smtClean="0"/>
              <a:t>10/6/16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78667-7144-F848-BB8D-A780AC798E9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7DCD3690-51C2-2E47-8E90-15B92C0683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10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506626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12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632117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7F7EBD7B-9B03-5E4F-AFB7-A4EB0F8F771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endParaRPr lang="en-US" baseline="0" dirty="0" smtClean="0"/>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most</a:t>
            </a:r>
            <a:r>
              <a:rPr lang="en-US" sz="1200" kern="1200" dirty="0" smtClean="0">
                <a:solidFill>
                  <a:schemeClr val="tx1"/>
                </a:solidFill>
                <a:latin typeface="+mn-lt"/>
                <a:ea typeface="+mn-ea"/>
                <a:cs typeface="+mn-cs"/>
              </a:rPr>
              <a:t>, the need to survive and make money before incarceration transformed into deep self-reflection and a desire to gain knowledge as well as help others while incarcerated.</a:t>
            </a:r>
          </a:p>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7EBD7B-9B03-5E4F-AFB7-A4EB0F8F771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implies </a:t>
            </a:r>
            <a:r>
              <a:rPr lang="en-US" dirty="0" smtClean="0"/>
              <a:t>a strong desire for the participants to perform at high levels which is needed to persist and succeed in college. </a:t>
            </a:r>
          </a:p>
          <a:p>
            <a:endParaRPr lang="en-US" baseline="0" dirty="0" smtClean="0"/>
          </a:p>
          <a:p>
            <a:r>
              <a:rPr lang="en-US" baseline="0" dirty="0" smtClean="0"/>
              <a:t>During the transformation of beliefs and values, formerly incarcerated students learn to adapt.  Adaptability implies the ability to quickly adjust to environments infused with hostility and/or obstacles that present hidden challenges that perpetuate failure and lack of opportunities for upward mobility.</a:t>
            </a:r>
          </a:p>
          <a:p>
            <a:endParaRPr lang="en-US" baseline="0" dirty="0" smtClean="0"/>
          </a:p>
          <a:p>
            <a:r>
              <a:rPr lang="en-US" baseline="0" dirty="0" smtClean="0"/>
              <a:t>Rebirth implies the ability to reinvent oneself through the transformation of beliefs and value. The rebirth process implies that the participants’ inner strength and ability to adapt to hostile environments leads to the vulnerability required to trust self and see oneself in others. This evolution of self that is triggered by inner strength and adaptability strengthens the commitment to achieve educational goals.  </a:t>
            </a:r>
          </a:p>
          <a:p>
            <a:endParaRPr lang="en-US" baseline="0" dirty="0" smtClean="0"/>
          </a:p>
          <a:p>
            <a:r>
              <a:rPr lang="en-US" baseline="0" dirty="0" smtClean="0"/>
              <a:t>Relationships with peers represent the glue that holds the college completion process together.  Peers who have had similar experiences with incarceration permit formerly incarcerated students to to use past experiences as a platform to access support that leads to college success. Influence from peers plays an intricate role in a formerly incarcerated student’s development of the courage needed to continuously build a strong core of beliefs and values that promote student success.   </a:t>
            </a:r>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F7EBD7B-9B03-5E4F-AFB7-A4EB0F8F771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D3690-51C2-2E47-8E90-15B92C06832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DCD3690-51C2-2E47-8E90-15B92C0683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992805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F7EBD7B-9B03-5E4F-AFB7-A4EB0F8F7719}" type="slidenum">
              <a:rPr lang="en-US" smtClean="0"/>
              <a:pPr/>
              <a:t>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825733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EBD7B-9B03-5E4F-AFB7-A4EB0F8F7719}" type="slidenum">
              <a:rPr lang="en-US" smtClean="0"/>
              <a:pPr/>
              <a:t>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156242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7EBD7B-9B03-5E4F-AFB7-A4EB0F8F7719}" type="slidenum">
              <a:rPr lang="en-US" smtClean="0"/>
              <a:pPr/>
              <a:t>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791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704088"/>
          </a:xfrm>
        </p:spPr>
        <p:txBody>
          <a:bodyPr vert="horz" lIns="91440" tIns="0" rIns="45720" bIns="0" rtlCol="0">
            <a:normAutofit/>
          </a:bodyPr>
          <a:lstStyle>
            <a:lvl1pPr marL="0" indent="0" algn="l" defTabSz="914400" rtl="0" eaLnBrk="1" latinLnBrk="0" hangingPunct="1">
              <a:lnSpc>
                <a:spcPts val="2600"/>
              </a:lnSpc>
              <a:spcBef>
                <a:spcPts val="200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0A0A1BD-DFDA-4841-9693-8FBCF83CFC10}" type="datetimeFigureOut">
              <a:rPr lang="en-US" smtClean="0"/>
              <a:t>10/6/16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793B5F0-EFF2-644E-AB1E-541A1D925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F088EDB-BA70-D14C-8A0F-52FAF55FF6AA}"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657AF-D09D-174A-9929-375756A230FB}"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0A0A1BD-DFDA-4841-9693-8FBCF83CFC10}" type="datetimeFigureOut">
              <a:rPr lang="en-US" smtClean="0"/>
              <a:t>10/6/16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0A1BD-DFDA-4841-9693-8FBCF83CFC10}" type="datetimeFigureOut">
              <a:rPr lang="en-US" smtClean="0"/>
              <a:t>10/6/16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0A0A1BD-DFDA-4841-9693-8FBCF83CFC10}"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0A0A1BD-DFDA-4841-9693-8FBCF83CFC10}"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0A0A1BD-DFDA-4841-9693-8FBCF83CFC10}"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706586"/>
          </a:xfrm>
        </p:spPr>
        <p:txBody>
          <a:bodyPr lIns="91440" tIns="0" rIns="45720" bIns="0">
            <a:normAutofit/>
          </a:bodyPr>
          <a:lstStyle>
            <a:lvl1pPr marL="0" indent="0" algn="l">
              <a:lnSpc>
                <a:spcPts val="26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0A0A1BD-DFDA-4841-9693-8FBCF83CFC10}" type="datetimeFigureOut">
              <a:rPr lang="en-US" smtClean="0"/>
              <a:t>10/6/16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793B5F0-EFF2-644E-AB1E-541A1D925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00A0A1BD-DFDA-4841-9693-8FBCF83CFC10}"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3B5F0-EFF2-644E-AB1E-541A1D925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0A1BD-DFDA-4841-9693-8FBCF83CFC10}"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3B5F0-EFF2-644E-AB1E-541A1D925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88EDB-BA70-D14C-8A0F-52FAF55FF6AA}"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657AF-D09D-174A-9929-375756A230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0A0A1BD-DFDA-4841-9693-8FBCF83CFC10}" type="datetimeFigureOut">
              <a:rPr lang="en-US" smtClean="0"/>
              <a:t>10/6/16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3B5F0-EFF2-644E-AB1E-541A1D925A31}"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0A0A1BD-DFDA-4841-9693-8FBCF83CFC10}"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3B5F0-EFF2-644E-AB1E-541A1D925A31}"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0A0A1BD-DFDA-4841-9693-8FBCF83CFC10}" type="datetimeFigureOut">
              <a:rPr lang="en-US" smtClean="0"/>
              <a:t>10/6/16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793B5F0-EFF2-644E-AB1E-541A1D925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brena.odom@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883196"/>
          </a:xfrm>
        </p:spPr>
        <p:txBody>
          <a:bodyPr/>
          <a:lstStyle/>
          <a:p>
            <a:r>
              <a:rPr lang="en-US" dirty="0" smtClean="0"/>
              <a:t>Beyond the Cell:</a:t>
            </a:r>
            <a:endParaRPr lang="en-US" dirty="0"/>
          </a:p>
        </p:txBody>
      </p:sp>
      <p:pic>
        <p:nvPicPr>
          <p:cNvPr id="8" name="Picture Placeholder 7" descr="SF-County-Jail-Black-prisoners-hand-holding-cell-bar-071212-by-Michael-Macor-SF-Chron.jpg"/>
          <p:cNvPicPr>
            <a:picLocks noGrp="1" noChangeAspect="1"/>
          </p:cNvPicPr>
          <p:nvPr>
            <p:ph type="pic" sz="quarter" idx="15"/>
          </p:nvPr>
        </p:nvPicPr>
        <p:blipFill>
          <a:blip r:embed="rId3"/>
          <a:srcRect l="736" r="736"/>
          <a:stretch>
            <a:fillRect/>
          </a:stretch>
        </p:blipFill>
        <p:spPr/>
      </p:pic>
      <p:sp>
        <p:nvSpPr>
          <p:cNvPr id="3" name="Subtitle 2"/>
          <p:cNvSpPr>
            <a:spLocks noGrp="1"/>
          </p:cNvSpPr>
          <p:nvPr>
            <p:ph type="body" sz="half" idx="2"/>
          </p:nvPr>
        </p:nvSpPr>
        <p:spPr>
          <a:xfrm>
            <a:off x="3158117" y="4953000"/>
            <a:ext cx="5532958" cy="1142999"/>
          </a:xfrm>
        </p:spPr>
        <p:txBody>
          <a:bodyPr>
            <a:normAutofit/>
          </a:bodyPr>
          <a:lstStyle/>
          <a:p>
            <a:r>
              <a:rPr lang="en-US" sz="2800" b="1" dirty="0" smtClean="0"/>
              <a:t>Former Incarceration and First Year College Success</a:t>
            </a:r>
            <a:endParaRPr lang="en-US" sz="2800" b="1" dirty="0"/>
          </a:p>
        </p:txBody>
      </p:sp>
      <p:sp>
        <p:nvSpPr>
          <p:cNvPr id="9" name="TextBox 8"/>
          <p:cNvSpPr txBox="1"/>
          <p:nvPr/>
        </p:nvSpPr>
        <p:spPr>
          <a:xfrm>
            <a:off x="5105400" y="6095999"/>
            <a:ext cx="3585675" cy="369332"/>
          </a:xfrm>
          <a:prstGeom prst="rect">
            <a:avLst/>
          </a:prstGeom>
          <a:noFill/>
        </p:spPr>
        <p:txBody>
          <a:bodyPr wrap="square" rtlCol="0">
            <a:spAutoFit/>
          </a:bodyPr>
          <a:lstStyle/>
          <a:p>
            <a:r>
              <a:rPr lang="en-US" b="1" dirty="0" smtClean="0"/>
              <a:t>Sabrena Turner-Odom, Ed.D.</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RESEARCH QUESTIONS</a:t>
            </a:r>
            <a:endParaRPr lang="en-US" sz="4800" b="1" dirty="0"/>
          </a:p>
        </p:txBody>
      </p:sp>
      <p:sp>
        <p:nvSpPr>
          <p:cNvPr id="3" name="Content Placeholder 2"/>
          <p:cNvSpPr>
            <a:spLocks noGrp="1"/>
          </p:cNvSpPr>
          <p:nvPr>
            <p:ph idx="1"/>
          </p:nvPr>
        </p:nvSpPr>
        <p:spPr>
          <a:xfrm>
            <a:off x="457201" y="1371600"/>
            <a:ext cx="7239000" cy="4953000"/>
          </a:xfrm>
        </p:spPr>
        <p:txBody>
          <a:bodyPr>
            <a:normAutofit/>
          </a:bodyPr>
          <a:lstStyle/>
          <a:p>
            <a:pPr marL="0" lvl="0" indent="0">
              <a:buNone/>
            </a:pPr>
            <a:endParaRPr lang="en-US" sz="2800" b="1" dirty="0" smtClean="0"/>
          </a:p>
          <a:p>
            <a:pPr marL="1371600" lvl="0" indent="-1371600">
              <a:buAutoNum type="arabicPeriod"/>
            </a:pPr>
            <a:r>
              <a:rPr lang="en-US" sz="2800" b="1" dirty="0" smtClean="0"/>
              <a:t>What assets and strengths do formerly incarcerated men of color report before, during and after incarceration that support first year college success?</a:t>
            </a:r>
          </a:p>
          <a:p>
            <a:pPr marL="1371600" lvl="0" indent="-1371600">
              <a:buAutoNum type="arabicPeriod"/>
            </a:pPr>
            <a:r>
              <a:rPr lang="en-US" sz="2800" b="1" dirty="0" smtClean="0">
                <a:solidFill>
                  <a:srgbClr val="000000"/>
                </a:solidFill>
              </a:rPr>
              <a:t>What are the implications for community colleges in responding to formerly incarcerated men’s assets and strengths that support first year success?</a:t>
            </a:r>
          </a:p>
          <a:p>
            <a:pPr marL="0" indent="0">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7313613" cy="838200"/>
          </a:xfrm>
        </p:spPr>
        <p:txBody>
          <a:bodyPr/>
          <a:lstStyle/>
          <a:p>
            <a:r>
              <a:rPr lang="en-US" b="1" dirty="0" smtClean="0">
                <a:ln w="9525" cap="flat" cmpd="sng" algn="ctr">
                  <a:solidFill>
                    <a:schemeClr val="tx1"/>
                  </a:solidFill>
                  <a:prstDash val="solid"/>
                  <a:round/>
                  <a:headEnd type="none" w="med" len="med"/>
                  <a:tailEnd type="none" w="med" len="med"/>
                </a:ln>
                <a:effectLst/>
              </a:rPr>
              <a:t>Frameworks</a:t>
            </a:r>
            <a:endParaRPr lang="en-US" b="1" dirty="0">
              <a:ln w="9525" cap="flat" cmpd="sng" algn="ctr">
                <a:solidFill>
                  <a:schemeClr val="tx1"/>
                </a:solidFill>
                <a:prstDash val="solid"/>
                <a:round/>
                <a:headEnd type="none" w="med" len="med"/>
                <a:tailEnd type="none" w="med" len="med"/>
              </a:ln>
              <a:effectLst/>
            </a:endParaRPr>
          </a:p>
        </p:txBody>
      </p:sp>
      <p:sp>
        <p:nvSpPr>
          <p:cNvPr id="5" name="Content Placeholder 4"/>
          <p:cNvSpPr>
            <a:spLocks noGrp="1"/>
          </p:cNvSpPr>
          <p:nvPr>
            <p:ph sz="half" idx="1"/>
          </p:nvPr>
        </p:nvSpPr>
        <p:spPr>
          <a:xfrm>
            <a:off x="304800" y="1066801"/>
            <a:ext cx="3657600" cy="4572000"/>
          </a:xfrm>
        </p:spPr>
        <p:txBody>
          <a:bodyPr anchor="t">
            <a:normAutofit/>
          </a:bodyPr>
          <a:lstStyle/>
          <a:p>
            <a:pPr algn="ctr">
              <a:buNone/>
            </a:pPr>
            <a:r>
              <a:rPr lang="en-US" sz="2800" u="sng" dirty="0" smtClean="0">
                <a:ln w="3175" cap="flat" cmpd="sng" algn="ctr">
                  <a:solidFill>
                    <a:schemeClr val="tx1"/>
                  </a:solidFill>
                  <a:prstDash val="solid"/>
                  <a:round/>
                  <a:headEnd type="none" w="med" len="med"/>
                  <a:tailEnd type="none" w="med" len="med"/>
                </a:ln>
                <a:effectLst/>
              </a:rPr>
              <a:t>Conceptual</a:t>
            </a:r>
          </a:p>
          <a:p>
            <a:pPr lvl="1">
              <a:buNone/>
            </a:pPr>
            <a:r>
              <a:rPr lang="en-US" sz="2400" dirty="0" smtClean="0">
                <a:effectLst/>
              </a:rPr>
              <a:t>A transformative approach to   </a:t>
            </a:r>
            <a:r>
              <a:rPr lang="en-US" sz="2595" dirty="0" smtClean="0">
                <a:ln w="0" cap="flat" cmpd="sng" algn="ctr">
                  <a:solidFill>
                    <a:schemeClr val="tx1"/>
                  </a:solidFill>
                  <a:prstDash val="solid"/>
                  <a:round/>
                  <a:headEnd type="none" w="med" len="med"/>
                  <a:tailEnd type="none" w="med" len="med"/>
                </a:ln>
                <a:effectLst/>
              </a:rPr>
              <a:t>Student Success</a:t>
            </a:r>
            <a:endParaRPr lang="en-US" sz="2400" b="1" dirty="0" smtClean="0">
              <a:effectLst/>
            </a:endParaRPr>
          </a:p>
          <a:p>
            <a:pPr lvl="1">
              <a:buFont typeface="Arial"/>
              <a:buChar char="•"/>
            </a:pPr>
            <a:r>
              <a:rPr lang="en-US" sz="2595" dirty="0" smtClean="0">
                <a:effectLst/>
              </a:rPr>
              <a:t>Equity </a:t>
            </a:r>
          </a:p>
          <a:p>
            <a:pPr lvl="1">
              <a:buFont typeface="Arial"/>
              <a:buChar char="•"/>
            </a:pPr>
            <a:r>
              <a:rPr lang="en-US" sz="2595" dirty="0" smtClean="0">
                <a:effectLst/>
              </a:rPr>
              <a:t>Validation</a:t>
            </a:r>
          </a:p>
          <a:p>
            <a:pPr lvl="1">
              <a:buFont typeface="Arial"/>
              <a:buChar char="•"/>
            </a:pPr>
            <a:r>
              <a:rPr lang="en-US" sz="2595" dirty="0" smtClean="0">
                <a:effectLst/>
              </a:rPr>
              <a:t>Teaching Strategies</a:t>
            </a:r>
          </a:p>
          <a:p>
            <a:pPr lvl="1">
              <a:buFont typeface="Arial"/>
              <a:buChar char="•"/>
            </a:pPr>
            <a:r>
              <a:rPr lang="en-US" sz="2595" dirty="0" smtClean="0">
                <a:effectLst/>
              </a:rPr>
              <a:t>Campus Culture</a:t>
            </a:r>
          </a:p>
          <a:p>
            <a:pPr lvl="1">
              <a:buFont typeface="Arial"/>
              <a:buChar char="•"/>
            </a:pPr>
            <a:r>
              <a:rPr lang="en-US" sz="2595" dirty="0" smtClean="0">
                <a:effectLst/>
              </a:rPr>
              <a:t>Environmental Factors</a:t>
            </a:r>
          </a:p>
        </p:txBody>
      </p:sp>
      <p:sp>
        <p:nvSpPr>
          <p:cNvPr id="6" name="Content Placeholder 5"/>
          <p:cNvSpPr>
            <a:spLocks noGrp="1"/>
          </p:cNvSpPr>
          <p:nvPr>
            <p:ph sz="half" idx="2"/>
          </p:nvPr>
        </p:nvSpPr>
        <p:spPr>
          <a:xfrm>
            <a:off x="5105400" y="1066800"/>
            <a:ext cx="3733800" cy="4572001"/>
          </a:xfrm>
        </p:spPr>
        <p:txBody>
          <a:bodyPr>
            <a:normAutofit/>
          </a:bodyPr>
          <a:lstStyle/>
          <a:p>
            <a:pPr algn="ctr">
              <a:buNone/>
            </a:pPr>
            <a:r>
              <a:rPr lang="en-US" sz="2800" u="sng" dirty="0" smtClean="0">
                <a:ln w="3175" cap="flat" cmpd="sng" algn="ctr">
                  <a:solidFill>
                    <a:schemeClr val="tx1"/>
                  </a:solidFill>
                  <a:prstDash val="solid"/>
                  <a:round/>
                  <a:headEnd type="none" w="med" len="med"/>
                  <a:tailEnd type="none" w="med" len="med"/>
                </a:ln>
                <a:effectLst/>
              </a:rPr>
              <a:t>Theoretical</a:t>
            </a:r>
          </a:p>
          <a:p>
            <a:pPr algn="ctr">
              <a:buNone/>
            </a:pPr>
            <a:r>
              <a:rPr lang="en-US" sz="2595" dirty="0" smtClean="0">
                <a:ln w="0" cap="flat" cmpd="sng" algn="ctr">
                  <a:solidFill>
                    <a:schemeClr val="tx1"/>
                  </a:solidFill>
                  <a:prstDash val="solid"/>
                  <a:round/>
                  <a:headEnd type="none" w="med" len="med"/>
                  <a:tailEnd type="none" w="med" len="med"/>
                </a:ln>
                <a:effectLst/>
              </a:rPr>
              <a:t>Social Capital The</a:t>
            </a:r>
            <a:r>
              <a:rPr lang="en-US" sz="2595" b="1" dirty="0" smtClean="0">
                <a:ln w="0" cap="flat" cmpd="sng" algn="ctr">
                  <a:solidFill>
                    <a:schemeClr val="tx1"/>
                  </a:solidFill>
                  <a:prstDash val="solid"/>
                  <a:round/>
                  <a:headEnd type="none" w="med" len="med"/>
                  <a:tailEnd type="none" w="med" len="med"/>
                </a:ln>
                <a:effectLst/>
              </a:rPr>
              <a:t>ory</a:t>
            </a:r>
          </a:p>
          <a:p>
            <a:pPr>
              <a:buNone/>
            </a:pPr>
            <a:r>
              <a:rPr lang="en-US" sz="2595" dirty="0" smtClean="0">
                <a:effectLst/>
              </a:rPr>
              <a:t>Highlights the importance of </a:t>
            </a:r>
            <a:r>
              <a:rPr lang="en-US" sz="2595" b="1" u="sng" dirty="0" smtClean="0">
                <a:effectLst/>
              </a:rPr>
              <a:t>access to social networks</a:t>
            </a:r>
            <a:r>
              <a:rPr lang="en-US" sz="2595" b="1" dirty="0" smtClean="0">
                <a:effectLst/>
              </a:rPr>
              <a:t> </a:t>
            </a:r>
            <a:r>
              <a:rPr lang="en-US" sz="2595" dirty="0" smtClean="0">
                <a:effectLst/>
              </a:rPr>
              <a:t>that provide benefits that flow from trust, reciprocity, information and cooperation</a:t>
            </a:r>
          </a:p>
          <a:p>
            <a:pPr>
              <a:buFont typeface="Arial"/>
              <a:buChar char="•"/>
            </a:pPr>
            <a:endParaRPr lang="en-US" b="1" dirty="0"/>
          </a:p>
        </p:txBody>
      </p:sp>
      <p:sp>
        <p:nvSpPr>
          <p:cNvPr id="7" name="TextBox 6"/>
          <p:cNvSpPr txBox="1"/>
          <p:nvPr/>
        </p:nvSpPr>
        <p:spPr>
          <a:xfrm flipH="1">
            <a:off x="685793" y="5867400"/>
            <a:ext cx="7542213" cy="738664"/>
          </a:xfrm>
          <a:prstGeom prst="rect">
            <a:avLst/>
          </a:prstGeom>
          <a:noFill/>
        </p:spPr>
        <p:txBody>
          <a:bodyPr wrap="square" rtlCol="0">
            <a:spAutoFit/>
          </a:bodyPr>
          <a:lstStyle/>
          <a:p>
            <a:r>
              <a:rPr lang="en-US" sz="1400" dirty="0" smtClean="0"/>
              <a:t>Achieving </a:t>
            </a:r>
            <a:r>
              <a:rPr lang="en-US" sz="1400" dirty="0"/>
              <a:t>the Dream, 2014; Bensimon, 2004;</a:t>
            </a:r>
            <a:r>
              <a:rPr lang="en-US" sz="1400" dirty="0" smtClean="0"/>
              <a:t> Bensimon, 2007; </a:t>
            </a:r>
            <a:r>
              <a:rPr lang="en-US" sz="1400" dirty="0"/>
              <a:t>Cooper et al, </a:t>
            </a:r>
            <a:r>
              <a:rPr lang="en-US" sz="1400" dirty="0" smtClean="0"/>
              <a:t>2014; Harper, 2012; </a:t>
            </a:r>
            <a:r>
              <a:rPr lang="en-US" sz="1400" dirty="0"/>
              <a:t>Ladson-Billings, 2014</a:t>
            </a:r>
            <a:r>
              <a:rPr lang="en-US" sz="1400" dirty="0" smtClean="0"/>
              <a:t>  Lin</a:t>
            </a:r>
            <a:r>
              <a:rPr lang="en-US" sz="1400" dirty="0"/>
              <a:t>, 1999; Gonzalez et al, 2003</a:t>
            </a:r>
            <a:r>
              <a:rPr lang="en-US" sz="1400" dirty="0" smtClean="0"/>
              <a:t>; </a:t>
            </a:r>
            <a:r>
              <a:rPr lang="en-US" sz="1400" dirty="0"/>
              <a:t>Rendón, 2006</a:t>
            </a:r>
            <a:r>
              <a:rPr lang="en-US" sz="1400" dirty="0" smtClean="0"/>
              <a:t>  </a:t>
            </a:r>
            <a:r>
              <a:rPr lang="en-US" sz="1400" dirty="0"/>
              <a:t>Stanton-Salazar, 1997;</a:t>
            </a:r>
            <a:r>
              <a:rPr lang="en-US" sz="1400" dirty="0" smtClean="0"/>
              <a:t> U.S. Department of Education, 2012; Yosso</a:t>
            </a:r>
            <a:r>
              <a:rPr lang="en-US" sz="1400" dirty="0"/>
              <a:t>, 2005</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3613" cy="838200"/>
          </a:xfrm>
        </p:spPr>
        <p:txBody>
          <a:bodyPr/>
          <a:lstStyle/>
          <a:p>
            <a:pPr algn="ctr"/>
            <a:r>
              <a:rPr lang="en-US" sz="3600" b="1" dirty="0" smtClean="0">
                <a:effectLst/>
              </a:rPr>
              <a:t>METHODOLOGY</a:t>
            </a:r>
            <a:endParaRPr lang="en-US" sz="3600" b="1" dirty="0">
              <a:effectLst/>
            </a:endParaRPr>
          </a:p>
        </p:txBody>
      </p:sp>
      <p:sp>
        <p:nvSpPr>
          <p:cNvPr id="3" name="Content Placeholder 2"/>
          <p:cNvSpPr>
            <a:spLocks noGrp="1"/>
          </p:cNvSpPr>
          <p:nvPr>
            <p:ph idx="1"/>
          </p:nvPr>
        </p:nvSpPr>
        <p:spPr>
          <a:xfrm>
            <a:off x="685800" y="1066800"/>
            <a:ext cx="7313613" cy="5257800"/>
          </a:xfrm>
        </p:spPr>
        <p:txBody>
          <a:bodyPr>
            <a:normAutofit/>
          </a:bodyPr>
          <a:lstStyle/>
          <a:p>
            <a:endParaRPr lang="en-US" sz="2800" dirty="0" smtClean="0">
              <a:solidFill>
                <a:srgbClr val="000000"/>
              </a:solidFill>
            </a:endParaRPr>
          </a:p>
          <a:p>
            <a:endParaRPr lang="en-US" sz="3200" dirty="0" smtClean="0">
              <a:solidFill>
                <a:srgbClr val="000000"/>
              </a:solidFill>
            </a:endParaRPr>
          </a:p>
          <a:p>
            <a:pPr>
              <a:buNone/>
            </a:pPr>
            <a:endParaRPr lang="en-US" sz="3200" dirty="0" smtClean="0">
              <a:solidFill>
                <a:srgbClr val="000000"/>
              </a:solidFill>
            </a:endParaRPr>
          </a:p>
        </p:txBody>
      </p:sp>
      <p:graphicFrame>
        <p:nvGraphicFramePr>
          <p:cNvPr id="5" name="Table 4"/>
          <p:cNvGraphicFramePr>
            <a:graphicFrameLocks noGrp="1"/>
          </p:cNvGraphicFramePr>
          <p:nvPr/>
        </p:nvGraphicFramePr>
        <p:xfrm>
          <a:off x="685801" y="1397000"/>
          <a:ext cx="7543799" cy="5003800"/>
        </p:xfrm>
        <a:graphic>
          <a:graphicData uri="http://schemas.openxmlformats.org/drawingml/2006/table">
            <a:tbl>
              <a:tblPr firstRow="1" bandRow="1">
                <a:tableStyleId>{5940675A-B579-460E-94D1-54222C63F5DA}</a:tableStyleId>
              </a:tblPr>
              <a:tblGrid>
                <a:gridCol w="7543799"/>
              </a:tblGrid>
              <a:tr h="370840">
                <a:tc>
                  <a:txBody>
                    <a:bodyPr/>
                    <a:lstStyle/>
                    <a:p>
                      <a:pPr>
                        <a:buFont typeface="Wingdings" charset="2"/>
                        <a:buChar char="§"/>
                      </a:pPr>
                      <a:r>
                        <a:rPr lang="en-US" sz="3600" dirty="0" smtClean="0"/>
                        <a:t>  </a:t>
                      </a:r>
                      <a:r>
                        <a:rPr lang="en-US" sz="3200" dirty="0" smtClean="0">
                          <a:effectLst/>
                        </a:rPr>
                        <a:t>Qualitative Study</a:t>
                      </a:r>
                    </a:p>
                    <a:p>
                      <a:pPr>
                        <a:buFont typeface="Wingdings" charset="2"/>
                        <a:buNone/>
                      </a:pPr>
                      <a:endParaRPr lang="en-US" sz="3200" dirty="0" smtClean="0"/>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charset="2"/>
                        <a:buChar char="§"/>
                        <a:tabLst/>
                        <a:defRPr/>
                      </a:pPr>
                      <a:r>
                        <a:rPr lang="en-US" sz="3600" dirty="0" smtClean="0">
                          <a:solidFill>
                            <a:srgbClr val="000000"/>
                          </a:solidFill>
                        </a:rPr>
                        <a:t>  </a:t>
                      </a:r>
                      <a:r>
                        <a:rPr lang="en-US" sz="3200" dirty="0" smtClean="0">
                          <a:solidFill>
                            <a:srgbClr val="000000"/>
                          </a:solidFill>
                          <a:effectLst/>
                        </a:rPr>
                        <a:t>Phenomenological Research Design</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US" sz="3200" dirty="0" smtClean="0">
                        <a:solidFill>
                          <a:srgbClr val="000000"/>
                        </a:solidFill>
                      </a:endParaRPr>
                    </a:p>
                    <a:p>
                      <a:endParaRPr lang="en-US" dirty="0"/>
                    </a:p>
                  </a:txBody>
                  <a:tcPr/>
                </a:tc>
              </a:tr>
              <a:tr h="2656840">
                <a:tc>
                  <a:txBody>
                    <a:bodyPr/>
                    <a:lstStyle/>
                    <a:p>
                      <a:pPr marL="0" marR="0" indent="0" algn="l" defTabSz="914400" rtl="0" eaLnBrk="1" fontAlgn="auto" latinLnBrk="0" hangingPunct="1">
                        <a:lnSpc>
                          <a:spcPct val="100000"/>
                        </a:lnSpc>
                        <a:spcBef>
                          <a:spcPts val="0"/>
                        </a:spcBef>
                        <a:spcAft>
                          <a:spcPts val="0"/>
                        </a:spcAft>
                        <a:buClrTx/>
                        <a:buSzTx/>
                        <a:buFont typeface="Wingdings" charset="2"/>
                        <a:buChar char="§"/>
                        <a:tabLst/>
                        <a:defRPr/>
                      </a:pPr>
                      <a:r>
                        <a:rPr lang="en-US" sz="3200" dirty="0" smtClean="0">
                          <a:solidFill>
                            <a:srgbClr val="000000"/>
                          </a:solidFill>
                        </a:rPr>
                        <a:t>  </a:t>
                      </a:r>
                      <a:r>
                        <a:rPr lang="en-US" sz="3200" dirty="0" smtClean="0">
                          <a:solidFill>
                            <a:srgbClr val="000000"/>
                          </a:solidFill>
                          <a:effectLst/>
                        </a:rPr>
                        <a:t>Goal of Phenomenology:</a:t>
                      </a:r>
                      <a:r>
                        <a:rPr lang="en-US" sz="3200" dirty="0" smtClean="0">
                          <a:solidFill>
                            <a:srgbClr val="000000"/>
                          </a:solidFill>
                          <a:effectLst>
                            <a:glow rad="63500">
                              <a:schemeClr val="accent6">
                                <a:alpha val="75000"/>
                              </a:schemeClr>
                            </a:glow>
                          </a:effectLst>
                        </a:rPr>
                        <a:t>  </a:t>
                      </a:r>
                      <a:r>
                        <a:rPr lang="en-US" sz="3200" dirty="0" smtClean="0">
                          <a:solidFill>
                            <a:srgbClr val="000000"/>
                          </a:solidFill>
                        </a:rPr>
                        <a:t>To understand and describe the lived experiences of the participants totally from their own perspective </a:t>
                      </a:r>
                      <a:r>
                        <a:rPr lang="en-US" sz="1800" dirty="0" smtClean="0">
                          <a:solidFill>
                            <a:srgbClr val="000000"/>
                          </a:solidFill>
                        </a:rPr>
                        <a:t>(Husserl, 1945; Maxwell, 1996; Moustakes, 1994)</a:t>
                      </a:r>
                      <a:endParaRPr lang="en-US" sz="1800" dirty="0" smtClean="0">
                        <a:solidFill>
                          <a:srgbClr val="713204"/>
                        </a:solidFill>
                      </a:endParaRPr>
                    </a:p>
                    <a:p>
                      <a:endParaRPr lang="en-US" sz="32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3613" cy="914400"/>
          </a:xfrm>
        </p:spPr>
        <p:txBody>
          <a:bodyPr/>
          <a:lstStyle/>
          <a:p>
            <a:r>
              <a:rPr lang="en-US" sz="3600" b="1" dirty="0" smtClean="0"/>
              <a:t>Data Collection</a:t>
            </a:r>
            <a:endParaRPr lang="en-US" sz="3600" b="1" dirty="0"/>
          </a:p>
        </p:txBody>
      </p:sp>
      <p:graphicFrame>
        <p:nvGraphicFramePr>
          <p:cNvPr id="4" name="Content Placeholder 3"/>
          <p:cNvGraphicFramePr>
            <a:graphicFrameLocks noGrp="1"/>
          </p:cNvGraphicFramePr>
          <p:nvPr>
            <p:ph idx="1"/>
          </p:nvPr>
        </p:nvGraphicFramePr>
        <p:xfrm>
          <a:off x="914400" y="1523999"/>
          <a:ext cx="7313614" cy="4584140"/>
        </p:xfrm>
        <a:graphic>
          <a:graphicData uri="http://schemas.openxmlformats.org/drawingml/2006/table">
            <a:tbl>
              <a:tblPr firstRow="1" bandRow="1">
                <a:tableStyleId>{5940675A-B579-460E-94D1-54222C63F5DA}</a:tableStyleId>
              </a:tblPr>
              <a:tblGrid>
                <a:gridCol w="2590800"/>
                <a:gridCol w="4722814"/>
              </a:tblGrid>
              <a:tr h="934398">
                <a:tc>
                  <a:txBody>
                    <a:bodyPr/>
                    <a:lstStyle/>
                    <a:p>
                      <a:r>
                        <a:rPr lang="en-US" sz="2800" dirty="0" smtClean="0"/>
                        <a:t>Setting</a:t>
                      </a:r>
                    </a:p>
                    <a:p>
                      <a:endParaRPr lang="en-US" sz="2800" dirty="0"/>
                    </a:p>
                  </a:txBody>
                  <a:tcPr/>
                </a:tc>
                <a:tc>
                  <a:txBody>
                    <a:bodyPr/>
                    <a:lstStyle/>
                    <a:p>
                      <a:r>
                        <a:rPr lang="en-US" sz="2400" dirty="0" smtClean="0"/>
                        <a:t>A small, urban community college in a diverse</a:t>
                      </a:r>
                      <a:r>
                        <a:rPr lang="en-US" sz="2400" baseline="0" dirty="0" smtClean="0"/>
                        <a:t> </a:t>
                      </a:r>
                      <a:r>
                        <a:rPr lang="en-US" sz="2400" dirty="0" smtClean="0"/>
                        <a:t>southern California community</a:t>
                      </a:r>
                      <a:endParaRPr lang="en-US" sz="2400" dirty="0"/>
                    </a:p>
                  </a:txBody>
                  <a:tcPr/>
                </a:tc>
              </a:tr>
              <a:tr h="1785060">
                <a:tc>
                  <a:txBody>
                    <a:bodyPr/>
                    <a:lstStyle/>
                    <a:p>
                      <a:r>
                        <a:rPr lang="en-US" sz="2800" dirty="0" smtClean="0"/>
                        <a:t>Sample</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Twenty-seven (27) formerly incarcerated male students of various ages, majors and time spent in jail/prison</a:t>
                      </a:r>
                    </a:p>
                    <a:p>
                      <a:endParaRPr lang="en-US" dirty="0"/>
                    </a:p>
                  </a:txBody>
                  <a:tcPr/>
                </a:tc>
              </a:tr>
              <a:tr h="1449925">
                <a:tc>
                  <a:txBody>
                    <a:bodyPr/>
                    <a:lstStyle/>
                    <a:p>
                      <a:r>
                        <a:rPr lang="en-US" sz="2800" dirty="0" smtClean="0"/>
                        <a:t>Instrumentation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a:t>
                      </a:r>
                      <a:r>
                        <a:rPr lang="en-US" sz="2400" baseline="0" dirty="0" smtClean="0"/>
                        <a:t> r</a:t>
                      </a:r>
                      <a:r>
                        <a:rPr lang="en-US" sz="2400" dirty="0" smtClean="0"/>
                        <a:t>esearcher facilitated five (5) in-depth 2-hour focus groups with a maximum of seven (7) students per group</a:t>
                      </a:r>
                    </a:p>
                    <a:p>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3 Phases of Data Collection</a:t>
            </a:r>
            <a:br>
              <a:rPr lang="en-US" sz="3200" b="1" dirty="0" smtClean="0"/>
            </a:br>
            <a:r>
              <a:rPr lang="en-US" sz="3200" b="1" dirty="0" smtClean="0"/>
              <a:t>Before, During &amp; After Incarceration</a:t>
            </a:r>
            <a:endParaRPr lang="en-US" sz="3200" b="1" dirty="0"/>
          </a:p>
        </p:txBody>
      </p:sp>
      <p:sp>
        <p:nvSpPr>
          <p:cNvPr id="3" name="Content Placeholder 2"/>
          <p:cNvSpPr>
            <a:spLocks noGrp="1"/>
          </p:cNvSpPr>
          <p:nvPr>
            <p:ph idx="1"/>
          </p:nvPr>
        </p:nvSpPr>
        <p:spPr>
          <a:xfrm>
            <a:off x="914400" y="1524000"/>
            <a:ext cx="7313613" cy="4876800"/>
          </a:xfrm>
        </p:spPr>
        <p:txBody>
          <a:bodyPr>
            <a:normAutofit/>
          </a:bodyPr>
          <a:lstStyle/>
          <a:p>
            <a:pPr>
              <a:buNone/>
            </a:pPr>
            <a:r>
              <a:rPr lang="en-US" sz="2800" b="1" dirty="0" smtClean="0"/>
              <a:t>Focus group questions explored 5 topics:</a:t>
            </a:r>
            <a:endParaRPr lang="en-US" sz="3027" b="1" dirty="0" smtClean="0"/>
          </a:p>
          <a:p>
            <a:r>
              <a:rPr lang="en-US" sz="3600" b="1" dirty="0" smtClean="0"/>
              <a:t>View of Education</a:t>
            </a:r>
          </a:p>
          <a:p>
            <a:r>
              <a:rPr lang="en-US" sz="3600" b="1" dirty="0" smtClean="0"/>
              <a:t>Motivation</a:t>
            </a:r>
          </a:p>
          <a:p>
            <a:r>
              <a:rPr lang="en-US" sz="3600" b="1" dirty="0" smtClean="0"/>
              <a:t>Key Support Person</a:t>
            </a:r>
          </a:p>
          <a:p>
            <a:r>
              <a:rPr lang="en-US" sz="3600" b="1" dirty="0" smtClean="0"/>
              <a:t>Character</a:t>
            </a:r>
          </a:p>
          <a:p>
            <a:r>
              <a:rPr lang="en-US" sz="3600" b="1" dirty="0" smtClean="0"/>
              <a:t>Inner Strength</a:t>
            </a:r>
          </a:p>
          <a:p>
            <a:pPr algn="ctr">
              <a:buNone/>
            </a:pPr>
            <a:endParaRPr lang="en-US" sz="36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3613" cy="1066800"/>
          </a:xfrm>
        </p:spPr>
        <p:txBody>
          <a:bodyPr>
            <a:normAutofit fontScale="90000"/>
          </a:bodyPr>
          <a:lstStyle/>
          <a:p>
            <a:r>
              <a:rPr lang="en-US" sz="3200" b="1" dirty="0" smtClean="0"/>
              <a:t>Emergent Themes in 3 Phases:</a:t>
            </a:r>
            <a:br>
              <a:rPr lang="en-US" sz="3200" b="1" dirty="0" smtClean="0"/>
            </a:br>
            <a:r>
              <a:rPr lang="en-US" sz="3200" b="1" dirty="0" smtClean="0"/>
              <a:t>Before, During and After Incarceration</a:t>
            </a:r>
            <a:r>
              <a:rPr lang="en-US" b="1" dirty="0" smtClean="0"/>
              <a:t/>
            </a:r>
            <a:br>
              <a:rPr lang="en-US" b="1" dirty="0" smtClean="0"/>
            </a:br>
            <a:endParaRPr lang="en-US" b="1" dirty="0"/>
          </a:p>
        </p:txBody>
      </p:sp>
      <p:graphicFrame>
        <p:nvGraphicFramePr>
          <p:cNvPr id="4" name="Content Placeholder 3"/>
          <p:cNvGraphicFramePr>
            <a:graphicFrameLocks noGrp="1"/>
          </p:cNvGraphicFramePr>
          <p:nvPr>
            <p:ph idx="1"/>
          </p:nvPr>
        </p:nvGraphicFramePr>
        <p:xfrm>
          <a:off x="914400" y="1735138"/>
          <a:ext cx="7313613" cy="40560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5800" y="228601"/>
            <a:ext cx="7391400" cy="5755421"/>
          </a:xfrm>
          <a:prstGeom prst="rect">
            <a:avLst/>
          </a:prstGeom>
          <a:noFill/>
        </p:spPr>
        <p:txBody>
          <a:bodyPr wrap="square" rtlCol="0">
            <a:spAutoFit/>
          </a:bodyPr>
          <a:lstStyle/>
          <a:p>
            <a:pPr algn="ctr"/>
            <a:r>
              <a:rPr lang="en-US" sz="3200" b="1" dirty="0" smtClean="0"/>
              <a:t>Phase I</a:t>
            </a:r>
          </a:p>
          <a:p>
            <a:pPr algn="ctr"/>
            <a:r>
              <a:rPr lang="en-US" sz="3200" b="1" dirty="0" smtClean="0"/>
              <a:t>Student Voices</a:t>
            </a:r>
          </a:p>
          <a:p>
            <a:pPr algn="ctr"/>
            <a:endParaRPr lang="en-US" sz="3200" b="1" dirty="0" smtClean="0"/>
          </a:p>
          <a:p>
            <a:pPr algn="ctr"/>
            <a:r>
              <a:rPr lang="en-US" sz="3200" b="1" dirty="0" smtClean="0"/>
              <a:t>Strengths and Assets</a:t>
            </a:r>
          </a:p>
          <a:p>
            <a:pPr algn="ctr"/>
            <a:r>
              <a:rPr lang="en-US" sz="4000" b="1" dirty="0" smtClean="0"/>
              <a:t>BEFORE INCARCERATION</a:t>
            </a:r>
          </a:p>
          <a:p>
            <a:pPr algn="ctr"/>
            <a:endParaRPr lang="en-US" sz="4000" b="1" dirty="0" smtClean="0"/>
          </a:p>
          <a:p>
            <a:pPr algn="ctr"/>
            <a:r>
              <a:rPr lang="en-US" sz="3200" b="1" dirty="0" smtClean="0"/>
              <a:t>Themes:  </a:t>
            </a:r>
          </a:p>
          <a:p>
            <a:pPr algn="ctr"/>
            <a:r>
              <a:rPr lang="en-US" sz="3200" dirty="0" smtClean="0"/>
              <a:t>Inner Strength</a:t>
            </a:r>
          </a:p>
          <a:p>
            <a:pPr algn="ctr"/>
            <a:r>
              <a:rPr lang="en-US" sz="3200" dirty="0" smtClean="0"/>
              <a:t>Adaptability</a:t>
            </a:r>
          </a:p>
          <a:p>
            <a:pPr algn="ctr"/>
            <a:r>
              <a:rPr lang="en-US" sz="3200" dirty="0" smtClean="0"/>
              <a:t>Rebirth (dormant) </a:t>
            </a:r>
          </a:p>
          <a:p>
            <a:pPr algn="ctr"/>
            <a:r>
              <a:rPr lang="en-US" sz="3200" dirty="0" smtClean="0"/>
              <a:t>Peer Influence</a:t>
            </a:r>
          </a:p>
          <a:p>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313613" cy="769620"/>
          </a:xfrm>
        </p:spPr>
        <p:txBody>
          <a:bodyPr/>
          <a:lstStyle/>
          <a:p>
            <a:r>
              <a:rPr lang="en-US" sz="3600" b="1" dirty="0" smtClean="0"/>
              <a:t>Inner Strength - Before Incarceration</a:t>
            </a:r>
            <a:endParaRPr lang="en-US" sz="3600" b="1"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6212793"/>
              </p:ext>
            </p:extLst>
          </p:nvPr>
        </p:nvGraphicFramePr>
        <p:xfrm>
          <a:off x="381000" y="972653"/>
          <a:ext cx="8382000" cy="5656747"/>
        </p:xfrm>
        <a:graphic>
          <a:graphicData uri="http://schemas.openxmlformats.org/drawingml/2006/table">
            <a:tbl>
              <a:tblPr firstRow="1" bandRow="1">
                <a:tableStyleId>{5940675A-B579-460E-94D1-54222C63F5DA}</a:tableStyleId>
              </a:tblPr>
              <a:tblGrid>
                <a:gridCol w="1752600"/>
                <a:gridCol w="6629400"/>
              </a:tblGrid>
              <a:tr h="1912628">
                <a:tc>
                  <a:txBody>
                    <a:bodyPr/>
                    <a:lstStyle/>
                    <a:p>
                      <a:r>
                        <a:rPr lang="en-US" b="1" dirty="0" smtClean="0"/>
                        <a:t>Inner Strength</a:t>
                      </a:r>
                    </a:p>
                    <a:p>
                      <a:r>
                        <a:rPr lang="en-US" dirty="0" smtClean="0"/>
                        <a:t>Before Incarceration</a:t>
                      </a:r>
                      <a:endParaRPr lang="en-US" dirty="0"/>
                    </a:p>
                  </a:txBody>
                  <a:tcPr/>
                </a:tc>
                <a:tc>
                  <a:txBody>
                    <a:bodyPr/>
                    <a:lstStyle/>
                    <a:p>
                      <a:r>
                        <a:rPr lang="en-US" sz="2000" dirty="0" smtClean="0"/>
                        <a:t>“I always knew I was</a:t>
                      </a:r>
                      <a:r>
                        <a:rPr lang="en-US" sz="2000" baseline="0" dirty="0" smtClean="0"/>
                        <a:t> smart. I just didn’t like school because it was too racially charged. Everyday I had to defend who I was, what I looked like or how I talked. I had to always be ready to defend myself. Someone would try me just about everyday until I was kicked out, and I was happy to leave.”  (Sinjin)</a:t>
                      </a:r>
                    </a:p>
                    <a:p>
                      <a:endParaRPr lang="en-US" sz="2000" baseline="0" dirty="0" smtClean="0"/>
                    </a:p>
                    <a:p>
                      <a:endParaRPr lang="en-US" sz="2000" dirty="0"/>
                    </a:p>
                  </a:txBody>
                  <a:tcPr/>
                </a:tc>
              </a:tr>
              <a:tr h="1612999">
                <a:tc>
                  <a:txBody>
                    <a:bodyPr/>
                    <a:lstStyle/>
                    <a:p>
                      <a:r>
                        <a:rPr lang="en-US" b="1" dirty="0" smtClean="0"/>
                        <a:t>Inner Strength</a:t>
                      </a:r>
                    </a:p>
                    <a:p>
                      <a:r>
                        <a:rPr lang="en-US" dirty="0" smtClean="0"/>
                        <a:t>Before Incarceration</a:t>
                      </a:r>
                      <a:endParaRPr lang="en-US" dirty="0"/>
                    </a:p>
                  </a:txBody>
                  <a:tcPr/>
                </a:tc>
                <a:tc>
                  <a:txBody>
                    <a:bodyPr/>
                    <a:lstStyle/>
                    <a:p>
                      <a:r>
                        <a:rPr lang="en-US" sz="2000" dirty="0" smtClean="0"/>
                        <a:t>“</a:t>
                      </a:r>
                      <a:r>
                        <a:rPr lang="en-US" sz="2000" kern="1200" dirty="0" smtClean="0">
                          <a:solidFill>
                            <a:schemeClr val="tx1"/>
                          </a:solidFill>
                          <a:latin typeface="+mn-lt"/>
                          <a:ea typeface="+mn-ea"/>
                          <a:cs typeface="+mn-cs"/>
                        </a:rPr>
                        <a:t>When I was a kid, poverty made education seem like a waste of time, so I ditched</a:t>
                      </a:r>
                      <a:r>
                        <a:rPr lang="en-US" sz="2000" kern="1200" baseline="0" dirty="0" smtClean="0">
                          <a:solidFill>
                            <a:schemeClr val="tx1"/>
                          </a:solidFill>
                          <a:latin typeface="+mn-lt"/>
                          <a:ea typeface="+mn-ea"/>
                          <a:cs typeface="+mn-cs"/>
                        </a:rPr>
                        <a:t> a lot and learned how to make money on the streets to eat. I didn’t see the foundation it would build for me as an adult.”  (Slick)</a:t>
                      </a:r>
                      <a:endParaRPr lang="en-US" sz="2000" dirty="0" smtClean="0"/>
                    </a:p>
                    <a:p>
                      <a:endParaRPr lang="en-US" sz="2000" kern="1200" dirty="0" smtClean="0">
                        <a:solidFill>
                          <a:schemeClr val="tx1"/>
                        </a:solidFill>
                        <a:latin typeface="+mn-lt"/>
                        <a:ea typeface="+mn-ea"/>
                        <a:cs typeface="+mn-cs"/>
                      </a:endParaRPr>
                    </a:p>
                    <a:p>
                      <a:r>
                        <a:rPr lang="en-US" sz="2000" kern="1200" dirty="0" smtClean="0">
                          <a:solidFill>
                            <a:schemeClr val="tx1"/>
                          </a:solidFill>
                          <a:latin typeface="+mn-lt"/>
                          <a:ea typeface="+mn-ea"/>
                          <a:cs typeface="+mn-cs"/>
                        </a:rPr>
                        <a:t> </a:t>
                      </a:r>
                      <a:endParaRPr lang="en-US" sz="2000" dirty="0"/>
                    </a:p>
                  </a:txBody>
                  <a:tcPr/>
                </a:tc>
              </a:tr>
              <a:tr h="2070267">
                <a:tc>
                  <a:txBody>
                    <a:bodyPr/>
                    <a:lstStyle/>
                    <a:p>
                      <a:r>
                        <a:rPr lang="en-US" b="1" dirty="0" smtClean="0"/>
                        <a:t>Inner Strength</a:t>
                      </a:r>
                    </a:p>
                    <a:p>
                      <a:r>
                        <a:rPr lang="en-US" dirty="0" smtClean="0"/>
                        <a:t>Before Incarceration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I hung around the veterans of the streets who are known as legends of the game, pioneers, and trailblazers, and I was able to perfect the savage persona of the streets that I needed to survive in that world. That savagery, that animalistic mentality was needed to survive.  The more experience you have with that military mentality, the safer you are.” (Baridi)</a:t>
                      </a:r>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4946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3613" cy="914400"/>
          </a:xfrm>
        </p:spPr>
        <p:txBody>
          <a:bodyPr/>
          <a:lstStyle/>
          <a:p>
            <a:r>
              <a:rPr lang="en-US" sz="3600" b="1" dirty="0" smtClean="0"/>
              <a:t>Adaptability - Before Incarceration</a:t>
            </a:r>
            <a:endParaRPr lang="en-US" sz="3600" b="1" dirty="0"/>
          </a:p>
        </p:txBody>
      </p:sp>
      <p:graphicFrame>
        <p:nvGraphicFramePr>
          <p:cNvPr id="4" name="Content Placeholder 3"/>
          <p:cNvGraphicFramePr>
            <a:graphicFrameLocks noGrp="1"/>
          </p:cNvGraphicFramePr>
          <p:nvPr>
            <p:ph idx="1"/>
          </p:nvPr>
        </p:nvGraphicFramePr>
        <p:xfrm>
          <a:off x="457200" y="1066799"/>
          <a:ext cx="8305799" cy="5694678"/>
        </p:xfrm>
        <a:graphic>
          <a:graphicData uri="http://schemas.openxmlformats.org/drawingml/2006/table">
            <a:tbl>
              <a:tblPr firstRow="1" bandRow="1">
                <a:tableStyleId>{5940675A-B579-460E-94D1-54222C63F5DA}</a:tableStyleId>
              </a:tblPr>
              <a:tblGrid>
                <a:gridCol w="1676400"/>
                <a:gridCol w="6629399"/>
              </a:tblGrid>
              <a:tr h="1498598">
                <a:tc>
                  <a:txBody>
                    <a:bodyPr/>
                    <a:lstStyle/>
                    <a:p>
                      <a:r>
                        <a:rPr lang="en-US" b="1" dirty="0" smtClean="0"/>
                        <a:t>Adaptability</a:t>
                      </a:r>
                    </a:p>
                    <a:p>
                      <a:r>
                        <a:rPr lang="en-US" b="0" dirty="0" smtClean="0"/>
                        <a:t>Before Incarceration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If you’re not educated, you’re only privy to street culture.  At one time I was illiterate, and you couldn’t put a book in front of me.  I didn’t know then it was once illegal for Blacks to read.” (Baridi)</a:t>
                      </a:r>
                    </a:p>
                    <a:p>
                      <a:endParaRPr lang="en-US" sz="2000" dirty="0"/>
                    </a:p>
                  </a:txBody>
                  <a:tcPr/>
                </a:tc>
              </a:tr>
              <a:tr h="1593089">
                <a:tc>
                  <a:txBody>
                    <a:bodyPr/>
                    <a:lstStyle/>
                    <a:p>
                      <a:r>
                        <a:rPr lang="en-US" b="1" dirty="0" smtClean="0"/>
                        <a:t>Adaptability</a:t>
                      </a:r>
                    </a:p>
                    <a:p>
                      <a:r>
                        <a:rPr lang="en-US" b="0" dirty="0" smtClean="0"/>
                        <a:t>Before Incarceration</a:t>
                      </a:r>
                    </a:p>
                  </a:txBody>
                  <a:tcPr/>
                </a:tc>
                <a:tc>
                  <a:txBody>
                    <a:bodyPr/>
                    <a:lstStyle/>
                    <a:p>
                      <a:r>
                        <a:rPr lang="en-US" sz="2000" dirty="0" smtClean="0"/>
                        <a:t>“</a:t>
                      </a:r>
                      <a:r>
                        <a:rPr lang="en-US" sz="2000" kern="1200" dirty="0" smtClean="0">
                          <a:solidFill>
                            <a:schemeClr val="tx1"/>
                          </a:solidFill>
                          <a:latin typeface="+mn-lt"/>
                          <a:ea typeface="+mn-ea"/>
                          <a:cs typeface="+mn-cs"/>
                        </a:rPr>
                        <a:t>School was always hard for me. I had a hard time fitting in since grade school because I was always in trouble.  When kids teased me I would retaliate and get in more trouble, but no one ever listened to my side of the story so I lost interest in school.” (Slick)</a:t>
                      </a:r>
                      <a:endParaRPr lang="en-US" sz="2000" dirty="0"/>
                    </a:p>
                  </a:txBody>
                  <a:tcPr/>
                </a:tc>
              </a:tr>
              <a:tr h="2470913">
                <a:tc>
                  <a:txBody>
                    <a:bodyPr/>
                    <a:lstStyle/>
                    <a:p>
                      <a:r>
                        <a:rPr lang="en-US" b="1" dirty="0" smtClean="0"/>
                        <a:t>Adaptability</a:t>
                      </a:r>
                    </a:p>
                    <a:p>
                      <a:r>
                        <a:rPr lang="en-US" b="0" dirty="0" smtClean="0"/>
                        <a:t>Before Incarceration</a:t>
                      </a:r>
                    </a:p>
                  </a:txBody>
                  <a:tcPr/>
                </a:tc>
                <a:tc>
                  <a:txBody>
                    <a:bodyPr/>
                    <a:lstStyle/>
                    <a:p>
                      <a:r>
                        <a:rPr lang="en-US" sz="2000" kern="1200" dirty="0" smtClean="0">
                          <a:solidFill>
                            <a:schemeClr val="tx1"/>
                          </a:solidFill>
                          <a:latin typeface="+mn-lt"/>
                          <a:ea typeface="+mn-ea"/>
                          <a:cs typeface="+mn-cs"/>
                        </a:rPr>
                        <a:t>“The streets are designed to make you grow up quick.  Once you’re in the streets, everything is fast.  You have no time to learn lessons.  Street culture is like summer and winter sessions.  Everything is quick.  There’s no fall and spring in street culture, you know what I mean? [laughs]  In the streets you learn this skill or that skill in less than a week, and if you miss a day, you might lose your life so you learn to trust your instincts and watch your back. (Baridi) </a:t>
                      </a:r>
                    </a:p>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609600"/>
          </a:xfrm>
        </p:spPr>
        <p:txBody>
          <a:bodyPr/>
          <a:lstStyle/>
          <a:p>
            <a:r>
              <a:rPr lang="en-US" sz="3400" b="1" dirty="0" smtClean="0"/>
              <a:t>Peer Influence - Before Incarceration</a:t>
            </a:r>
            <a:endParaRPr lang="en-US" sz="3400" b="1"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247243"/>
              </p:ext>
            </p:extLst>
          </p:nvPr>
        </p:nvGraphicFramePr>
        <p:xfrm>
          <a:off x="304800" y="849684"/>
          <a:ext cx="8534400" cy="5779716"/>
        </p:xfrm>
        <a:graphic>
          <a:graphicData uri="http://schemas.openxmlformats.org/drawingml/2006/table">
            <a:tbl>
              <a:tblPr firstRow="1" bandRow="1">
                <a:tableStyleId>{5940675A-B579-460E-94D1-54222C63F5DA}</a:tableStyleId>
              </a:tblPr>
              <a:tblGrid>
                <a:gridCol w="1524000"/>
                <a:gridCol w="7010400"/>
              </a:tblGrid>
              <a:tr h="1700476">
                <a:tc>
                  <a:txBody>
                    <a:bodyPr/>
                    <a:lstStyle/>
                    <a:p>
                      <a:r>
                        <a:rPr lang="en-US" b="1" dirty="0" smtClean="0">
                          <a:noFill/>
                        </a:rPr>
                        <a:t>Peer Influence</a:t>
                      </a:r>
                    </a:p>
                    <a:p>
                      <a:r>
                        <a:rPr lang="en-US" b="0" dirty="0" smtClean="0">
                          <a:noFill/>
                        </a:rPr>
                        <a:t>Before</a:t>
                      </a:r>
                      <a:r>
                        <a:rPr lang="en-US" dirty="0" smtClean="0">
                          <a:noFill/>
                        </a:rPr>
                        <a:t> Incarceration</a:t>
                      </a:r>
                      <a:endParaRPr lang="en-US" dirty="0">
                        <a:no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noFill/>
                        </a:rPr>
                        <a:t>“</a:t>
                      </a:r>
                      <a:r>
                        <a:rPr lang="en-US" sz="2000" kern="1200" dirty="0" smtClean="0">
                          <a:solidFill>
                            <a:schemeClr val="tx1"/>
                          </a:solidFill>
                          <a:latin typeface="+mn-lt"/>
                          <a:ea typeface="+mn-ea"/>
                          <a:cs typeface="+mn-cs"/>
                        </a:rPr>
                        <a:t>As a gang member, I never imagined a normal life. I thought this was the hand that life dealt me. I never knew I had options. I never knew I could walk away. I forfeited the option</a:t>
                      </a:r>
                      <a:r>
                        <a:rPr lang="en-US" sz="2000" kern="1200" baseline="0" dirty="0" smtClean="0">
                          <a:solidFill>
                            <a:schemeClr val="tx1"/>
                          </a:solidFill>
                          <a:latin typeface="+mn-lt"/>
                          <a:ea typeface="+mn-ea"/>
                          <a:cs typeface="+mn-cs"/>
                        </a:rPr>
                        <a:t> to use common sense and followed the crowd.”</a:t>
                      </a:r>
                      <a:r>
                        <a:rPr lang="en-US" sz="2000" kern="1200" dirty="0" smtClean="0">
                          <a:solidFill>
                            <a:schemeClr val="tx1"/>
                          </a:solidFill>
                          <a:latin typeface="+mn-lt"/>
                          <a:ea typeface="+mn-ea"/>
                          <a:cs typeface="+mn-cs"/>
                        </a:rPr>
                        <a:t> (Caveman)</a:t>
                      </a:r>
                    </a:p>
                    <a:p>
                      <a:endParaRPr lang="en-US" sz="2000" dirty="0">
                        <a:noFill/>
                      </a:endParaRPr>
                    </a:p>
                  </a:txBody>
                  <a:tcPr/>
                </a:tc>
              </a:tr>
              <a:tr h="1118924">
                <a:tc>
                  <a:txBody>
                    <a:bodyPr/>
                    <a:lstStyle/>
                    <a:p>
                      <a:r>
                        <a:rPr lang="en-US" b="1" dirty="0" smtClean="0">
                          <a:noFill/>
                        </a:rPr>
                        <a:t>Peer Influence</a:t>
                      </a:r>
                    </a:p>
                    <a:p>
                      <a:r>
                        <a:rPr lang="en-US" b="0" dirty="0" smtClean="0">
                          <a:noFill/>
                        </a:rPr>
                        <a:t>Before</a:t>
                      </a:r>
                      <a:r>
                        <a:rPr lang="en-US" dirty="0" smtClean="0">
                          <a:noFill/>
                        </a:rPr>
                        <a:t> Incarceration</a:t>
                      </a:r>
                      <a:endParaRPr lang="en-US" dirty="0">
                        <a:noFill/>
                      </a:endParaRPr>
                    </a:p>
                  </a:txBody>
                  <a:tcPr/>
                </a:tc>
                <a:tc>
                  <a:txBody>
                    <a:bodyPr/>
                    <a:lstStyle/>
                    <a:p>
                      <a:r>
                        <a:rPr lang="en-US" sz="2000" kern="1200" dirty="0" smtClean="0">
                          <a:solidFill>
                            <a:schemeClr val="tx1"/>
                          </a:solidFill>
                          <a:latin typeface="+mn-lt"/>
                          <a:ea typeface="+mn-ea"/>
                          <a:cs typeface="+mn-cs"/>
                        </a:rPr>
                        <a:t>“All of my role models were dropouts, and I wanted to be just like them because they were heroes on the street.  They did what they wanted when they wanted to do it.” (Dolla Bill) </a:t>
                      </a:r>
                      <a:r>
                        <a:rPr lang="en-US" sz="2000" dirty="0" smtClean="0"/>
                        <a:t> </a:t>
                      </a:r>
                      <a:endParaRPr lang="en-US" sz="2000" dirty="0"/>
                    </a:p>
                  </a:txBody>
                  <a:tcPr/>
                </a:tc>
              </a:tr>
              <a:tr h="2664662">
                <a:tc>
                  <a:txBody>
                    <a:bodyPr/>
                    <a:lstStyle/>
                    <a:p>
                      <a:r>
                        <a:rPr lang="en-US" b="1" dirty="0" smtClean="0">
                          <a:noFill/>
                        </a:rPr>
                        <a:t>Peer Influence</a:t>
                      </a:r>
                    </a:p>
                    <a:p>
                      <a:r>
                        <a:rPr lang="en-US" b="0" dirty="0" smtClean="0">
                          <a:noFill/>
                        </a:rPr>
                        <a:t>Before</a:t>
                      </a:r>
                      <a:r>
                        <a:rPr lang="en-US" dirty="0" smtClean="0">
                          <a:noFill/>
                        </a:rPr>
                        <a:t> Incarceration</a:t>
                      </a:r>
                      <a:endParaRPr lang="en-US" dirty="0">
                        <a:no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I grew up with the mentality that if you went to school, you wanted to be White.  That was the first lesson I learned in the streets. Education and knowledge was deemed a White man’s world and that comes from socialization and politics.  That mentality was used to train me how to assimilate into that revolutionary culture.  It was like teaching me that all White people were devils, which is not true because everybody has a little devil in them (laughs). But that’s what was needed to get my attention…to snap me back into my Blackness.” (Baridi) </a:t>
                      </a:r>
                    </a:p>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7313613" cy="838200"/>
          </a:xfrm>
        </p:spPr>
        <p:txBody>
          <a:bodyPr>
            <a:normAutofit fontScale="90000"/>
          </a:bodyPr>
          <a:lstStyle/>
          <a:p>
            <a:r>
              <a:rPr lang="en-US" sz="2800" b="1" dirty="0" smtClean="0"/>
              <a:t>Disproportionate Incarceration Rates in CA for Black Males</a:t>
            </a:r>
            <a:endParaRPr lang="en-US" sz="2800" dirty="0"/>
          </a:p>
        </p:txBody>
      </p:sp>
      <p:graphicFrame>
        <p:nvGraphicFramePr>
          <p:cNvPr id="5"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6176953"/>
              </p:ext>
            </p:extLst>
          </p:nvPr>
        </p:nvGraphicFramePr>
        <p:xfrm>
          <a:off x="0" y="990600"/>
          <a:ext cx="8991599"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1025" y="5791200"/>
            <a:ext cx="8434375" cy="923330"/>
          </a:xfrm>
          <a:prstGeom prst="rect">
            <a:avLst/>
          </a:prstGeom>
          <a:noFill/>
        </p:spPr>
        <p:txBody>
          <a:bodyPr wrap="square" rtlCol="0">
            <a:spAutoFit/>
          </a:bodyPr>
          <a:lstStyle/>
          <a:p>
            <a:r>
              <a:rPr lang="en-US" b="1" dirty="0" smtClean="0"/>
              <a:t>Source:</a:t>
            </a:r>
            <a:r>
              <a:rPr lang="en-US" dirty="0" smtClean="0"/>
              <a:t> California Department of Corrections and Rehabilitation data 2012; Current Population Survey data, 2012.</a:t>
            </a:r>
          </a:p>
          <a:p>
            <a:r>
              <a:rPr lang="en-US" b="1" dirty="0" smtClean="0"/>
              <a:t>From: </a:t>
            </a:r>
            <a:r>
              <a:rPr lang="en-US" dirty="0" smtClean="0"/>
              <a:t>Just the Facts:  California’s Prison Population, PPIC, 2013.</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5800" y="228600"/>
            <a:ext cx="7391400" cy="6617196"/>
          </a:xfrm>
          <a:prstGeom prst="rect">
            <a:avLst/>
          </a:prstGeom>
          <a:noFill/>
        </p:spPr>
        <p:txBody>
          <a:bodyPr wrap="square" rtlCol="0">
            <a:spAutoFit/>
          </a:bodyPr>
          <a:lstStyle/>
          <a:p>
            <a:pPr algn="ctr"/>
            <a:r>
              <a:rPr lang="en-US" sz="3200" b="1" dirty="0" smtClean="0"/>
              <a:t>Phase II</a:t>
            </a:r>
          </a:p>
          <a:p>
            <a:pPr algn="ctr"/>
            <a:r>
              <a:rPr lang="en-US" sz="3200" b="1" dirty="0" smtClean="0"/>
              <a:t>Student Voices</a:t>
            </a:r>
          </a:p>
          <a:p>
            <a:pPr algn="ctr"/>
            <a:endParaRPr lang="en-US" sz="4000" b="1" dirty="0" smtClean="0"/>
          </a:p>
          <a:p>
            <a:pPr algn="ctr"/>
            <a:r>
              <a:rPr lang="en-US" sz="3200" b="1" dirty="0" smtClean="0"/>
              <a:t>Strengths and Assets</a:t>
            </a:r>
          </a:p>
          <a:p>
            <a:pPr algn="ctr"/>
            <a:r>
              <a:rPr lang="en-US" sz="4000" b="1" dirty="0" smtClean="0"/>
              <a:t>DURING INCARCERATION</a:t>
            </a:r>
          </a:p>
          <a:p>
            <a:pPr algn="ctr"/>
            <a:endParaRPr lang="en-US" sz="4000" b="1" dirty="0" smtClean="0"/>
          </a:p>
          <a:p>
            <a:pPr algn="ctr"/>
            <a:r>
              <a:rPr lang="en-US" sz="3200" b="1" dirty="0" smtClean="0"/>
              <a:t>Themes:  </a:t>
            </a:r>
          </a:p>
          <a:p>
            <a:pPr algn="ctr"/>
            <a:r>
              <a:rPr lang="en-US" sz="3200" dirty="0" smtClean="0"/>
              <a:t>Inner Strength</a:t>
            </a:r>
          </a:p>
          <a:p>
            <a:pPr algn="ctr"/>
            <a:r>
              <a:rPr lang="en-US" sz="3200" dirty="0" smtClean="0"/>
              <a:t>Adaptability</a:t>
            </a:r>
          </a:p>
          <a:p>
            <a:pPr algn="ctr"/>
            <a:r>
              <a:rPr lang="en-US" sz="3200" dirty="0" smtClean="0"/>
              <a:t>Rebirth</a:t>
            </a:r>
          </a:p>
          <a:p>
            <a:pPr algn="ctr"/>
            <a:r>
              <a:rPr lang="en-US" sz="3200" dirty="0" smtClean="0"/>
              <a:t>Peer Influence</a:t>
            </a:r>
          </a:p>
          <a:p>
            <a:pPr algn="ctr"/>
            <a:endParaRPr lang="en-US" sz="4000" b="1" dirty="0" smtClean="0"/>
          </a:p>
          <a:p>
            <a:endParaRPr lang="en-US"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3613" cy="914400"/>
          </a:xfrm>
        </p:spPr>
        <p:txBody>
          <a:bodyPr/>
          <a:lstStyle/>
          <a:p>
            <a:r>
              <a:rPr lang="en-US" sz="3600" b="1" dirty="0" smtClean="0"/>
              <a:t>Inner Strength - During Incarceration</a:t>
            </a:r>
            <a:endParaRPr lang="en-US" sz="3600" b="1" dirty="0"/>
          </a:p>
        </p:txBody>
      </p:sp>
      <p:graphicFrame>
        <p:nvGraphicFramePr>
          <p:cNvPr id="4" name="Content Placeholder 3"/>
          <p:cNvGraphicFramePr>
            <a:graphicFrameLocks noGrp="1"/>
          </p:cNvGraphicFramePr>
          <p:nvPr>
            <p:ph idx="1"/>
          </p:nvPr>
        </p:nvGraphicFramePr>
        <p:xfrm>
          <a:off x="457200" y="1252531"/>
          <a:ext cx="8305799" cy="5409417"/>
        </p:xfrm>
        <a:graphic>
          <a:graphicData uri="http://schemas.openxmlformats.org/drawingml/2006/table">
            <a:tbl>
              <a:tblPr firstRow="1" bandRow="1">
                <a:tableStyleId>{5940675A-B579-460E-94D1-54222C63F5DA}</a:tableStyleId>
              </a:tblPr>
              <a:tblGrid>
                <a:gridCol w="1676400"/>
                <a:gridCol w="6629399"/>
              </a:tblGrid>
              <a:tr h="1234478">
                <a:tc>
                  <a:txBody>
                    <a:bodyPr/>
                    <a:lstStyle/>
                    <a:p>
                      <a:r>
                        <a:rPr lang="en-US" b="1" dirty="0" smtClean="0"/>
                        <a:t>Inner Strength</a:t>
                      </a:r>
                    </a:p>
                    <a:p>
                      <a:r>
                        <a:rPr lang="en-US" dirty="0" smtClean="0"/>
                        <a:t>During Incarceration</a:t>
                      </a:r>
                    </a:p>
                  </a:txBody>
                  <a:tcPr/>
                </a:tc>
                <a:tc>
                  <a:txBody>
                    <a:bodyPr/>
                    <a:lstStyle/>
                    <a:p>
                      <a:r>
                        <a:rPr lang="en-US" sz="2000" dirty="0" smtClean="0"/>
                        <a:t>“When</a:t>
                      </a:r>
                      <a:r>
                        <a:rPr lang="en-US" sz="2000" baseline="0" dirty="0" smtClean="0"/>
                        <a:t> you’re incarcerated, you can’t run. You’re forced to deal with problems on the spot, and if you run, you become prey.”  (Victory)</a:t>
                      </a:r>
                      <a:endParaRPr lang="en-US" sz="2000" dirty="0"/>
                    </a:p>
                  </a:txBody>
                  <a:tcPr/>
                </a:tc>
              </a:tr>
              <a:tr h="2217195">
                <a:tc>
                  <a:txBody>
                    <a:bodyPr/>
                    <a:lstStyle/>
                    <a:p>
                      <a:r>
                        <a:rPr lang="en-US" b="1" dirty="0" smtClean="0"/>
                        <a:t>Inner Strength</a:t>
                      </a:r>
                    </a:p>
                    <a:p>
                      <a:r>
                        <a:rPr lang="en-US" dirty="0" smtClean="0"/>
                        <a:t>During Incarceration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Prison leaves you with no self-esteem and that’s a cold emotion. You’re left in a cell to feel savage and you start to believe that you are a savage because it’s your only means to survive.  Then your human side comes out because you see and hear horrible things happening to people of other races too and you sit and say, man that’s cold blooded how we’re treated in here.  (Caveman)</a:t>
                      </a:r>
                    </a:p>
                    <a:p>
                      <a:endParaRPr lang="en-US" sz="2000" dirty="0"/>
                    </a:p>
                  </a:txBody>
                  <a:tcPr/>
                </a:tc>
              </a:tr>
              <a:tr h="979620">
                <a:tc>
                  <a:txBody>
                    <a:bodyPr/>
                    <a:lstStyle/>
                    <a:p>
                      <a:r>
                        <a:rPr lang="en-US" b="1" dirty="0" smtClean="0"/>
                        <a:t>Inner Strength</a:t>
                      </a:r>
                    </a:p>
                    <a:p>
                      <a:r>
                        <a:rPr lang="en-US" dirty="0" smtClean="0"/>
                        <a:t>During Incarceration</a:t>
                      </a:r>
                    </a:p>
                  </a:txBody>
                  <a:tcPr/>
                </a:tc>
                <a:tc>
                  <a:txBody>
                    <a:bodyPr/>
                    <a:lstStyle/>
                    <a:p>
                      <a:r>
                        <a:rPr lang="en-US" sz="2000" dirty="0" smtClean="0"/>
                        <a:t>“</a:t>
                      </a:r>
                      <a:r>
                        <a:rPr lang="en-US" sz="2000" kern="1200" dirty="0" smtClean="0">
                          <a:solidFill>
                            <a:schemeClr val="tx1"/>
                          </a:solidFill>
                          <a:latin typeface="+mn-lt"/>
                          <a:ea typeface="+mn-ea"/>
                          <a:cs typeface="+mn-cs"/>
                        </a:rPr>
                        <a:t>I needed to understand my case, stay healthy, and get out.  Education was the only way to do it.” (Ali Baba) </a:t>
                      </a:r>
                      <a:endParaRPr lang="en-US" sz="2000" dirty="0"/>
                    </a:p>
                  </a:txBody>
                  <a:tcPr/>
                </a:tc>
              </a:tr>
              <a:tr h="793175">
                <a:tc>
                  <a:txBody>
                    <a:bodyPr/>
                    <a:lstStyle/>
                    <a:p>
                      <a:r>
                        <a:rPr lang="en-US" b="1" dirty="0" smtClean="0"/>
                        <a:t>Inner Strength</a:t>
                      </a:r>
                    </a:p>
                    <a:p>
                      <a:r>
                        <a:rPr lang="en-US" dirty="0" smtClean="0"/>
                        <a:t>During Incarceration</a:t>
                      </a:r>
                    </a:p>
                    <a:p>
                      <a:endParaRPr lang="en-US" dirty="0"/>
                    </a:p>
                  </a:txBody>
                  <a:tcPr/>
                </a:tc>
                <a:tc>
                  <a:txBody>
                    <a:bodyPr/>
                    <a:lstStyle/>
                    <a:p>
                      <a:r>
                        <a:rPr lang="en-US" sz="2000" kern="1200" dirty="0" smtClean="0">
                          <a:solidFill>
                            <a:schemeClr val="tx1"/>
                          </a:solidFill>
                          <a:latin typeface="+mn-lt"/>
                          <a:ea typeface="+mn-ea"/>
                          <a:cs typeface="+mn-cs"/>
                        </a:rPr>
                        <a:t>Sitting in a cell naked and beat up with no food for days, I was motivated to never go back to jail if I ever got out.”</a:t>
                      </a:r>
                      <a:r>
                        <a:rPr lang="en-US" sz="2000" dirty="0" smtClean="0"/>
                        <a:t> (Mr. Black)</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3613" cy="762001"/>
          </a:xfrm>
        </p:spPr>
        <p:txBody>
          <a:bodyPr/>
          <a:lstStyle/>
          <a:p>
            <a:r>
              <a:rPr lang="en-US" sz="3600" b="1" dirty="0" smtClean="0"/>
              <a:t>Adaptability - During Incarceration</a:t>
            </a:r>
            <a:endParaRPr lang="en-US" sz="3600" b="1" dirty="0"/>
          </a:p>
        </p:txBody>
      </p:sp>
      <p:graphicFrame>
        <p:nvGraphicFramePr>
          <p:cNvPr id="4" name="Content Placeholder 3"/>
          <p:cNvGraphicFramePr>
            <a:graphicFrameLocks noGrp="1"/>
          </p:cNvGraphicFramePr>
          <p:nvPr>
            <p:ph idx="1"/>
          </p:nvPr>
        </p:nvGraphicFramePr>
        <p:xfrm>
          <a:off x="457200" y="990600"/>
          <a:ext cx="8305799" cy="5714999"/>
        </p:xfrm>
        <a:graphic>
          <a:graphicData uri="http://schemas.openxmlformats.org/drawingml/2006/table">
            <a:tbl>
              <a:tblPr firstRow="1" bandRow="1">
                <a:tableStyleId>{5940675A-B579-460E-94D1-54222C63F5DA}</a:tableStyleId>
              </a:tblPr>
              <a:tblGrid>
                <a:gridCol w="1447800"/>
                <a:gridCol w="6857999"/>
              </a:tblGrid>
              <a:tr h="2320636">
                <a:tc>
                  <a:txBody>
                    <a:bodyPr/>
                    <a:lstStyle/>
                    <a:p>
                      <a:r>
                        <a:rPr lang="en-US" sz="1800" b="1" dirty="0" smtClean="0"/>
                        <a:t>Adaptability</a:t>
                      </a:r>
                    </a:p>
                    <a:p>
                      <a:r>
                        <a:rPr lang="en-US" dirty="0" smtClean="0"/>
                        <a:t>During Incarceration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I didn’t want to waste my time. I didn’t want to look at my time as confinement. I wanted to get something out of it.  I wanted to leave prison after 96 months with something, so I took classes from Allen Hancock Community College and made As and Bs despite the Bureau of Prisons giving me books for class after half of the semester was over. I felt like they didn’t want me to succeed, but I kept studying.  (Nationwide)</a:t>
                      </a:r>
                    </a:p>
                    <a:p>
                      <a:endParaRPr lang="en-US" sz="2000" dirty="0"/>
                    </a:p>
                  </a:txBody>
                  <a:tcPr/>
                </a:tc>
              </a:tr>
              <a:tr h="1385454">
                <a:tc>
                  <a:txBody>
                    <a:bodyPr/>
                    <a:lstStyle/>
                    <a:p>
                      <a:r>
                        <a:rPr lang="en-US" sz="1800" b="1" dirty="0" smtClean="0"/>
                        <a:t>Adaptability</a:t>
                      </a:r>
                    </a:p>
                    <a:p>
                      <a:r>
                        <a:rPr lang="en-US" dirty="0" smtClean="0"/>
                        <a:t>During Incarceration</a:t>
                      </a:r>
                    </a:p>
                  </a:txBody>
                  <a:tcPr/>
                </a:tc>
                <a:tc>
                  <a:txBody>
                    <a:bodyPr/>
                    <a:lstStyle/>
                    <a:p>
                      <a:r>
                        <a:rPr lang="en-US" sz="2000" kern="1200" dirty="0" smtClean="0">
                          <a:solidFill>
                            <a:schemeClr val="tx1"/>
                          </a:solidFill>
                          <a:latin typeface="+mn-lt"/>
                          <a:ea typeface="+mn-ea"/>
                          <a:cs typeface="+mn-cs"/>
                        </a:rPr>
                        <a:t>“I wrote weekly journals in prison about what I wanted for my life, and while reading what I was writing I started to realize that I wanted something better in life—something that I had never experienced.  I wanted an education.” (Baridi)</a:t>
                      </a:r>
                      <a:endParaRPr lang="en-US" sz="2000" kern="1200" dirty="0">
                        <a:solidFill>
                          <a:schemeClr val="tx1"/>
                        </a:solidFill>
                        <a:latin typeface="+mn-lt"/>
                        <a:ea typeface="+mn-ea"/>
                        <a:cs typeface="+mn-cs"/>
                      </a:endParaRPr>
                    </a:p>
                  </a:txBody>
                  <a:tcPr/>
                </a:tc>
              </a:tr>
              <a:tr h="2008909">
                <a:tc>
                  <a:txBody>
                    <a:bodyPr/>
                    <a:lstStyle/>
                    <a:p>
                      <a:r>
                        <a:rPr lang="en-US" sz="1800" b="1" dirty="0" smtClean="0"/>
                        <a:t>Adaptability</a:t>
                      </a:r>
                    </a:p>
                    <a:p>
                      <a:r>
                        <a:rPr lang="en-US" dirty="0" smtClean="0"/>
                        <a:t>During Incarceration</a:t>
                      </a:r>
                    </a:p>
                    <a:p>
                      <a:endParaRPr lang="en-US" dirty="0"/>
                    </a:p>
                  </a:txBody>
                  <a:tcPr/>
                </a:tc>
                <a:tc>
                  <a:txBody>
                    <a:bodyPr/>
                    <a:lstStyle/>
                    <a:p>
                      <a:r>
                        <a:rPr lang="en-US" sz="2000" kern="1200" dirty="0" smtClean="0">
                          <a:solidFill>
                            <a:schemeClr val="tx1"/>
                          </a:solidFill>
                          <a:latin typeface="+mn-lt"/>
                          <a:ea typeface="+mn-ea"/>
                          <a:cs typeface="+mn-cs"/>
                        </a:rPr>
                        <a:t>“Big</a:t>
                      </a:r>
                      <a:r>
                        <a:rPr lang="en-US" sz="2000" kern="1200" baseline="0" dirty="0" smtClean="0">
                          <a:solidFill>
                            <a:schemeClr val="tx1"/>
                          </a:solidFill>
                          <a:latin typeface="+mn-lt"/>
                          <a:ea typeface="+mn-ea"/>
                          <a:cs typeface="+mn-cs"/>
                        </a:rPr>
                        <a:t> homies taught us Swahili or Arabic because the Mexicans had Spanish and the White boys had German. We had to </a:t>
                      </a:r>
                      <a:r>
                        <a:rPr lang="en-US" sz="2000" kern="1200" dirty="0" smtClean="0">
                          <a:solidFill>
                            <a:schemeClr val="tx1"/>
                          </a:solidFill>
                          <a:latin typeface="+mn-lt"/>
                          <a:ea typeface="+mn-ea"/>
                          <a:cs typeface="+mn-cs"/>
                        </a:rPr>
                        <a:t>communicate to one another in a language that the police and our enemies couldn’t understand. We had to warn each other when something was coming so we took learning and teaching Swahili seriously so we could protect ourselves. (Caveman)</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685800"/>
          </a:xfrm>
        </p:spPr>
        <p:txBody>
          <a:bodyPr/>
          <a:lstStyle/>
          <a:p>
            <a:r>
              <a:rPr lang="en-US" sz="3400" b="1" dirty="0" smtClean="0"/>
              <a:t>Rebirth - During Incarceration</a:t>
            </a:r>
            <a:endParaRPr lang="en-US" sz="3400" b="1"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247243"/>
              </p:ext>
            </p:extLst>
          </p:nvPr>
        </p:nvGraphicFramePr>
        <p:xfrm>
          <a:off x="304800" y="1143001"/>
          <a:ext cx="8534400" cy="5518553"/>
        </p:xfrm>
        <a:graphic>
          <a:graphicData uri="http://schemas.openxmlformats.org/drawingml/2006/table">
            <a:tbl>
              <a:tblPr firstRow="1" bandRow="1">
                <a:tableStyleId>{5940675A-B579-460E-94D1-54222C63F5DA}</a:tableStyleId>
              </a:tblPr>
              <a:tblGrid>
                <a:gridCol w="1447800"/>
                <a:gridCol w="7086600"/>
              </a:tblGrid>
              <a:tr h="1179217">
                <a:tc>
                  <a:txBody>
                    <a:bodyPr/>
                    <a:lstStyle/>
                    <a:p>
                      <a:r>
                        <a:rPr lang="en-US" sz="1800" b="1" dirty="0" smtClean="0"/>
                        <a:t>Rebirth </a:t>
                      </a:r>
                    </a:p>
                    <a:p>
                      <a:r>
                        <a:rPr lang="en-US" sz="1800" b="0" dirty="0" smtClean="0"/>
                        <a:t>During Incarceration</a:t>
                      </a:r>
                      <a:endParaRPr lang="en-US" b="0" dirty="0">
                        <a:noFill/>
                      </a:endParaRPr>
                    </a:p>
                  </a:txBody>
                  <a:tcPr/>
                </a:tc>
                <a:tc>
                  <a:txBody>
                    <a:bodyPr/>
                    <a:lstStyle/>
                    <a:p>
                      <a:r>
                        <a:rPr lang="en-US" sz="2000" kern="1200" dirty="0" smtClean="0">
                          <a:solidFill>
                            <a:schemeClr val="tx1"/>
                          </a:solidFill>
                          <a:latin typeface="+mn-lt"/>
                          <a:ea typeface="+mn-ea"/>
                          <a:cs typeface="+mn-cs"/>
                        </a:rPr>
                        <a:t>“I started watching TV and movies that showed Black people having fun at school.  They looked like they were having a good time, and I wanted to experience that too.” (Dolla Bill)</a:t>
                      </a:r>
                      <a:endParaRPr lang="en-US" sz="2000" dirty="0">
                        <a:noFill/>
                      </a:endParaRPr>
                    </a:p>
                  </a:txBody>
                  <a:tcPr/>
                </a:tc>
              </a:tr>
              <a:tr h="2142087">
                <a:tc>
                  <a:txBody>
                    <a:bodyPr/>
                    <a:lstStyle/>
                    <a:p>
                      <a:r>
                        <a:rPr lang="en-US" sz="1800" b="1" dirty="0" smtClean="0"/>
                        <a:t>Rebirth </a:t>
                      </a:r>
                    </a:p>
                    <a:p>
                      <a:r>
                        <a:rPr lang="en-US" sz="1800" b="0" dirty="0" smtClean="0"/>
                        <a:t>During Incarceration</a:t>
                      </a:r>
                      <a:endParaRPr lang="en-US" b="0" dirty="0">
                        <a:no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Guys with short time are put on yards with older guys that have done a lot of time.  Lifers are more calm and less likely to engage in foolish conduct.  They need to make that phone call once a week and have that visit from their kids.  That’s much different from the younger guys fighting and cussing out police all the time.  The older guys taught us patience. I brought that with me to college.” (Caveman)</a:t>
                      </a:r>
                    </a:p>
                  </a:txBody>
                  <a:tcPr/>
                </a:tc>
              </a:tr>
              <a:tr h="1044448">
                <a:tc>
                  <a:txBody>
                    <a:bodyPr/>
                    <a:lstStyle/>
                    <a:p>
                      <a:r>
                        <a:rPr lang="en-US" sz="1800" b="1" dirty="0" smtClean="0"/>
                        <a:t>Rebirth </a:t>
                      </a:r>
                    </a:p>
                    <a:p>
                      <a:r>
                        <a:rPr lang="en-US" sz="1800" b="0" dirty="0" smtClean="0"/>
                        <a:t>During Incarceration</a:t>
                      </a:r>
                      <a:endParaRPr lang="en-US" b="0" dirty="0">
                        <a:noFill/>
                      </a:endParaRPr>
                    </a:p>
                  </a:txBody>
                  <a:tcPr/>
                </a:tc>
                <a:tc>
                  <a:txBody>
                    <a:bodyPr/>
                    <a:lstStyle/>
                    <a:p>
                      <a:r>
                        <a:rPr lang="en-US" sz="2000" kern="1200" dirty="0" smtClean="0">
                          <a:solidFill>
                            <a:schemeClr val="tx1"/>
                          </a:solidFill>
                          <a:latin typeface="+mn-lt"/>
                          <a:ea typeface="+mn-ea"/>
                          <a:cs typeface="+mn-cs"/>
                        </a:rPr>
                        <a:t>“A guard told me, ‘You’ll be back.’  I thought to myself, ‘No I won’t because I have experienced being a slave.’  I had to choose to fight or flight and I chose fighting to learn.” (Victory)</a:t>
                      </a:r>
                      <a:endParaRPr lang="en-US" sz="2000" dirty="0"/>
                    </a:p>
                  </a:txBody>
                  <a:tcPr/>
                </a:tc>
              </a:tr>
              <a:tr h="1044448">
                <a:tc>
                  <a:txBody>
                    <a:bodyPr/>
                    <a:lstStyle/>
                    <a:p>
                      <a:r>
                        <a:rPr lang="en-US" sz="1800" b="1" dirty="0" smtClean="0"/>
                        <a:t>Rebirth </a:t>
                      </a:r>
                    </a:p>
                    <a:p>
                      <a:r>
                        <a:rPr lang="en-US" sz="1800" b="0" dirty="0" smtClean="0"/>
                        <a:t>During Incarceration</a:t>
                      </a:r>
                      <a:endParaRPr lang="en-US" b="0" dirty="0">
                        <a:noFill/>
                      </a:endParaRPr>
                    </a:p>
                  </a:txBody>
                  <a:tcPr/>
                </a:tc>
                <a:tc>
                  <a:txBody>
                    <a:bodyPr/>
                    <a:lstStyle/>
                    <a:p>
                      <a:r>
                        <a:rPr lang="en-US" sz="2000" kern="1200" dirty="0" smtClean="0">
                          <a:solidFill>
                            <a:schemeClr val="tx1"/>
                          </a:solidFill>
                          <a:latin typeface="+mn-lt"/>
                          <a:ea typeface="+mn-ea"/>
                          <a:cs typeface="+mn-cs"/>
                        </a:rPr>
                        <a:t>“There were a lot of people who couldn’t read or write, so I helped guys by reading and writing their letters and it made me want to learn more when I got out.”</a:t>
                      </a:r>
                      <a:r>
                        <a:rPr lang="en-US" sz="2000" dirty="0" smtClean="0"/>
                        <a:t> (Ray)</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685800"/>
          </a:xfrm>
        </p:spPr>
        <p:txBody>
          <a:bodyPr/>
          <a:lstStyle/>
          <a:p>
            <a:r>
              <a:rPr lang="en-US" sz="3400" b="1" dirty="0" smtClean="0"/>
              <a:t>Peer Influence - During Incarceration</a:t>
            </a:r>
            <a:endParaRPr lang="en-US" sz="3400" b="1"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247243"/>
              </p:ext>
            </p:extLst>
          </p:nvPr>
        </p:nvGraphicFramePr>
        <p:xfrm>
          <a:off x="304800" y="1143000"/>
          <a:ext cx="8534400" cy="5318823"/>
        </p:xfrm>
        <a:graphic>
          <a:graphicData uri="http://schemas.openxmlformats.org/drawingml/2006/table">
            <a:tbl>
              <a:tblPr firstRow="1" bandRow="1">
                <a:tableStyleId>{5940675A-B579-460E-94D1-54222C63F5DA}</a:tableStyleId>
              </a:tblPr>
              <a:tblGrid>
                <a:gridCol w="1905000"/>
                <a:gridCol w="6629400"/>
              </a:tblGrid>
              <a:tr h="1365350">
                <a:tc>
                  <a:txBody>
                    <a:bodyPr/>
                    <a:lstStyle/>
                    <a:p>
                      <a:r>
                        <a:rPr lang="en-US" sz="1800" b="1" dirty="0" smtClean="0"/>
                        <a:t>Peer Influence </a:t>
                      </a:r>
                    </a:p>
                    <a:p>
                      <a:r>
                        <a:rPr lang="en-US" sz="1800" b="0" dirty="0" smtClean="0"/>
                        <a:t>During Incarceration</a:t>
                      </a:r>
                      <a:endParaRPr lang="en-US" b="0" dirty="0">
                        <a:noFill/>
                      </a:endParaRPr>
                    </a:p>
                  </a:txBody>
                  <a:tcPr/>
                </a:tc>
                <a:tc>
                  <a:txBody>
                    <a:bodyPr/>
                    <a:lstStyle/>
                    <a:p>
                      <a:r>
                        <a:rPr lang="en-US" sz="2000" kern="1200" dirty="0" smtClean="0">
                          <a:solidFill>
                            <a:schemeClr val="tx1"/>
                          </a:solidFill>
                          <a:latin typeface="+mn-lt"/>
                          <a:ea typeface="+mn-ea"/>
                          <a:cs typeface="+mn-cs"/>
                        </a:rPr>
                        <a:t>“The Homies in prison made me feel like a stand-up guy and smart.  They were my family. I would do anything for them and I knew they would do anything for me.  We were brothers.” (Iceman)</a:t>
                      </a:r>
                      <a:endParaRPr lang="en-US" sz="2000" dirty="0">
                        <a:noFill/>
                      </a:endParaRPr>
                    </a:p>
                  </a:txBody>
                  <a:tcPr/>
                </a:tc>
              </a:tr>
              <a:tr h="920650">
                <a:tc>
                  <a:txBody>
                    <a:bodyPr/>
                    <a:lstStyle/>
                    <a:p>
                      <a:r>
                        <a:rPr lang="en-US" sz="1800" b="1" dirty="0" smtClean="0"/>
                        <a:t>Peer Influence </a:t>
                      </a:r>
                    </a:p>
                    <a:p>
                      <a:r>
                        <a:rPr lang="en-US" sz="1800" b="0" dirty="0" smtClean="0"/>
                        <a:t>During Incarceration</a:t>
                      </a:r>
                      <a:endParaRPr lang="en-US" b="0" dirty="0"/>
                    </a:p>
                  </a:txBody>
                  <a:tcPr/>
                </a:tc>
                <a:tc>
                  <a:txBody>
                    <a:bodyPr/>
                    <a:lstStyle/>
                    <a:p>
                      <a:r>
                        <a:rPr lang="en-US" sz="2000" kern="1200" dirty="0" smtClean="0">
                          <a:solidFill>
                            <a:schemeClr val="tx1"/>
                          </a:solidFill>
                          <a:latin typeface="+mn-lt"/>
                          <a:ea typeface="+mn-ea"/>
                          <a:cs typeface="+mn-cs"/>
                        </a:rPr>
                        <a:t>“The Homies</a:t>
                      </a:r>
                      <a:r>
                        <a:rPr lang="en-US" sz="2000" kern="1200" baseline="0" dirty="0" smtClean="0">
                          <a:solidFill>
                            <a:schemeClr val="tx1"/>
                          </a:solidFill>
                          <a:latin typeface="+mn-lt"/>
                          <a:ea typeface="+mn-ea"/>
                          <a:cs typeface="+mn-cs"/>
                        </a:rPr>
                        <a:t> in prison motivated me. We had a support group. They made me feel normal like I was somebody. (Ray)</a:t>
                      </a:r>
                      <a:endParaRPr lang="en-US" sz="2000" dirty="0"/>
                    </a:p>
                  </a:txBody>
                  <a:tcPr/>
                </a:tc>
              </a:tr>
              <a:tr h="1672554">
                <a:tc>
                  <a:txBody>
                    <a:bodyPr/>
                    <a:lstStyle/>
                    <a:p>
                      <a:r>
                        <a:rPr lang="en-US" sz="1800" b="1" dirty="0" smtClean="0"/>
                        <a:t>Peer Influence </a:t>
                      </a:r>
                    </a:p>
                    <a:p>
                      <a:r>
                        <a:rPr lang="en-US" sz="1800" b="0" dirty="0" smtClean="0"/>
                        <a:t>During Incarceration</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“My cellie [cell mate] that was doing life told me to take advantage of my second chance and leave the gang life behind me.  He always told me I was still young and had my whole life ahead of me.  He told me to go to school and never come back to prison once I got out.” (Weezy) </a:t>
                      </a:r>
                      <a:endParaRPr lang="en-US" sz="2000" dirty="0" smtClean="0"/>
                    </a:p>
                    <a:p>
                      <a:endParaRPr lang="en-US" sz="2000" dirty="0"/>
                    </a:p>
                  </a:txBody>
                  <a:tcPr/>
                </a:tc>
              </a:tr>
              <a:tr h="1058147">
                <a:tc>
                  <a:txBody>
                    <a:bodyPr/>
                    <a:lstStyle/>
                    <a:p>
                      <a:r>
                        <a:rPr lang="en-US" sz="1800" b="1" dirty="0" smtClean="0"/>
                        <a:t>Peer Influence </a:t>
                      </a:r>
                    </a:p>
                    <a:p>
                      <a:r>
                        <a:rPr lang="en-US" sz="1800" b="0" dirty="0" smtClean="0"/>
                        <a:t>During Incarceration</a:t>
                      </a:r>
                      <a:endParaRPr lang="en-US" b="0" dirty="0"/>
                    </a:p>
                  </a:txBody>
                  <a:tcPr/>
                </a:tc>
                <a:tc>
                  <a:txBody>
                    <a:bodyPr/>
                    <a:lstStyle/>
                    <a:p>
                      <a:r>
                        <a:rPr lang="en-US" sz="2000" kern="1200" dirty="0" smtClean="0">
                          <a:solidFill>
                            <a:schemeClr val="tx1"/>
                          </a:solidFill>
                          <a:latin typeface="+mn-lt"/>
                          <a:ea typeface="+mn-ea"/>
                          <a:cs typeface="+mn-cs"/>
                        </a:rPr>
                        <a:t>“Two Homies I did time with motivated me to get out and do the right thing.  They knew I was a decent guy so they tried to keep me focused on what my life could be like when I got out.” (Jose) </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5800" y="228601"/>
            <a:ext cx="7391400" cy="6986527"/>
          </a:xfrm>
          <a:prstGeom prst="rect">
            <a:avLst/>
          </a:prstGeom>
          <a:noFill/>
        </p:spPr>
        <p:txBody>
          <a:bodyPr wrap="square" rtlCol="0">
            <a:spAutoFit/>
          </a:bodyPr>
          <a:lstStyle/>
          <a:p>
            <a:pPr algn="ctr"/>
            <a:r>
              <a:rPr lang="en-US" sz="3200" b="1" dirty="0" smtClean="0"/>
              <a:t>Phase III</a:t>
            </a:r>
          </a:p>
          <a:p>
            <a:pPr algn="ctr"/>
            <a:r>
              <a:rPr lang="en-US" sz="3200" b="1" dirty="0" smtClean="0"/>
              <a:t>Student Voices</a:t>
            </a:r>
          </a:p>
          <a:p>
            <a:pPr algn="ctr"/>
            <a:endParaRPr lang="en-US" sz="3200" b="1" dirty="0" smtClean="0"/>
          </a:p>
          <a:p>
            <a:pPr algn="ctr"/>
            <a:r>
              <a:rPr lang="en-US" sz="3200" dirty="0" smtClean="0"/>
              <a:t>Strengths and Assets</a:t>
            </a:r>
          </a:p>
          <a:p>
            <a:pPr algn="ctr"/>
            <a:r>
              <a:rPr lang="en-US" sz="4000" b="1" dirty="0" smtClean="0"/>
              <a:t>AFTER INCARCERATION</a:t>
            </a:r>
          </a:p>
          <a:p>
            <a:pPr algn="ctr"/>
            <a:r>
              <a:rPr lang="en-US" sz="4000" b="1" dirty="0" smtClean="0"/>
              <a:t>1</a:t>
            </a:r>
            <a:r>
              <a:rPr lang="en-US" sz="4000" b="1" baseline="30000" dirty="0" smtClean="0"/>
              <a:t>ST</a:t>
            </a:r>
            <a:r>
              <a:rPr lang="en-US" sz="4000" b="1" dirty="0" smtClean="0"/>
              <a:t> YEAR OF COLLEGE</a:t>
            </a:r>
          </a:p>
          <a:p>
            <a:pPr algn="ctr"/>
            <a:endParaRPr lang="en-US" sz="4000" b="1" dirty="0" smtClean="0"/>
          </a:p>
          <a:p>
            <a:pPr algn="ctr"/>
            <a:r>
              <a:rPr lang="en-US" sz="3200" b="1" dirty="0" smtClean="0"/>
              <a:t>Themes:  </a:t>
            </a:r>
          </a:p>
          <a:p>
            <a:pPr algn="ctr"/>
            <a:r>
              <a:rPr lang="en-US" sz="3200" dirty="0" smtClean="0"/>
              <a:t>Inner Strength</a:t>
            </a:r>
          </a:p>
          <a:p>
            <a:pPr algn="ctr"/>
            <a:r>
              <a:rPr lang="en-US" sz="3200" dirty="0" smtClean="0"/>
              <a:t>Adaptability</a:t>
            </a:r>
          </a:p>
          <a:p>
            <a:pPr algn="ctr"/>
            <a:r>
              <a:rPr lang="en-US" sz="3200" dirty="0" smtClean="0"/>
              <a:t>Rebirth</a:t>
            </a:r>
          </a:p>
          <a:p>
            <a:pPr algn="ctr"/>
            <a:r>
              <a:rPr lang="en-US" sz="3200" dirty="0" smtClean="0"/>
              <a:t>Peer Influence</a:t>
            </a:r>
          </a:p>
          <a:p>
            <a:pPr algn="ctr"/>
            <a:endParaRPr lang="en-US" sz="4000" b="1" dirty="0" smtClean="0"/>
          </a:p>
          <a:p>
            <a:endParaRPr lang="en-US" sz="3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3613" cy="762000"/>
          </a:xfrm>
        </p:spPr>
        <p:txBody>
          <a:bodyPr>
            <a:normAutofit fontScale="90000"/>
          </a:bodyPr>
          <a:lstStyle/>
          <a:p>
            <a:r>
              <a:rPr lang="en-US" sz="2800" b="1" dirty="0" smtClean="0"/>
              <a:t>Inner Strength - After Incarceration</a:t>
            </a:r>
            <a:br>
              <a:rPr lang="en-US" sz="2800" b="1" dirty="0" smtClean="0"/>
            </a:br>
            <a:r>
              <a:rPr lang="en-US" sz="2800" b="1" dirty="0" smtClean="0"/>
              <a:t>1</a:t>
            </a:r>
            <a:r>
              <a:rPr lang="en-US" sz="2800" b="1" baseline="30000" dirty="0" smtClean="0"/>
              <a:t>st</a:t>
            </a:r>
            <a:r>
              <a:rPr lang="en-US" sz="2800" b="1" dirty="0" smtClean="0"/>
              <a:t> Year of College</a:t>
            </a:r>
            <a:endParaRPr lang="en-US" sz="2800" b="1" dirty="0"/>
          </a:p>
        </p:txBody>
      </p:sp>
      <p:graphicFrame>
        <p:nvGraphicFramePr>
          <p:cNvPr id="4" name="Content Placeholder 3"/>
          <p:cNvGraphicFramePr>
            <a:graphicFrameLocks noGrp="1"/>
          </p:cNvGraphicFramePr>
          <p:nvPr>
            <p:ph idx="1"/>
          </p:nvPr>
        </p:nvGraphicFramePr>
        <p:xfrm>
          <a:off x="457200" y="914400"/>
          <a:ext cx="8305799" cy="5867399"/>
        </p:xfrm>
        <a:graphic>
          <a:graphicData uri="http://schemas.openxmlformats.org/drawingml/2006/table">
            <a:tbl>
              <a:tblPr firstRow="1" bandRow="1">
                <a:tableStyleId>{5940675A-B579-460E-94D1-54222C63F5DA}</a:tableStyleId>
              </a:tblPr>
              <a:tblGrid>
                <a:gridCol w="1600200"/>
                <a:gridCol w="6705599"/>
              </a:tblGrid>
              <a:tr h="1600200">
                <a:tc>
                  <a:txBody>
                    <a:bodyPr/>
                    <a:lstStyle/>
                    <a:p>
                      <a:r>
                        <a:rPr lang="en-US" b="1" dirty="0" smtClean="0"/>
                        <a:t>Inner Strength</a:t>
                      </a:r>
                    </a:p>
                    <a:p>
                      <a:r>
                        <a:rPr lang="en-US" dirty="0" smtClean="0"/>
                        <a:t>After</a:t>
                      </a:r>
                      <a:r>
                        <a:rPr lang="en-US" baseline="0" dirty="0" smtClean="0"/>
                        <a:t> Incarceration</a:t>
                      </a:r>
                      <a:endParaRPr lang="en-US" dirty="0" smtClean="0"/>
                    </a:p>
                  </a:txBody>
                  <a:tcPr/>
                </a:tc>
                <a:tc>
                  <a:txBody>
                    <a:bodyPr/>
                    <a:lstStyle/>
                    <a:p>
                      <a:r>
                        <a:rPr lang="en-US" sz="2000" kern="1200" dirty="0" smtClean="0">
                          <a:solidFill>
                            <a:schemeClr val="tx1"/>
                          </a:solidFill>
                          <a:latin typeface="+mn-lt"/>
                          <a:ea typeface="+mn-ea"/>
                          <a:cs typeface="+mn-cs"/>
                        </a:rPr>
                        <a:t>“I was so young when I was incarcerated.</a:t>
                      </a:r>
                      <a:r>
                        <a:rPr lang="en-US" sz="2000" kern="1200" baseline="0" dirty="0" smtClean="0">
                          <a:solidFill>
                            <a:schemeClr val="tx1"/>
                          </a:solidFill>
                          <a:latin typeface="+mn-lt"/>
                          <a:ea typeface="+mn-ea"/>
                          <a:cs typeface="+mn-cs"/>
                        </a:rPr>
                        <a:t> </a:t>
                      </a:r>
                      <a:r>
                        <a:rPr lang="en-US" sz="2000" kern="1200" dirty="0" smtClean="0">
                          <a:solidFill>
                            <a:schemeClr val="tx1"/>
                          </a:solidFill>
                          <a:latin typeface="+mn-lt"/>
                          <a:ea typeface="+mn-ea"/>
                          <a:cs typeface="+mn-cs"/>
                        </a:rPr>
                        <a:t> I was only in middle school.  I was clueless about a lot of things regarding school.  In the beginning, I just followed what everybody else did.  I learned how to interact with teachers for the first time in college.” (Sinjin)</a:t>
                      </a:r>
                      <a:r>
                        <a:rPr lang="en-US" sz="2000" dirty="0" smtClean="0"/>
                        <a:t> </a:t>
                      </a:r>
                      <a:endParaRPr lang="en-US" sz="2000" dirty="0"/>
                    </a:p>
                  </a:txBody>
                  <a:tcPr/>
                </a:tc>
              </a:tr>
              <a:tr h="873760">
                <a:tc>
                  <a:txBody>
                    <a:bodyPr/>
                    <a:lstStyle/>
                    <a:p>
                      <a:r>
                        <a:rPr lang="en-US" b="1" dirty="0" smtClean="0"/>
                        <a:t>Inner Strength</a:t>
                      </a:r>
                    </a:p>
                    <a:p>
                      <a:r>
                        <a:rPr lang="en-US" dirty="0" smtClean="0"/>
                        <a:t>After Incarceration</a:t>
                      </a:r>
                    </a:p>
                    <a:p>
                      <a:endParaRPr lang="en-US" dirty="0"/>
                    </a:p>
                  </a:txBody>
                  <a:tcPr/>
                </a:tc>
                <a:tc>
                  <a:txBody>
                    <a:bodyPr/>
                    <a:lstStyle/>
                    <a:p>
                      <a:r>
                        <a:rPr lang="en-US" sz="2000" kern="1200" dirty="0" smtClean="0">
                          <a:solidFill>
                            <a:schemeClr val="tx1"/>
                          </a:solidFill>
                          <a:latin typeface="+mn-lt"/>
                          <a:ea typeface="+mn-ea"/>
                          <a:cs typeface="+mn-cs"/>
                        </a:rPr>
                        <a:t>“I made the Dean’s List and didn’t even know what it meant.” (Slick)</a:t>
                      </a:r>
                      <a:endParaRPr lang="en-US" sz="2000" kern="1200" dirty="0">
                        <a:solidFill>
                          <a:schemeClr val="tx1"/>
                        </a:solidFill>
                        <a:latin typeface="+mn-lt"/>
                        <a:ea typeface="+mn-ea"/>
                        <a:cs typeface="+mn-cs"/>
                      </a:endParaRPr>
                    </a:p>
                  </a:txBody>
                  <a:tcPr/>
                </a:tc>
              </a:tr>
              <a:tr h="1224280">
                <a:tc>
                  <a:txBody>
                    <a:bodyPr/>
                    <a:lstStyle/>
                    <a:p>
                      <a:r>
                        <a:rPr lang="en-US" b="1" dirty="0" smtClean="0"/>
                        <a:t>Inner Strength</a:t>
                      </a:r>
                    </a:p>
                    <a:p>
                      <a:r>
                        <a:rPr lang="en-US" dirty="0" smtClean="0"/>
                        <a:t>After Incarceration</a:t>
                      </a:r>
                    </a:p>
                  </a:txBody>
                  <a:tcPr/>
                </a:tc>
                <a:tc>
                  <a:txBody>
                    <a:bodyPr/>
                    <a:lstStyle/>
                    <a:p>
                      <a:r>
                        <a:rPr lang="en-US" sz="2000" kern="1200" dirty="0" smtClean="0">
                          <a:solidFill>
                            <a:schemeClr val="tx1"/>
                          </a:solidFill>
                          <a:latin typeface="+mn-lt"/>
                          <a:ea typeface="+mn-ea"/>
                          <a:cs typeface="+mn-cs"/>
                        </a:rPr>
                        <a:t>“I felt out of place in college.  The lies started coming back.  Maybe I’m too old for college. School isn’t for me; it’s for other people. I was in a dark cocoon dealing with health issues and homelessness, but no one at school knew that. </a:t>
                      </a:r>
                      <a:r>
                        <a:rPr lang="en-US" sz="2000" baseline="0" dirty="0" smtClean="0"/>
                        <a:t> </a:t>
                      </a:r>
                      <a:r>
                        <a:rPr lang="en-US" sz="2000" kern="1200" dirty="0" smtClean="0">
                          <a:solidFill>
                            <a:schemeClr val="tx1"/>
                          </a:solidFill>
                          <a:latin typeface="+mn-lt"/>
                          <a:ea typeface="+mn-ea"/>
                          <a:cs typeface="+mn-cs"/>
                        </a:rPr>
                        <a:t>(Caveman)</a:t>
                      </a:r>
                      <a:endParaRPr lang="en-US" sz="2000" dirty="0"/>
                    </a:p>
                  </a:txBody>
                  <a:tcPr/>
                </a:tc>
              </a:tr>
              <a:tr h="1832774">
                <a:tc>
                  <a:txBody>
                    <a:bodyPr/>
                    <a:lstStyle/>
                    <a:p>
                      <a:r>
                        <a:rPr lang="en-US" b="1" dirty="0" smtClean="0"/>
                        <a:t>Inner Strength</a:t>
                      </a:r>
                    </a:p>
                    <a:p>
                      <a:r>
                        <a:rPr lang="en-US" dirty="0" smtClean="0"/>
                        <a:t>After Incarceration</a:t>
                      </a:r>
                    </a:p>
                    <a:p>
                      <a:endParaRPr lang="en-US" dirty="0"/>
                    </a:p>
                  </a:txBody>
                  <a:tcPr/>
                </a:tc>
                <a:tc>
                  <a:txBody>
                    <a:bodyPr/>
                    <a:lstStyle/>
                    <a:p>
                      <a:r>
                        <a:rPr lang="en-US" sz="2000" kern="1200" dirty="0" smtClean="0">
                          <a:solidFill>
                            <a:schemeClr val="tx1"/>
                          </a:solidFill>
                          <a:latin typeface="+mn-lt"/>
                          <a:ea typeface="+mn-ea"/>
                          <a:cs typeface="+mn-cs"/>
                        </a:rPr>
                        <a:t>“The first time I felt like an outcast was during my first year of college.  I didn’t know anyone and no one knew me.  That was very different for me.  The environment I came from everybody knew everybody so everybody knew I was about the business [committed to my obligations]. When I started college, I felt like I was in another world.” (Superman) </a:t>
                      </a:r>
                      <a:endParaRPr lang="en-US" sz="2000" kern="1200" dirty="0">
                        <a:solidFill>
                          <a:schemeClr val="tx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1"/>
            <a:ext cx="7313613" cy="380999"/>
          </a:xfrm>
        </p:spPr>
        <p:txBody>
          <a:bodyPr>
            <a:normAutofit fontScale="90000"/>
          </a:bodyPr>
          <a:lstStyle/>
          <a:p>
            <a:r>
              <a:rPr lang="en-US" sz="2800" b="1" dirty="0" smtClean="0"/>
              <a:t>Adaptability - After Incarceration</a:t>
            </a:r>
            <a:br>
              <a:rPr lang="en-US" sz="2800" b="1" dirty="0" smtClean="0"/>
            </a:br>
            <a:r>
              <a:rPr lang="en-US" sz="2800" b="1" dirty="0" smtClean="0"/>
              <a:t>1</a:t>
            </a:r>
            <a:r>
              <a:rPr lang="en-US" sz="2800" b="1" baseline="30000" dirty="0" smtClean="0"/>
              <a:t>st</a:t>
            </a:r>
            <a:r>
              <a:rPr lang="en-US" sz="2800" b="1" dirty="0" smtClean="0"/>
              <a:t> Year of College</a:t>
            </a:r>
            <a:endParaRPr lang="en-US" sz="2800" b="1"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6212793"/>
              </p:ext>
            </p:extLst>
          </p:nvPr>
        </p:nvGraphicFramePr>
        <p:xfrm>
          <a:off x="381000" y="1073583"/>
          <a:ext cx="8382000" cy="5532120"/>
        </p:xfrm>
        <a:graphic>
          <a:graphicData uri="http://schemas.openxmlformats.org/drawingml/2006/table">
            <a:tbl>
              <a:tblPr firstRow="1" bandRow="1">
                <a:tableStyleId>{5940675A-B579-460E-94D1-54222C63F5DA}</a:tableStyleId>
              </a:tblPr>
              <a:tblGrid>
                <a:gridCol w="1905000"/>
                <a:gridCol w="6477000"/>
              </a:tblGrid>
              <a:tr h="1551811">
                <a:tc>
                  <a:txBody>
                    <a:bodyPr/>
                    <a:lstStyle/>
                    <a:p>
                      <a:r>
                        <a:rPr lang="en-US" sz="1800" b="1" dirty="0" smtClean="0"/>
                        <a:t>Adaptability</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In 2015, it’s ironic that the same revolutionary rhetoric has been modified.  Now education is pushed as the key to freedom.  I feel like I was lied to, but now I’m so vulnerable because I’m like a piranha on academics.  I feed off it.  I’m like a shark and education is</a:t>
                      </a:r>
                      <a:r>
                        <a:rPr lang="en-US" sz="2000" kern="1200" baseline="0" dirty="0" smtClean="0">
                          <a:solidFill>
                            <a:schemeClr val="tx1"/>
                          </a:solidFill>
                          <a:latin typeface="+mn-lt"/>
                          <a:ea typeface="+mn-ea"/>
                          <a:cs typeface="+mn-cs"/>
                        </a:rPr>
                        <a:t> </a:t>
                      </a:r>
                      <a:r>
                        <a:rPr lang="en-US" sz="2000" kern="1200" dirty="0" smtClean="0">
                          <a:solidFill>
                            <a:schemeClr val="tx1"/>
                          </a:solidFill>
                          <a:latin typeface="+mn-lt"/>
                          <a:ea typeface="+mn-ea"/>
                          <a:cs typeface="+mn-cs"/>
                        </a:rPr>
                        <a:t>blood.” (Baridi)</a:t>
                      </a:r>
                    </a:p>
                    <a:p>
                      <a:endParaRPr lang="en-US" sz="2000" dirty="0"/>
                    </a:p>
                  </a:txBody>
                  <a:tcPr/>
                </a:tc>
              </a:tr>
              <a:tr h="1812852">
                <a:tc>
                  <a:txBody>
                    <a:bodyPr/>
                    <a:lstStyle/>
                    <a:p>
                      <a:r>
                        <a:rPr lang="en-US" sz="1800" b="1" dirty="0" smtClean="0"/>
                        <a:t>Adaptability</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I didn’t get any As my first semester, but I kept believing I could do better.  I kept remembering all the promises I made myself when I was locked up.  I had to keep reminding myself that I could not quit.  Just like I taught myself reading comprehension in prison,</a:t>
                      </a:r>
                      <a:r>
                        <a:rPr lang="en-US" sz="2000" kern="1200" baseline="0" dirty="0" smtClean="0">
                          <a:solidFill>
                            <a:schemeClr val="tx1"/>
                          </a:solidFill>
                          <a:latin typeface="+mn-lt"/>
                          <a:ea typeface="+mn-ea"/>
                          <a:cs typeface="+mn-cs"/>
                        </a:rPr>
                        <a:t> </a:t>
                      </a:r>
                      <a:r>
                        <a:rPr lang="en-US" sz="2000" kern="1200" dirty="0" smtClean="0">
                          <a:solidFill>
                            <a:schemeClr val="tx1"/>
                          </a:solidFill>
                          <a:latin typeface="+mn-lt"/>
                          <a:ea typeface="+mn-ea"/>
                          <a:cs typeface="+mn-cs"/>
                        </a:rPr>
                        <a:t>I had to learn how to ask for help.” (Victory)</a:t>
                      </a:r>
                    </a:p>
                    <a:p>
                      <a:endParaRPr lang="en-US" sz="2000" dirty="0"/>
                    </a:p>
                  </a:txBody>
                  <a:tcPr/>
                </a:tc>
              </a:tr>
              <a:tr h="1836837">
                <a:tc>
                  <a:txBody>
                    <a:bodyPr/>
                    <a:lstStyle/>
                    <a:p>
                      <a:r>
                        <a:rPr lang="en-US" sz="1800" b="1" dirty="0" smtClean="0"/>
                        <a:t>Adaptability</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“I didn’t know anything about talking to counselors and faculty about school.  I finished several semesters without ever talking an instructor.  I didn’t know it was important.  Luckily, a professor made seeing her during office hours a part of an assignment.  That’s when I learned how easy and helpful it was.” (Green Bay)</a:t>
                      </a:r>
                      <a:r>
                        <a:rPr lang="en-US" sz="2000" dirty="0" smtClean="0"/>
                        <a:t> </a:t>
                      </a:r>
                      <a:endParaRPr lang="en-US" sz="2000" kern="1200" dirty="0" smtClean="0">
                        <a:solidFill>
                          <a:schemeClr val="tx1"/>
                        </a:solidFill>
                        <a:latin typeface="+mn-lt"/>
                        <a:ea typeface="+mn-ea"/>
                        <a:cs typeface="+mn-cs"/>
                      </a:endParaRPr>
                    </a:p>
                    <a:p>
                      <a:endParaRPr lang="en-US" sz="2000" kern="1200" dirty="0">
                        <a:solidFill>
                          <a:schemeClr val="tx1"/>
                        </a:solidFill>
                        <a:latin typeface="+mn-lt"/>
                        <a:ea typeface="+mn-ea"/>
                        <a:cs typeface="+mn-cs"/>
                      </a:endParaRPr>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4946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594198"/>
          </a:xfrm>
        </p:spPr>
        <p:txBody>
          <a:bodyPr/>
          <a:lstStyle/>
          <a:p>
            <a:pPr algn="l"/>
            <a:r>
              <a:rPr lang="en-US" sz="2800" b="1" dirty="0" smtClean="0"/>
              <a:t>Rebirth After Incarceration - 1</a:t>
            </a:r>
            <a:r>
              <a:rPr lang="en-US" sz="2800" b="1" baseline="30000" dirty="0" smtClean="0"/>
              <a:t>st</a:t>
            </a:r>
            <a:r>
              <a:rPr lang="en-US" sz="2800" b="1" dirty="0" smtClean="0"/>
              <a:t> Year of College</a:t>
            </a:r>
            <a:endParaRPr lang="en-US" sz="2800" b="1"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6212793"/>
              </p:ext>
            </p:extLst>
          </p:nvPr>
        </p:nvGraphicFramePr>
        <p:xfrm>
          <a:off x="381000" y="594198"/>
          <a:ext cx="8382000" cy="6223054"/>
        </p:xfrm>
        <a:graphic>
          <a:graphicData uri="http://schemas.openxmlformats.org/drawingml/2006/table">
            <a:tbl>
              <a:tblPr firstRow="1" bandRow="1">
                <a:tableStyleId>{5940675A-B579-460E-94D1-54222C63F5DA}</a:tableStyleId>
              </a:tblPr>
              <a:tblGrid>
                <a:gridCol w="1905000"/>
                <a:gridCol w="6477000"/>
              </a:tblGrid>
              <a:tr h="1605334">
                <a:tc>
                  <a:txBody>
                    <a:bodyPr/>
                    <a:lstStyle/>
                    <a:p>
                      <a:r>
                        <a:rPr lang="en-US" sz="1800" b="1" dirty="0" smtClean="0"/>
                        <a:t>Rebirth</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“Being a part of the FYE program helped a lot.  They helped with everything and I needed that because I didn’t know nothing about college.  I met a lot of people who were confused just like me and we learned together.  I’m still friends with a lot of the people I met in FYE.” (Turtle) </a:t>
                      </a:r>
                    </a:p>
                    <a:p>
                      <a:endParaRPr lang="en-US" sz="2000" dirty="0"/>
                    </a:p>
                  </a:txBody>
                  <a:tcPr/>
                </a:tc>
              </a:tr>
              <a:tr h="1605334">
                <a:tc>
                  <a:txBody>
                    <a:bodyPr/>
                    <a:lstStyle/>
                    <a:p>
                      <a:r>
                        <a:rPr lang="en-US" sz="1800" b="1" dirty="0" smtClean="0"/>
                        <a:t>Rebirth</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kern="1200" dirty="0" smtClean="0">
                          <a:solidFill>
                            <a:schemeClr val="tx1"/>
                          </a:solidFill>
                          <a:latin typeface="+mn-lt"/>
                          <a:ea typeface="+mn-ea"/>
                          <a:cs typeface="+mn-cs"/>
                        </a:rPr>
                        <a:t>Getting an education was the last opportunity to do something positive for my future.  My best friend was dead.  I was the only person who could save me and just about everyday I felt like quitting because college is hard.”</a:t>
                      </a:r>
                      <a:r>
                        <a:rPr lang="en-US" sz="2000" dirty="0" smtClean="0"/>
                        <a:t> (Weezy)</a:t>
                      </a:r>
                    </a:p>
                    <a:p>
                      <a:endParaRPr lang="en-US" sz="2000" dirty="0"/>
                    </a:p>
                  </a:txBody>
                  <a:tcPr/>
                </a:tc>
              </a:tr>
              <a:tr h="1605334">
                <a:tc>
                  <a:txBody>
                    <a:bodyPr/>
                    <a:lstStyle/>
                    <a:p>
                      <a:r>
                        <a:rPr lang="en-US" sz="1800" b="1" dirty="0" smtClean="0"/>
                        <a:t>Rebirth</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“The world sent me away and I came back to get all the knowledge I could.  I promised myself to study hard everyday.  My revenge for being locked up in a cage is to get all the knowledge I can and use it to expose and reverse how we are prey for the prison system.” (Mr. Black) </a:t>
                      </a:r>
                    </a:p>
                    <a:p>
                      <a:endParaRPr lang="en-US" sz="2000" dirty="0"/>
                    </a:p>
                  </a:txBody>
                  <a:tcPr/>
                </a:tc>
              </a:tr>
              <a:tr h="1081877">
                <a:tc>
                  <a:txBody>
                    <a:bodyPr/>
                    <a:lstStyle/>
                    <a:p>
                      <a:r>
                        <a:rPr lang="en-US" sz="1800" b="1" dirty="0" smtClean="0"/>
                        <a:t>Rebirth</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r>
                        <a:rPr lang="en-US" sz="2000" dirty="0" smtClean="0"/>
                        <a:t>“</a:t>
                      </a:r>
                      <a:r>
                        <a:rPr lang="en-US" sz="2000" kern="1200" dirty="0" smtClean="0">
                          <a:solidFill>
                            <a:schemeClr val="tx1"/>
                          </a:solidFill>
                          <a:latin typeface="+mn-lt"/>
                          <a:ea typeface="+mn-ea"/>
                          <a:cs typeface="+mn-cs"/>
                        </a:rPr>
                        <a:t>I took literature classes that pushed me to be more open about my feelings.  They gave me permission to be myself and own my shit.  When I saw myself in the literature, I found myself and learned to accept myself.” (Baridi) </a:t>
                      </a:r>
                      <a:endParaRPr lang="en-US" sz="2000" dirty="0"/>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4946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18413" cy="487681"/>
          </a:xfrm>
        </p:spPr>
        <p:txBody>
          <a:bodyPr/>
          <a:lstStyle/>
          <a:p>
            <a:r>
              <a:rPr lang="en-US" sz="2400" b="1" dirty="0" smtClean="0"/>
              <a:t>Peer Influence - After Incarceration 1</a:t>
            </a:r>
            <a:r>
              <a:rPr lang="en-US" sz="2400" b="1" baseline="30000" dirty="0" smtClean="0"/>
              <a:t>st</a:t>
            </a:r>
            <a:r>
              <a:rPr lang="en-US" sz="2400" b="1" dirty="0" smtClean="0"/>
              <a:t> Year of College</a:t>
            </a:r>
            <a:endParaRPr lang="en-US" sz="2400" b="1"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6212793"/>
              </p:ext>
            </p:extLst>
          </p:nvPr>
        </p:nvGraphicFramePr>
        <p:xfrm>
          <a:off x="381000" y="640081"/>
          <a:ext cx="8382000" cy="6065520"/>
        </p:xfrm>
        <a:graphic>
          <a:graphicData uri="http://schemas.openxmlformats.org/drawingml/2006/table">
            <a:tbl>
              <a:tblPr firstRow="1" bandRow="1">
                <a:tableStyleId>{5940675A-B579-460E-94D1-54222C63F5DA}</a:tableStyleId>
              </a:tblPr>
              <a:tblGrid>
                <a:gridCol w="1905000"/>
                <a:gridCol w="6477000"/>
              </a:tblGrid>
              <a:tr h="1447800">
                <a:tc>
                  <a:txBody>
                    <a:bodyPr/>
                    <a:lstStyle/>
                    <a:p>
                      <a:r>
                        <a:rPr lang="en-US" sz="1800" b="1" dirty="0" smtClean="0"/>
                        <a:t>Peer Influence </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r>
                        <a:rPr lang="en-US" sz="2000" dirty="0" smtClean="0"/>
                        <a:t>“People in my classes want to know what I think and they want to hold study groups</a:t>
                      </a:r>
                      <a:r>
                        <a:rPr lang="en-US" sz="2000" baseline="0" dirty="0" smtClean="0"/>
                        <a:t> with me. Maybe what everyone’s been telling me about how smart I am was right. Now, I think I’m pretty smart.” (Roccy Loc)</a:t>
                      </a:r>
                      <a:endParaRPr lang="en-US" sz="2000" dirty="0"/>
                    </a:p>
                  </a:txBody>
                  <a:tcPr/>
                </a:tc>
              </a:tr>
              <a:tr h="370840">
                <a:tc>
                  <a:txBody>
                    <a:bodyPr/>
                    <a:lstStyle/>
                    <a:p>
                      <a:r>
                        <a:rPr lang="en-US" sz="1800" b="1" dirty="0" smtClean="0"/>
                        <a:t>Peer Influence </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“An</a:t>
                      </a:r>
                      <a:r>
                        <a:rPr lang="en-US" sz="2000" baseline="0" dirty="0" smtClean="0"/>
                        <a:t> older student with a similar past told me to study more. He wasn’t being a hypocrite…he wasn’t out there on the streets. No…he was studying, working hard, typing papers, reading all day long. I saw that with my own eyes and thought, now, I have no excuse.” (Mr. Black)</a:t>
                      </a:r>
                      <a:endParaRPr lang="en-US" sz="2000" dirty="0" smtClean="0"/>
                    </a:p>
                    <a:p>
                      <a:endParaRPr lang="en-US" sz="2000" dirty="0"/>
                    </a:p>
                  </a:txBody>
                  <a:tcPr/>
                </a:tc>
              </a:tr>
              <a:tr h="370840">
                <a:tc>
                  <a:txBody>
                    <a:bodyPr/>
                    <a:lstStyle/>
                    <a:p>
                      <a:r>
                        <a:rPr lang="en-US" sz="1800" b="1" dirty="0" smtClean="0"/>
                        <a:t>Peer Influence </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r>
                        <a:rPr lang="en-US" sz="2000" kern="1200" dirty="0" smtClean="0">
                          <a:solidFill>
                            <a:schemeClr val="tx1"/>
                          </a:solidFill>
                          <a:latin typeface="+mn-lt"/>
                          <a:ea typeface="+mn-ea"/>
                          <a:cs typeface="+mn-cs"/>
                        </a:rPr>
                        <a:t>“A tutor in my class told me to let him help me with my writing.  I was too proud to ask for help, but he could tell I was giving up.”</a:t>
                      </a:r>
                      <a:r>
                        <a:rPr lang="en-US" sz="2000" dirty="0" smtClean="0"/>
                        <a:t>  (Weezy)</a:t>
                      </a:r>
                      <a:endParaRPr lang="en-US" sz="2000" dirty="0"/>
                    </a:p>
                  </a:txBody>
                  <a:tcPr/>
                </a:tc>
              </a:tr>
              <a:tr h="1793239">
                <a:tc>
                  <a:txBody>
                    <a:bodyPr/>
                    <a:lstStyle/>
                    <a:p>
                      <a:r>
                        <a:rPr lang="en-US" sz="1800" b="1" dirty="0" smtClean="0"/>
                        <a:t>Peer Influence </a:t>
                      </a:r>
                    </a:p>
                    <a:p>
                      <a:r>
                        <a:rPr lang="en-US" sz="1800" b="0" dirty="0" smtClean="0"/>
                        <a:t>After Incarceration</a:t>
                      </a:r>
                      <a:br>
                        <a:rPr lang="en-US" sz="1800" b="0" dirty="0" smtClean="0"/>
                      </a:br>
                      <a:r>
                        <a:rPr lang="en-US" sz="1800" b="0" dirty="0" smtClean="0"/>
                        <a:t>1</a:t>
                      </a:r>
                      <a:r>
                        <a:rPr lang="en-US" sz="1800" b="0" baseline="30000" dirty="0" smtClean="0"/>
                        <a:t>st</a:t>
                      </a:r>
                      <a:r>
                        <a:rPr lang="en-US" sz="1800" b="0" dirty="0" smtClean="0"/>
                        <a:t> Year of College</a:t>
                      </a:r>
                      <a:endParaRPr lang="en-US" b="0" dirty="0"/>
                    </a:p>
                  </a:txBody>
                  <a:tcPr/>
                </a:tc>
                <a:tc>
                  <a:txBody>
                    <a:bodyPr/>
                    <a:lstStyle/>
                    <a:p>
                      <a:r>
                        <a:rPr lang="en-US" sz="2000" dirty="0" smtClean="0"/>
                        <a:t>“</a:t>
                      </a:r>
                      <a:r>
                        <a:rPr lang="en-US" sz="2000" kern="1200" dirty="0" smtClean="0">
                          <a:solidFill>
                            <a:schemeClr val="tx1"/>
                          </a:solidFill>
                          <a:latin typeface="+mn-lt"/>
                          <a:ea typeface="+mn-ea"/>
                          <a:cs typeface="+mn-cs"/>
                        </a:rPr>
                        <a:t>I met this brother one day who reminded me of me.  At this time I had friends who looked out for me, so one day I approached him and said, “Look Homie, I’ve been here a minute so I can ensure you, the war is over.  There’s nobody walking around here with Kisus [Swahili for knives]. You’re in a safe place.  You can relax.” (Caveman)</a:t>
                      </a:r>
                      <a:r>
                        <a:rPr lang="en-US" sz="2000" dirty="0" smtClean="0"/>
                        <a:t> </a:t>
                      </a:r>
                      <a:endParaRPr lang="en-US" sz="2000" dirty="0"/>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4946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304800"/>
            <a:ext cx="7313613" cy="914400"/>
          </a:xfrm>
        </p:spPr>
        <p:txBody>
          <a:bodyPr/>
          <a:lstStyle/>
          <a:p>
            <a:r>
              <a:rPr lang="en-US" sz="3200" b="1" smtClean="0"/>
              <a:t>Statistics: Black Men and Incarceration</a:t>
            </a:r>
            <a:endParaRPr lang="en-US" sz="3200" b="1" dirty="0"/>
          </a:p>
        </p:txBody>
      </p:sp>
      <p:sp>
        <p:nvSpPr>
          <p:cNvPr id="12" name="Content Placeholder 11"/>
          <p:cNvSpPr>
            <a:spLocks noGrp="1"/>
          </p:cNvSpPr>
          <p:nvPr>
            <p:ph sz="half" idx="1"/>
          </p:nvPr>
        </p:nvSpPr>
        <p:spPr>
          <a:xfrm>
            <a:off x="914400" y="1600200"/>
            <a:ext cx="3566160" cy="2055178"/>
          </a:xfrm>
        </p:spPr>
        <p:txBody>
          <a:bodyPr>
            <a:normAutofit/>
          </a:bodyPr>
          <a:lstStyle/>
          <a:p>
            <a:pPr>
              <a:buFont typeface="Wingdings" charset="2"/>
              <a:buChar char="u"/>
            </a:pPr>
            <a:r>
              <a:rPr lang="en-US" sz="2000" b="1" smtClean="0"/>
              <a:t>Black males make up 13.6% of the United States population and 40.2% of the prison population (Prison Policy Initiative, 2014).</a:t>
            </a:r>
            <a:endParaRPr lang="en-US" dirty="0"/>
          </a:p>
        </p:txBody>
      </p:sp>
      <p:sp>
        <p:nvSpPr>
          <p:cNvPr id="13" name="Content Placeholder 12"/>
          <p:cNvSpPr>
            <a:spLocks noGrp="1"/>
          </p:cNvSpPr>
          <p:nvPr>
            <p:ph sz="half" idx="13"/>
          </p:nvPr>
        </p:nvSpPr>
        <p:spPr>
          <a:xfrm>
            <a:off x="914400" y="3886200"/>
            <a:ext cx="3566160" cy="2286000"/>
          </a:xfrm>
        </p:spPr>
        <p:txBody>
          <a:bodyPr>
            <a:normAutofit/>
          </a:bodyPr>
          <a:lstStyle/>
          <a:p>
            <a:pPr>
              <a:buFont typeface="Wingdings" charset="2"/>
              <a:buChar char="u"/>
            </a:pPr>
            <a:r>
              <a:rPr lang="en-US" sz="2000" b="1" smtClean="0"/>
              <a:t>Black youth accounted for 41% of all juvenile offenders in custody, and they were incarcerated at the highest rate of all youth in the country (Department of Justice, 2010). </a:t>
            </a:r>
            <a:endParaRPr lang="en-US" sz="2000" b="1" dirty="0"/>
          </a:p>
        </p:txBody>
      </p:sp>
      <p:sp>
        <p:nvSpPr>
          <p:cNvPr id="14" name="Content Placeholder 13"/>
          <p:cNvSpPr>
            <a:spLocks noGrp="1"/>
          </p:cNvSpPr>
          <p:nvPr>
            <p:ph sz="half" idx="14"/>
          </p:nvPr>
        </p:nvSpPr>
        <p:spPr>
          <a:xfrm>
            <a:off x="4645152" y="1600200"/>
            <a:ext cx="3566160" cy="2055178"/>
          </a:xfrm>
        </p:spPr>
        <p:txBody>
          <a:bodyPr>
            <a:normAutofit/>
          </a:bodyPr>
          <a:lstStyle/>
          <a:p>
            <a:pPr>
              <a:buFont typeface="Wingdings" charset="2"/>
              <a:buChar char="u"/>
            </a:pPr>
            <a:r>
              <a:rPr lang="en-US" sz="2000" b="1" smtClean="0"/>
              <a:t>1 out of 8 Black men in their twenties are incarcerated on any given day in America (Prison Policy Initiative, 2014). </a:t>
            </a:r>
            <a:endParaRPr lang="en-US" sz="2000" b="1" dirty="0"/>
          </a:p>
        </p:txBody>
      </p:sp>
      <p:sp>
        <p:nvSpPr>
          <p:cNvPr id="15" name="Content Placeholder 14"/>
          <p:cNvSpPr>
            <a:spLocks noGrp="1"/>
          </p:cNvSpPr>
          <p:nvPr>
            <p:ph sz="half" idx="15"/>
          </p:nvPr>
        </p:nvSpPr>
        <p:spPr>
          <a:xfrm>
            <a:off x="4645152" y="3886200"/>
            <a:ext cx="3566160" cy="2286000"/>
          </a:xfrm>
        </p:spPr>
        <p:txBody>
          <a:bodyPr>
            <a:normAutofit fontScale="92500"/>
          </a:bodyPr>
          <a:lstStyle/>
          <a:p>
            <a:pPr>
              <a:buFont typeface="Wingdings" charset="2"/>
              <a:buChar char="u"/>
            </a:pPr>
            <a:r>
              <a:rPr lang="en-US" b="1" smtClean="0"/>
              <a:t>Black men face harsher sentencing than any other imprisoned group and lower odds of being released on their own recognizance (Alexander, 2012; Wooldredge, 2012, 2015). </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3613" cy="503802"/>
          </a:xfrm>
        </p:spPr>
        <p:txBody>
          <a:bodyPr>
            <a:normAutofit fontScale="90000"/>
          </a:bodyPr>
          <a:lstStyle/>
          <a:p>
            <a:r>
              <a:rPr lang="en-US" sz="4000" b="1" dirty="0" smtClean="0"/>
              <a:t>Interpretations and Implications</a:t>
            </a:r>
            <a:endParaRPr lang="en-US" sz="4000" b="1" dirty="0"/>
          </a:p>
        </p:txBody>
      </p:sp>
      <p:graphicFrame>
        <p:nvGraphicFramePr>
          <p:cNvPr id="4" name="Content Placeholder 3"/>
          <p:cNvGraphicFramePr>
            <a:graphicFrameLocks noGrp="1"/>
          </p:cNvGraphicFramePr>
          <p:nvPr>
            <p:ph idx="1"/>
          </p:nvPr>
        </p:nvGraphicFramePr>
        <p:xfrm>
          <a:off x="914400" y="838199"/>
          <a:ext cx="7313614" cy="5963920"/>
        </p:xfrm>
        <a:graphic>
          <a:graphicData uri="http://schemas.openxmlformats.org/drawingml/2006/table">
            <a:tbl>
              <a:tblPr firstRow="1" bandRow="1">
                <a:tableStyleId>{5940675A-B579-460E-94D1-54222C63F5DA}</a:tableStyleId>
              </a:tblPr>
              <a:tblGrid>
                <a:gridCol w="2286000"/>
                <a:gridCol w="5027614"/>
              </a:tblGrid>
              <a:tr h="1196340">
                <a:tc>
                  <a:txBody>
                    <a:bodyPr/>
                    <a:lstStyle/>
                    <a:p>
                      <a:r>
                        <a:rPr lang="en-US" sz="2400" b="1" dirty="0" smtClean="0"/>
                        <a:t>Inner Strength</a:t>
                      </a:r>
                      <a:endParaRPr lang="en-US" sz="2400" b="1" dirty="0"/>
                    </a:p>
                  </a:txBody>
                  <a:tcPr/>
                </a:tc>
                <a:tc>
                  <a:txBody>
                    <a:bodyPr/>
                    <a:lstStyle/>
                    <a:p>
                      <a:r>
                        <a:rPr lang="en-US" sz="2400" dirty="0" smtClean="0"/>
                        <a:t>A</a:t>
                      </a:r>
                      <a:r>
                        <a:rPr lang="en-US" sz="2400" baseline="0" dirty="0" smtClean="0"/>
                        <a:t> s</a:t>
                      </a:r>
                      <a:r>
                        <a:rPr lang="en-US" sz="2400" dirty="0" smtClean="0"/>
                        <a:t>trong desire to perform</a:t>
                      </a:r>
                      <a:r>
                        <a:rPr lang="en-US" sz="2400" baseline="0" dirty="0" smtClean="0"/>
                        <a:t> at a high level implies a strong will to succeed which is an asset for college success.</a:t>
                      </a:r>
                      <a:endParaRPr lang="en-US" sz="2400" dirty="0"/>
                    </a:p>
                  </a:txBody>
                  <a:tcPr/>
                </a:tc>
              </a:tr>
              <a:tr h="1898261">
                <a:tc>
                  <a:txBody>
                    <a:bodyPr/>
                    <a:lstStyle/>
                    <a:p>
                      <a:r>
                        <a:rPr lang="en-US" sz="2400" b="1" dirty="0" smtClean="0"/>
                        <a:t>Adaptability</a:t>
                      </a:r>
                      <a:endParaRPr lang="en-US" sz="2400" b="1" dirty="0"/>
                    </a:p>
                  </a:txBody>
                  <a:tcPr/>
                </a:tc>
                <a:tc>
                  <a:txBody>
                    <a:bodyPr/>
                    <a:lstStyle/>
                    <a:p>
                      <a:r>
                        <a:rPr lang="en-US" sz="2400" dirty="0" smtClean="0"/>
                        <a:t>The</a:t>
                      </a:r>
                      <a:r>
                        <a:rPr lang="en-US" sz="2400" baseline="0" dirty="0" smtClean="0"/>
                        <a:t> a</a:t>
                      </a:r>
                      <a:r>
                        <a:rPr lang="en-US" sz="2400" dirty="0" smtClean="0"/>
                        <a:t>bility to quickly adjust to environments</a:t>
                      </a:r>
                      <a:r>
                        <a:rPr lang="en-US" sz="2400" baseline="0" dirty="0" smtClean="0"/>
                        <a:t> infused with hostility and obstacles that present hidden challenges that perpetuate failure implies a hidden, yet important asset for college success. </a:t>
                      </a:r>
                      <a:endParaRPr lang="en-US" sz="2400" dirty="0"/>
                    </a:p>
                  </a:txBody>
                  <a:tcPr/>
                </a:tc>
              </a:tr>
              <a:tr h="1093080">
                <a:tc>
                  <a:txBody>
                    <a:bodyPr/>
                    <a:lstStyle/>
                    <a:p>
                      <a:r>
                        <a:rPr lang="en-US" sz="2400" b="1" dirty="0" smtClean="0"/>
                        <a:t>Rebirth</a:t>
                      </a:r>
                      <a:endParaRPr lang="en-US" sz="2400" b="1" dirty="0"/>
                    </a:p>
                  </a:txBody>
                  <a:tcPr/>
                </a:tc>
                <a:tc>
                  <a:txBody>
                    <a:bodyPr/>
                    <a:lstStyle/>
                    <a:p>
                      <a:r>
                        <a:rPr lang="en-US" sz="2400" dirty="0" smtClean="0"/>
                        <a:t>The</a:t>
                      </a:r>
                      <a:r>
                        <a:rPr lang="en-US" sz="2400" baseline="0" dirty="0" smtClean="0"/>
                        <a:t> a</a:t>
                      </a:r>
                      <a:r>
                        <a:rPr lang="en-US" sz="2400" dirty="0" smtClean="0"/>
                        <a:t>bility</a:t>
                      </a:r>
                      <a:r>
                        <a:rPr lang="en-US" sz="2400" baseline="0" dirty="0" smtClean="0"/>
                        <a:t> to reinvent oneself leads to the vulnerability needed to succeed in college.  </a:t>
                      </a:r>
                      <a:endParaRPr lang="en-US" sz="2400" dirty="0"/>
                    </a:p>
                  </a:txBody>
                  <a:tcPr/>
                </a:tc>
              </a:tr>
              <a:tr h="1400421">
                <a:tc>
                  <a:txBody>
                    <a:bodyPr/>
                    <a:lstStyle/>
                    <a:p>
                      <a:r>
                        <a:rPr lang="en-US" sz="2400" b="1" dirty="0" smtClean="0"/>
                        <a:t>Peer Influence</a:t>
                      </a:r>
                      <a:endParaRPr lang="en-US" sz="2400" b="1" dirty="0"/>
                    </a:p>
                  </a:txBody>
                  <a:tcPr/>
                </a:tc>
                <a:tc>
                  <a:txBody>
                    <a:bodyPr/>
                    <a:lstStyle/>
                    <a:p>
                      <a:r>
                        <a:rPr lang="en-US" sz="2400" dirty="0" smtClean="0"/>
                        <a:t>The importance</a:t>
                      </a:r>
                      <a:r>
                        <a:rPr lang="en-US" sz="2400" baseline="0" dirty="0" smtClean="0"/>
                        <a:t> of relationships with peers who have had similar experiences promotes sustainability to complete college. </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Implication for Policy</a:t>
            </a:r>
            <a:endParaRPr lang="en-US" sz="4000" b="1" dirty="0"/>
          </a:p>
        </p:txBody>
      </p:sp>
      <p:sp>
        <p:nvSpPr>
          <p:cNvPr id="3" name="Content Placeholder 2"/>
          <p:cNvSpPr>
            <a:spLocks noGrp="1"/>
          </p:cNvSpPr>
          <p:nvPr>
            <p:ph idx="1"/>
          </p:nvPr>
        </p:nvSpPr>
        <p:spPr/>
        <p:txBody>
          <a:bodyPr/>
          <a:lstStyle/>
          <a:p>
            <a:endParaRPr lang="en-US" dirty="0" smtClean="0"/>
          </a:p>
          <a:p>
            <a:r>
              <a:rPr lang="en-US" sz="3200" dirty="0" smtClean="0"/>
              <a:t>Formerly incarcerated students must be invited to collaborate with federal, state and local policy makers in order to bridge the gap of mistrust with institutions</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3613" cy="503802"/>
          </a:xfrm>
        </p:spPr>
        <p:txBody>
          <a:bodyPr>
            <a:normAutofit fontScale="90000"/>
          </a:bodyPr>
          <a:lstStyle/>
          <a:p>
            <a:r>
              <a:rPr lang="en-US" sz="4000" b="1" dirty="0" smtClean="0"/>
              <a:t>Student Voices on Policy</a:t>
            </a:r>
            <a:endParaRPr lang="en-US" sz="4000" b="1" dirty="0"/>
          </a:p>
        </p:txBody>
      </p:sp>
      <p:graphicFrame>
        <p:nvGraphicFramePr>
          <p:cNvPr id="4" name="Content Placeholder 3"/>
          <p:cNvGraphicFramePr>
            <a:graphicFrameLocks noGrp="1"/>
          </p:cNvGraphicFramePr>
          <p:nvPr>
            <p:ph idx="1"/>
          </p:nvPr>
        </p:nvGraphicFramePr>
        <p:xfrm>
          <a:off x="533400" y="838196"/>
          <a:ext cx="8229600" cy="5669933"/>
        </p:xfrm>
        <a:graphic>
          <a:graphicData uri="http://schemas.openxmlformats.org/drawingml/2006/table">
            <a:tbl>
              <a:tblPr firstRow="1" bandRow="1">
                <a:tableStyleId>{5940675A-B579-460E-94D1-54222C63F5DA}</a:tableStyleId>
              </a:tblPr>
              <a:tblGrid>
                <a:gridCol w="1143000"/>
                <a:gridCol w="7086600"/>
              </a:tblGrid>
              <a:tr h="1434037">
                <a:tc>
                  <a:txBody>
                    <a:bodyPr/>
                    <a:lstStyle/>
                    <a:p>
                      <a:r>
                        <a:rPr lang="en-US" sz="2000" b="0" dirty="0" smtClean="0"/>
                        <a:t>Caveman</a:t>
                      </a:r>
                      <a:endParaRPr lang="en-US" sz="2000" b="0" dirty="0"/>
                    </a:p>
                  </a:txBody>
                  <a:tcPr/>
                </a:tc>
                <a:tc>
                  <a:txBody>
                    <a:bodyPr/>
                    <a:lstStyle/>
                    <a:p>
                      <a:r>
                        <a:rPr lang="en-US" sz="2000" kern="1200" dirty="0" smtClean="0">
                          <a:solidFill>
                            <a:schemeClr val="tx1"/>
                          </a:solidFill>
                          <a:latin typeface="+mn-lt"/>
                          <a:ea typeface="+mn-ea"/>
                          <a:cs typeface="+mn-cs"/>
                        </a:rPr>
                        <a:t>“Colleges have to understand the backgrounds of students like me and the reality of the deficiencies we show up with.  It takes a special type of person to break through all our stuff.  We even have a hard time processing it.”</a:t>
                      </a:r>
                      <a:endParaRPr lang="en-US" sz="2000" kern="1200" dirty="0">
                        <a:solidFill>
                          <a:schemeClr val="tx1"/>
                        </a:solidFill>
                        <a:latin typeface="+mn-lt"/>
                        <a:ea typeface="+mn-ea"/>
                        <a:cs typeface="+mn-cs"/>
                      </a:endParaRPr>
                    </a:p>
                  </a:txBody>
                  <a:tcPr/>
                </a:tc>
              </a:tr>
              <a:tr h="1680656">
                <a:tc>
                  <a:txBody>
                    <a:bodyPr/>
                    <a:lstStyle/>
                    <a:p>
                      <a:r>
                        <a:rPr lang="en-US" sz="2000" b="0" dirty="0" smtClean="0"/>
                        <a:t>Mr.</a:t>
                      </a:r>
                      <a:r>
                        <a:rPr lang="en-US" sz="2000" b="0" baseline="0" dirty="0" smtClean="0"/>
                        <a:t> Black</a:t>
                      </a:r>
                      <a:endParaRPr lang="en-US" sz="2000" b="0" dirty="0"/>
                    </a:p>
                  </a:txBody>
                  <a:tcPr/>
                </a:tc>
                <a:tc>
                  <a:txBody>
                    <a:bodyPr/>
                    <a:lstStyle/>
                    <a:p>
                      <a:r>
                        <a:rPr lang="en-US" sz="2000" kern="1200" dirty="0" smtClean="0">
                          <a:solidFill>
                            <a:schemeClr val="tx1"/>
                          </a:solidFill>
                          <a:latin typeface="+mn-lt"/>
                          <a:ea typeface="+mn-ea"/>
                          <a:cs typeface="+mn-cs"/>
                        </a:rPr>
                        <a:t>“When colleges reach out to students who have been incarcerated, they need to use people who have been through incarceration to support us or people who understand oppression and the struggle it takes to overcome it.” </a:t>
                      </a:r>
                      <a:endParaRPr lang="en-US" sz="2000" dirty="0"/>
                    </a:p>
                  </a:txBody>
                  <a:tcPr/>
                </a:tc>
              </a:tr>
              <a:tr h="2447910">
                <a:tc>
                  <a:txBody>
                    <a:bodyPr/>
                    <a:lstStyle/>
                    <a:p>
                      <a:r>
                        <a:rPr lang="en-US" sz="2000" b="0" dirty="0" smtClean="0"/>
                        <a:t>Victory</a:t>
                      </a:r>
                      <a:endParaRPr lang="en-US" sz="2000" b="0" dirty="0"/>
                    </a:p>
                  </a:txBody>
                  <a:tcPr/>
                </a:tc>
                <a:tc>
                  <a:txBody>
                    <a:bodyPr/>
                    <a:lstStyle/>
                    <a:p>
                      <a:r>
                        <a:rPr lang="en-US" sz="2000" kern="1200" dirty="0" smtClean="0">
                          <a:solidFill>
                            <a:schemeClr val="tx1"/>
                          </a:solidFill>
                          <a:latin typeface="+mn-lt"/>
                          <a:ea typeface="+mn-ea"/>
                          <a:cs typeface="+mn-cs"/>
                        </a:rPr>
                        <a:t>“There should be counseling in place for us to get access to resources before we even enroll in classes because in order to do good work, we need a place to live, a place to study, and a job.  We need the basics and when you’ve been incarcerated, you build up a wall and don’t trust anybody. You just can’t have anybody working with students like us because we’re fragile and we don’t have the foundation that other students have.  Someone who hasn’t been locked up won’t understand this.”  </a:t>
                      </a:r>
                      <a:endParaRPr lang="en-US" sz="2000" kern="1200" dirty="0">
                        <a:solidFill>
                          <a:schemeClr val="tx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Implication for Practice</a:t>
            </a:r>
            <a:endParaRPr lang="en-US" sz="4000" b="1" dirty="0"/>
          </a:p>
        </p:txBody>
      </p:sp>
      <p:sp>
        <p:nvSpPr>
          <p:cNvPr id="3" name="Content Placeholder 2"/>
          <p:cNvSpPr>
            <a:spLocks noGrp="1"/>
          </p:cNvSpPr>
          <p:nvPr>
            <p:ph idx="1"/>
          </p:nvPr>
        </p:nvSpPr>
        <p:spPr/>
        <p:txBody>
          <a:bodyPr>
            <a:normAutofit/>
          </a:bodyPr>
          <a:lstStyle/>
          <a:p>
            <a:pPr>
              <a:buFont typeface="Wingdings" charset="2"/>
              <a:buChar char="§"/>
            </a:pPr>
            <a:r>
              <a:rPr lang="en-US" sz="3200" dirty="0" smtClean="0"/>
              <a:t>Institutional agents should not discuss success factors for formerly incarcerated students of color without exposing the many layers of racism that shrouds common educational practices that are experienced by marginalized students on a daily basis.</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3613" cy="503802"/>
          </a:xfrm>
        </p:spPr>
        <p:txBody>
          <a:bodyPr>
            <a:normAutofit fontScale="90000"/>
          </a:bodyPr>
          <a:lstStyle/>
          <a:p>
            <a:r>
              <a:rPr lang="en-US" sz="4000" b="1" dirty="0" smtClean="0"/>
              <a:t>Student Voices on Practice</a:t>
            </a:r>
            <a:endParaRPr lang="en-US" sz="4000" b="1" dirty="0"/>
          </a:p>
        </p:txBody>
      </p:sp>
      <p:graphicFrame>
        <p:nvGraphicFramePr>
          <p:cNvPr id="4" name="Content Placeholder 3"/>
          <p:cNvGraphicFramePr>
            <a:graphicFrameLocks noGrp="1"/>
          </p:cNvGraphicFramePr>
          <p:nvPr>
            <p:ph idx="1"/>
          </p:nvPr>
        </p:nvGraphicFramePr>
        <p:xfrm>
          <a:off x="914400" y="1219199"/>
          <a:ext cx="7239000" cy="5410201"/>
        </p:xfrm>
        <a:graphic>
          <a:graphicData uri="http://schemas.openxmlformats.org/drawingml/2006/table">
            <a:tbl>
              <a:tblPr firstRow="1" bandRow="1">
                <a:tableStyleId>{5940675A-B579-460E-94D1-54222C63F5DA}</a:tableStyleId>
              </a:tblPr>
              <a:tblGrid>
                <a:gridCol w="7239000"/>
              </a:tblGrid>
              <a:tr h="2133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“Community college is the best foundation of hope for anybody trying to change the conditions of their life.  Parole and all those other agencies have failed.  They’ve never done it.  The record clearly shows that nothing has ever worked positively in my life until I landed here among my people who cared about me until I learned to care for myself.” (Caveman)</a:t>
                      </a:r>
                    </a:p>
                    <a:p>
                      <a:endParaRPr lang="en-US" sz="1800" kern="1200" dirty="0">
                        <a:solidFill>
                          <a:schemeClr val="tx1"/>
                        </a:solidFill>
                        <a:latin typeface="+mn-lt"/>
                        <a:ea typeface="+mn-ea"/>
                        <a:cs typeface="+mn-cs"/>
                      </a:endParaRPr>
                    </a:p>
                  </a:txBody>
                  <a:tcPr/>
                </a:tc>
              </a:tr>
              <a:tr h="1295400">
                <a:tc>
                  <a:txBody>
                    <a:bodyPr/>
                    <a:lstStyle/>
                    <a:p>
                      <a:r>
                        <a:rPr lang="en-US" sz="2000" kern="1200" dirty="0" smtClean="0">
                          <a:solidFill>
                            <a:schemeClr val="tx1"/>
                          </a:solidFill>
                          <a:latin typeface="+mn-lt"/>
                          <a:ea typeface="+mn-ea"/>
                          <a:cs typeface="+mn-cs"/>
                        </a:rPr>
                        <a:t>“Being incarcerated taught me to approach a problem by first attempting to fix it in house.  Not go to a superior to fix it.  We have been programmed to rely on each other.” (Victory)</a:t>
                      </a:r>
                      <a:endParaRPr lang="en-US" sz="2000" kern="1200" dirty="0">
                        <a:solidFill>
                          <a:schemeClr val="tx1"/>
                        </a:solidFill>
                        <a:latin typeface="+mn-lt"/>
                        <a:ea typeface="+mn-ea"/>
                        <a:cs typeface="+mn-cs"/>
                      </a:endParaRPr>
                    </a:p>
                  </a:txBody>
                  <a:tcPr/>
                </a:tc>
              </a:tr>
              <a:tr h="1981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“When true consciousness is identified and permitted to embellish the power within, our true purpose is revealed.  Until then, we are only fragments of our true self that can get buried or snuffed out when you’re caught up in the struggle to survive. That’s why I’m good at helping students. I’m able to tap into their struggles, which are my struggles. I am them, and they are me.” (Baridi)</a:t>
                      </a:r>
                    </a:p>
                    <a:p>
                      <a:endParaRPr lang="en-US" sz="2000" kern="1200" dirty="0">
                        <a:solidFill>
                          <a:schemeClr val="tx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Recommendations</a:t>
            </a:r>
            <a:endParaRPr lang="en-US" b="1" dirty="0"/>
          </a:p>
        </p:txBody>
      </p:sp>
      <p:sp>
        <p:nvSpPr>
          <p:cNvPr id="3" name="Content Placeholder 2"/>
          <p:cNvSpPr>
            <a:spLocks noGrp="1"/>
          </p:cNvSpPr>
          <p:nvPr>
            <p:ph idx="1"/>
          </p:nvPr>
        </p:nvSpPr>
        <p:spPr>
          <a:xfrm>
            <a:off x="914400" y="1735138"/>
            <a:ext cx="7313613" cy="4665662"/>
          </a:xfrm>
        </p:spPr>
        <p:txBody>
          <a:bodyPr>
            <a:normAutofit/>
          </a:bodyPr>
          <a:lstStyle/>
          <a:p>
            <a:r>
              <a:rPr lang="en-US" b="1" dirty="0" smtClean="0"/>
              <a:t>College Pathway Orientations in Prisons</a:t>
            </a:r>
          </a:p>
          <a:p>
            <a:pPr>
              <a:buNone/>
            </a:pPr>
            <a:endParaRPr lang="en-US" b="1" dirty="0" smtClean="0"/>
          </a:p>
          <a:p>
            <a:r>
              <a:rPr lang="en-US" b="1" dirty="0" smtClean="0"/>
              <a:t>Gender Specific Comprehensive Support for Formerly Incarcerated Students</a:t>
            </a:r>
          </a:p>
          <a:p>
            <a:endParaRPr lang="en-US" b="1" dirty="0" smtClean="0"/>
          </a:p>
          <a:p>
            <a:r>
              <a:rPr lang="en-US" b="1" dirty="0" smtClean="0"/>
              <a:t>Building Student Trust (BuST)  </a:t>
            </a:r>
          </a:p>
          <a:p>
            <a:pPr>
              <a:buNone/>
            </a:pPr>
            <a:r>
              <a:rPr lang="en-US" b="1" dirty="0" smtClean="0"/>
              <a:t>	Faculty, Staff and Administrator Professional Development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3613" cy="2209800"/>
          </a:xfrm>
        </p:spPr>
        <p:txBody>
          <a:bodyPr>
            <a:normAutofit fontScale="90000"/>
          </a:bodyPr>
          <a:lstStyle/>
          <a:p>
            <a:r>
              <a:rPr lang="en-US" sz="2800" b="1" dirty="0" smtClean="0"/>
              <a:t>Faculty Champions Needed </a:t>
            </a:r>
            <a:br>
              <a:rPr lang="en-US" sz="2800" b="1" dirty="0" smtClean="0"/>
            </a:br>
            <a:r>
              <a:rPr lang="en-US" sz="2800" dirty="0" smtClean="0"/>
              <a:t>Dr. Jon Breman, Professor of Music and two participants of this study at a “Celebrate Success” holiday party at </a:t>
            </a:r>
            <a:br>
              <a:rPr lang="en-US" sz="2800" dirty="0" smtClean="0"/>
            </a:br>
            <a:r>
              <a:rPr lang="en-US" sz="2800" dirty="0" smtClean="0"/>
              <a:t>Los Angeles Southwest College</a:t>
            </a:r>
            <a:endParaRPr lang="en-US" sz="2800" dirty="0"/>
          </a:p>
        </p:txBody>
      </p:sp>
      <p:pic>
        <p:nvPicPr>
          <p:cNvPr id="4" name="Content Placeholder 3" descr="IMG_0903.jpg"/>
          <p:cNvPicPr>
            <a:picLocks noGrp="1" noChangeAspect="1"/>
          </p:cNvPicPr>
          <p:nvPr>
            <p:ph idx="1"/>
          </p:nvPr>
        </p:nvPicPr>
        <p:blipFill>
          <a:blip r:embed="rId3"/>
          <a:stretch>
            <a:fillRect/>
          </a:stretch>
        </p:blipFill>
        <p:spPr>
          <a:xfrm>
            <a:off x="1855991" y="1735138"/>
            <a:ext cx="5430430" cy="4056062"/>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09800" y="1981200"/>
            <a:ext cx="5257800" cy="646331"/>
          </a:xfrm>
          <a:prstGeom prst="rect">
            <a:avLst/>
          </a:prstGeom>
          <a:noFill/>
        </p:spPr>
        <p:txBody>
          <a:bodyPr wrap="square" rtlCol="0">
            <a:spAutoFit/>
          </a:bodyPr>
          <a:lstStyle/>
          <a:p>
            <a:pPr algn="ctr"/>
            <a:r>
              <a:rPr lang="en-US" sz="3600" b="1" dirty="0" smtClean="0"/>
              <a:t>Thank You!</a:t>
            </a:r>
            <a:endParaRPr lang="en-US" sz="3600" b="1" dirty="0"/>
          </a:p>
        </p:txBody>
      </p:sp>
      <p:sp>
        <p:nvSpPr>
          <p:cNvPr id="5" name="TextBox 4"/>
          <p:cNvSpPr txBox="1"/>
          <p:nvPr/>
        </p:nvSpPr>
        <p:spPr>
          <a:xfrm>
            <a:off x="2514600" y="3429000"/>
            <a:ext cx="4673696" cy="461665"/>
          </a:xfrm>
          <a:prstGeom prst="rect">
            <a:avLst/>
          </a:prstGeom>
          <a:noFill/>
        </p:spPr>
        <p:txBody>
          <a:bodyPr wrap="square" rtlCol="0">
            <a:spAutoFit/>
          </a:bodyPr>
          <a:lstStyle/>
          <a:p>
            <a:pPr algn="ctr"/>
            <a:r>
              <a:rPr lang="en-US" sz="2400" b="1" dirty="0" smtClean="0">
                <a:hlinkClick r:id="rId2"/>
              </a:rPr>
              <a:t>Sabrena.odom@gmail.com</a:t>
            </a:r>
            <a:endParaRPr lang="en-US" sz="2400" b="1" dirty="0" smtClean="0"/>
          </a:p>
          <a:p>
            <a:pPr algn="ct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143000" y="1371600"/>
            <a:ext cx="6781800" cy="4247317"/>
          </a:xfrm>
          <a:prstGeom prst="rect">
            <a:avLst/>
          </a:prstGeom>
          <a:noFill/>
        </p:spPr>
        <p:txBody>
          <a:bodyPr wrap="square" rtlCol="0">
            <a:spAutoFit/>
          </a:bodyPr>
          <a:lstStyle/>
          <a:p>
            <a:pPr algn="ctr"/>
            <a:r>
              <a:rPr lang="en-US" sz="5400" b="1" dirty="0" smtClean="0"/>
              <a:t>WHY IS THIS SIGNIFICANT TO HIGHER EDUCATION PROFESSIONALS?</a:t>
            </a:r>
            <a:endParaRPr lang="en-US" sz="5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685800" y="381000"/>
            <a:ext cx="8001000" cy="6063199"/>
          </a:xfrm>
          <a:prstGeom prst="rect">
            <a:avLst/>
          </a:prstGeom>
        </p:spPr>
        <p:txBody>
          <a:bodyPr wrap="square">
            <a:spAutoFit/>
          </a:bodyPr>
          <a:lstStyle/>
          <a:p>
            <a:endParaRPr lang="en-US" sz="2800" dirty="0" smtClean="0"/>
          </a:p>
          <a:p>
            <a:pPr>
              <a:buFont typeface="Wingdings" charset="2"/>
              <a:buChar char="u"/>
            </a:pPr>
            <a:r>
              <a:rPr lang="en-US" sz="2800" dirty="0" smtClean="0"/>
              <a:t>  </a:t>
            </a:r>
            <a:r>
              <a:rPr lang="en-US" sz="3600" b="1" dirty="0" smtClean="0"/>
              <a:t>In the United States, an average of 668,000 people are released from prison annually (Public Policy Initiative, 2014).  </a:t>
            </a:r>
          </a:p>
          <a:p>
            <a:endParaRPr lang="en-US" sz="3600" dirty="0" smtClean="0"/>
          </a:p>
          <a:p>
            <a:endParaRPr lang="en-US" sz="3600" dirty="0" smtClean="0"/>
          </a:p>
          <a:p>
            <a:pPr>
              <a:buFont typeface="Wingdings" charset="2"/>
              <a:buChar char="u"/>
            </a:pPr>
            <a:r>
              <a:rPr lang="en-US" sz="3600" dirty="0" smtClean="0"/>
              <a:t>  </a:t>
            </a:r>
            <a:r>
              <a:rPr lang="en-US" sz="3600" b="1" dirty="0" smtClean="0"/>
              <a:t>Once </a:t>
            </a:r>
            <a:r>
              <a:rPr lang="en-US" sz="3600" b="1" dirty="0"/>
              <a:t>released from prison, many</a:t>
            </a:r>
            <a:r>
              <a:rPr lang="en-US" sz="3600" b="1" dirty="0" smtClean="0"/>
              <a:t> formerly </a:t>
            </a:r>
            <a:r>
              <a:rPr lang="en-US" sz="3600" b="1" dirty="0"/>
              <a:t>incarcerated juveniles and adults enroll in community colleges across the nation</a:t>
            </a:r>
            <a:r>
              <a:rPr lang="en-US" sz="3600" b="1" dirty="0" smtClean="0"/>
              <a:t> (</a:t>
            </a:r>
            <a:r>
              <a:rPr lang="en-US" sz="3600" b="1" dirty="0"/>
              <a:t>Johnson, 2003; Strickland et al, 2010).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28600"/>
            <a:ext cx="7313613" cy="914400"/>
          </a:xfrm>
        </p:spPr>
        <p:txBody>
          <a:bodyPr>
            <a:normAutofit fontScale="90000"/>
          </a:bodyPr>
          <a:lstStyle/>
          <a:p>
            <a:r>
              <a:rPr lang="en-US" sz="3200" b="1" dirty="0" smtClean="0"/>
              <a:t>Passage Program Data</a:t>
            </a:r>
            <a:br>
              <a:rPr lang="en-US" sz="3200" b="1" dirty="0" smtClean="0"/>
            </a:br>
            <a:r>
              <a:rPr lang="en-US" sz="3200" b="1" dirty="0" smtClean="0">
                <a:solidFill>
                  <a:srgbClr val="FF0000"/>
                </a:solidFill>
              </a:rPr>
              <a:t/>
            </a:r>
            <a:br>
              <a:rPr lang="en-US" sz="3200" b="1" dirty="0" smtClean="0">
                <a:solidFill>
                  <a:srgbClr val="FF0000"/>
                </a:solidFill>
              </a:rPr>
            </a:br>
            <a:endParaRPr lang="en-US" sz="3200" b="1" dirty="0"/>
          </a:p>
        </p:txBody>
      </p:sp>
      <p:graphicFrame>
        <p:nvGraphicFramePr>
          <p:cNvPr id="17" name="Content Placeholder 16"/>
          <p:cNvGraphicFramePr>
            <a:graphicFrameLocks noGrp="1"/>
          </p:cNvGraphicFramePr>
          <p:nvPr>
            <p:ph idx="1"/>
          </p:nvPr>
        </p:nvGraphicFramePr>
        <p:xfrm>
          <a:off x="304800" y="762000"/>
          <a:ext cx="8458199" cy="519906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667000" y="6172200"/>
            <a:ext cx="3352800" cy="369332"/>
          </a:xfrm>
          <a:prstGeom prst="rect">
            <a:avLst/>
          </a:prstGeom>
          <a:noFill/>
        </p:spPr>
        <p:txBody>
          <a:bodyPr wrap="square" rtlCol="0">
            <a:spAutoFit/>
          </a:bodyPr>
          <a:lstStyle/>
          <a:p>
            <a:r>
              <a:rPr lang="en-US" dirty="0" smtClean="0"/>
              <a:t>Data provided by CCCCO, 2013</a:t>
            </a:r>
            <a:endParaRPr lang="en-US" dirty="0"/>
          </a:p>
        </p:txBody>
      </p:sp>
      <p:sp>
        <p:nvSpPr>
          <p:cNvPr id="11" name="TextBox 10"/>
          <p:cNvSpPr txBox="1"/>
          <p:nvPr/>
        </p:nvSpPr>
        <p:spPr>
          <a:xfrm>
            <a:off x="4343400" y="3505200"/>
            <a:ext cx="184666" cy="369332"/>
          </a:xfrm>
          <a:prstGeom prst="rect">
            <a:avLst/>
          </a:prstGeom>
          <a:noFill/>
        </p:spPr>
        <p:txBody>
          <a:bodyPr wrap="non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3613" cy="1676400"/>
          </a:xfrm>
        </p:spPr>
        <p:txBody>
          <a:bodyPr/>
          <a:lstStyle/>
          <a:p>
            <a:pPr algn="l"/>
            <a:r>
              <a:rPr lang="en-US" sz="2800" b="1" dirty="0" smtClean="0"/>
              <a:t>A Very Rough Road for Community College Students</a:t>
            </a:r>
            <a:r>
              <a:rPr lang="en-US" sz="2800" i="1" dirty="0" smtClean="0"/>
              <a:t/>
            </a:r>
            <a:br>
              <a:rPr lang="en-US" sz="2800" i="1" dirty="0" smtClean="0"/>
            </a:br>
            <a:r>
              <a:rPr lang="en-US" sz="2400" dirty="0" smtClean="0"/>
              <a:t>February 12, 2012 | By Carla Rivera, Los Angeles Times</a:t>
            </a:r>
            <a:endParaRPr lang="en-US" sz="2400" dirty="0"/>
          </a:p>
        </p:txBody>
      </p:sp>
      <p:pic>
        <p:nvPicPr>
          <p:cNvPr id="4" name="Content Placeholder 3" descr="68249838-20211944-187105.jpg"/>
          <p:cNvPicPr>
            <a:picLocks noGrp="1" noChangeAspect="1"/>
          </p:cNvPicPr>
          <p:nvPr>
            <p:ph idx="1"/>
          </p:nvPr>
        </p:nvPicPr>
        <p:blipFill>
          <a:blip r:embed="rId3"/>
          <a:stretch>
            <a:fillRect/>
          </a:stretch>
        </p:blipFill>
        <p:spPr>
          <a:xfrm>
            <a:off x="1371600" y="2153707"/>
            <a:ext cx="6324600" cy="3579501"/>
          </a:xfrm>
        </p:spPr>
      </p:pic>
      <p:sp>
        <p:nvSpPr>
          <p:cNvPr id="5" name="TextBox 4"/>
          <p:cNvSpPr txBox="1"/>
          <p:nvPr/>
        </p:nvSpPr>
        <p:spPr>
          <a:xfrm>
            <a:off x="5029200" y="6019800"/>
            <a:ext cx="3886200" cy="369332"/>
          </a:xfrm>
          <a:prstGeom prst="rect">
            <a:avLst/>
          </a:prstGeom>
          <a:noFill/>
        </p:spPr>
        <p:txBody>
          <a:bodyPr wrap="square" rtlCol="0">
            <a:spAutoFit/>
          </a:bodyPr>
          <a:lstStyle/>
          <a:p>
            <a:r>
              <a:rPr lang="en-US" dirty="0" smtClean="0"/>
              <a:t>Photo by Kirk McCoy, L.A. Times,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3613" cy="609600"/>
          </a:xfrm>
        </p:spPr>
        <p:txBody>
          <a:bodyPr>
            <a:normAutofit fontScale="90000"/>
          </a:bodyPr>
          <a:lstStyle/>
          <a:p>
            <a:pPr algn="ctr"/>
            <a:r>
              <a:rPr lang="en-US" dirty="0" smtClean="0"/>
              <a:t/>
            </a:r>
            <a:br>
              <a:rPr lang="en-US" dirty="0" smtClean="0"/>
            </a:br>
            <a:endParaRPr lang="en-US" dirty="0"/>
          </a:p>
        </p:txBody>
      </p:sp>
      <p:sp>
        <p:nvSpPr>
          <p:cNvPr id="3" name="Content Placeholder 2"/>
          <p:cNvSpPr>
            <a:spLocks noGrp="1"/>
          </p:cNvSpPr>
          <p:nvPr>
            <p:ph idx="1"/>
          </p:nvPr>
        </p:nvSpPr>
        <p:spPr>
          <a:xfrm>
            <a:off x="533400" y="381000"/>
            <a:ext cx="7694613" cy="5867400"/>
          </a:xfrm>
        </p:spPr>
        <p:txBody>
          <a:bodyPr vert="horz" anchor="t">
            <a:normAutofit fontScale="92500" lnSpcReduction="10000"/>
          </a:bodyPr>
          <a:lstStyle/>
          <a:p>
            <a:pPr>
              <a:spcAft>
                <a:spcPts val="1200"/>
              </a:spcAft>
              <a:buNone/>
            </a:pPr>
            <a:r>
              <a:rPr lang="en-US" sz="3200" b="1" dirty="0" smtClean="0">
                <a:solidFill>
                  <a:srgbClr val="000000"/>
                </a:solidFill>
              </a:rPr>
              <a:t>The mass incarceration phenomenon</a:t>
            </a:r>
            <a:r>
              <a:rPr lang="en-US" sz="3200" b="1" dirty="0" smtClean="0"/>
              <a:t> has created a wave of formerly incarcerated community college students who:</a:t>
            </a:r>
          </a:p>
          <a:p>
            <a:pPr marL="742950" indent="-742950">
              <a:spcAft>
                <a:spcPts val="1200"/>
              </a:spcAft>
              <a:buFont typeface="+mj-lt"/>
              <a:buAutoNum type="arabicPeriod"/>
            </a:pPr>
            <a:r>
              <a:rPr lang="en-US" sz="3200" b="1" dirty="0" smtClean="0"/>
              <a:t>Face multiple social challenges </a:t>
            </a:r>
          </a:p>
          <a:p>
            <a:pPr marL="742950" indent="-742950">
              <a:spcAft>
                <a:spcPts val="1200"/>
              </a:spcAft>
              <a:buFont typeface="+mj-lt"/>
              <a:buAutoNum type="arabicPeriod"/>
            </a:pPr>
            <a:r>
              <a:rPr lang="en-US" sz="3200" b="1" dirty="0" smtClean="0"/>
              <a:t>Suffer in silence </a:t>
            </a:r>
          </a:p>
          <a:p>
            <a:pPr marL="742950" indent="-742950">
              <a:spcAft>
                <a:spcPts val="1200"/>
              </a:spcAft>
              <a:buFont typeface="+mj-lt"/>
              <a:buAutoNum type="arabicPeriod"/>
            </a:pPr>
            <a:r>
              <a:rPr lang="en-US" sz="3200" b="1" dirty="0" smtClean="0"/>
              <a:t>Possess limited formal educational experience</a:t>
            </a:r>
          </a:p>
          <a:p>
            <a:pPr marL="742950" indent="-742950">
              <a:spcAft>
                <a:spcPts val="1200"/>
              </a:spcAft>
              <a:buFont typeface="+mj-lt"/>
              <a:buAutoNum type="arabicPeriod"/>
            </a:pPr>
            <a:r>
              <a:rPr lang="en-US" sz="3200" b="1" dirty="0" smtClean="0"/>
              <a:t>Bring strengths and assets with them to community college</a:t>
            </a:r>
          </a:p>
          <a:p>
            <a:pPr marL="742950" indent="-742950">
              <a:spcAft>
                <a:spcPts val="1200"/>
              </a:spcAft>
              <a:buNone/>
            </a:pP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PURPOSE </a:t>
            </a:r>
            <a:endParaRPr lang="en-US" b="1" dirty="0"/>
          </a:p>
        </p:txBody>
      </p:sp>
      <p:sp>
        <p:nvSpPr>
          <p:cNvPr id="3" name="Content Placeholder 2"/>
          <p:cNvSpPr>
            <a:spLocks noGrp="1"/>
          </p:cNvSpPr>
          <p:nvPr>
            <p:ph idx="1"/>
          </p:nvPr>
        </p:nvSpPr>
        <p:spPr>
          <a:xfrm>
            <a:off x="914400" y="1371600"/>
            <a:ext cx="7313613" cy="4419600"/>
          </a:xfrm>
        </p:spPr>
        <p:txBody>
          <a:bodyPr>
            <a:normAutofit/>
          </a:bodyPr>
          <a:lstStyle/>
          <a:p>
            <a:pPr>
              <a:buNone/>
            </a:pPr>
            <a:endParaRPr lang="en-US" dirty="0" smtClean="0">
              <a:solidFill>
                <a:srgbClr val="713204"/>
              </a:solidFill>
            </a:endParaRPr>
          </a:p>
          <a:p>
            <a:pPr>
              <a:buNone/>
            </a:pPr>
            <a:r>
              <a:rPr lang="en-US" sz="3892" b="1" dirty="0" smtClean="0">
                <a:solidFill>
                  <a:srgbClr val="000000"/>
                </a:solidFill>
              </a:rPr>
              <a:t>The purpose of this study was to understand and highlight the assets and strengths that formerly incarcerated men of color bring to community college campuses that support first year success. </a:t>
            </a:r>
            <a:endParaRPr lang="en-US" sz="3892" b="1" dirty="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24</TotalTime>
  <Words>4176</Words>
  <Application>Microsoft Macintosh PowerPoint</Application>
  <PresentationFormat>On-screen Show (4:3)</PresentationFormat>
  <Paragraphs>335</Paragraphs>
  <Slides>37</Slides>
  <Notes>36</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Inkwell</vt:lpstr>
      <vt:lpstr>Beyond the Cell:</vt:lpstr>
      <vt:lpstr>Disproportionate Incarceration Rates in CA for Black Males</vt:lpstr>
      <vt:lpstr>Statistics: Black Men and Incarceration</vt:lpstr>
      <vt:lpstr>Slide 4</vt:lpstr>
      <vt:lpstr>Slide 5</vt:lpstr>
      <vt:lpstr>Passage Program Data  </vt:lpstr>
      <vt:lpstr>A Very Rough Road for Community College Students February 12, 2012 | By Carla Rivera, Los Angeles Times</vt:lpstr>
      <vt:lpstr> </vt:lpstr>
      <vt:lpstr>PURPOSE </vt:lpstr>
      <vt:lpstr>RESEARCH QUESTIONS</vt:lpstr>
      <vt:lpstr>Frameworks</vt:lpstr>
      <vt:lpstr>METHODOLOGY</vt:lpstr>
      <vt:lpstr>Data Collection</vt:lpstr>
      <vt:lpstr>3 Phases of Data Collection Before, During &amp; After Incarceration</vt:lpstr>
      <vt:lpstr>Emergent Themes in 3 Phases: Before, During and After Incarceration </vt:lpstr>
      <vt:lpstr>Slide 16</vt:lpstr>
      <vt:lpstr>Inner Strength - Before Incarceration</vt:lpstr>
      <vt:lpstr>Adaptability - Before Incarceration</vt:lpstr>
      <vt:lpstr>Peer Influence - Before Incarceration</vt:lpstr>
      <vt:lpstr>Slide 20</vt:lpstr>
      <vt:lpstr>Inner Strength - During Incarceration</vt:lpstr>
      <vt:lpstr>Adaptability - During Incarceration</vt:lpstr>
      <vt:lpstr>Rebirth - During Incarceration</vt:lpstr>
      <vt:lpstr>Peer Influence - During Incarceration</vt:lpstr>
      <vt:lpstr>Slide 25</vt:lpstr>
      <vt:lpstr>Inner Strength - After Incarceration 1st Year of College</vt:lpstr>
      <vt:lpstr>Adaptability - After Incarceration 1st Year of College</vt:lpstr>
      <vt:lpstr>Rebirth After Incarceration - 1st Year of College</vt:lpstr>
      <vt:lpstr>Peer Influence - After Incarceration 1st Year of College</vt:lpstr>
      <vt:lpstr>Interpretations and Implications</vt:lpstr>
      <vt:lpstr>Implication for Policy</vt:lpstr>
      <vt:lpstr>Student Voices on Policy</vt:lpstr>
      <vt:lpstr>Implication for Practice</vt:lpstr>
      <vt:lpstr>Student Voices on Practice</vt:lpstr>
      <vt:lpstr>Recommendations</vt:lpstr>
      <vt:lpstr>Faculty Champions Needed  Dr. Jon Breman, Professor of Music and two participants of this study at a “Celebrate Success” holiday party at  Los Angeles Southwest College</vt:lpstr>
      <vt:lpstr>Slide 37</vt:lpstr>
    </vt:vector>
  </TitlesOfParts>
  <Company>LASC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Cell:</dc:title>
  <dc:creator>Sabrena Turner-Odom</dc:creator>
  <cp:lastModifiedBy>Sabrena Turner-Odom</cp:lastModifiedBy>
  <cp:revision>1</cp:revision>
  <dcterms:created xsi:type="dcterms:W3CDTF">2016-10-07T00:58:23Z</dcterms:created>
  <dcterms:modified xsi:type="dcterms:W3CDTF">2016-10-07T01:23:06Z</dcterms:modified>
</cp:coreProperties>
</file>