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74"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nnick, Debra" initials="C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p:restoredTop sz="94671"/>
  </p:normalViewPr>
  <p:slideViewPr>
    <p:cSldViewPr snapToGrid="0" snapToObjects="1">
      <p:cViewPr>
        <p:scale>
          <a:sx n="92" d="100"/>
          <a:sy n="92" d="100"/>
        </p:scale>
        <p:origin x="736" y="1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A99755-4DF9-AD45-B2E0-8B163599D3B9}" type="datetimeFigureOut">
              <a:rPr lang="en-US" smtClean="0"/>
              <a:t>11/1/16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43062E-5DD8-B24B-A046-8FFEB464C624}" type="slidenum">
              <a:rPr lang="en-US" smtClean="0"/>
              <a:t>‹#›</a:t>
            </a:fld>
            <a:endParaRPr lang="en-US"/>
          </a:p>
        </p:txBody>
      </p:sp>
    </p:spTree>
    <p:extLst>
      <p:ext uri="{BB962C8B-B14F-4D97-AF65-F5344CB8AC3E}">
        <p14:creationId xmlns:p14="http://schemas.microsoft.com/office/powerpoint/2010/main" val="1329216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A6C77C-0ACF-4544-8F27-51D97BDC3E5B}" type="datetimeFigureOut">
              <a:rPr lang="en-US" smtClean="0"/>
              <a:t>11/1/16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2ED436-EDF3-7646-B2AA-C72F0ADE8B65}" type="slidenum">
              <a:rPr lang="en-US" smtClean="0"/>
              <a:t>‹#›</a:t>
            </a:fld>
            <a:endParaRPr lang="en-US"/>
          </a:p>
        </p:txBody>
      </p:sp>
    </p:spTree>
    <p:extLst>
      <p:ext uri="{BB962C8B-B14F-4D97-AF65-F5344CB8AC3E}">
        <p14:creationId xmlns:p14="http://schemas.microsoft.com/office/powerpoint/2010/main" val="980610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11/1/16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11/1/16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11/1/16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t="-13000" b="-13000"/>
          </a:stretch>
        </a:blip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11/1/16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8671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cctechnology.info/" TargetMode="Externa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mailto:abeadle@ccctechcenter.org" TargetMode="External"/><Relationship Id="rId4" Type="http://schemas.openxmlformats.org/officeDocument/2006/relationships/hyperlink" Target="mailto:dconnick@CCCCO.edu" TargetMode="External"/><Relationship Id="rId5" Type="http://schemas.openxmlformats.org/officeDocument/2006/relationships/hyperlink" Target="mailto:rutan_craig@sccollege.edu" TargetMode="External"/><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Continuing Path Towards the Common Assessment</a:t>
            </a:r>
            <a:endParaRPr lang="en-US" dirty="0"/>
          </a:p>
        </p:txBody>
      </p:sp>
      <p:sp>
        <p:nvSpPr>
          <p:cNvPr id="3" name="Subtitle 2"/>
          <p:cNvSpPr>
            <a:spLocks noGrp="1"/>
          </p:cNvSpPr>
          <p:nvPr>
            <p:ph type="subTitle" idx="1"/>
          </p:nvPr>
        </p:nvSpPr>
        <p:spPr>
          <a:xfrm>
            <a:off x="1100051" y="4455620"/>
            <a:ext cx="10058400" cy="1663825"/>
          </a:xfrm>
        </p:spPr>
        <p:txBody>
          <a:bodyPr>
            <a:normAutofit fontScale="40000" lnSpcReduction="20000"/>
          </a:bodyPr>
          <a:lstStyle/>
          <a:p>
            <a:r>
              <a:rPr lang="en-US" dirty="0" smtClean="0">
                <a:solidFill>
                  <a:schemeClr val="tx1"/>
                </a:solidFill>
              </a:rPr>
              <a:t>Craig Rutan, area d representative</a:t>
            </a:r>
          </a:p>
          <a:p>
            <a:r>
              <a:rPr lang="en-US" dirty="0" smtClean="0">
                <a:solidFill>
                  <a:schemeClr val="tx1"/>
                </a:solidFill>
              </a:rPr>
              <a:t>Cheryl </a:t>
            </a:r>
            <a:r>
              <a:rPr lang="en-US" dirty="0" err="1" smtClean="0">
                <a:solidFill>
                  <a:schemeClr val="tx1"/>
                </a:solidFill>
              </a:rPr>
              <a:t>aschenbach</a:t>
            </a:r>
            <a:r>
              <a:rPr lang="en-US" dirty="0" smtClean="0">
                <a:solidFill>
                  <a:schemeClr val="tx1"/>
                </a:solidFill>
              </a:rPr>
              <a:t>, north representative</a:t>
            </a:r>
          </a:p>
          <a:p>
            <a:r>
              <a:rPr lang="en-US" dirty="0" smtClean="0">
                <a:solidFill>
                  <a:schemeClr val="tx1"/>
                </a:solidFill>
              </a:rPr>
              <a:t>Amy  beadle, </a:t>
            </a:r>
            <a:r>
              <a:rPr lang="en-US" dirty="0" err="1" smtClean="0">
                <a:solidFill>
                  <a:schemeClr val="tx1"/>
                </a:solidFill>
              </a:rPr>
              <a:t>cai</a:t>
            </a:r>
            <a:r>
              <a:rPr lang="en-US" dirty="0" smtClean="0">
                <a:solidFill>
                  <a:schemeClr val="tx1"/>
                </a:solidFill>
              </a:rPr>
              <a:t> statewide program manager</a:t>
            </a:r>
          </a:p>
          <a:p>
            <a:r>
              <a:rPr lang="en-US" dirty="0" smtClean="0">
                <a:solidFill>
                  <a:schemeClr val="tx1"/>
                </a:solidFill>
              </a:rPr>
              <a:t>Debra </a:t>
            </a:r>
            <a:r>
              <a:rPr lang="en-US" dirty="0" err="1" smtClean="0">
                <a:solidFill>
                  <a:schemeClr val="tx1"/>
                </a:solidFill>
              </a:rPr>
              <a:t>connick</a:t>
            </a:r>
            <a:r>
              <a:rPr lang="en-US" dirty="0" smtClean="0">
                <a:solidFill>
                  <a:schemeClr val="tx1"/>
                </a:solidFill>
              </a:rPr>
              <a:t>, Vice chancellor of technology, research, and information systems</a:t>
            </a:r>
          </a:p>
          <a:p>
            <a:endParaRPr lang="en-US" dirty="0">
              <a:solidFill>
                <a:schemeClr val="tx1"/>
              </a:solidFill>
            </a:endParaRPr>
          </a:p>
          <a:p>
            <a:r>
              <a:rPr lang="en-US" dirty="0" smtClean="0">
                <a:solidFill>
                  <a:schemeClr val="tx1"/>
                </a:solidFill>
              </a:rPr>
              <a:t>2016 ASCCC Fall Plenary Session</a:t>
            </a:r>
            <a:endParaRPr lang="en-US"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15171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8069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Phase Continues</a:t>
            </a:r>
            <a:endParaRPr lang="en-US" dirty="0"/>
          </a:p>
        </p:txBody>
      </p:sp>
      <p:sp>
        <p:nvSpPr>
          <p:cNvPr id="3" name="Content Placeholder 2"/>
          <p:cNvSpPr>
            <a:spLocks noGrp="1"/>
          </p:cNvSpPr>
          <p:nvPr>
            <p:ph idx="1"/>
          </p:nvPr>
        </p:nvSpPr>
        <p:spPr/>
        <p:txBody>
          <a:bodyPr/>
          <a:lstStyle/>
          <a:p>
            <a:pPr marL="342900" indent="-342900">
              <a:spcBef>
                <a:spcPct val="20000"/>
              </a:spcBef>
              <a:buFont typeface="Arial" charset="0"/>
              <a:buChar char="•"/>
            </a:pPr>
            <a:r>
              <a:rPr lang="en-US" dirty="0">
                <a:solidFill>
                  <a:schemeClr val="tx1"/>
                </a:solidFill>
              </a:rPr>
              <a:t>Spring 2016</a:t>
            </a:r>
          </a:p>
          <a:p>
            <a:pPr marL="800100" lvl="1" indent="-342900">
              <a:spcBef>
                <a:spcPct val="20000"/>
              </a:spcBef>
              <a:buFont typeface="Arial" charset="0"/>
              <a:buChar char="•"/>
            </a:pPr>
            <a:r>
              <a:rPr lang="en-US" dirty="0">
                <a:solidFill>
                  <a:schemeClr val="tx1"/>
                </a:solidFill>
              </a:rPr>
              <a:t>Pilot testing for platform</a:t>
            </a:r>
          </a:p>
          <a:p>
            <a:pPr marL="800100" lvl="1" indent="-342900">
              <a:spcBef>
                <a:spcPct val="20000"/>
              </a:spcBef>
              <a:buFont typeface="Arial" charset="0"/>
              <a:buChar char="•"/>
            </a:pPr>
            <a:r>
              <a:rPr lang="en-US" dirty="0">
                <a:solidFill>
                  <a:schemeClr val="tx1"/>
                </a:solidFill>
              </a:rPr>
              <a:t>Test item data gathering</a:t>
            </a:r>
          </a:p>
          <a:p>
            <a:pPr marL="800100" lvl="1" indent="-342900">
              <a:spcBef>
                <a:spcPct val="20000"/>
              </a:spcBef>
              <a:buFont typeface="Arial" charset="0"/>
              <a:buChar char="•"/>
            </a:pPr>
            <a:r>
              <a:rPr lang="en-US" dirty="0">
                <a:solidFill>
                  <a:schemeClr val="tx1"/>
                </a:solidFill>
              </a:rPr>
              <a:t>12 pilot colleges</a:t>
            </a:r>
          </a:p>
          <a:p>
            <a:pPr marL="800100" lvl="1" indent="-342900">
              <a:spcBef>
                <a:spcPct val="20000"/>
              </a:spcBef>
              <a:buFont typeface="Arial" charset="0"/>
              <a:buChar char="•"/>
            </a:pPr>
            <a:r>
              <a:rPr lang="en-US" dirty="0">
                <a:solidFill>
                  <a:schemeClr val="tx1"/>
                </a:solidFill>
              </a:rPr>
              <a:t>10,000+ assessments taken</a:t>
            </a:r>
          </a:p>
          <a:p>
            <a:pPr marL="342900" indent="-342900">
              <a:spcBef>
                <a:spcPct val="20000"/>
              </a:spcBef>
              <a:buFont typeface="Arial" charset="0"/>
              <a:buChar char="•"/>
            </a:pPr>
            <a:r>
              <a:rPr lang="en-US" dirty="0">
                <a:solidFill>
                  <a:schemeClr val="tx1"/>
                </a:solidFill>
              </a:rPr>
              <a:t>Summer 2016</a:t>
            </a:r>
          </a:p>
          <a:p>
            <a:pPr marL="800100" lvl="1" indent="-342900">
              <a:spcBef>
                <a:spcPct val="20000"/>
              </a:spcBef>
              <a:buFont typeface="Arial" charset="0"/>
              <a:buChar char="•"/>
            </a:pPr>
            <a:r>
              <a:rPr lang="en-US" dirty="0">
                <a:solidFill>
                  <a:schemeClr val="tx1"/>
                </a:solidFill>
              </a:rPr>
              <a:t>Ambassador training</a:t>
            </a:r>
          </a:p>
          <a:p>
            <a:pPr marL="800100" lvl="1" indent="-342900">
              <a:spcBef>
                <a:spcPct val="20000"/>
              </a:spcBef>
              <a:buFont typeface="Arial" charset="0"/>
              <a:buChar char="•"/>
            </a:pPr>
            <a:r>
              <a:rPr lang="en-US" dirty="0">
                <a:solidFill>
                  <a:schemeClr val="tx1"/>
                </a:solidFill>
              </a:rPr>
              <a:t>Initial validation data analysis, summary</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0394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Next Steps</a:t>
            </a:r>
            <a:endParaRPr lang="en-US" dirty="0"/>
          </a:p>
        </p:txBody>
      </p:sp>
      <p:sp>
        <p:nvSpPr>
          <p:cNvPr id="3" name="Content Placeholder 2"/>
          <p:cNvSpPr>
            <a:spLocks noGrp="1"/>
          </p:cNvSpPr>
          <p:nvPr>
            <p:ph idx="1"/>
          </p:nvPr>
        </p:nvSpPr>
        <p:spPr/>
        <p:txBody>
          <a:bodyPr/>
          <a:lstStyle/>
          <a:p>
            <a:pPr marL="342900" indent="-342900">
              <a:spcBef>
                <a:spcPct val="20000"/>
              </a:spcBef>
              <a:buFont typeface="Arial" charset="0"/>
              <a:buChar char="•"/>
            </a:pPr>
            <a:r>
              <a:rPr lang="en-US" dirty="0">
                <a:solidFill>
                  <a:schemeClr val="tx1"/>
                </a:solidFill>
              </a:rPr>
              <a:t>Phased implementation across the system</a:t>
            </a:r>
          </a:p>
          <a:p>
            <a:pPr marL="800100" lvl="1" indent="-342900">
              <a:spcBef>
                <a:spcPct val="20000"/>
              </a:spcBef>
              <a:buFont typeface="Arial" charset="0"/>
              <a:buChar char="•"/>
            </a:pPr>
            <a:r>
              <a:rPr lang="en-US" dirty="0">
                <a:solidFill>
                  <a:schemeClr val="tx1"/>
                </a:solidFill>
              </a:rPr>
              <a:t>Specific adoption dates still TBD</a:t>
            </a:r>
          </a:p>
          <a:p>
            <a:pPr marL="342900" indent="-342900">
              <a:spcBef>
                <a:spcPct val="20000"/>
              </a:spcBef>
              <a:buFont typeface="Arial" charset="0"/>
              <a:buChar char="•"/>
            </a:pPr>
            <a:r>
              <a:rPr lang="en-US" dirty="0">
                <a:solidFill>
                  <a:schemeClr val="tx1"/>
                </a:solidFill>
              </a:rPr>
              <a:t>Ongoing</a:t>
            </a:r>
          </a:p>
          <a:p>
            <a:pPr marL="800100" lvl="1" indent="-342900">
              <a:spcBef>
                <a:spcPct val="20000"/>
              </a:spcBef>
              <a:buFont typeface="Arial" charset="0"/>
              <a:buChar char="•"/>
            </a:pPr>
            <a:r>
              <a:rPr lang="en-US" dirty="0">
                <a:solidFill>
                  <a:schemeClr val="tx1"/>
                </a:solidFill>
              </a:rPr>
              <a:t>Professional Development</a:t>
            </a:r>
          </a:p>
          <a:p>
            <a:pPr marL="800100" lvl="1" indent="-342900">
              <a:spcBef>
                <a:spcPct val="20000"/>
              </a:spcBef>
              <a:buFont typeface="Arial" charset="0"/>
              <a:buChar char="•"/>
            </a:pPr>
            <a:r>
              <a:rPr lang="en-US" dirty="0">
                <a:solidFill>
                  <a:schemeClr val="tx1"/>
                </a:solidFill>
              </a:rPr>
              <a:t>Feedback and continuous improvement</a:t>
            </a:r>
          </a:p>
          <a:p>
            <a:pPr marL="800100" lvl="1" indent="-342900">
              <a:spcBef>
                <a:spcPct val="20000"/>
              </a:spcBef>
              <a:buFont typeface="Arial" charset="0"/>
              <a:buChar char="•"/>
            </a:pPr>
            <a:r>
              <a:rPr lang="en-US" dirty="0">
                <a:solidFill>
                  <a:schemeClr val="tx1"/>
                </a:solidFill>
              </a:rPr>
              <a:t>Not a static solution</a:t>
            </a:r>
          </a:p>
          <a:p>
            <a:pPr marL="342900" indent="-342900">
              <a:spcBef>
                <a:spcPct val="20000"/>
              </a:spcBef>
              <a:buFont typeface="Arial" charset="0"/>
              <a:buChar char="•"/>
            </a:pPr>
            <a:r>
              <a:rPr lang="en-US" dirty="0">
                <a:solidFill>
                  <a:schemeClr val="tx1"/>
                </a:solidFill>
              </a:rPr>
              <a:t>Success!</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747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CCCAssess</a:t>
            </a:r>
            <a:r>
              <a:rPr lang="en-US" dirty="0" smtClean="0"/>
              <a:t> as a Product</a:t>
            </a:r>
            <a:endParaRPr lang="en-US" dirty="0"/>
          </a:p>
        </p:txBody>
      </p:sp>
      <p:sp>
        <p:nvSpPr>
          <p:cNvPr id="3" name="Content Placeholder 2"/>
          <p:cNvSpPr>
            <a:spLocks noGrp="1"/>
          </p:cNvSpPr>
          <p:nvPr>
            <p:ph idx="1"/>
          </p:nvPr>
        </p:nvSpPr>
        <p:spPr/>
        <p:txBody>
          <a:bodyPr/>
          <a:lstStyle/>
          <a:p>
            <a:pPr marL="342900" indent="-342900">
              <a:spcBef>
                <a:spcPct val="20000"/>
              </a:spcBef>
              <a:buFont typeface="Arial" charset="0"/>
              <a:buChar char="•"/>
            </a:pPr>
            <a:r>
              <a:rPr lang="en-US" dirty="0">
                <a:solidFill>
                  <a:schemeClr val="tx1"/>
                </a:solidFill>
              </a:rPr>
              <a:t>High-quality assessment system</a:t>
            </a:r>
          </a:p>
          <a:p>
            <a:pPr marL="342900" indent="-342900">
              <a:spcBef>
                <a:spcPct val="20000"/>
              </a:spcBef>
              <a:buFont typeface="Arial" charset="0"/>
              <a:buChar char="•"/>
            </a:pPr>
            <a:r>
              <a:rPr lang="en-US" dirty="0">
                <a:solidFill>
                  <a:schemeClr val="tx1"/>
                </a:solidFill>
              </a:rPr>
              <a:t>Features and functionality designed by CCC stakeholders</a:t>
            </a:r>
          </a:p>
          <a:p>
            <a:pPr marL="342900" indent="-342900">
              <a:spcBef>
                <a:spcPct val="20000"/>
              </a:spcBef>
              <a:buFont typeface="Arial" charset="0"/>
              <a:buChar char="•"/>
            </a:pPr>
            <a:r>
              <a:rPr lang="en-US" dirty="0">
                <a:solidFill>
                  <a:schemeClr val="tx1"/>
                </a:solidFill>
              </a:rPr>
              <a:t>In-depth reports for students, counseling, instructional faculty</a:t>
            </a:r>
          </a:p>
          <a:p>
            <a:pPr marL="342900" indent="-342900">
              <a:spcBef>
                <a:spcPct val="20000"/>
              </a:spcBef>
              <a:buFont typeface="Arial" charset="0"/>
              <a:buChar char="•"/>
            </a:pPr>
            <a:r>
              <a:rPr lang="en-US" dirty="0">
                <a:solidFill>
                  <a:schemeClr val="tx1"/>
                </a:solidFill>
              </a:rPr>
              <a:t>Custom reports for researchers</a:t>
            </a:r>
          </a:p>
          <a:p>
            <a:pPr marL="800100" lvl="1" indent="-342900">
              <a:spcBef>
                <a:spcPct val="20000"/>
              </a:spcBef>
              <a:buFont typeface="Arial" charset="0"/>
              <a:buChar char="•"/>
            </a:pPr>
            <a:r>
              <a:rPr lang="en-US" dirty="0">
                <a:solidFill>
                  <a:schemeClr val="tx1"/>
                </a:solidFill>
              </a:rPr>
              <a:t>Data lake integration</a:t>
            </a:r>
          </a:p>
          <a:p>
            <a:pPr marL="800100" lvl="1" indent="-342900">
              <a:spcBef>
                <a:spcPct val="20000"/>
              </a:spcBef>
              <a:buFont typeface="Arial" charset="0"/>
              <a:buChar char="•"/>
            </a:pPr>
            <a:r>
              <a:rPr lang="en-US" dirty="0">
                <a:solidFill>
                  <a:schemeClr val="tx1"/>
                </a:solidFill>
              </a:rPr>
              <a:t>Assistance with local validation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9334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CAI</a:t>
            </a:r>
            <a:endParaRPr lang="en-US" dirty="0"/>
          </a:p>
        </p:txBody>
      </p:sp>
      <p:sp>
        <p:nvSpPr>
          <p:cNvPr id="3" name="Content Placeholder 2"/>
          <p:cNvSpPr>
            <a:spLocks noGrp="1"/>
          </p:cNvSpPr>
          <p:nvPr>
            <p:ph idx="1"/>
          </p:nvPr>
        </p:nvSpPr>
        <p:spPr/>
        <p:txBody>
          <a:bodyPr/>
          <a:lstStyle/>
          <a:p>
            <a:r>
              <a:rPr lang="en-US" dirty="0">
                <a:latin typeface="Calibri" charset="0"/>
              </a:rPr>
              <a:t>Watch for updates</a:t>
            </a:r>
          </a:p>
          <a:p>
            <a:pPr lvl="1"/>
            <a:r>
              <a:rPr lang="en-US" dirty="0">
                <a:latin typeface="Calibri" charset="0"/>
              </a:rPr>
              <a:t>Newsletter articles, </a:t>
            </a:r>
            <a:r>
              <a:rPr lang="en-US" dirty="0" err="1">
                <a:latin typeface="Calibri" charset="0"/>
              </a:rPr>
              <a:t>AssessPress</a:t>
            </a:r>
            <a:endParaRPr lang="en-US" dirty="0">
              <a:latin typeface="Calibri" charset="0"/>
            </a:endParaRPr>
          </a:p>
          <a:p>
            <a:pPr lvl="1"/>
            <a:r>
              <a:rPr lang="en-US" dirty="0">
                <a:latin typeface="Calibri" charset="0"/>
              </a:rPr>
              <a:t>Additional website postings</a:t>
            </a:r>
          </a:p>
          <a:p>
            <a:pPr lvl="1"/>
            <a:r>
              <a:rPr lang="en-US" dirty="0">
                <a:latin typeface="Calibri" charset="0"/>
              </a:rPr>
              <a:t>FAQs: </a:t>
            </a:r>
            <a:r>
              <a:rPr lang="en-US" dirty="0" smtClean="0">
                <a:latin typeface="Calibri" charset="0"/>
                <a:hlinkClick r:id="rId2"/>
              </a:rPr>
              <a:t>www.ccctechnology.info</a:t>
            </a:r>
            <a:endParaRPr lang="en-US" dirty="0">
              <a:latin typeface="Calibri" charset="0"/>
            </a:endParaRPr>
          </a:p>
          <a:p>
            <a:r>
              <a:rPr lang="en-US" dirty="0">
                <a:latin typeface="Calibri" charset="0"/>
              </a:rPr>
              <a:t>Let us know what’s going on at your college – adoption planning</a:t>
            </a:r>
          </a:p>
          <a:p>
            <a:r>
              <a:rPr lang="en-US" dirty="0">
                <a:latin typeface="Calibri" charset="0"/>
              </a:rPr>
              <a:t>Keep moving forward with faculty mapping, IT work</a:t>
            </a:r>
          </a:p>
          <a:p>
            <a:r>
              <a:rPr lang="en-US" dirty="0">
                <a:latin typeface="Calibri" charset="0"/>
              </a:rPr>
              <a:t>Join a work group, bias review panel</a:t>
            </a:r>
          </a:p>
          <a:p>
            <a:r>
              <a:rPr lang="en-US" dirty="0">
                <a:latin typeface="Calibri" charset="0"/>
              </a:rPr>
              <a:t>Attend or request a regional PD event</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2215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Sample</a:t>
            </a:r>
            <a:endParaRPr lang="en-US" dirty="0"/>
          </a:p>
        </p:txBody>
      </p:sp>
      <p:sp>
        <p:nvSpPr>
          <p:cNvPr id="3" name="Content Placeholder 2"/>
          <p:cNvSpPr>
            <a:spLocks noGrp="1"/>
          </p:cNvSpPr>
          <p:nvPr>
            <p:ph idx="1"/>
          </p:nvPr>
        </p:nvSpPr>
        <p:spPr/>
        <p:txBody>
          <a:bodyPr/>
          <a:lstStyle/>
          <a:p>
            <a:r>
              <a:rPr lang="en-US" dirty="0" smtClean="0"/>
              <a:t>Resolution 18.01 F14</a:t>
            </a:r>
          </a:p>
          <a:p>
            <a:pPr lvl="1"/>
            <a:r>
              <a:rPr lang="en-US" dirty="0"/>
              <a:t>Resolved, That the Academic Senate for California Community Colleges recommend that the Common Assessment Initiative include writing samples as a required component of the common assessment and that the writing samples are scored by human readers whose participation will inform assessment procedures that promote the growth of students across the composition sequence; and</a:t>
            </a:r>
          </a:p>
          <a:p>
            <a:pPr lvl="1"/>
            <a:r>
              <a:rPr lang="en-US" dirty="0"/>
              <a:t>Resolved, That the Academic Senate for California Community Colleges urge the Common Assessment Initiative steering committee to ensure that English and ESL instructors with knowledge and experience as to how integrated assessment programs inform curriculum and pedagogy participate in the design and evaluation of writing samples to ensure that the assessment test is grounded in the latest research on language learning and assessment practices</a:t>
            </a:r>
            <a:r>
              <a:rPr lang="en-US" dirty="0" smtClean="0"/>
              <a:t>.</a:t>
            </a:r>
          </a:p>
          <a:p>
            <a:r>
              <a:rPr lang="en-US" dirty="0" smtClean="0"/>
              <a:t>Writing sample still needs to be developed and reviewed by the Assessment Workgroup. An RFP for development of the technology (including a scoring AI) will be out soon. The writing prompts will be developed in collaboration with English and English as a Second Language Faculty.</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7358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Resolution 13.03 Spring 2015</a:t>
            </a:r>
          </a:p>
          <a:p>
            <a:pPr lvl="1"/>
            <a:r>
              <a:rPr lang="en-US" dirty="0"/>
              <a:t>Resolved, That the Academic Senate for California Community Colleges urge the CAI to create an assessment reporting tool that provides data about each student’s performance on the skills described in the assessment competency maps and that provides research capability for determining cohort strengths and deficiencies; and</a:t>
            </a:r>
          </a:p>
          <a:p>
            <a:pPr lvl="1"/>
            <a:r>
              <a:rPr lang="en-US" dirty="0"/>
              <a:t>Resolved, That the Academic Senate for California Community Colleges work with CAI to create skills reports for individual students that local faculty can use to inform curricular revisions and to address student placement and remediation appropriately</a:t>
            </a:r>
            <a:r>
              <a:rPr lang="en-US" dirty="0" smtClean="0"/>
              <a:t>.</a:t>
            </a:r>
          </a:p>
          <a:p>
            <a:r>
              <a:rPr lang="en-US" dirty="0" smtClean="0"/>
              <a:t>Diagnostic information means different things to psychometric experts and faculty.</a:t>
            </a:r>
          </a:p>
          <a:p>
            <a:r>
              <a:rPr lang="en-US" dirty="0" smtClean="0"/>
              <a:t>Representatives from the Academic Senate are working with psychometric experts to gain as much information as possible about student skills while keeping the test at a manageable length.</a:t>
            </a:r>
          </a:p>
          <a:p>
            <a:r>
              <a:rPr lang="en-US" dirty="0" smtClean="0"/>
              <a:t>There are still discussions about what reports can be generated, what they will include, and who will have access to them.</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881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Recency and Retesting Guidelines</a:t>
            </a:r>
            <a:endParaRPr lang="en-US" dirty="0"/>
          </a:p>
        </p:txBody>
      </p:sp>
      <p:sp>
        <p:nvSpPr>
          <p:cNvPr id="3" name="Content Placeholder 2"/>
          <p:cNvSpPr>
            <a:spLocks noGrp="1"/>
          </p:cNvSpPr>
          <p:nvPr>
            <p:ph idx="1"/>
          </p:nvPr>
        </p:nvSpPr>
        <p:spPr/>
        <p:txBody>
          <a:bodyPr>
            <a:normAutofit lnSpcReduction="10000"/>
          </a:bodyPr>
          <a:lstStyle/>
          <a:p>
            <a:r>
              <a:rPr lang="en-US" dirty="0" smtClean="0"/>
              <a:t>Resolution 18.01 Spring 2016</a:t>
            </a:r>
          </a:p>
          <a:p>
            <a:pPr lvl="1"/>
            <a:r>
              <a:rPr lang="en-US" dirty="0"/>
              <a:t>Resolved, That the Academic Senate for California Community Colleges work with the Chancellor’s Office to develop guidelines for the development of assessment policies that maintain local control over retesting policies and procedures while maximizing access for students and distribute the guidelines to local senates and curriculum committees prior to the availability of the Common Assessment to all colleges; and</a:t>
            </a:r>
          </a:p>
          <a:p>
            <a:pPr lvl="1"/>
            <a:r>
              <a:rPr lang="en-US" dirty="0"/>
              <a:t>Resolved, That the Academic Senate for California Community Colleges urge local senates to delay revision of current policies regarding retesting for placement until after the distribution of assessment retesting guidelines</a:t>
            </a:r>
            <a:r>
              <a:rPr lang="en-US" dirty="0" smtClean="0"/>
              <a:t>.</a:t>
            </a:r>
          </a:p>
          <a:p>
            <a:r>
              <a:rPr lang="en-US" dirty="0" smtClean="0"/>
              <a:t>This resolution has been assigned to the ASCCC Transfer, Articulation, and Student Services Committee, but developing these guidelines requires information from colleges that are using the Common Assessment. </a:t>
            </a:r>
          </a:p>
          <a:p>
            <a:r>
              <a:rPr lang="en-US" dirty="0" smtClean="0"/>
              <a:t>Development of these guidelines will begin soon, but we encourage colleges to be as flexible as possible while they are being developed.</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90454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7361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Senate Approval for Participation in MMAP</a:t>
            </a:r>
            <a:endParaRPr lang="en-US" dirty="0"/>
          </a:p>
        </p:txBody>
      </p:sp>
      <p:sp>
        <p:nvSpPr>
          <p:cNvPr id="3" name="Content Placeholder 2"/>
          <p:cNvSpPr>
            <a:spLocks noGrp="1"/>
          </p:cNvSpPr>
          <p:nvPr>
            <p:ph idx="1"/>
          </p:nvPr>
        </p:nvSpPr>
        <p:spPr/>
        <p:txBody>
          <a:bodyPr/>
          <a:lstStyle/>
          <a:p>
            <a:r>
              <a:rPr lang="en-US" dirty="0" smtClean="0"/>
              <a:t>Resolution 18.01 Fall 2016 is up for consideration tomorrow</a:t>
            </a:r>
          </a:p>
          <a:p>
            <a:pPr lvl="1"/>
            <a:r>
              <a:rPr lang="en-US" dirty="0"/>
              <a:t>Resolved, That the Academic Senate for California Community Colleges urge local senates to facilitate discussions among faculty about the use of multiple measures including high school transcript data used by the Multiple Measures Assessment Project (MMAP) and determine which measures will best serve the needs of students without creating barriers to courses outside of English, reading, English as a Second Language and mathematics; </a:t>
            </a:r>
            <a:r>
              <a:rPr lang="en-US" dirty="0" smtClean="0"/>
              <a:t>and</a:t>
            </a:r>
            <a:endParaRPr lang="en-US" dirty="0"/>
          </a:p>
          <a:p>
            <a:pPr lvl="1"/>
            <a:r>
              <a:rPr lang="en-US" dirty="0"/>
              <a:t>Resolved, That the Academic Senate for California Community Colleges work with representatives from the Multiple Measures Assessment Project (MMAP) to require that participation as an MMAP college must have local academic senate approval by including the signature of the academic senate president on any forms indicating a college’s intent to participate.</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90454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9981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of Statewide Multiple Measures</a:t>
            </a:r>
            <a:endParaRPr lang="en-US" dirty="0"/>
          </a:p>
        </p:txBody>
      </p:sp>
      <p:sp>
        <p:nvSpPr>
          <p:cNvPr id="3" name="Content Placeholder 2"/>
          <p:cNvSpPr>
            <a:spLocks noGrp="1"/>
          </p:cNvSpPr>
          <p:nvPr>
            <p:ph idx="1"/>
          </p:nvPr>
        </p:nvSpPr>
        <p:spPr/>
        <p:txBody>
          <a:bodyPr/>
          <a:lstStyle/>
          <a:p>
            <a:r>
              <a:rPr lang="en-US" dirty="0" smtClean="0"/>
              <a:t>Resolution 18.02 Fall 2016 is up for consideration tomorrow</a:t>
            </a:r>
          </a:p>
          <a:p>
            <a:pPr lvl="1"/>
            <a:r>
              <a:rPr lang="en-US" dirty="0"/>
              <a:t>Resolved, That the Academic Senate for California Community Colleges work with the Chancellor’s Office for California Community Colleges to develop validation standards, similar to those for assessment tests, for any multiple measures that are included in the Common Assessment System; </a:t>
            </a:r>
            <a:r>
              <a:rPr lang="en-US" dirty="0" smtClean="0"/>
              <a:t>and</a:t>
            </a:r>
            <a:endParaRPr lang="en-US" dirty="0"/>
          </a:p>
          <a:p>
            <a:pPr lvl="1"/>
            <a:r>
              <a:rPr lang="en-US" dirty="0"/>
              <a:t>Resolved, That the Academic Senate for California Community Colleges work with the Chancellor’s Office for California Community Colleges to ensure that any multiple measures included in the Common Assessment System go through a statewide validation process prior to the full deployment of the common assessment </a:t>
            </a:r>
            <a:r>
              <a:rPr lang="en-US" dirty="0" smtClean="0"/>
              <a:t>tool, CCC Assess,  to </a:t>
            </a:r>
            <a:r>
              <a:rPr lang="en-US" dirty="0"/>
              <a:t>the California Community Colleges.</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65271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lstStyle/>
          <a:p>
            <a:pPr marL="0" indent="0">
              <a:buNone/>
            </a:pPr>
            <a:r>
              <a:rPr lang="en-US" dirty="0" smtClean="0"/>
              <a:t>Do you have any questions?</a:t>
            </a:r>
          </a:p>
          <a:p>
            <a:pPr lvl="1">
              <a:spcBef>
                <a:spcPct val="0"/>
              </a:spcBef>
              <a:buFont typeface="Arial" charset="0"/>
              <a:buChar char="•"/>
            </a:pPr>
            <a:endParaRPr lang="en-US" altLang="en-US" dirty="0" smtClean="0">
              <a:solidFill>
                <a:schemeClr val="tx1"/>
              </a:solidFill>
              <a:latin typeface="Georgia" charset="0"/>
              <a:ea typeface="Georgia" charset="0"/>
              <a:cs typeface="Georgia" charset="0"/>
            </a:endParaRPr>
          </a:p>
          <a:p>
            <a:pPr marL="292608" lvl="1" indent="0">
              <a:spcBef>
                <a:spcPct val="0"/>
              </a:spcBef>
              <a:buNone/>
            </a:pPr>
            <a:r>
              <a:rPr lang="en-US" altLang="en-US" dirty="0" smtClean="0">
                <a:solidFill>
                  <a:schemeClr val="tx1"/>
                </a:solidFill>
                <a:ea typeface="Georgia" charset="0"/>
                <a:cs typeface="Georgia" charset="0"/>
              </a:rPr>
              <a:t>Cheryl </a:t>
            </a:r>
            <a:r>
              <a:rPr lang="en-US" altLang="en-US" dirty="0" err="1" smtClean="0">
                <a:solidFill>
                  <a:schemeClr val="tx1"/>
                </a:solidFill>
                <a:ea typeface="Georgia" charset="0"/>
                <a:cs typeface="Georgia" charset="0"/>
              </a:rPr>
              <a:t>Aschenbach</a:t>
            </a:r>
            <a:r>
              <a:rPr lang="en-US" altLang="en-US" dirty="0">
                <a:solidFill>
                  <a:schemeClr val="tx1"/>
                </a:solidFill>
                <a:ea typeface="Georgia" charset="0"/>
                <a:cs typeface="Georgia" charset="0"/>
              </a:rPr>
              <a:t>, </a:t>
            </a:r>
            <a:r>
              <a:rPr lang="en-US" altLang="en-US" dirty="0" smtClean="0">
                <a:solidFill>
                  <a:schemeClr val="tx1"/>
                </a:solidFill>
                <a:ea typeface="Georgia" charset="0"/>
                <a:cs typeface="Georgia" charset="0"/>
                <a:hlinkClick r:id="rId2"/>
              </a:rPr>
              <a:t>caschenbach@lassencollege.edu</a:t>
            </a:r>
            <a:endParaRPr lang="en-US" altLang="en-US" dirty="0" smtClean="0">
              <a:solidFill>
                <a:schemeClr val="tx1"/>
              </a:solidFill>
              <a:ea typeface="Georgia" charset="0"/>
              <a:cs typeface="Georgia" charset="0"/>
            </a:endParaRPr>
          </a:p>
          <a:p>
            <a:pPr marL="292608" lvl="1" indent="0">
              <a:spcBef>
                <a:spcPct val="0"/>
              </a:spcBef>
              <a:buNone/>
            </a:pPr>
            <a:endParaRPr lang="en-US" altLang="en-US" dirty="0">
              <a:solidFill>
                <a:schemeClr val="tx1"/>
              </a:solidFill>
              <a:ea typeface="Georgia" charset="0"/>
              <a:cs typeface="Georgia" charset="0"/>
            </a:endParaRPr>
          </a:p>
          <a:p>
            <a:pPr marL="292608" lvl="1" indent="0">
              <a:spcBef>
                <a:spcPct val="0"/>
              </a:spcBef>
              <a:buNone/>
            </a:pPr>
            <a:r>
              <a:rPr lang="en-US" altLang="en-US" dirty="0" smtClean="0">
                <a:solidFill>
                  <a:schemeClr val="tx1"/>
                </a:solidFill>
                <a:ea typeface="Georgia" charset="0"/>
                <a:cs typeface="Georgia" charset="0"/>
              </a:rPr>
              <a:t>Amy Beadle, </a:t>
            </a:r>
            <a:r>
              <a:rPr lang="en-US" altLang="en-US" sz="1800" dirty="0" smtClean="0">
                <a:solidFill>
                  <a:schemeClr val="tx1"/>
                </a:solidFill>
                <a:ea typeface="Georgia" charset="0"/>
                <a:cs typeface="Georgia" charset="0"/>
                <a:hlinkClick r:id="rId3"/>
              </a:rPr>
              <a:t>abeadle@ccctechcenter.org</a:t>
            </a:r>
            <a:endParaRPr lang="en-US" altLang="en-US" sz="1800" dirty="0" smtClean="0">
              <a:solidFill>
                <a:schemeClr val="tx1"/>
              </a:solidFill>
              <a:ea typeface="Georgia" charset="0"/>
              <a:cs typeface="Georgia" charset="0"/>
            </a:endParaRPr>
          </a:p>
          <a:p>
            <a:pPr marL="292608" lvl="1" indent="0">
              <a:spcBef>
                <a:spcPct val="0"/>
              </a:spcBef>
              <a:buNone/>
            </a:pPr>
            <a:endParaRPr lang="en-US" altLang="en-US" dirty="0">
              <a:solidFill>
                <a:schemeClr val="tx1"/>
              </a:solidFill>
              <a:ea typeface="Georgia" charset="0"/>
              <a:cs typeface="Georgia" charset="0"/>
            </a:endParaRPr>
          </a:p>
          <a:p>
            <a:pPr marL="292608" lvl="1" indent="0">
              <a:spcBef>
                <a:spcPct val="0"/>
              </a:spcBef>
              <a:buNone/>
            </a:pPr>
            <a:r>
              <a:rPr lang="en-US" altLang="en-US" dirty="0">
                <a:solidFill>
                  <a:schemeClr val="tx1"/>
                </a:solidFill>
                <a:ea typeface="Georgia" charset="0"/>
                <a:cs typeface="Georgia" charset="0"/>
              </a:rPr>
              <a:t>Debra Connick, </a:t>
            </a:r>
            <a:r>
              <a:rPr lang="en-US" altLang="en-US" dirty="0" smtClean="0">
                <a:solidFill>
                  <a:schemeClr val="tx1"/>
                </a:solidFill>
                <a:ea typeface="Georgia" charset="0"/>
                <a:cs typeface="Georgia" charset="0"/>
                <a:hlinkClick r:id="rId4"/>
              </a:rPr>
              <a:t>dconnick@CCCCO.edu</a:t>
            </a:r>
            <a:endParaRPr lang="en-US" altLang="en-US" sz="1800" dirty="0" smtClean="0">
              <a:solidFill>
                <a:schemeClr val="tx1"/>
              </a:solidFill>
              <a:ea typeface="Georgia" charset="0"/>
              <a:cs typeface="Georgia" charset="0"/>
            </a:endParaRPr>
          </a:p>
          <a:p>
            <a:pPr lvl="3">
              <a:spcBef>
                <a:spcPct val="0"/>
              </a:spcBef>
            </a:pPr>
            <a:endParaRPr lang="en-US" altLang="en-US" sz="2000" dirty="0">
              <a:solidFill>
                <a:schemeClr val="tx1"/>
              </a:solidFill>
              <a:ea typeface="Georgia" charset="0"/>
              <a:cs typeface="Georgia" charset="0"/>
            </a:endParaRPr>
          </a:p>
          <a:p>
            <a:pPr marL="292608" lvl="1" indent="0">
              <a:spcBef>
                <a:spcPct val="0"/>
              </a:spcBef>
              <a:buNone/>
            </a:pPr>
            <a:r>
              <a:rPr lang="en-US" altLang="en-US" dirty="0">
                <a:solidFill>
                  <a:schemeClr val="tx1"/>
                </a:solidFill>
                <a:ea typeface="Georgia" charset="0"/>
                <a:cs typeface="Georgia" charset="0"/>
              </a:rPr>
              <a:t>Craig Rutan, </a:t>
            </a:r>
            <a:r>
              <a:rPr lang="en-US" altLang="en-US" sz="1800" dirty="0" smtClean="0">
                <a:solidFill>
                  <a:schemeClr val="tx1"/>
                </a:solidFill>
                <a:ea typeface="Georgia" charset="0"/>
                <a:cs typeface="Georgia" charset="0"/>
                <a:hlinkClick r:id="rId5"/>
              </a:rPr>
              <a:t>rutan_craig@sccollege.edu</a:t>
            </a:r>
            <a:endParaRPr lang="en-US" altLang="en-US" sz="1800" dirty="0">
              <a:solidFill>
                <a:schemeClr val="tx1"/>
              </a:solidFill>
              <a:ea typeface="Georgia" charset="0"/>
              <a:cs typeface="Georgia" charset="0"/>
            </a:endParaRPr>
          </a:p>
          <a:p>
            <a:endParaRPr lang="en-US" dirty="0"/>
          </a:p>
        </p:txBody>
      </p:sp>
      <p:pic>
        <p:nvPicPr>
          <p:cNvPr id="4" name="Picture 2"/>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1600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Approval of Assessment Tests</a:t>
            </a:r>
          </a:p>
          <a:p>
            <a:r>
              <a:rPr lang="en-US" dirty="0" smtClean="0"/>
              <a:t>Work Done on CAI So Far</a:t>
            </a:r>
          </a:p>
          <a:p>
            <a:r>
              <a:rPr lang="en-US" dirty="0" smtClean="0"/>
              <a:t>Continuing Work by CAI Project Team and Pilot Colleges</a:t>
            </a:r>
          </a:p>
          <a:p>
            <a:r>
              <a:rPr lang="en-US" dirty="0" smtClean="0"/>
              <a:t>Update on Senate Resolutions Related to CAI</a:t>
            </a:r>
          </a:p>
          <a:p>
            <a:r>
              <a:rPr lang="en-US" smtClean="0"/>
              <a:t>Resolutions Related to CAI in Your Packet</a:t>
            </a:r>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3934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Assessment Tests</a:t>
            </a:r>
            <a:endParaRPr lang="en-US" dirty="0"/>
          </a:p>
        </p:txBody>
      </p:sp>
      <p:sp>
        <p:nvSpPr>
          <p:cNvPr id="3" name="Content Placeholder 2"/>
          <p:cNvSpPr>
            <a:spLocks noGrp="1"/>
          </p:cNvSpPr>
          <p:nvPr>
            <p:ph idx="1"/>
          </p:nvPr>
        </p:nvSpPr>
        <p:spPr/>
        <p:txBody>
          <a:bodyPr/>
          <a:lstStyle/>
          <a:p>
            <a:r>
              <a:rPr lang="en-US" dirty="0"/>
              <a:t>Title 5 Section 55522 (a)</a:t>
            </a:r>
          </a:p>
          <a:p>
            <a:pPr marL="457200" lvl="1" indent="0">
              <a:buNone/>
            </a:pPr>
            <a:r>
              <a:rPr lang="en-US" dirty="0"/>
              <a:t>“The Chancellor’s Office shall establish and update, at least annually, a list of approved assessment tests for use in placing students in English, mathematics, or English as a Second Language (ESL) courses.”</a:t>
            </a:r>
          </a:p>
          <a:p>
            <a:r>
              <a:rPr lang="en-US" dirty="0"/>
              <a:t>Any test used for placement into courses within a discipline must be evaluated to ensure validity, reliability, and fairness to all groups</a:t>
            </a:r>
          </a:p>
          <a:p>
            <a:pPr lvl="1"/>
            <a:r>
              <a:rPr lang="en-US" dirty="0"/>
              <a:t>This includes </a:t>
            </a:r>
            <a:r>
              <a:rPr lang="en-US" dirty="0" err="1" smtClean="0"/>
              <a:t>CCCAssess</a:t>
            </a:r>
            <a:endParaRPr lang="en-US" dirty="0" smtClean="0"/>
          </a:p>
          <a:p>
            <a:r>
              <a:rPr lang="en-US" dirty="0" smtClean="0"/>
              <a:t>Each assessment test is submitted to the Chancellor’s Office Assessment Workgroup for review and to give a recommendation to the Chancellor’s Office.</a:t>
            </a:r>
            <a:endParaRPr lang="en-US" dirty="0"/>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7883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Chancellor’s Office Assessment Workgroup</a:t>
            </a:r>
            <a:endParaRPr lang="en-US" dirty="0"/>
          </a:p>
        </p:txBody>
      </p:sp>
      <p:sp>
        <p:nvSpPr>
          <p:cNvPr id="3" name="Content Placeholder 2"/>
          <p:cNvSpPr>
            <a:spLocks noGrp="1"/>
          </p:cNvSpPr>
          <p:nvPr>
            <p:ph idx="1"/>
          </p:nvPr>
        </p:nvSpPr>
        <p:spPr/>
        <p:txBody>
          <a:bodyPr/>
          <a:lstStyle/>
          <a:p>
            <a:r>
              <a:rPr lang="en-US" dirty="0"/>
              <a:t>Sub-committee of SSP Advisory Committee</a:t>
            </a:r>
          </a:p>
          <a:p>
            <a:r>
              <a:rPr lang="en-US" dirty="0"/>
              <a:t>Representation:</a:t>
            </a:r>
          </a:p>
          <a:p>
            <a:pPr lvl="1"/>
            <a:r>
              <a:rPr lang="en-US" dirty="0"/>
              <a:t>Administration (CIOs, CSSOs)</a:t>
            </a:r>
          </a:p>
          <a:p>
            <a:pPr lvl="1"/>
            <a:r>
              <a:rPr lang="en-US" dirty="0"/>
              <a:t>Faculty (English, ESL, math, reading, counseling)</a:t>
            </a:r>
          </a:p>
          <a:p>
            <a:pPr lvl="1"/>
            <a:r>
              <a:rPr lang="en-US" dirty="0"/>
              <a:t>Assessment Coordinators</a:t>
            </a:r>
          </a:p>
          <a:p>
            <a:pPr lvl="1"/>
            <a:r>
              <a:rPr lang="en-US" dirty="0"/>
              <a:t>SSSP Coordinators</a:t>
            </a:r>
          </a:p>
          <a:p>
            <a:pPr lvl="1"/>
            <a:r>
              <a:rPr lang="en-US" dirty="0"/>
              <a:t>Researchers</a:t>
            </a:r>
          </a:p>
          <a:p>
            <a:r>
              <a:rPr lang="en-US" dirty="0"/>
              <a:t>Work with psychometric consultants to review submissions and make recommendations to </a:t>
            </a:r>
            <a:r>
              <a:rPr lang="en-US" dirty="0" smtClean="0"/>
              <a:t>CO.</a:t>
            </a:r>
            <a:endParaRPr lang="en-US" dirty="0"/>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466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Process for Assessment Tests</a:t>
            </a:r>
            <a:endParaRPr lang="en-US" dirty="0"/>
          </a:p>
        </p:txBody>
      </p:sp>
      <p:sp>
        <p:nvSpPr>
          <p:cNvPr id="3" name="Content Placeholder 2"/>
          <p:cNvSpPr>
            <a:spLocks noGrp="1"/>
          </p:cNvSpPr>
          <p:nvPr>
            <p:ph idx="1"/>
          </p:nvPr>
        </p:nvSpPr>
        <p:spPr/>
        <p:txBody>
          <a:bodyPr/>
          <a:lstStyle/>
          <a:p>
            <a:r>
              <a:rPr lang="en-US" dirty="0"/>
              <a:t>Submissions received at Chancellor’s Office</a:t>
            </a:r>
          </a:p>
          <a:p>
            <a:r>
              <a:rPr lang="en-US" dirty="0"/>
              <a:t>Consultant review &amp; preliminary report</a:t>
            </a:r>
          </a:p>
          <a:p>
            <a:r>
              <a:rPr lang="en-US" dirty="0"/>
              <a:t>Clarifying responses from submitters</a:t>
            </a:r>
          </a:p>
          <a:p>
            <a:r>
              <a:rPr lang="en-US" dirty="0"/>
              <a:t>Consultant review &amp; modified report</a:t>
            </a:r>
          </a:p>
          <a:p>
            <a:r>
              <a:rPr lang="en-US" dirty="0"/>
              <a:t>Workgroup review &amp; final report/recommendations</a:t>
            </a:r>
          </a:p>
          <a:p>
            <a:r>
              <a:rPr lang="en-US" dirty="0"/>
              <a:t>Chancellor’s Office decision &amp; notification</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6226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Recommendations from Assessment Workgroup</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Full approval</a:t>
            </a:r>
          </a:p>
          <a:p>
            <a:pPr lvl="1"/>
            <a:r>
              <a:rPr lang="en-US" dirty="0"/>
              <a:t>All standards met</a:t>
            </a:r>
          </a:p>
          <a:p>
            <a:pPr lvl="1"/>
            <a:r>
              <a:rPr lang="en-US" dirty="0"/>
              <a:t>Good for a maximum of 6 years</a:t>
            </a:r>
          </a:p>
          <a:p>
            <a:r>
              <a:rPr lang="en-US" b="1" dirty="0"/>
              <a:t>Provisional approval </a:t>
            </a:r>
          </a:p>
          <a:p>
            <a:pPr lvl="1"/>
            <a:r>
              <a:rPr lang="en-US" dirty="0"/>
              <a:t>Most standards met</a:t>
            </a:r>
          </a:p>
          <a:p>
            <a:pPr lvl="1"/>
            <a:r>
              <a:rPr lang="en-US" dirty="0"/>
              <a:t>Good for </a:t>
            </a:r>
            <a:r>
              <a:rPr lang="en-US" dirty="0" smtClean="0"/>
              <a:t>maximum </a:t>
            </a:r>
            <a:r>
              <a:rPr lang="en-US" dirty="0"/>
              <a:t>of 1 academic year</a:t>
            </a:r>
          </a:p>
          <a:p>
            <a:pPr lvl="1"/>
            <a:r>
              <a:rPr lang="en-US" dirty="0"/>
              <a:t>If no improvement, drop to probationary</a:t>
            </a:r>
          </a:p>
          <a:p>
            <a:r>
              <a:rPr lang="en-US" b="1" dirty="0"/>
              <a:t>Probationary approval </a:t>
            </a:r>
          </a:p>
          <a:p>
            <a:pPr lvl="1"/>
            <a:r>
              <a:rPr lang="en-US" dirty="0"/>
              <a:t>Minimum standards </a:t>
            </a:r>
            <a:r>
              <a:rPr lang="en-US" dirty="0" smtClean="0"/>
              <a:t>met, </a:t>
            </a:r>
            <a:r>
              <a:rPr lang="en-US" dirty="0"/>
              <a:t>but missing critical </a:t>
            </a:r>
            <a:r>
              <a:rPr lang="en-US" dirty="0" smtClean="0"/>
              <a:t>information </a:t>
            </a:r>
            <a:r>
              <a:rPr lang="en-US" dirty="0"/>
              <a:t>on other standards</a:t>
            </a:r>
          </a:p>
          <a:p>
            <a:pPr lvl="1"/>
            <a:r>
              <a:rPr lang="en-US" dirty="0"/>
              <a:t>Good for </a:t>
            </a:r>
            <a:r>
              <a:rPr lang="en-US" dirty="0" smtClean="0"/>
              <a:t>maximum </a:t>
            </a:r>
            <a:r>
              <a:rPr lang="en-US" dirty="0"/>
              <a:t>of 2 academic years</a:t>
            </a:r>
          </a:p>
          <a:p>
            <a:r>
              <a:rPr lang="en-US" b="1" dirty="0"/>
              <a:t>Disapproval </a:t>
            </a:r>
          </a:p>
          <a:p>
            <a:pPr lvl="1"/>
            <a:r>
              <a:rPr lang="en-US" dirty="0"/>
              <a:t>Minimum standards not met</a:t>
            </a:r>
          </a:p>
          <a:p>
            <a:pPr lvl="1"/>
            <a:r>
              <a:rPr lang="en-US" dirty="0"/>
              <a:t>Not approved – cannot be used</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6394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for Assessment Tests</a:t>
            </a:r>
            <a:endParaRPr lang="en-US" dirty="0"/>
          </a:p>
        </p:txBody>
      </p:sp>
      <p:sp>
        <p:nvSpPr>
          <p:cNvPr id="3" name="Content Placeholder 2"/>
          <p:cNvSpPr>
            <a:spLocks noGrp="1"/>
          </p:cNvSpPr>
          <p:nvPr>
            <p:ph idx="1"/>
          </p:nvPr>
        </p:nvSpPr>
        <p:spPr/>
        <p:txBody>
          <a:bodyPr/>
          <a:lstStyle/>
          <a:p>
            <a:r>
              <a:rPr lang="en-US" dirty="0"/>
              <a:t>Content-related description *</a:t>
            </a:r>
          </a:p>
          <a:p>
            <a:r>
              <a:rPr lang="en-US" dirty="0"/>
              <a:t>Criterion/Consequential Validity *</a:t>
            </a:r>
          </a:p>
          <a:p>
            <a:r>
              <a:rPr lang="en-US" dirty="0"/>
              <a:t>Test bias review: panel &amp; empirical *</a:t>
            </a:r>
          </a:p>
          <a:p>
            <a:r>
              <a:rPr lang="en-US" dirty="0"/>
              <a:t>Reliability: Test-Retest &amp; SEMs</a:t>
            </a:r>
          </a:p>
          <a:p>
            <a:pPr marL="0" indent="0">
              <a:buNone/>
            </a:pPr>
            <a:r>
              <a:rPr lang="en-US" dirty="0"/>
              <a:t>											</a:t>
            </a:r>
            <a:r>
              <a:rPr lang="en-US" sz="1600" dirty="0"/>
              <a:t>* = minimum requirement</a:t>
            </a:r>
          </a:p>
          <a:p>
            <a:pPr marL="0" indent="0">
              <a:buNone/>
            </a:pPr>
            <a:endParaRPr lang="en-US" dirty="0"/>
          </a:p>
          <a:p>
            <a:r>
              <a:rPr lang="en-US" dirty="0"/>
              <a:t>Cut score validation: not applicable (local)</a:t>
            </a:r>
          </a:p>
          <a:p>
            <a:r>
              <a:rPr lang="en-US" dirty="0"/>
              <a:t>Disproportionate impact: not applicable (local)</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5827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Progress on Common Assessment</a:t>
            </a:r>
            <a:endParaRPr lang="en-US" dirty="0"/>
          </a:p>
        </p:txBody>
      </p:sp>
      <p:sp>
        <p:nvSpPr>
          <p:cNvPr id="3" name="Content Placeholder 2"/>
          <p:cNvSpPr>
            <a:spLocks noGrp="1"/>
          </p:cNvSpPr>
          <p:nvPr>
            <p:ph idx="1"/>
          </p:nvPr>
        </p:nvSpPr>
        <p:spPr/>
        <p:txBody>
          <a:bodyPr/>
          <a:lstStyle/>
          <a:p>
            <a:pPr>
              <a:lnSpc>
                <a:spcPct val="120000"/>
              </a:lnSpc>
            </a:pPr>
            <a:r>
              <a:rPr lang="en-US" sz="2600" dirty="0"/>
              <a:t>Significant efforts by stakeholders are not lost</a:t>
            </a:r>
          </a:p>
          <a:p>
            <a:pPr lvl="1">
              <a:lnSpc>
                <a:spcPct val="120000"/>
              </a:lnSpc>
            </a:pPr>
            <a:r>
              <a:rPr lang="en-US" sz="2600" dirty="0"/>
              <a:t>Local implementation team work</a:t>
            </a:r>
          </a:p>
          <a:p>
            <a:pPr lvl="1">
              <a:lnSpc>
                <a:spcPct val="120000"/>
              </a:lnSpc>
            </a:pPr>
            <a:r>
              <a:rPr lang="en-US" sz="2600" dirty="0"/>
              <a:t>Competency mapping by faculty</a:t>
            </a:r>
          </a:p>
          <a:p>
            <a:pPr lvl="1">
              <a:lnSpc>
                <a:spcPct val="120000"/>
              </a:lnSpc>
            </a:pPr>
            <a:r>
              <a:rPr lang="en-US" sz="2600" dirty="0"/>
              <a:t>IT integration work on </a:t>
            </a:r>
            <a:r>
              <a:rPr lang="en-US" sz="2600" dirty="0" smtClean="0"/>
              <a:t>Project </a:t>
            </a:r>
            <a:r>
              <a:rPr lang="en-US" sz="2600" dirty="0"/>
              <a:t>G</a:t>
            </a:r>
            <a:r>
              <a:rPr lang="en-US" sz="2600" dirty="0" smtClean="0"/>
              <a:t>lue</a:t>
            </a:r>
            <a:r>
              <a:rPr lang="en-US" sz="2600" dirty="0"/>
              <a:t>, </a:t>
            </a:r>
            <a:r>
              <a:rPr lang="en-US" sz="2600" dirty="0" err="1"/>
              <a:t>IdP</a:t>
            </a:r>
            <a:r>
              <a:rPr lang="en-US" sz="2600" dirty="0"/>
              <a:t> proxy, Shibboleth upgrades</a:t>
            </a:r>
          </a:p>
          <a:p>
            <a:pPr lvl="1">
              <a:lnSpc>
                <a:spcPct val="120000"/>
              </a:lnSpc>
            </a:pPr>
            <a:r>
              <a:rPr lang="en-US" sz="2600" dirty="0"/>
              <a:t>Assessment center analysis, feedback</a:t>
            </a:r>
          </a:p>
          <a:p>
            <a:pPr lvl="1">
              <a:lnSpc>
                <a:spcPct val="120000"/>
              </a:lnSpc>
            </a:pPr>
            <a:r>
              <a:rPr lang="en-US" sz="2600" dirty="0"/>
              <a:t>MMAP adoption</a:t>
            </a:r>
          </a:p>
          <a:p>
            <a:pPr>
              <a:lnSpc>
                <a:spcPct val="120000"/>
              </a:lnSpc>
            </a:pPr>
            <a:r>
              <a:rPr lang="en-US" sz="2600" dirty="0"/>
              <a:t>We continue to move </a:t>
            </a:r>
            <a:r>
              <a:rPr lang="en-US" sz="2600" dirty="0" smtClean="0"/>
              <a:t>forward.</a:t>
            </a:r>
            <a:endParaRPr lang="en-US" sz="26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319" y="5869094"/>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257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CAI Pilot Colleges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444949"/>
              </p:ext>
            </p:extLst>
          </p:nvPr>
        </p:nvGraphicFramePr>
        <p:xfrm>
          <a:off x="1096963" y="1846263"/>
          <a:ext cx="10058400" cy="2225040"/>
        </p:xfrm>
        <a:graphic>
          <a:graphicData uri="http://schemas.openxmlformats.org/drawingml/2006/table">
            <a:tbl>
              <a:tblPr bandRow="1">
                <a:tableStyleId>{5C22544A-7EE6-4342-B048-85BDC9FD1C3A}</a:tableStyleId>
              </a:tblPr>
              <a:tblGrid>
                <a:gridCol w="5029200"/>
                <a:gridCol w="5029200"/>
              </a:tblGrid>
              <a:tr h="370840">
                <a:tc>
                  <a:txBody>
                    <a:bodyPr/>
                    <a:lstStyle/>
                    <a:p>
                      <a:r>
                        <a:rPr lang="en-US" dirty="0" smtClean="0"/>
                        <a:t>Bakersfield</a:t>
                      </a:r>
                    </a:p>
                  </a:txBody>
                  <a:tcPr/>
                </a:tc>
                <a:tc>
                  <a:txBody>
                    <a:bodyPr/>
                    <a:lstStyle/>
                    <a:p>
                      <a:r>
                        <a:rPr lang="en-US" dirty="0" smtClean="0"/>
                        <a:t>Fresno City</a:t>
                      </a:r>
                    </a:p>
                  </a:txBody>
                  <a:tcPr/>
                </a:tc>
              </a:tr>
              <a:tr h="370840">
                <a:tc>
                  <a:txBody>
                    <a:bodyPr/>
                    <a:lstStyle/>
                    <a:p>
                      <a:r>
                        <a:rPr lang="en-US" dirty="0" smtClean="0"/>
                        <a:t>Butte</a:t>
                      </a:r>
                      <a:endParaRPr lang="en-US" dirty="0"/>
                    </a:p>
                  </a:txBody>
                  <a:tcPr/>
                </a:tc>
                <a:tc>
                  <a:txBody>
                    <a:bodyPr/>
                    <a:lstStyle/>
                    <a:p>
                      <a:r>
                        <a:rPr lang="en-US" dirty="0" smtClean="0"/>
                        <a:t>Rio Hondo</a:t>
                      </a:r>
                      <a:endParaRPr lang="en-US" dirty="0"/>
                    </a:p>
                  </a:txBody>
                  <a:tcPr/>
                </a:tc>
              </a:tr>
              <a:tr h="370840">
                <a:tc>
                  <a:txBody>
                    <a:bodyPr/>
                    <a:lstStyle/>
                    <a:p>
                      <a:r>
                        <a:rPr lang="en-US" dirty="0" smtClean="0"/>
                        <a:t>Chaffey</a:t>
                      </a:r>
                      <a:endParaRPr lang="en-US" dirty="0"/>
                    </a:p>
                  </a:txBody>
                  <a:tcPr/>
                </a:tc>
                <a:tc>
                  <a:txBody>
                    <a:bodyPr/>
                    <a:lstStyle/>
                    <a:p>
                      <a:r>
                        <a:rPr lang="en-US" dirty="0" smtClean="0"/>
                        <a:t>Sacramento City</a:t>
                      </a:r>
                      <a:endParaRPr lang="en-US" dirty="0"/>
                    </a:p>
                  </a:txBody>
                  <a:tcPr/>
                </a:tc>
              </a:tr>
              <a:tr h="370840">
                <a:tc>
                  <a:txBody>
                    <a:bodyPr/>
                    <a:lstStyle/>
                    <a:p>
                      <a:r>
                        <a:rPr lang="en-US" dirty="0" err="1" smtClean="0"/>
                        <a:t>DeAnza</a:t>
                      </a:r>
                      <a:endParaRPr lang="en-US" dirty="0"/>
                    </a:p>
                  </a:txBody>
                  <a:tcPr/>
                </a:tc>
                <a:tc>
                  <a:txBody>
                    <a:bodyPr/>
                    <a:lstStyle/>
                    <a:p>
                      <a:r>
                        <a:rPr lang="en-US" dirty="0" smtClean="0"/>
                        <a:t>Saddleback</a:t>
                      </a:r>
                      <a:endParaRPr lang="en-US" dirty="0"/>
                    </a:p>
                  </a:txBody>
                  <a:tcPr/>
                </a:tc>
              </a:tr>
              <a:tr h="370840">
                <a:tc>
                  <a:txBody>
                    <a:bodyPr/>
                    <a:lstStyle/>
                    <a:p>
                      <a:r>
                        <a:rPr lang="en-US" dirty="0" smtClean="0"/>
                        <a:t>Delta</a:t>
                      </a:r>
                      <a:endParaRPr lang="en-US" dirty="0"/>
                    </a:p>
                  </a:txBody>
                  <a:tcPr/>
                </a:tc>
                <a:tc>
                  <a:txBody>
                    <a:bodyPr/>
                    <a:lstStyle/>
                    <a:p>
                      <a:r>
                        <a:rPr lang="en-US" dirty="0" smtClean="0"/>
                        <a:t>Santa Monica</a:t>
                      </a:r>
                      <a:endParaRPr lang="en-US" dirty="0"/>
                    </a:p>
                  </a:txBody>
                  <a:tcPr/>
                </a:tc>
              </a:tr>
              <a:tr h="370840">
                <a:tc>
                  <a:txBody>
                    <a:bodyPr/>
                    <a:lstStyle/>
                    <a:p>
                      <a:r>
                        <a:rPr lang="en-US" dirty="0" smtClean="0"/>
                        <a:t>Diablo Valley</a:t>
                      </a:r>
                      <a:endParaRPr lang="en-US" dirty="0"/>
                    </a:p>
                  </a:txBody>
                  <a:tcPr/>
                </a:tc>
                <a:tc>
                  <a:txBody>
                    <a:bodyPr/>
                    <a:lstStyle/>
                    <a:p>
                      <a:r>
                        <a:rPr lang="en-US" dirty="0" smtClean="0"/>
                        <a:t>West Los Angeles</a:t>
                      </a:r>
                      <a:endParaRPr lang="en-US" dirty="0"/>
                    </a:p>
                  </a:txBody>
                  <a:tcPr/>
                </a:tc>
              </a:tr>
            </a:tbl>
          </a:graphicData>
        </a:graphic>
      </p:graphicFrame>
      <p:pic>
        <p:nvPicPr>
          <p:cNvPr id="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4002" y="590454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583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TotalTime>
  <Words>1333</Words>
  <Application>Microsoft Macintosh PowerPoint</Application>
  <PresentationFormat>Widescreen</PresentationFormat>
  <Paragraphs>148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Calibri Light</vt:lpstr>
      <vt:lpstr>Georgia</vt:lpstr>
      <vt:lpstr>Arial</vt:lpstr>
      <vt:lpstr>Retrospect</vt:lpstr>
      <vt:lpstr>The Continuing Path Towards the Common Assessment</vt:lpstr>
      <vt:lpstr>Overview</vt:lpstr>
      <vt:lpstr>Requirements for Assessment Tests</vt:lpstr>
      <vt:lpstr>Chancellor’s Office Assessment Workgroup</vt:lpstr>
      <vt:lpstr>Review Process for Assessment Tests</vt:lpstr>
      <vt:lpstr>Possible Recommendations from Assessment Workgroup</vt:lpstr>
      <vt:lpstr>Standards for Assessment Tests</vt:lpstr>
      <vt:lpstr>Continuing Progress on Common Assessment</vt:lpstr>
      <vt:lpstr>CAI Pilot Colleges</vt:lpstr>
      <vt:lpstr>Pilot Phase Continues</vt:lpstr>
      <vt:lpstr>Anticipated Next Steps</vt:lpstr>
      <vt:lpstr>CCCAssess as a Product</vt:lpstr>
      <vt:lpstr>Next Steps for CAI</vt:lpstr>
      <vt:lpstr>Writing Sample</vt:lpstr>
      <vt:lpstr>“Diagnostic” Information</vt:lpstr>
      <vt:lpstr>Recency and Retesting Guidelines</vt:lpstr>
      <vt:lpstr>Local Senate Approval for Participation in MMAP</vt:lpstr>
      <vt:lpstr>Validation of Statewide Multiple Measures</vt:lpstr>
      <vt:lpstr>Thank You for Coming</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Continuing Path Towards the Common Assessment</dc:title>
  <dc:creator>Craig Rutan</dc:creator>
  <cp:lastModifiedBy>Craig Rutan</cp:lastModifiedBy>
  <cp:revision>10</cp:revision>
  <dcterms:created xsi:type="dcterms:W3CDTF">2016-10-27T17:41:46Z</dcterms:created>
  <dcterms:modified xsi:type="dcterms:W3CDTF">2016-11-01T22:41:06Z</dcterms:modified>
</cp:coreProperties>
</file>