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gug2zg8wetygUFooYoAxOpieiL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4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b2897253a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b2897253a_0_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Stephanie </a:t>
            </a:r>
            <a:endParaRPr/>
          </a:p>
        </p:txBody>
      </p:sp>
      <p:sp>
        <p:nvSpPr>
          <p:cNvPr id="156" name="Google Shape;156;g5b2897253a_0_2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b2897253a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b2897253a_0_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5b2897253a_0_5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Stephanie </a:t>
            </a:r>
            <a:endParaRPr/>
          </a:p>
        </p:txBody>
      </p:sp>
      <p:sp>
        <p:nvSpPr>
          <p:cNvPr id="100" name="Google Shape;1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b2897253a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b2897253a_0_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State Required Data and Local Generated data to meet  specific needs </a:t>
            </a:r>
            <a:endParaRPr/>
          </a:p>
          <a:p>
            <a:pPr marL="0" lvl="0" indent="0" algn="l" rtl="0">
              <a:spcBef>
                <a:spcPts val="0"/>
              </a:spcBef>
              <a:spcAft>
                <a:spcPts val="0"/>
              </a:spcAft>
              <a:buNone/>
            </a:pPr>
            <a:r>
              <a:rPr lang="en-US"/>
              <a:t>Stephanie </a:t>
            </a:r>
            <a:endParaRPr/>
          </a:p>
        </p:txBody>
      </p:sp>
      <p:sp>
        <p:nvSpPr>
          <p:cNvPr id="107" name="Google Shape;107;g5b2897253a_0_2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b2897253a_0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5b2897253a_0_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Carlos Example-- Math </a:t>
            </a:r>
            <a:endParaRPr/>
          </a:p>
          <a:p>
            <a:pPr marL="0" lvl="0" indent="0" algn="l" rtl="0">
              <a:spcBef>
                <a:spcPts val="0"/>
              </a:spcBef>
              <a:spcAft>
                <a:spcPts val="0"/>
              </a:spcAft>
              <a:buNone/>
            </a:pPr>
            <a:r>
              <a:rPr lang="en-US"/>
              <a:t>Darla </a:t>
            </a:r>
            <a:endParaRPr/>
          </a:p>
        </p:txBody>
      </p:sp>
      <p:sp>
        <p:nvSpPr>
          <p:cNvPr id="114" name="Google Shape;114;g5b2897253a_0_3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b2897253a_0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b2897253a_0_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Darla </a:t>
            </a:r>
            <a:endParaRPr/>
          </a:p>
        </p:txBody>
      </p:sp>
      <p:sp>
        <p:nvSpPr>
          <p:cNvPr id="121" name="Google Shape;121;g5b2897253a_0_4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b2897253a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5b2897253a_0_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US"/>
              <a:t>Carlos</a:t>
            </a:r>
            <a:endParaRPr/>
          </a:p>
        </p:txBody>
      </p:sp>
      <p:sp>
        <p:nvSpPr>
          <p:cNvPr id="128" name="Google Shape;128;g5b2897253a_0_3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5b2897253a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5b2897253a_0_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Carlos </a:t>
            </a:r>
            <a:endParaRPr/>
          </a:p>
        </p:txBody>
      </p:sp>
      <p:sp>
        <p:nvSpPr>
          <p:cNvPr id="135" name="Google Shape;135;g5b2897253a_0_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b2897253a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b2897253a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Carlos </a:t>
            </a:r>
            <a:endParaRPr/>
          </a:p>
        </p:txBody>
      </p:sp>
      <p:sp>
        <p:nvSpPr>
          <p:cNvPr id="142" name="Google Shape;142;g5b2897253a_0_8: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b2897253a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b2897253a_0_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Carlos </a:t>
            </a:r>
            <a:endParaRPr/>
          </a:p>
        </p:txBody>
      </p:sp>
      <p:sp>
        <p:nvSpPr>
          <p:cNvPr id="149" name="Google Shape;149;g5b2897253a_0_14: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4"/>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5400"/>
              <a:buFont typeface="Arial"/>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lvl1pPr lvl="0" algn="l">
              <a:spcBef>
                <a:spcPts val="480"/>
              </a:spcBef>
              <a:spcAft>
                <a:spcPts val="0"/>
              </a:spcAft>
              <a:buSzPts val="2040"/>
              <a:buNone/>
              <a:defRPr>
                <a:solidFill>
                  <a:srgbClr val="3F3F3F"/>
                </a:solidFill>
              </a:defRPr>
            </a:lvl1pPr>
            <a:lvl2pPr lvl="1" algn="ctr">
              <a:spcBef>
                <a:spcPts val="400"/>
              </a:spcBef>
              <a:spcAft>
                <a:spcPts val="0"/>
              </a:spcAft>
              <a:buSzPts val="1700"/>
              <a:buNone/>
              <a:defRPr>
                <a:solidFill>
                  <a:srgbClr val="888888"/>
                </a:solidFill>
              </a:defRPr>
            </a:lvl2pPr>
            <a:lvl3pPr lvl="2" algn="ctr">
              <a:spcBef>
                <a:spcPts val="360"/>
              </a:spcBef>
              <a:spcAft>
                <a:spcPts val="0"/>
              </a:spcAft>
              <a:buSzPts val="1620"/>
              <a:buNone/>
              <a:defRPr>
                <a:solidFill>
                  <a:srgbClr val="888888"/>
                </a:solidFill>
              </a:defRPr>
            </a:lvl3pPr>
            <a:lvl4pPr lvl="3" algn="ctr">
              <a:spcBef>
                <a:spcPts val="320"/>
              </a:spcBef>
              <a:spcAft>
                <a:spcPts val="0"/>
              </a:spcAft>
              <a:buSzPts val="1600"/>
              <a:buNone/>
              <a:defRPr>
                <a:solidFill>
                  <a:srgbClr val="888888"/>
                </a:solidFill>
              </a:defRPr>
            </a:lvl4pPr>
            <a:lvl5pPr lvl="4" algn="ctr">
              <a:spcBef>
                <a:spcPts val="280"/>
              </a:spcBef>
              <a:spcAft>
                <a:spcPts val="0"/>
              </a:spcAft>
              <a:buSzPts val="1400"/>
              <a:buNone/>
              <a:defRPr>
                <a:solidFill>
                  <a:srgbClr val="888888"/>
                </a:solidFill>
              </a:defRPr>
            </a:lvl5pPr>
            <a:lvl6pPr lvl="5" algn="ctr">
              <a:spcBef>
                <a:spcPts val="260"/>
              </a:spcBef>
              <a:spcAft>
                <a:spcPts val="0"/>
              </a:spcAft>
              <a:buSzPts val="1300"/>
              <a:buNone/>
              <a:defRPr>
                <a:solidFill>
                  <a:srgbClr val="888888"/>
                </a:solidFill>
              </a:defRPr>
            </a:lvl6pPr>
            <a:lvl7pPr lvl="6" algn="ctr">
              <a:spcBef>
                <a:spcPts val="260"/>
              </a:spcBef>
              <a:spcAft>
                <a:spcPts val="0"/>
              </a:spcAft>
              <a:buSzPts val="1300"/>
              <a:buNone/>
              <a:defRPr>
                <a:solidFill>
                  <a:srgbClr val="888888"/>
                </a:solidFill>
              </a:defRPr>
            </a:lvl7pPr>
            <a:lvl8pPr lvl="7" algn="ctr">
              <a:spcBef>
                <a:spcPts val="260"/>
              </a:spcBef>
              <a:spcAft>
                <a:spcPts val="0"/>
              </a:spcAft>
              <a:buSzPts val="1300"/>
              <a:buNone/>
              <a:defRPr>
                <a:solidFill>
                  <a:srgbClr val="888888"/>
                </a:solidFill>
              </a:defRPr>
            </a:lvl8pPr>
            <a:lvl9pPr lvl="8" algn="ctr">
              <a:spcBef>
                <a:spcPts val="260"/>
              </a:spcBef>
              <a:spcAft>
                <a:spcPts val="0"/>
              </a:spcAft>
              <a:buSzPts val="1300"/>
              <a:buNone/>
              <a:defRPr>
                <a:solidFill>
                  <a:srgbClr val="888888"/>
                </a:solidFill>
              </a:defRPr>
            </a:lvl9pPr>
          </a:lstStyle>
          <a:p>
            <a:endParaRPr/>
          </a:p>
        </p:txBody>
      </p:sp>
      <p:sp>
        <p:nvSpPr>
          <p:cNvPr id="20" name="Google Shape;20;p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23" name="Google Shape;23;p4"/>
          <p:cNvCxnSpPr/>
          <p:nvPr/>
        </p:nvCxnSpPr>
        <p:spPr>
          <a:xfrm>
            <a:off x="685800" y="3398520"/>
            <a:ext cx="784860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1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4"/>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7" name="Google Shape;87;p14"/>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4"/>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5"/>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5"/>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722313" y="2362200"/>
            <a:ext cx="7772400" cy="22002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4800"/>
              <a:buFont typeface="Arial"/>
              <a:buNone/>
              <a:defRPr sz="48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6"/>
          <p:cNvSpPr txBox="1">
            <a:spLocks noGrp="1"/>
          </p:cNvSpPr>
          <p:nvPr>
            <p:ph type="body" idx="1"/>
          </p:nvPr>
        </p:nvSpPr>
        <p:spPr>
          <a:xfrm>
            <a:off x="722313" y="4626864"/>
            <a:ext cx="7772400" cy="1500187"/>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040"/>
              <a:buNone/>
              <a:defRPr sz="2400">
                <a:solidFill>
                  <a:schemeClr val="lt2"/>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44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228600" algn="l">
              <a:spcBef>
                <a:spcPts val="280"/>
              </a:spcBef>
              <a:spcAft>
                <a:spcPts val="0"/>
              </a:spcAft>
              <a:buSzPts val="1400"/>
              <a:buNone/>
              <a:defRPr sz="1400">
                <a:solidFill>
                  <a:schemeClr val="lt1"/>
                </a:solidFill>
              </a:defRPr>
            </a:lvl6pPr>
            <a:lvl7pPr marL="3200400" lvl="6" indent="-228600" algn="l">
              <a:spcBef>
                <a:spcPts val="280"/>
              </a:spcBef>
              <a:spcAft>
                <a:spcPts val="0"/>
              </a:spcAft>
              <a:buSzPts val="1400"/>
              <a:buNone/>
              <a:defRPr sz="1400">
                <a:solidFill>
                  <a:schemeClr val="lt1"/>
                </a:solidFill>
              </a:defRPr>
            </a:lvl7pPr>
            <a:lvl8pPr marL="3657600" lvl="7" indent="-228600" algn="l">
              <a:spcBef>
                <a:spcPts val="280"/>
              </a:spcBef>
              <a:spcAft>
                <a:spcPts val="0"/>
              </a:spcAft>
              <a:buSzPts val="1400"/>
              <a:buNone/>
              <a:defRPr sz="1400">
                <a:solidFill>
                  <a:schemeClr val="lt1"/>
                </a:solidFill>
              </a:defRPr>
            </a:lvl8pPr>
            <a:lvl9pPr marL="4114800" lvl="8" indent="-228600" algn="l">
              <a:spcBef>
                <a:spcPts val="280"/>
              </a:spcBef>
              <a:spcAft>
                <a:spcPts val="0"/>
              </a:spcAft>
              <a:buSzPts val="1400"/>
              <a:buNone/>
              <a:defRPr sz="1400">
                <a:solidFill>
                  <a:schemeClr val="lt1"/>
                </a:solidFill>
              </a:defRPr>
            </a:lvl9pPr>
          </a:lstStyle>
          <a:p>
            <a:endParaRPr/>
          </a:p>
        </p:txBody>
      </p:sp>
      <p:sp>
        <p:nvSpPr>
          <p:cNvPr id="33" name="Google Shape;33;p6"/>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36" name="Google Shape;36;p6"/>
          <p:cNvCxnSpPr/>
          <p:nvPr/>
        </p:nvCxnSpPr>
        <p:spPr>
          <a:xfrm>
            <a:off x="731520" y="4599432"/>
            <a:ext cx="7848600" cy="1588"/>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7"/>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0" name="Google Shape;40;p7"/>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rm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41" name="Google Shape;41;p7"/>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7"/>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4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8"/>
          <p:cNvSpPr txBox="1">
            <a:spLocks noGrp="1"/>
          </p:cNvSpPr>
          <p:nvPr>
            <p:ph type="body" idx="1"/>
          </p:nvPr>
        </p:nvSpPr>
        <p:spPr>
          <a:xfrm>
            <a:off x="45720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7" name="Google Shape;47;p8"/>
          <p:cNvSpPr txBox="1">
            <a:spLocks noGrp="1"/>
          </p:cNvSpPr>
          <p:nvPr>
            <p:ph type="body" idx="2"/>
          </p:nvPr>
        </p:nvSpPr>
        <p:spPr>
          <a:xfrm>
            <a:off x="45720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48" name="Google Shape;48;p8"/>
          <p:cNvSpPr txBox="1">
            <a:spLocks noGrp="1"/>
          </p:cNvSpPr>
          <p:nvPr>
            <p:ph type="body" idx="3"/>
          </p:nvPr>
        </p:nvSpPr>
        <p:spPr>
          <a:xfrm>
            <a:off x="4754880" y="1676400"/>
            <a:ext cx="3931920" cy="639762"/>
          </a:xfrm>
          <a:prstGeom prst="rect">
            <a:avLst/>
          </a:prstGeom>
          <a:noFill/>
          <a:ln>
            <a:noFill/>
          </a:ln>
        </p:spPr>
        <p:txBody>
          <a:bodyPr spcFirstLastPara="1" wrap="square" lIns="91425" tIns="45700" rIns="91425" bIns="45700" anchor="ctr" anchorCtr="0">
            <a:normAutofit/>
          </a:bodyPr>
          <a:lstStyle>
            <a:lvl1pPr marL="457200" lvl="0" indent="-228600" algn="ctr">
              <a:spcBef>
                <a:spcPts val="400"/>
              </a:spcBef>
              <a:spcAft>
                <a:spcPts val="0"/>
              </a:spcAft>
              <a:buSzPts val="1700"/>
              <a:buNone/>
              <a:defRPr sz="2000" b="0">
                <a:solidFill>
                  <a:schemeClr val="dk2"/>
                </a:solidFill>
                <a:latin typeface="Arial"/>
                <a:ea typeface="Arial"/>
                <a:cs typeface="Arial"/>
                <a:sym typeface="Aria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62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49" name="Google Shape;49;p8"/>
          <p:cNvSpPr txBox="1">
            <a:spLocks noGrp="1"/>
          </p:cNvSpPr>
          <p:nvPr>
            <p:ph type="body" idx="4"/>
          </p:nvPr>
        </p:nvSpPr>
        <p:spPr>
          <a:xfrm>
            <a:off x="4754880" y="2438400"/>
            <a:ext cx="3931920" cy="3951288"/>
          </a:xfrm>
          <a:prstGeom prst="rect">
            <a:avLst/>
          </a:prstGeom>
          <a:noFill/>
          <a:ln>
            <a:noFill/>
          </a:ln>
        </p:spPr>
        <p:txBody>
          <a:bodyPr spcFirstLastPara="1" wrap="square" lIns="91425" tIns="45700" rIns="91425" bIns="45700" anchor="t" anchorCtr="0">
            <a:normAutofit/>
          </a:bodyPr>
          <a:lstStyle>
            <a:lvl1pPr marL="457200" lvl="0" indent="-358140" algn="l">
              <a:spcBef>
                <a:spcPts val="480"/>
              </a:spcBef>
              <a:spcAft>
                <a:spcPts val="0"/>
              </a:spcAft>
              <a:buSzPts val="2040"/>
              <a:buChar char="•"/>
              <a:defRPr sz="2400"/>
            </a:lvl1pPr>
            <a:lvl2pPr marL="914400" lvl="1" indent="-336550" algn="l">
              <a:spcBef>
                <a:spcPts val="400"/>
              </a:spcBef>
              <a:spcAft>
                <a:spcPts val="0"/>
              </a:spcAft>
              <a:buSzPts val="1700"/>
              <a:buChar char="•"/>
              <a:defRPr sz="2000"/>
            </a:lvl2pPr>
            <a:lvl3pPr marL="1371600" lvl="2" indent="-331469" algn="l">
              <a:spcBef>
                <a:spcPts val="360"/>
              </a:spcBef>
              <a:spcAft>
                <a:spcPts val="0"/>
              </a:spcAft>
              <a:buSzPts val="162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50" name="Google Shape;50;p8"/>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53" name="Google Shape;53;p8"/>
          <p:cNvCxnSpPr/>
          <p:nvPr/>
        </p:nvCxnSpPr>
        <p:spPr>
          <a:xfrm rot="5400000">
            <a:off x="2217817" y="4045823"/>
            <a:ext cx="4709160" cy="794"/>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0"/>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0"/>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457200" y="792080"/>
            <a:ext cx="2139696" cy="126187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1"/>
          <p:cNvSpPr txBox="1">
            <a:spLocks noGrp="1"/>
          </p:cNvSpPr>
          <p:nvPr>
            <p:ph type="body" idx="1"/>
          </p:nvPr>
        </p:nvSpPr>
        <p:spPr>
          <a:xfrm>
            <a:off x="2971800" y="792080"/>
            <a:ext cx="5715000" cy="5577840"/>
          </a:xfrm>
          <a:prstGeom prst="rect">
            <a:avLst/>
          </a:prstGeom>
          <a:noFill/>
          <a:ln>
            <a:noFill/>
          </a:ln>
        </p:spPr>
        <p:txBody>
          <a:bodyPr spcFirstLastPara="1" wrap="square" lIns="91425" tIns="45700" rIns="91425" bIns="45700" anchor="t" anchorCtr="0">
            <a:normAutofit/>
          </a:bodyPr>
          <a:lstStyle>
            <a:lvl1pPr marL="457200" lvl="0" indent="-401320" algn="l">
              <a:spcBef>
                <a:spcPts val="640"/>
              </a:spcBef>
              <a:spcAft>
                <a:spcPts val="0"/>
              </a:spcAft>
              <a:buSzPts val="2720"/>
              <a:buChar char="•"/>
              <a:defRPr sz="3200"/>
            </a:lvl1pPr>
            <a:lvl2pPr marL="914400" lvl="1" indent="-379730" algn="l">
              <a:spcBef>
                <a:spcPts val="560"/>
              </a:spcBef>
              <a:spcAft>
                <a:spcPts val="0"/>
              </a:spcAft>
              <a:buSzPts val="2380"/>
              <a:buChar char="•"/>
              <a:defRPr sz="2800"/>
            </a:lvl2pPr>
            <a:lvl3pPr marL="1371600" lvl="2" indent="-365760" algn="l">
              <a:spcBef>
                <a:spcPts val="480"/>
              </a:spcBef>
              <a:spcAft>
                <a:spcPts val="0"/>
              </a:spcAft>
              <a:buSzPts val="216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66" name="Google Shape;66;p11"/>
          <p:cNvSpPr txBox="1">
            <a:spLocks noGrp="1"/>
          </p:cNvSpPr>
          <p:nvPr>
            <p:ph type="body" idx="2"/>
          </p:nvPr>
        </p:nvSpPr>
        <p:spPr>
          <a:xfrm>
            <a:off x="457201" y="2130552"/>
            <a:ext cx="2139696" cy="4243615"/>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67" name="Google Shape;67;p11"/>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cxnSp>
        <p:nvCxnSpPr>
          <p:cNvPr id="70" name="Google Shape;70;p11"/>
          <p:cNvCxnSpPr/>
          <p:nvPr/>
        </p:nvCxnSpPr>
        <p:spPr>
          <a:xfrm rot="5400000">
            <a:off x="-13116" y="3580206"/>
            <a:ext cx="5577840" cy="1588"/>
          </a:xfrm>
          <a:prstGeom prst="straightConnector1">
            <a:avLst/>
          </a:prstGeom>
          <a:noFill/>
          <a:ln w="19050" cap="flat" cmpd="sng">
            <a:solidFill>
              <a:schemeClr val="dk2"/>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400"/>
              <a:buFont typeface="Arial"/>
              <a:buNone/>
              <a:defRPr sz="2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2"/>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Google Shape;74;p12"/>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5" name="Google Shape;75;p12"/>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p:nvPr/>
        </p:nvSpPr>
        <p:spPr>
          <a:xfrm>
            <a:off x="0" y="220786"/>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3"/>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3" name="Google Shape;13;p3"/>
          <p:cNvSpPr/>
          <p:nvPr/>
        </p:nvSpPr>
        <p:spPr>
          <a:xfrm>
            <a:off x="0" y="0"/>
            <a:ext cx="9144000" cy="365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3"/>
          <p:cNvSpPr txBox="1">
            <a:spLocks noGrp="1"/>
          </p:cNvSpPr>
          <p:nvPr>
            <p:ph type="dt" idx="10"/>
          </p:nvPr>
        </p:nvSpPr>
        <p:spPr>
          <a:xfrm>
            <a:off x="457200" y="18288"/>
            <a:ext cx="2895600" cy="32918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3"/>
          <p:cNvSpPr txBox="1">
            <a:spLocks noGrp="1"/>
          </p:cNvSpPr>
          <p:nvPr>
            <p:ph type="ftr" idx="11"/>
          </p:nvPr>
        </p:nvSpPr>
        <p:spPr>
          <a:xfrm>
            <a:off x="3429000" y="18288"/>
            <a:ext cx="4114800" cy="32918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3"/>
          <p:cNvSpPr txBox="1">
            <a:spLocks noGrp="1"/>
          </p:cNvSpPr>
          <p:nvPr>
            <p:ph type="sldNum" idx="12"/>
          </p:nvPr>
        </p:nvSpPr>
        <p:spPr>
          <a:xfrm>
            <a:off x="7620000" y="18288"/>
            <a:ext cx="1066800" cy="329184"/>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i="0" u="none" strike="noStrike" cap="none">
                <a:solidFill>
                  <a:srgbClr val="FFFFFF"/>
                </a:solidFill>
                <a:latin typeface="Arial"/>
                <a:ea typeface="Arial"/>
                <a:cs typeface="Arial"/>
                <a:sym typeface="Arial"/>
              </a:defRPr>
            </a:lvl1pPr>
            <a:lvl2pPr marL="0" marR="0" lvl="1" indent="0" algn="l" rtl="0">
              <a:spcBef>
                <a:spcPts val="0"/>
              </a:spcBef>
              <a:buNone/>
              <a:defRPr sz="1400" b="1" i="0" u="none" strike="noStrike" cap="none">
                <a:solidFill>
                  <a:srgbClr val="FFFFFF"/>
                </a:solidFill>
                <a:latin typeface="Arial"/>
                <a:ea typeface="Arial"/>
                <a:cs typeface="Arial"/>
                <a:sym typeface="Arial"/>
              </a:defRPr>
            </a:lvl2pPr>
            <a:lvl3pPr marL="0" marR="0" lvl="2" indent="0" algn="l" rtl="0">
              <a:spcBef>
                <a:spcPts val="0"/>
              </a:spcBef>
              <a:buNone/>
              <a:defRPr sz="1400" b="1" i="0" u="none" strike="noStrike" cap="none">
                <a:solidFill>
                  <a:srgbClr val="FFFFFF"/>
                </a:solidFill>
                <a:latin typeface="Arial"/>
                <a:ea typeface="Arial"/>
                <a:cs typeface="Arial"/>
                <a:sym typeface="Arial"/>
              </a:defRPr>
            </a:lvl3pPr>
            <a:lvl4pPr marL="0" marR="0" lvl="3" indent="0" algn="l" rtl="0">
              <a:spcBef>
                <a:spcPts val="0"/>
              </a:spcBef>
              <a:buNone/>
              <a:defRPr sz="1400" b="1" i="0" u="none" strike="noStrike" cap="none">
                <a:solidFill>
                  <a:srgbClr val="FFFFFF"/>
                </a:solidFill>
                <a:latin typeface="Arial"/>
                <a:ea typeface="Arial"/>
                <a:cs typeface="Arial"/>
                <a:sym typeface="Arial"/>
              </a:defRPr>
            </a:lvl4pPr>
            <a:lvl5pPr marL="0" marR="0" lvl="4" indent="0" algn="l" rtl="0">
              <a:spcBef>
                <a:spcPts val="0"/>
              </a:spcBef>
              <a:buNone/>
              <a:defRPr sz="1400" b="1" i="0" u="none" strike="noStrike" cap="none">
                <a:solidFill>
                  <a:srgbClr val="FFFFFF"/>
                </a:solidFill>
                <a:latin typeface="Arial"/>
                <a:ea typeface="Arial"/>
                <a:cs typeface="Arial"/>
                <a:sym typeface="Arial"/>
              </a:defRPr>
            </a:lvl5pPr>
            <a:lvl6pPr marL="0" marR="0" lvl="5" indent="0" algn="l" rtl="0">
              <a:spcBef>
                <a:spcPts val="0"/>
              </a:spcBef>
              <a:buNone/>
              <a:defRPr sz="1400" b="1" i="0" u="none" strike="noStrike" cap="none">
                <a:solidFill>
                  <a:srgbClr val="FFFFFF"/>
                </a:solidFill>
                <a:latin typeface="Arial"/>
                <a:ea typeface="Arial"/>
                <a:cs typeface="Arial"/>
                <a:sym typeface="Arial"/>
              </a:defRPr>
            </a:lvl6pPr>
            <a:lvl7pPr marL="0" marR="0" lvl="6" indent="0" algn="l" rtl="0">
              <a:spcBef>
                <a:spcPts val="0"/>
              </a:spcBef>
              <a:buNone/>
              <a:defRPr sz="1400" b="1" i="0" u="none" strike="noStrike" cap="none">
                <a:solidFill>
                  <a:srgbClr val="FFFFFF"/>
                </a:solidFill>
                <a:latin typeface="Arial"/>
                <a:ea typeface="Arial"/>
                <a:cs typeface="Arial"/>
                <a:sym typeface="Arial"/>
              </a:defRPr>
            </a:lvl7pPr>
            <a:lvl8pPr marL="0" marR="0" lvl="7" indent="0" algn="l" rtl="0">
              <a:spcBef>
                <a:spcPts val="0"/>
              </a:spcBef>
              <a:buNone/>
              <a:defRPr sz="1400" b="1" i="0" u="none" strike="noStrike" cap="none">
                <a:solidFill>
                  <a:srgbClr val="FFFFFF"/>
                </a:solidFill>
                <a:latin typeface="Arial"/>
                <a:ea typeface="Arial"/>
                <a:cs typeface="Arial"/>
                <a:sym typeface="Arial"/>
              </a:defRPr>
            </a:lvl8pPr>
            <a:lvl9pPr marL="0" marR="0" lvl="8" indent="0" algn="l" rtl="0">
              <a:spcBef>
                <a:spcPts val="0"/>
              </a:spcBef>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ccpln.csod.com/LMS/LoDetails/DetailsLo.aspx?loid=7f4e24c7-2131-4ad9-a1a0-c19044681962&amp;query=?s%3D%26q%3Ddata%20coaching&amp;back_key=1#t=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onetonline.org/" TargetMode="External"/><Relationship Id="rId3" Type="http://schemas.openxmlformats.org/officeDocument/2006/relationships/hyperlink" Target="https://datamart.cccco.edu/datamart.aspx" TargetMode="External"/><Relationship Id="rId7" Type="http://schemas.openxmlformats.org/officeDocument/2006/relationships/hyperlink" Target="https://www.economicmodeling.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labormarketinfo.edd.ca.gov/data/lmi-by-subjects.html" TargetMode="External"/><Relationship Id="rId11" Type="http://schemas.openxmlformats.org/officeDocument/2006/relationships/hyperlink" Target="https://coci2.ccctechcenter.org/programs" TargetMode="External"/><Relationship Id="rId5" Type="http://schemas.openxmlformats.org/officeDocument/2006/relationships/hyperlink" Target="http://doingwhatmatters.cccco.edu/launchboard.aspx" TargetMode="External"/><Relationship Id="rId10" Type="http://schemas.openxmlformats.org/officeDocument/2006/relationships/hyperlink" Target="http://maint.assist.org/maint/login.jsp" TargetMode="External"/><Relationship Id="rId4" Type="http://schemas.openxmlformats.org/officeDocument/2006/relationships/hyperlink" Target="https://www.calpassplus.org/LaunchBoard/Student-Success-Metrics" TargetMode="External"/><Relationship Id="rId9" Type="http://schemas.openxmlformats.org/officeDocument/2006/relationships/hyperlink" Target="http://www.ceh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abormarketinfo.edd.c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000000"/>
              </a:buClr>
              <a:buSzPts val="3200"/>
              <a:buFont typeface="Times New Roman"/>
              <a:buNone/>
            </a:pPr>
            <a:r>
              <a:rPr lang="en-US" sz="3200">
                <a:solidFill>
                  <a:srgbClr val="000000"/>
                </a:solidFill>
              </a:rPr>
              <a:t>IMPACT OF CURRICULUM DECISIONS BEYOND THE CLASSROOM – LOOKING AT THE DATA </a:t>
            </a:r>
            <a:endParaRPr sz="3200" cap="none"/>
          </a:p>
        </p:txBody>
      </p:sp>
      <p:sp>
        <p:nvSpPr>
          <p:cNvPr id="96" name="Google Shape;96;p1"/>
          <p:cNvSpPr txBox="1">
            <a:spLocks noGrp="1"/>
          </p:cNvSpPr>
          <p:nvPr>
            <p:ph type="subTitle" idx="1"/>
          </p:nvPr>
        </p:nvSpPr>
        <p:spPr>
          <a:xfrm>
            <a:off x="740004" y="3505200"/>
            <a:ext cx="6400800" cy="17526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40"/>
              <a:buNone/>
            </a:pPr>
            <a:r>
              <a:rPr lang="en-US"/>
              <a:t>Darla Cooper, RP Group </a:t>
            </a:r>
            <a:endParaRPr/>
          </a:p>
          <a:p>
            <a:pPr marL="0" lvl="0" indent="0" algn="l" rtl="0">
              <a:spcBef>
                <a:spcPts val="0"/>
              </a:spcBef>
              <a:spcAft>
                <a:spcPts val="0"/>
              </a:spcAft>
              <a:buSzPts val="2040"/>
              <a:buNone/>
            </a:pPr>
            <a:r>
              <a:rPr lang="en-US"/>
              <a:t>Stephanie Curry, ASCCC</a:t>
            </a:r>
            <a:endParaRPr/>
          </a:p>
          <a:p>
            <a:pPr marL="0" lvl="0" indent="0" algn="l" rtl="0">
              <a:spcBef>
                <a:spcPts val="0"/>
              </a:spcBef>
              <a:spcAft>
                <a:spcPts val="0"/>
              </a:spcAft>
              <a:buSzPts val="2040"/>
              <a:buNone/>
            </a:pPr>
            <a:r>
              <a:rPr lang="en-US"/>
              <a:t>Carlos Lopez, Moreno Valley College</a:t>
            </a:r>
            <a:endParaRPr/>
          </a:p>
          <a:p>
            <a:pPr marL="0" lvl="0" indent="0" algn="l" rtl="0">
              <a:spcBef>
                <a:spcPts val="0"/>
              </a:spcBef>
              <a:spcAft>
                <a:spcPts val="0"/>
              </a:spcAft>
              <a:buSzPts val="2040"/>
              <a:buNone/>
            </a:pPr>
            <a:r>
              <a:rPr lang="en-US"/>
              <a:t> </a:t>
            </a:r>
            <a:endParaRPr/>
          </a:p>
        </p:txBody>
      </p:sp>
      <p:pic>
        <p:nvPicPr>
          <p:cNvPr id="97" name="Google Shape;97;p1" descr="ASCCC_Logo"/>
          <p:cNvPicPr preferRelativeResize="0"/>
          <p:nvPr/>
        </p:nvPicPr>
        <p:blipFill rotWithShape="1">
          <a:blip r:embed="rId3">
            <a:alphaModFix/>
          </a:blip>
          <a:srcRect/>
          <a:stretch/>
        </p:blipFill>
        <p:spPr>
          <a:xfrm>
            <a:off x="2249507" y="400050"/>
            <a:ext cx="4231670" cy="7864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5b2897253a_0_20"/>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Support Services Data </a:t>
            </a:r>
            <a:endParaRPr/>
          </a:p>
        </p:txBody>
      </p:sp>
      <p:sp>
        <p:nvSpPr>
          <p:cNvPr id="159" name="Google Shape;159;g5b2897253a_0_20"/>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457200" lvl="0" indent="-325755" algn="l" rtl="0">
              <a:spcBef>
                <a:spcPts val="360"/>
              </a:spcBef>
              <a:spcAft>
                <a:spcPts val="0"/>
              </a:spcAft>
              <a:buSzPts val="1530"/>
              <a:buChar char="•"/>
            </a:pPr>
            <a:r>
              <a:rPr lang="en-US"/>
              <a:t>Ed Plans/ Mapping Data</a:t>
            </a:r>
            <a:endParaRPr/>
          </a:p>
          <a:p>
            <a:pPr marL="457200" lvl="0" indent="-325755" algn="l" rtl="0">
              <a:spcBef>
                <a:spcPts val="0"/>
              </a:spcBef>
              <a:spcAft>
                <a:spcPts val="0"/>
              </a:spcAft>
              <a:buSzPts val="1530"/>
              <a:buChar char="•"/>
            </a:pPr>
            <a:r>
              <a:rPr lang="en-US"/>
              <a:t>705 implications expansion of support services needed </a:t>
            </a:r>
            <a:endParaRPr/>
          </a:p>
          <a:p>
            <a:pPr marL="457200" lvl="0" indent="-325755" algn="l" rtl="0">
              <a:spcBef>
                <a:spcPts val="0"/>
              </a:spcBef>
              <a:spcAft>
                <a:spcPts val="0"/>
              </a:spcAft>
              <a:buSzPts val="1530"/>
              <a:buChar char="•"/>
            </a:pPr>
            <a:r>
              <a:rPr lang="en-US"/>
              <a:t>counseling faculty need to work more closely </a:t>
            </a:r>
            <a:endParaRPr/>
          </a:p>
          <a:p>
            <a:pPr marL="457200" lvl="0" indent="-325755" algn="l" rtl="0">
              <a:spcBef>
                <a:spcPts val="0"/>
              </a:spcBef>
              <a:spcAft>
                <a:spcPts val="0"/>
              </a:spcAft>
              <a:buSzPts val="1530"/>
              <a:buChar char="•"/>
            </a:pPr>
            <a:r>
              <a:rPr lang="en-US"/>
              <a:t>Cross functional conversations about data. No more siloed data--Bakersfield </a:t>
            </a:r>
            <a:endParaRPr/>
          </a:p>
          <a:p>
            <a:pPr marL="457200" lvl="0" indent="-325755" algn="l" rtl="0">
              <a:spcBef>
                <a:spcPts val="0"/>
              </a:spcBef>
              <a:spcAft>
                <a:spcPts val="0"/>
              </a:spcAft>
              <a:buSzPts val="1530"/>
              <a:buChar char="•"/>
            </a:pPr>
            <a:r>
              <a:rPr lang="en-US"/>
              <a:t>Early Alert and support data may address curricular bottlenecks  </a:t>
            </a:r>
            <a:endParaRPr/>
          </a:p>
          <a:p>
            <a:pPr marL="457200" lvl="0" indent="-325755" algn="l" rtl="0">
              <a:spcBef>
                <a:spcPts val="0"/>
              </a:spcBef>
              <a:spcAft>
                <a:spcPts val="0"/>
              </a:spcAft>
              <a:buSzPts val="1530"/>
              <a:buChar char="•"/>
            </a:pPr>
            <a:r>
              <a:rPr lang="en-US" u="sng">
                <a:solidFill>
                  <a:schemeClr val="hlink"/>
                </a:solidFill>
                <a:hlinkClick r:id="rId3"/>
              </a:rPr>
              <a:t>Data coaching</a:t>
            </a:r>
            <a:r>
              <a:rPr lang="en-US"/>
              <a:t>-- (Find resources on Vision Resource Center) </a:t>
            </a:r>
            <a:endParaRPr/>
          </a:p>
          <a:p>
            <a:pPr marL="457200" lvl="0" indent="-325755" algn="l" rtl="0">
              <a:spcBef>
                <a:spcPts val="0"/>
              </a:spcBef>
              <a:spcAft>
                <a:spcPts val="0"/>
              </a:spcAft>
              <a:buSzPts val="1530"/>
              <a:buChar char="•"/>
            </a:pPr>
            <a:r>
              <a:rPr lang="en-US"/>
              <a:t>Relationships can play a huge role-Classroom visits- QUALITATIVE EXPERIENCE </a:t>
            </a:r>
            <a:endParaRPr/>
          </a:p>
          <a:p>
            <a:pPr marL="0" lvl="0" indent="0" algn="l" rtl="0">
              <a:spcBef>
                <a:spcPts val="360"/>
              </a:spcBef>
              <a:spcAft>
                <a:spcPts val="0"/>
              </a:spcAft>
              <a:buClr>
                <a:schemeClr val="dk1"/>
              </a:buClr>
              <a:buSzPts val="1100"/>
              <a:buFont typeface="Arial"/>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g5b2897253a_0_50"/>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Questions</a:t>
            </a:r>
            <a:endParaRPr/>
          </a:p>
        </p:txBody>
      </p:sp>
      <p:sp>
        <p:nvSpPr>
          <p:cNvPr id="166" name="Google Shape;166;g5b2897253a_0_50"/>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pic>
        <p:nvPicPr>
          <p:cNvPr id="167" name="Google Shape;167;g5b2897253a_0_50"/>
          <p:cNvPicPr preferRelativeResize="0"/>
          <p:nvPr/>
        </p:nvPicPr>
        <p:blipFill>
          <a:blip r:embed="rId3">
            <a:alphaModFix/>
          </a:blip>
          <a:stretch>
            <a:fillRect/>
          </a:stretch>
        </p:blipFill>
        <p:spPr>
          <a:xfrm>
            <a:off x="2165375" y="1600200"/>
            <a:ext cx="4572000" cy="457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000"/>
              <a:buFont typeface="Arial"/>
              <a:buNone/>
            </a:pPr>
            <a:r>
              <a:rPr lang="en-US"/>
              <a:t>Breakout Description </a:t>
            </a:r>
            <a:endParaRPr/>
          </a:p>
        </p:txBody>
      </p:sp>
      <p:sp>
        <p:nvSpPr>
          <p:cNvPr id="103" name="Google Shape;103;p2"/>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a:t>Data provides the clues when colleges are looking at the impact of its curricular decisions on the college and particularly its students. Learn what data will provide colleges the best information to make decisions on areas such as scheduling, creation of new programs, expansion of programs, distribution of resources and support services for students. Presenters will provide examples of best practices and provide real world examples. </a:t>
            </a:r>
            <a:endParaRPr/>
          </a:p>
          <a:p>
            <a:pPr marL="0" lvl="0" indent="0" algn="l" rtl="0">
              <a:spcBef>
                <a:spcPts val="0"/>
              </a:spcBef>
              <a:spcAft>
                <a:spcPts val="0"/>
              </a:spcAft>
              <a:buSzPts val="204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5b2897253a_0_26"/>
          <p:cNvSpPr txBox="1">
            <a:spLocks noGrp="1"/>
          </p:cNvSpPr>
          <p:nvPr>
            <p:ph type="title"/>
          </p:nvPr>
        </p:nvSpPr>
        <p:spPr>
          <a:xfrm>
            <a:off x="457200" y="533400"/>
            <a:ext cx="8229600" cy="717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Common Data Sources </a:t>
            </a:r>
            <a:endParaRPr/>
          </a:p>
        </p:txBody>
      </p:sp>
      <p:sp>
        <p:nvSpPr>
          <p:cNvPr id="110" name="Google Shape;110;g5b2897253a_0_26"/>
          <p:cNvSpPr txBox="1">
            <a:spLocks noGrp="1"/>
          </p:cNvSpPr>
          <p:nvPr>
            <p:ph type="body" idx="1"/>
          </p:nvPr>
        </p:nvSpPr>
        <p:spPr>
          <a:xfrm>
            <a:off x="457200" y="1251000"/>
            <a:ext cx="8229600" cy="52260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Student Outcomes </a:t>
            </a:r>
            <a:endParaRPr/>
          </a:p>
          <a:p>
            <a:pPr marL="457200" lvl="0" indent="-325755" algn="l" rtl="0">
              <a:spcBef>
                <a:spcPts val="360"/>
              </a:spcBef>
              <a:spcAft>
                <a:spcPts val="0"/>
              </a:spcAft>
              <a:buSzPts val="1530"/>
              <a:buChar char="•"/>
            </a:pPr>
            <a:r>
              <a:rPr lang="en-US" u="sng">
                <a:solidFill>
                  <a:schemeClr val="hlink"/>
                </a:solidFill>
                <a:hlinkClick r:id="rId3"/>
              </a:rPr>
              <a:t>Data Mart</a:t>
            </a:r>
            <a:endParaRPr/>
          </a:p>
          <a:p>
            <a:pPr marL="457200" lvl="0" indent="-325755" algn="l" rtl="0">
              <a:spcBef>
                <a:spcPts val="0"/>
              </a:spcBef>
              <a:spcAft>
                <a:spcPts val="0"/>
              </a:spcAft>
              <a:buSzPts val="1530"/>
              <a:buChar char="•"/>
            </a:pPr>
            <a:r>
              <a:rPr lang="en-US" u="sng">
                <a:solidFill>
                  <a:schemeClr val="hlink"/>
                </a:solidFill>
                <a:hlinkClick r:id="rId4"/>
              </a:rPr>
              <a:t>Success Metrics </a:t>
            </a:r>
            <a:endParaRPr/>
          </a:p>
          <a:p>
            <a:pPr marL="457200" lvl="0" indent="-325755" algn="l" rtl="0">
              <a:spcBef>
                <a:spcPts val="0"/>
              </a:spcBef>
              <a:spcAft>
                <a:spcPts val="0"/>
              </a:spcAft>
              <a:buSzPts val="1530"/>
              <a:buChar char="•"/>
            </a:pPr>
            <a:r>
              <a:rPr lang="en-US" u="sng">
                <a:solidFill>
                  <a:schemeClr val="hlink"/>
                </a:solidFill>
                <a:hlinkClick r:id="rId5"/>
              </a:rPr>
              <a:t>Launchboard</a:t>
            </a:r>
            <a:r>
              <a:rPr lang="en-US"/>
              <a:t> </a:t>
            </a:r>
            <a:endParaRPr/>
          </a:p>
          <a:p>
            <a:pPr marL="0" lvl="0" indent="0" algn="l" rtl="0">
              <a:spcBef>
                <a:spcPts val="360"/>
              </a:spcBef>
              <a:spcAft>
                <a:spcPts val="0"/>
              </a:spcAft>
              <a:buNone/>
            </a:pPr>
            <a:r>
              <a:rPr lang="en-US"/>
              <a:t>Labor Market</a:t>
            </a:r>
            <a:endParaRPr/>
          </a:p>
          <a:p>
            <a:pPr marL="457200" lvl="0" indent="-325755" algn="l" rtl="0">
              <a:spcBef>
                <a:spcPts val="360"/>
              </a:spcBef>
              <a:spcAft>
                <a:spcPts val="0"/>
              </a:spcAft>
              <a:buSzPts val="1530"/>
              <a:buChar char="•"/>
            </a:pPr>
            <a:r>
              <a:rPr lang="en-US" u="sng">
                <a:solidFill>
                  <a:schemeClr val="hlink"/>
                </a:solidFill>
                <a:hlinkClick r:id="rId6"/>
              </a:rPr>
              <a:t>LMI </a:t>
            </a:r>
            <a:endParaRPr/>
          </a:p>
          <a:p>
            <a:pPr marL="457200" lvl="0" indent="-325755" algn="l" rtl="0">
              <a:spcBef>
                <a:spcPts val="0"/>
              </a:spcBef>
              <a:spcAft>
                <a:spcPts val="0"/>
              </a:spcAft>
              <a:buSzPts val="1530"/>
              <a:buChar char="•"/>
            </a:pPr>
            <a:r>
              <a:rPr lang="en-US" u="sng">
                <a:solidFill>
                  <a:schemeClr val="hlink"/>
                </a:solidFill>
                <a:hlinkClick r:id="rId7"/>
              </a:rPr>
              <a:t>EMSI</a:t>
            </a:r>
            <a:r>
              <a:rPr lang="en-US"/>
              <a:t> </a:t>
            </a:r>
            <a:endParaRPr/>
          </a:p>
          <a:p>
            <a:pPr marL="457200" lvl="0" indent="-325755" algn="l" rtl="0">
              <a:spcBef>
                <a:spcPts val="0"/>
              </a:spcBef>
              <a:spcAft>
                <a:spcPts val="0"/>
              </a:spcAft>
              <a:buSzPts val="1530"/>
              <a:buChar char="•"/>
            </a:pPr>
            <a:r>
              <a:rPr lang="en-US" u="sng">
                <a:solidFill>
                  <a:schemeClr val="hlink"/>
                </a:solidFill>
                <a:hlinkClick r:id="rId8"/>
              </a:rPr>
              <a:t>O-Net</a:t>
            </a:r>
            <a:endParaRPr/>
          </a:p>
          <a:p>
            <a:pPr marL="457200" lvl="0" indent="-325755" algn="l" rtl="0">
              <a:spcBef>
                <a:spcPts val="0"/>
              </a:spcBef>
              <a:spcAft>
                <a:spcPts val="0"/>
              </a:spcAft>
              <a:buSzPts val="1530"/>
              <a:buChar char="•"/>
            </a:pPr>
            <a:r>
              <a:rPr lang="en-US" u="sng">
                <a:solidFill>
                  <a:schemeClr val="hlink"/>
                </a:solidFill>
                <a:hlinkClick r:id="rId9"/>
              </a:rPr>
              <a:t>Center for Excellence </a:t>
            </a:r>
            <a:endParaRPr/>
          </a:p>
          <a:p>
            <a:pPr marL="0" lvl="0" indent="0" algn="l" rtl="0">
              <a:spcBef>
                <a:spcPts val="360"/>
              </a:spcBef>
              <a:spcAft>
                <a:spcPts val="0"/>
              </a:spcAft>
              <a:buNone/>
            </a:pPr>
            <a:r>
              <a:rPr lang="en-US"/>
              <a:t>Curriculum</a:t>
            </a:r>
            <a:endParaRPr/>
          </a:p>
          <a:p>
            <a:pPr marL="457200" lvl="0" indent="-325755" algn="l" rtl="0">
              <a:spcBef>
                <a:spcPts val="360"/>
              </a:spcBef>
              <a:spcAft>
                <a:spcPts val="0"/>
              </a:spcAft>
              <a:buSzPts val="1530"/>
              <a:buChar char="•"/>
            </a:pPr>
            <a:r>
              <a:rPr lang="en-US" u="sng">
                <a:solidFill>
                  <a:schemeClr val="hlink"/>
                </a:solidFill>
                <a:hlinkClick r:id="rId10"/>
              </a:rPr>
              <a:t>ASSIST </a:t>
            </a:r>
            <a:endParaRPr/>
          </a:p>
          <a:p>
            <a:pPr marL="457200" lvl="0" indent="-325755" algn="l" rtl="0">
              <a:spcBef>
                <a:spcPts val="0"/>
              </a:spcBef>
              <a:spcAft>
                <a:spcPts val="0"/>
              </a:spcAft>
              <a:buSzPts val="1530"/>
              <a:buChar char="•"/>
            </a:pPr>
            <a:r>
              <a:rPr lang="en-US" u="sng">
                <a:solidFill>
                  <a:schemeClr val="hlink"/>
                </a:solidFill>
                <a:hlinkClick r:id="rId11"/>
              </a:rPr>
              <a:t>COCI</a:t>
            </a: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5b2897253a_0_38"/>
          <p:cNvSpPr txBox="1">
            <a:spLocks noGrp="1"/>
          </p:cNvSpPr>
          <p:nvPr>
            <p:ph type="title"/>
          </p:nvPr>
        </p:nvSpPr>
        <p:spPr>
          <a:xfrm>
            <a:off x="457200" y="533400"/>
            <a:ext cx="8229600" cy="761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Coding/Data and Funding </a:t>
            </a:r>
            <a:endParaRPr/>
          </a:p>
        </p:txBody>
      </p:sp>
      <p:sp>
        <p:nvSpPr>
          <p:cNvPr id="117" name="Google Shape;117;g5b2897253a_0_38"/>
          <p:cNvSpPr txBox="1">
            <a:spLocks noGrp="1"/>
          </p:cNvSpPr>
          <p:nvPr>
            <p:ph type="body" idx="1"/>
          </p:nvPr>
        </p:nvSpPr>
        <p:spPr>
          <a:xfrm>
            <a:off x="457200" y="1295100"/>
            <a:ext cx="8229600" cy="51819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1800" b="1"/>
              <a:t>Impact Areas</a:t>
            </a:r>
            <a:endParaRPr sz="1800" b="1"/>
          </a:p>
          <a:p>
            <a:pPr marL="0" lvl="0" indent="0" algn="l" rtl="0">
              <a:spcBef>
                <a:spcPts val="360"/>
              </a:spcBef>
              <a:spcAft>
                <a:spcPts val="0"/>
              </a:spcAft>
              <a:buNone/>
            </a:pPr>
            <a:r>
              <a:rPr lang="en-US" sz="1800"/>
              <a:t>Student-Centered Funding Formula (SCFF)</a:t>
            </a:r>
            <a:endParaRPr sz="1800"/>
          </a:p>
          <a:p>
            <a:pPr marL="0" lvl="0" indent="0" algn="l" rtl="0">
              <a:spcBef>
                <a:spcPts val="360"/>
              </a:spcBef>
              <a:spcAft>
                <a:spcPts val="0"/>
              </a:spcAft>
              <a:buNone/>
            </a:pPr>
            <a:r>
              <a:rPr lang="en-US" sz="1800"/>
              <a:t>Student Equity and Achievement Program (SEA-P)</a:t>
            </a:r>
            <a:endParaRPr sz="1800"/>
          </a:p>
          <a:p>
            <a:pPr marL="0" lvl="0" indent="0" algn="l" rtl="0">
              <a:spcBef>
                <a:spcPts val="360"/>
              </a:spcBef>
              <a:spcAft>
                <a:spcPts val="0"/>
              </a:spcAft>
              <a:buNone/>
            </a:pPr>
            <a:r>
              <a:rPr lang="en-US" sz="1800"/>
              <a:t>Vision for Success (VfS)</a:t>
            </a:r>
            <a:endParaRPr sz="1800"/>
          </a:p>
          <a:p>
            <a:pPr marL="0" lvl="0" indent="0" algn="l" rtl="0">
              <a:spcBef>
                <a:spcPts val="360"/>
              </a:spcBef>
              <a:spcAft>
                <a:spcPts val="0"/>
              </a:spcAft>
              <a:buNone/>
            </a:pPr>
            <a:endParaRPr sz="1800"/>
          </a:p>
          <a:p>
            <a:pPr marL="0" lvl="0" indent="0" algn="l" rtl="0">
              <a:spcBef>
                <a:spcPts val="360"/>
              </a:spcBef>
              <a:spcAft>
                <a:spcPts val="0"/>
              </a:spcAft>
              <a:buNone/>
            </a:pPr>
            <a:r>
              <a:rPr lang="en-US" sz="1800" b="1"/>
              <a:t>Discussion Points </a:t>
            </a:r>
            <a:endParaRPr sz="1800" b="1"/>
          </a:p>
          <a:p>
            <a:pPr marL="0" lvl="0" indent="0" algn="l" rtl="0">
              <a:spcBef>
                <a:spcPts val="360"/>
              </a:spcBef>
              <a:spcAft>
                <a:spcPts val="0"/>
              </a:spcAft>
              <a:buNone/>
            </a:pPr>
            <a:r>
              <a:rPr lang="en-US" sz="1800"/>
              <a:t>Micro vs. Macro, Local vs. State Data </a:t>
            </a:r>
            <a:endParaRPr sz="1800"/>
          </a:p>
          <a:p>
            <a:pPr marL="0" lvl="0" indent="0" algn="l" rtl="0">
              <a:spcBef>
                <a:spcPts val="360"/>
              </a:spcBef>
              <a:spcAft>
                <a:spcPts val="0"/>
              </a:spcAft>
              <a:buNone/>
            </a:pPr>
            <a:r>
              <a:rPr lang="en-US" sz="1800"/>
              <a:t>TOP codes are used to identify courses and programs</a:t>
            </a:r>
            <a:endParaRPr sz="1800"/>
          </a:p>
          <a:p>
            <a:pPr marL="0" lvl="0" indent="0" algn="l" rtl="0">
              <a:spcBef>
                <a:spcPts val="360"/>
              </a:spcBef>
              <a:spcAft>
                <a:spcPts val="0"/>
              </a:spcAft>
              <a:buNone/>
            </a:pPr>
            <a:r>
              <a:rPr lang="en-US" sz="1800"/>
              <a:t>Coding transfer-level courses </a:t>
            </a:r>
            <a:endParaRPr sz="1800"/>
          </a:p>
          <a:p>
            <a:pPr marL="0" lvl="0" indent="0" algn="l" rtl="0">
              <a:spcBef>
                <a:spcPts val="360"/>
              </a:spcBef>
              <a:spcAft>
                <a:spcPts val="0"/>
              </a:spcAft>
              <a:buNone/>
            </a:pPr>
            <a:r>
              <a:rPr lang="en-US" sz="1800"/>
              <a:t>Disaggregated data</a:t>
            </a:r>
            <a:endParaRPr sz="1800"/>
          </a:p>
          <a:p>
            <a:pPr marL="0" lvl="0" indent="0" algn="l" rtl="0">
              <a:spcBef>
                <a:spcPts val="360"/>
              </a:spcBef>
              <a:spcAft>
                <a:spcPts val="0"/>
              </a:spcAft>
              <a:buNone/>
            </a:pPr>
            <a:endParaRPr sz="1800"/>
          </a:p>
          <a:p>
            <a:pPr marL="0" lvl="0" indent="0" algn="l" rtl="0">
              <a:spcBef>
                <a:spcPts val="360"/>
              </a:spcBef>
              <a:spcAft>
                <a:spcPts val="0"/>
              </a:spcAft>
              <a:buNone/>
            </a:pPr>
            <a:r>
              <a:rPr lang="en-US" sz="1800" b="1"/>
              <a:t>Questions to Ask </a:t>
            </a:r>
            <a:endParaRPr sz="1800" b="1"/>
          </a:p>
          <a:p>
            <a:pPr marL="0" lvl="0" indent="0" algn="l" rtl="0">
              <a:spcBef>
                <a:spcPts val="360"/>
              </a:spcBef>
              <a:spcAft>
                <a:spcPts val="0"/>
              </a:spcAft>
              <a:buNone/>
            </a:pPr>
            <a:r>
              <a:rPr lang="en-US" sz="1800"/>
              <a:t>One error or miscoding can have multiple implications </a:t>
            </a:r>
            <a:endParaRPr sz="1800"/>
          </a:p>
          <a:p>
            <a:pPr marL="0" lvl="0" indent="0" algn="l" rtl="0">
              <a:spcBef>
                <a:spcPts val="360"/>
              </a:spcBef>
              <a:spcAft>
                <a:spcPts val="0"/>
              </a:spcAft>
              <a:buNone/>
            </a:pPr>
            <a:r>
              <a:rPr lang="en-US" sz="1800"/>
              <a:t>Who is involved in coding and interpretation?</a:t>
            </a:r>
            <a:endParaRPr sz="1800"/>
          </a:p>
          <a:p>
            <a:pPr marL="0" lvl="0" indent="0" algn="l" rtl="0">
              <a:spcBef>
                <a:spcPts val="360"/>
              </a:spcBef>
              <a:spcAft>
                <a:spcPts val="0"/>
              </a:spcAft>
              <a:buNone/>
            </a:pPr>
            <a:r>
              <a:rPr lang="en-US" sz="1800"/>
              <a:t>How do we catch errors?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b2897253a_0_44"/>
          <p:cNvSpPr txBox="1">
            <a:spLocks noGrp="1"/>
          </p:cNvSpPr>
          <p:nvPr>
            <p:ph type="title"/>
          </p:nvPr>
        </p:nvSpPr>
        <p:spPr>
          <a:xfrm>
            <a:off x="457200" y="533400"/>
            <a:ext cx="8446500" cy="791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Faculty and Research Collaboration </a:t>
            </a:r>
            <a:endParaRPr/>
          </a:p>
        </p:txBody>
      </p:sp>
      <p:sp>
        <p:nvSpPr>
          <p:cNvPr id="124" name="Google Shape;124;g5b2897253a_0_44"/>
          <p:cNvSpPr txBox="1">
            <a:spLocks noGrp="1"/>
          </p:cNvSpPr>
          <p:nvPr>
            <p:ph type="body" idx="1"/>
          </p:nvPr>
        </p:nvSpPr>
        <p:spPr>
          <a:xfrm>
            <a:off x="457200" y="1324500"/>
            <a:ext cx="8229600" cy="487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Both play role in understanding and ensuring that codes reflect what is actually happening on the ground</a:t>
            </a:r>
            <a:endParaRPr/>
          </a:p>
          <a:p>
            <a:pPr marL="457200" lvl="0" indent="-381000" algn="l" rtl="0">
              <a:spcBef>
                <a:spcPts val="360"/>
              </a:spcBef>
              <a:spcAft>
                <a:spcPts val="0"/>
              </a:spcAft>
              <a:buSzPts val="2400"/>
              <a:buChar char="•"/>
            </a:pPr>
            <a:r>
              <a:rPr lang="en-US" b="1"/>
              <a:t>Faculty </a:t>
            </a:r>
            <a:r>
              <a:rPr lang="en-US"/>
              <a:t>provide context for the data</a:t>
            </a:r>
            <a:endParaRPr/>
          </a:p>
          <a:p>
            <a:pPr marL="457200" lvl="0" indent="-381000" algn="l" rtl="0">
              <a:spcBef>
                <a:spcPts val="0"/>
              </a:spcBef>
              <a:spcAft>
                <a:spcPts val="0"/>
              </a:spcAft>
              <a:buSzPts val="2400"/>
              <a:buChar char="•"/>
            </a:pPr>
            <a:r>
              <a:rPr lang="en-US" b="1"/>
              <a:t>Researchers </a:t>
            </a:r>
            <a:r>
              <a:rPr lang="en-US"/>
              <a:t>check data validity, report data locally and to state</a:t>
            </a:r>
            <a:endParaRPr/>
          </a:p>
          <a:p>
            <a:pPr marL="0" lvl="0" indent="0" algn="l" rtl="0">
              <a:spcBef>
                <a:spcPts val="360"/>
              </a:spcBef>
              <a:spcAft>
                <a:spcPts val="0"/>
              </a:spcAft>
              <a:buNone/>
            </a:pPr>
            <a:r>
              <a:rPr lang="en-US"/>
              <a:t>Collaborate to review data for “reality check” </a:t>
            </a:r>
            <a:endParaRPr/>
          </a:p>
          <a:p>
            <a:pPr marL="457200" lvl="0" indent="-381000" algn="l" rtl="0">
              <a:spcBef>
                <a:spcPts val="360"/>
              </a:spcBef>
              <a:spcAft>
                <a:spcPts val="0"/>
              </a:spcAft>
              <a:buSzPts val="2400"/>
              <a:buChar char="•"/>
            </a:pPr>
            <a:r>
              <a:rPr lang="en-US"/>
              <a:t>Does it match what they see?</a:t>
            </a:r>
            <a:endParaRPr/>
          </a:p>
          <a:p>
            <a:pPr marL="0" lvl="0" indent="0" algn="l" rtl="0">
              <a:spcBef>
                <a:spcPts val="360"/>
              </a:spcBef>
              <a:spcAft>
                <a:spcPts val="0"/>
              </a:spcAft>
              <a:buNone/>
            </a:pPr>
            <a:r>
              <a:rPr lang="en-US"/>
              <a:t>How is the research office involved in curriculum?</a:t>
            </a:r>
            <a:endParaRPr/>
          </a:p>
          <a:p>
            <a:pPr marL="457200" lvl="0" indent="-381000" algn="l" rtl="0">
              <a:spcBef>
                <a:spcPts val="360"/>
              </a:spcBef>
              <a:spcAft>
                <a:spcPts val="0"/>
              </a:spcAft>
              <a:buSzPts val="2400"/>
              <a:buChar char="•"/>
            </a:pPr>
            <a:r>
              <a:rPr lang="en-US"/>
              <a:t>How are they informed of curricular changes?</a:t>
            </a:r>
            <a:endParaRPr/>
          </a:p>
          <a:p>
            <a:pPr marL="914400" lvl="0" indent="-325755" algn="l" rtl="0">
              <a:spcBef>
                <a:spcPts val="0"/>
              </a:spcBef>
              <a:spcAft>
                <a:spcPts val="0"/>
              </a:spcAft>
              <a:buSzPts val="1530"/>
              <a:buChar char="•"/>
            </a:pPr>
            <a:r>
              <a:rPr lang="en-US"/>
              <a:t>Make space/time for discussion and collaboration on impact of curricular decisions on data usage and reporting</a:t>
            </a:r>
            <a:endParaRPr/>
          </a:p>
          <a:p>
            <a:pPr marL="914400" lvl="0" indent="-325755" algn="l" rtl="0">
              <a:spcBef>
                <a:spcPts val="0"/>
              </a:spcBef>
              <a:spcAft>
                <a:spcPts val="0"/>
              </a:spcAft>
              <a:buSzPts val="1530"/>
              <a:buChar char="•"/>
            </a:pPr>
            <a:r>
              <a:rPr lang="en-US"/>
              <a:t>Regularly review of data with multiple groups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5b2897253a_0_32"/>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Role of Equity &amp; Success Data </a:t>
            </a:r>
            <a:endParaRPr/>
          </a:p>
        </p:txBody>
      </p:sp>
      <p:sp>
        <p:nvSpPr>
          <p:cNvPr id="131" name="Google Shape;131;g5b2897253a_0_32"/>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457200" lvl="0" indent="-325755" algn="l" rtl="0">
              <a:spcBef>
                <a:spcPts val="0"/>
              </a:spcBef>
              <a:spcAft>
                <a:spcPts val="0"/>
              </a:spcAft>
              <a:buSzPts val="1530"/>
              <a:buChar char="●"/>
            </a:pPr>
            <a:r>
              <a:rPr lang="en-US"/>
              <a:t>Importance of grounding curricular processes in equity </a:t>
            </a:r>
            <a:endParaRPr/>
          </a:p>
          <a:p>
            <a:pPr marL="457200" lvl="0" indent="-325755" algn="l" rtl="0">
              <a:spcBef>
                <a:spcPts val="1000"/>
              </a:spcBef>
              <a:spcAft>
                <a:spcPts val="0"/>
              </a:spcAft>
              <a:buSzPts val="1530"/>
              <a:buChar char="●"/>
            </a:pPr>
            <a:r>
              <a:rPr lang="en-US"/>
              <a:t>Using equity data in training of curriculum committee </a:t>
            </a:r>
            <a:endParaRPr/>
          </a:p>
          <a:p>
            <a:pPr marL="457200" lvl="0" indent="-325755" algn="l" rtl="0">
              <a:spcBef>
                <a:spcPts val="1000"/>
              </a:spcBef>
              <a:spcAft>
                <a:spcPts val="0"/>
              </a:spcAft>
              <a:buSzPts val="1530"/>
              <a:buChar char="●"/>
            </a:pPr>
            <a:r>
              <a:rPr lang="en-US"/>
              <a:t>Role of equity and success data in processes such as program review </a:t>
            </a:r>
            <a:endParaRPr/>
          </a:p>
          <a:p>
            <a:pPr marL="457200" lvl="0" indent="-325755" algn="l" rtl="0">
              <a:spcBef>
                <a:spcPts val="1000"/>
              </a:spcBef>
              <a:spcAft>
                <a:spcPts val="0"/>
              </a:spcAft>
              <a:buSzPts val="1530"/>
              <a:buChar char="●"/>
            </a:pPr>
            <a:r>
              <a:rPr lang="en-US"/>
              <a:t>Importance of widespread discussions addressing equity gaps and disproportionate groups </a:t>
            </a:r>
            <a:endParaRPr/>
          </a:p>
          <a:p>
            <a:pPr marL="457200" lvl="0" indent="-325755" algn="l" rtl="0">
              <a:spcBef>
                <a:spcPts val="1000"/>
              </a:spcBef>
              <a:spcAft>
                <a:spcPts val="0"/>
              </a:spcAft>
              <a:buSzPts val="1530"/>
              <a:buChar char="●"/>
            </a:pPr>
            <a:r>
              <a:rPr lang="en-US"/>
              <a:t>Identifying interdisciplinary programs or groups that require multiple data points </a:t>
            </a:r>
            <a:endParaRPr/>
          </a:p>
          <a:p>
            <a:pPr marL="457200" lvl="0" indent="-325755" algn="l" rtl="0">
              <a:spcBef>
                <a:spcPts val="1000"/>
              </a:spcBef>
              <a:spcAft>
                <a:spcPts val="1000"/>
              </a:spcAft>
              <a:buSzPts val="1530"/>
              <a:buChar char="●"/>
            </a:pPr>
            <a:r>
              <a:rPr lang="en-US"/>
              <a:t>Promoting data literacy and understanding how to discuss and understand data/data coaching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5b2897253a_0_2"/>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Scheduling Data </a:t>
            </a:r>
            <a:endParaRPr/>
          </a:p>
        </p:txBody>
      </p:sp>
      <p:sp>
        <p:nvSpPr>
          <p:cNvPr id="138" name="Google Shape;138;g5b2897253a_0_2"/>
          <p:cNvSpPr txBox="1">
            <a:spLocks noGrp="1"/>
          </p:cNvSpPr>
          <p:nvPr>
            <p:ph type="body" idx="1"/>
          </p:nvPr>
        </p:nvSpPr>
        <p:spPr>
          <a:xfrm>
            <a:off x="457200" y="1335950"/>
            <a:ext cx="8229600" cy="5141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Locally Driven </a:t>
            </a:r>
            <a:endParaRPr/>
          </a:p>
          <a:p>
            <a:pPr marL="457200" lvl="0" indent="-355600" algn="l" rtl="0">
              <a:spcBef>
                <a:spcPts val="360"/>
              </a:spcBef>
              <a:spcAft>
                <a:spcPts val="0"/>
              </a:spcAft>
              <a:buSzPts val="2000"/>
              <a:buChar char="●"/>
            </a:pPr>
            <a:r>
              <a:rPr lang="en-US" sz="2000"/>
              <a:t>Local student information data systems and enrollment management dashboards</a:t>
            </a:r>
            <a:endParaRPr sz="2000"/>
          </a:p>
          <a:p>
            <a:pPr marL="914400" lvl="1" indent="-355600" algn="l" rtl="0">
              <a:spcBef>
                <a:spcPts val="0"/>
              </a:spcBef>
              <a:spcAft>
                <a:spcPts val="0"/>
              </a:spcAft>
              <a:buSzPts val="2000"/>
              <a:buChar char="○"/>
            </a:pPr>
            <a:r>
              <a:rPr lang="en-US"/>
              <a:t>Section level data with course information, faculty assignment/load, enrollment information, FTES generation, section costs, modality, etc. </a:t>
            </a:r>
            <a:endParaRPr/>
          </a:p>
          <a:p>
            <a:pPr marL="457200" lvl="0" indent="-355600" algn="l" rtl="0">
              <a:spcBef>
                <a:spcPts val="0"/>
              </a:spcBef>
              <a:spcAft>
                <a:spcPts val="0"/>
              </a:spcAft>
              <a:buSzPts val="2000"/>
              <a:buChar char="●"/>
            </a:pPr>
            <a:r>
              <a:rPr lang="en-US" sz="2000"/>
              <a:t>Analysis of access and progression of students (bottlenecks, intro-intermediate-capstone scheduling, etc.)</a:t>
            </a:r>
            <a:endParaRPr sz="2000"/>
          </a:p>
          <a:p>
            <a:pPr marL="457200" lvl="0" indent="-355600" algn="l" rtl="0">
              <a:spcBef>
                <a:spcPts val="0"/>
              </a:spcBef>
              <a:spcAft>
                <a:spcPts val="0"/>
              </a:spcAft>
              <a:buSzPts val="2000"/>
              <a:buChar char="●"/>
            </a:pPr>
            <a:r>
              <a:rPr lang="en-US" sz="2000"/>
              <a:t>Making use of Ed Plans &amp; Program Map Data</a:t>
            </a:r>
            <a:endParaRPr sz="2000"/>
          </a:p>
          <a:p>
            <a:pPr marL="914400" lvl="1" indent="-355600" algn="l" rtl="0">
              <a:spcBef>
                <a:spcPts val="0"/>
              </a:spcBef>
              <a:spcAft>
                <a:spcPts val="0"/>
              </a:spcAft>
              <a:buSzPts val="2000"/>
              <a:buChar char="○"/>
            </a:pPr>
            <a:r>
              <a:rPr lang="en-US"/>
              <a:t>Compare to historical schedule offering and enrollment patterns</a:t>
            </a:r>
            <a:endParaRPr/>
          </a:p>
          <a:p>
            <a:pPr marL="457200" lvl="0" indent="-355600" algn="l" rtl="0">
              <a:spcBef>
                <a:spcPts val="0"/>
              </a:spcBef>
              <a:spcAft>
                <a:spcPts val="0"/>
              </a:spcAft>
              <a:buSzPts val="2000"/>
              <a:buChar char="●"/>
            </a:pPr>
            <a:r>
              <a:rPr lang="en-US" sz="2000"/>
              <a:t>Identify Equity Gaps regarding access and progression </a:t>
            </a:r>
            <a:endParaRPr sz="2000"/>
          </a:p>
          <a:p>
            <a:pPr marL="457200" lvl="0" indent="-355600" algn="l" rtl="0">
              <a:spcBef>
                <a:spcPts val="0"/>
              </a:spcBef>
              <a:spcAft>
                <a:spcPts val="0"/>
              </a:spcAft>
              <a:buSzPts val="2000"/>
              <a:buChar char="●"/>
            </a:pPr>
            <a:r>
              <a:rPr lang="en-US" sz="2000"/>
              <a:t>Maximizing space utilization, better matching between facilities and need</a:t>
            </a:r>
            <a:endParaRPr/>
          </a:p>
          <a:p>
            <a:pPr marL="0" lvl="0" indent="0" algn="l" rtl="0">
              <a:spcBef>
                <a:spcPts val="360"/>
              </a:spcBef>
              <a:spcAft>
                <a:spcPts val="0"/>
              </a:spcAft>
              <a:buNone/>
            </a:pPr>
            <a:r>
              <a:rPr lang="en-US"/>
              <a:t>Importance of Myth Busting and Breaking Down Silos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5b2897253a_0_8"/>
          <p:cNvSpPr txBox="1">
            <a:spLocks noGrp="1"/>
          </p:cNvSpPr>
          <p:nvPr>
            <p:ph type="title"/>
          </p:nvPr>
        </p:nvSpPr>
        <p:spPr>
          <a:xfrm>
            <a:off x="457200" y="5334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New or Expanded Programs Data </a:t>
            </a:r>
            <a:endParaRPr/>
          </a:p>
        </p:txBody>
      </p:sp>
      <p:sp>
        <p:nvSpPr>
          <p:cNvPr id="145" name="Google Shape;145;g5b2897253a_0_8"/>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457200" lvl="0" indent="-325755" algn="l" rtl="0">
              <a:spcBef>
                <a:spcPts val="360"/>
              </a:spcBef>
              <a:spcAft>
                <a:spcPts val="0"/>
              </a:spcAft>
              <a:buSzPts val="1530"/>
              <a:buChar char="•"/>
            </a:pPr>
            <a:r>
              <a:rPr lang="en-US"/>
              <a:t>Data needed to Effectively Create and or Expand Programs </a:t>
            </a:r>
            <a:endParaRPr/>
          </a:p>
          <a:p>
            <a:pPr marL="457200" lvl="0" indent="-325755" algn="l" rtl="0">
              <a:spcBef>
                <a:spcPts val="0"/>
              </a:spcBef>
              <a:spcAft>
                <a:spcPts val="0"/>
              </a:spcAft>
              <a:buSzPts val="1530"/>
              <a:buChar char="•"/>
            </a:pPr>
            <a:r>
              <a:rPr lang="en-US"/>
              <a:t>Strong Workforce Regional Coordinators Data </a:t>
            </a:r>
            <a:endParaRPr/>
          </a:p>
          <a:p>
            <a:pPr marL="457200" lvl="0" indent="-325755" algn="l" rtl="0">
              <a:spcBef>
                <a:spcPts val="0"/>
              </a:spcBef>
              <a:spcAft>
                <a:spcPts val="0"/>
              </a:spcAft>
              <a:buSzPts val="1530"/>
              <a:buChar char="•"/>
            </a:pPr>
            <a:r>
              <a:rPr lang="en-US"/>
              <a:t>Sector Navigators </a:t>
            </a:r>
            <a:endParaRPr/>
          </a:p>
          <a:p>
            <a:pPr marL="457200" lvl="0" indent="-325755" algn="l" rtl="0">
              <a:spcBef>
                <a:spcPts val="0"/>
              </a:spcBef>
              <a:spcAft>
                <a:spcPts val="0"/>
              </a:spcAft>
              <a:buSzPts val="1530"/>
              <a:buChar char="•"/>
            </a:pPr>
            <a:r>
              <a:rPr lang="en-US" u="sng">
                <a:solidFill>
                  <a:schemeClr val="hlink"/>
                </a:solidFill>
                <a:hlinkClick r:id="rId3"/>
              </a:rPr>
              <a:t>Labor Market Information</a:t>
            </a:r>
            <a:r>
              <a:rPr lang="en-US"/>
              <a:t> LMI </a:t>
            </a:r>
            <a:endParaRPr/>
          </a:p>
          <a:p>
            <a:pPr marL="457200" lvl="0" indent="-325755" algn="l" rtl="0">
              <a:spcBef>
                <a:spcPts val="0"/>
              </a:spcBef>
              <a:spcAft>
                <a:spcPts val="0"/>
              </a:spcAft>
              <a:buSzPts val="1530"/>
              <a:buChar char="•"/>
            </a:pPr>
            <a:r>
              <a:rPr lang="en-US"/>
              <a:t>Centers of Excellence</a:t>
            </a:r>
            <a:endParaRPr/>
          </a:p>
          <a:p>
            <a:pPr marL="457200" lvl="0" indent="-325755" algn="l" rtl="0">
              <a:spcBef>
                <a:spcPts val="0"/>
              </a:spcBef>
              <a:spcAft>
                <a:spcPts val="0"/>
              </a:spcAft>
              <a:buSzPts val="1530"/>
              <a:buChar char="•"/>
            </a:pPr>
            <a:r>
              <a:rPr lang="en-US"/>
              <a:t>Local partnerships/ agencies </a:t>
            </a:r>
            <a:endParaRPr/>
          </a:p>
          <a:p>
            <a:pPr marL="0" lvl="0" indent="0" algn="l" rtl="0">
              <a:spcBef>
                <a:spcPts val="36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5b2897253a_0_14"/>
          <p:cNvSpPr txBox="1">
            <a:spLocks noGrp="1"/>
          </p:cNvSpPr>
          <p:nvPr>
            <p:ph type="title"/>
          </p:nvPr>
        </p:nvSpPr>
        <p:spPr>
          <a:xfrm>
            <a:off x="395875" y="609600"/>
            <a:ext cx="8229600" cy="990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Local Resource Distribution Data </a:t>
            </a:r>
            <a:endParaRPr/>
          </a:p>
        </p:txBody>
      </p:sp>
      <p:sp>
        <p:nvSpPr>
          <p:cNvPr id="152" name="Google Shape;152;g5b2897253a_0_14"/>
          <p:cNvSpPr txBox="1">
            <a:spLocks noGrp="1"/>
          </p:cNvSpPr>
          <p:nvPr>
            <p:ph type="body" idx="1"/>
          </p:nvPr>
        </p:nvSpPr>
        <p:spPr>
          <a:xfrm>
            <a:off x="457200" y="1600200"/>
            <a:ext cx="8229600" cy="4876800"/>
          </a:xfrm>
          <a:prstGeom prst="rect">
            <a:avLst/>
          </a:prstGeom>
        </p:spPr>
        <p:txBody>
          <a:bodyPr spcFirstLastPara="1" wrap="square" lIns="91425" tIns="45700" rIns="91425" bIns="45700" anchor="t" anchorCtr="0">
            <a:noAutofit/>
          </a:bodyPr>
          <a:lstStyle/>
          <a:p>
            <a:pPr marL="457200" lvl="0" indent="-325755" algn="l" rtl="0">
              <a:spcBef>
                <a:spcPts val="360"/>
              </a:spcBef>
              <a:spcAft>
                <a:spcPts val="0"/>
              </a:spcAft>
              <a:buSzPts val="1530"/>
              <a:buChar char="•"/>
            </a:pPr>
            <a:r>
              <a:rPr lang="en-US"/>
              <a:t>Number of courses </a:t>
            </a:r>
            <a:endParaRPr/>
          </a:p>
          <a:p>
            <a:pPr marL="457200" lvl="0" indent="-325755" algn="l" rtl="0">
              <a:spcBef>
                <a:spcPts val="0"/>
              </a:spcBef>
              <a:spcAft>
                <a:spcPts val="0"/>
              </a:spcAft>
              <a:buSzPts val="1530"/>
              <a:buChar char="•"/>
            </a:pPr>
            <a:r>
              <a:rPr lang="en-US"/>
              <a:t>Types of courses (regulations/cost)--Part of curriculum process </a:t>
            </a:r>
            <a:endParaRPr/>
          </a:p>
          <a:p>
            <a:pPr marL="457200" lvl="0" indent="-325755" algn="l" rtl="0">
              <a:spcBef>
                <a:spcPts val="0"/>
              </a:spcBef>
              <a:spcAft>
                <a:spcPts val="0"/>
              </a:spcAft>
              <a:buSzPts val="1530"/>
              <a:buChar char="•"/>
            </a:pPr>
            <a:r>
              <a:rPr lang="en-US"/>
              <a:t>Class size (Psychology vs Chainsaw) </a:t>
            </a:r>
            <a:endParaRPr/>
          </a:p>
          <a:p>
            <a:pPr marL="457200" lvl="0" indent="-325755" algn="l" rtl="0">
              <a:spcBef>
                <a:spcPts val="0"/>
              </a:spcBef>
              <a:spcAft>
                <a:spcPts val="0"/>
              </a:spcAft>
              <a:buSzPts val="1530"/>
              <a:buChar char="•"/>
            </a:pPr>
            <a:r>
              <a:rPr lang="en-US"/>
              <a:t>Total cost of courses, ongoing cost course</a:t>
            </a:r>
            <a:endParaRPr/>
          </a:p>
          <a:p>
            <a:pPr marL="457200" lvl="0" indent="-325755" algn="l" rtl="0">
              <a:spcBef>
                <a:spcPts val="0"/>
              </a:spcBef>
              <a:spcAft>
                <a:spcPts val="0"/>
              </a:spcAft>
              <a:buSzPts val="1530"/>
              <a:buChar char="•"/>
            </a:pPr>
            <a:r>
              <a:rPr lang="en-US"/>
              <a:t>Cost of support services </a:t>
            </a:r>
            <a:endParaRPr/>
          </a:p>
          <a:p>
            <a:pPr marL="457200" lvl="0" indent="-325755" algn="l" rtl="0">
              <a:spcBef>
                <a:spcPts val="0"/>
              </a:spcBef>
              <a:spcAft>
                <a:spcPts val="0"/>
              </a:spcAft>
              <a:buSzPts val="1530"/>
              <a:buChar char="•"/>
            </a:pPr>
            <a:r>
              <a:rPr lang="en-US"/>
              <a:t>Personnel- instructional techs</a:t>
            </a: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p:txBody>
      </p:sp>
    </p:spTree>
  </p:cSld>
  <p:clrMapOvr>
    <a:masterClrMapping/>
  </p:clrMapOvr>
</p:sld>
</file>

<file path=ppt/theme/theme1.xml><?xml version="1.0" encoding="utf-8"?>
<a:theme xmlns:a="http://schemas.openxmlformats.org/drawingml/2006/main" name="Clarity">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On-screen Show (4:3)</PresentationFormat>
  <Paragraphs>110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Clarity</vt:lpstr>
      <vt:lpstr>IMPACT OF CURRICULUM DECISIONS BEYOND THE CLASSROOM – LOOKING AT THE DATA </vt:lpstr>
      <vt:lpstr>Breakout Description </vt:lpstr>
      <vt:lpstr>Common Data Sources </vt:lpstr>
      <vt:lpstr>Coding/Data and Funding </vt:lpstr>
      <vt:lpstr>Faculty and Research Collaboration </vt:lpstr>
      <vt:lpstr>Role of Equity &amp; Success Data </vt:lpstr>
      <vt:lpstr>Scheduling Data </vt:lpstr>
      <vt:lpstr>New or Expanded Programs Data </vt:lpstr>
      <vt:lpstr>Local Resource Distribution Data </vt:lpstr>
      <vt:lpstr>Support Services Data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CURRICULUM DECISIONS BEYOND THE CLASSROOM – LOOKING AT THE DATA </dc:title>
  <dc:creator>Virginia May</dc:creator>
  <cp:lastModifiedBy>Stephanie Curry</cp:lastModifiedBy>
  <cp:revision>1</cp:revision>
  <dcterms:created xsi:type="dcterms:W3CDTF">2015-10-21T19:14:41Z</dcterms:created>
  <dcterms:modified xsi:type="dcterms:W3CDTF">2019-07-10T01:11:51Z</dcterms:modified>
</cp:coreProperties>
</file>