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57" r:id="rId3"/>
    <p:sldId id="258" r:id="rId4"/>
    <p:sldId id="259" r:id="rId5"/>
    <p:sldId id="260" r:id="rId6"/>
    <p:sldId id="261" r:id="rId7"/>
    <p:sldId id="263" r:id="rId8"/>
    <p:sldId id="264" r:id="rId9"/>
    <p:sldId id="266" r:id="rId10"/>
    <p:sldId id="265" r:id="rId11"/>
    <p:sldId id="270" r:id="rId12"/>
    <p:sldId id="262" r:id="rId13"/>
    <p:sldId id="267" r:id="rId14"/>
    <p:sldId id="272" r:id="rId15"/>
    <p:sldId id="268" r:id="rId16"/>
    <p:sldId id="269" r:id="rId17"/>
    <p:sldId id="271"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4831"/>
    <a:srgbClr val="533A2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F42300-E3DA-A854-882A-6B37788488DE}" v="4022" dt="2020-06-25T20:06:36.063"/>
    <p1510:client id="{7FD3AFA6-09BC-1EB1-5785-0F853E8988EB}" v="310" dt="2020-06-25T20:14:44.835"/>
    <p1510:client id="{8C97AAEF-0718-08BC-FD4D-908D95E19526}" v="1075" dt="2020-06-25T20:17:15.809"/>
    <p1510:client id="{AAC6664B-763A-46CB-1A3E-4D0ED8D7E6E8}" v="620" dt="2020-06-24T22:18:26.294"/>
    <p1510:client id="{AE19A221-4533-4D11-BB29-AD0F9CDB9B7B}" v="41" dt="2020-06-19T21:27:18.457"/>
    <p1510:client id="{DB8E5EDF-6E6A-083E-0ABC-DD83816A8771}" v="4267" dt="2020-06-25T20:01:31.427"/>
    <p1510:client id="{DE80D0CC-301D-C913-C5FA-120EAA927FE7}" v="31" dt="2020-06-26T23:43:23.7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25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F1718C-EE5C-A545-A26B-F1D44DE2C295}" type="datetimeFigureOut">
              <a:rPr lang="en-US" smtClean="0"/>
              <a:t>6/26/2020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7E57F4-9D9C-5847-BCD2-13B860A1E044}" type="slidenum">
              <a:rPr lang="en-US" smtClean="0"/>
              <a:t>‹#›</a:t>
            </a:fld>
            <a:endParaRPr lang="en-US" dirty="0"/>
          </a:p>
        </p:txBody>
      </p:sp>
    </p:spTree>
    <p:extLst>
      <p:ext uri="{BB962C8B-B14F-4D97-AF65-F5344CB8AC3E}">
        <p14:creationId xmlns:p14="http://schemas.microsoft.com/office/powerpoint/2010/main" val="1454596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887DC-488F-2240-8400-A13B96844E4F}"/>
              </a:ext>
            </a:extLst>
          </p:cNvPr>
          <p:cNvSpPr>
            <a:spLocks noGrp="1"/>
          </p:cNvSpPr>
          <p:nvPr>
            <p:ph type="ctrTitle" hasCustomPrompt="1"/>
          </p:nvPr>
        </p:nvSpPr>
        <p:spPr>
          <a:xfrm>
            <a:off x="3682313" y="2038864"/>
            <a:ext cx="7485998" cy="1780017"/>
          </a:xfrm>
        </p:spPr>
        <p:txBody>
          <a:bodyPr anchor="b">
            <a:normAutofit/>
          </a:bodyPr>
          <a:lstStyle>
            <a:lvl1pPr algn="ctr">
              <a:defRPr sz="4400">
                <a:solidFill>
                  <a:schemeClr val="accent2"/>
                </a:solidFill>
                <a:latin typeface="Palatino" pitchFamily="2" charset="77"/>
                <a:ea typeface="Palatino" pitchFamily="2" charset="77"/>
              </a:defRPr>
            </a:lvl1pPr>
          </a:lstStyle>
          <a:p>
            <a:r>
              <a:rPr lang="en-US"/>
              <a:t>Click to Edit</a:t>
            </a:r>
            <a:br>
              <a:rPr lang="en-US"/>
            </a:br>
            <a:r>
              <a:rPr lang="en-US"/>
              <a:t>Title</a:t>
            </a:r>
          </a:p>
        </p:txBody>
      </p:sp>
      <p:sp>
        <p:nvSpPr>
          <p:cNvPr id="3" name="Subtitle 2">
            <a:extLst>
              <a:ext uri="{FF2B5EF4-FFF2-40B4-BE49-F238E27FC236}">
                <a16:creationId xmlns:a16="http://schemas.microsoft.com/office/drawing/2014/main" id="{BC33C611-85E4-614D-A578-E6A3786610E8}"/>
              </a:ext>
            </a:extLst>
          </p:cNvPr>
          <p:cNvSpPr>
            <a:spLocks noGrp="1"/>
          </p:cNvSpPr>
          <p:nvPr>
            <p:ph type="subTitle" idx="1" hasCustomPrompt="1"/>
          </p:nvPr>
        </p:nvSpPr>
        <p:spPr>
          <a:xfrm>
            <a:off x="3682313" y="3910957"/>
            <a:ext cx="7485998" cy="1655762"/>
          </a:xfrm>
        </p:spPr>
        <p:txBody>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400" b="0" i="0">
                <a:solidFill>
                  <a:srgbClr val="674831"/>
                </a:solidFill>
                <a:latin typeface="Gill Sans" panose="020B0502020104020203" pitchFamily="34" charset="-79"/>
                <a:cs typeface="Gill Sans" panose="020B0502020104020203" pitchFamily="34" charset="-79"/>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subtitle. </a:t>
            </a:r>
            <a:br>
              <a:rPr lang="en-US"/>
            </a:br>
            <a:r>
              <a:rPr lang="en-US"/>
              <a:t>(Remember to add alt text to all </a:t>
            </a:r>
            <a:br>
              <a:rPr lang="en-US"/>
            </a:br>
            <a:r>
              <a:rPr lang="en-US"/>
              <a:t>imported graphics and images.)</a:t>
            </a:r>
          </a:p>
          <a:p>
            <a:endParaRPr lang="en-US"/>
          </a:p>
        </p:txBody>
      </p:sp>
      <p:pic>
        <p:nvPicPr>
          <p:cNvPr id="11" name="Picture 10" descr="ASCCC logo">
            <a:extLst>
              <a:ext uri="{FF2B5EF4-FFF2-40B4-BE49-F238E27FC236}">
                <a16:creationId xmlns:a16="http://schemas.microsoft.com/office/drawing/2014/main" id="{7C5D4022-9CB8-C34D-BC12-06698F834C7D}"/>
              </a:ext>
            </a:extLst>
          </p:cNvPr>
          <p:cNvPicPr>
            <a:picLocks noChangeAspect="1"/>
          </p:cNvPicPr>
          <p:nvPr userDrawn="1"/>
        </p:nvPicPr>
        <p:blipFill>
          <a:blip r:embed="rId3"/>
          <a:stretch>
            <a:fillRect/>
          </a:stretch>
        </p:blipFill>
        <p:spPr>
          <a:xfrm>
            <a:off x="138669" y="193589"/>
            <a:ext cx="3545565" cy="2215978"/>
          </a:xfrm>
          <a:prstGeom prst="rect">
            <a:avLst/>
          </a:prstGeom>
        </p:spPr>
      </p:pic>
    </p:spTree>
    <p:extLst>
      <p:ext uri="{BB962C8B-B14F-4D97-AF65-F5344CB8AC3E}">
        <p14:creationId xmlns:p14="http://schemas.microsoft.com/office/powerpoint/2010/main" val="3057468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 Section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7BF83-3E38-3D43-BAD6-E56667BA8032}"/>
              </a:ext>
            </a:extLst>
          </p:cNvPr>
          <p:cNvSpPr>
            <a:spLocks noGrp="1"/>
          </p:cNvSpPr>
          <p:nvPr>
            <p:ph type="title" hasCustomPrompt="1"/>
          </p:nvPr>
        </p:nvSpPr>
        <p:spPr>
          <a:xfrm>
            <a:off x="393357" y="1408670"/>
            <a:ext cx="3128319" cy="3576680"/>
          </a:xfrm>
        </p:spPr>
        <p:txBody>
          <a:bodyPr anchor="t">
            <a:normAutofit/>
          </a:bodyPr>
          <a:lstStyle>
            <a:lvl1pPr>
              <a:defRPr sz="3600">
                <a:solidFill>
                  <a:schemeClr val="bg1"/>
                </a:solidFill>
              </a:defRPr>
            </a:lvl1pPr>
          </a:lstStyle>
          <a:p>
            <a:r>
              <a:rPr lang="en-US"/>
              <a:t>Click to edit Section title</a:t>
            </a:r>
          </a:p>
        </p:txBody>
      </p:sp>
      <p:sp>
        <p:nvSpPr>
          <p:cNvPr id="3" name="Content Placeholder 2">
            <a:extLst>
              <a:ext uri="{FF2B5EF4-FFF2-40B4-BE49-F238E27FC236}">
                <a16:creationId xmlns:a16="http://schemas.microsoft.com/office/drawing/2014/main" id="{42B6B5A0-4BE7-D242-883D-240F42A74477}"/>
              </a:ext>
            </a:extLst>
          </p:cNvPr>
          <p:cNvSpPr>
            <a:spLocks noGrp="1"/>
          </p:cNvSpPr>
          <p:nvPr>
            <p:ph idx="1" hasCustomPrompt="1"/>
          </p:nvPr>
        </p:nvSpPr>
        <p:spPr>
          <a:xfrm>
            <a:off x="4733667" y="1408670"/>
            <a:ext cx="6868297" cy="4397590"/>
          </a:xfrm>
        </p:spPr>
        <p:txBody>
          <a:bodyPr/>
          <a:lstStyle/>
          <a:p>
            <a:pPr lvl="0"/>
            <a:r>
              <a:rPr lang="en-US"/>
              <a:t>Edit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801C9CC6-E19B-F843-BB2D-96D46C72A971}"/>
              </a:ext>
            </a:extLst>
          </p:cNvPr>
          <p:cNvSpPr>
            <a:spLocks noGrp="1"/>
          </p:cNvSpPr>
          <p:nvPr>
            <p:ph type="sldNum" sz="quarter" idx="12"/>
          </p:nvPr>
        </p:nvSpPr>
        <p:spPr>
          <a:xfrm>
            <a:off x="11244648" y="6356350"/>
            <a:ext cx="714633" cy="365125"/>
          </a:xfrm>
        </p:spPr>
        <p:txBody>
          <a:bodyPr/>
          <a:lstStyle>
            <a:lvl1pPr>
              <a:defRPr b="0" i="0">
                <a:solidFill>
                  <a:schemeClr val="bg2"/>
                </a:solidFill>
                <a:latin typeface="Gill Sans" panose="020B0502020104020203" pitchFamily="34" charset="-79"/>
                <a:cs typeface="Gill Sans" panose="020B0502020104020203" pitchFamily="34" charset="-79"/>
              </a:defRPr>
            </a:lvl1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2905878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1 Content 2 Column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DA5A-03EB-7C4E-BED7-BCB1E5A11604}"/>
              </a:ext>
            </a:extLst>
          </p:cNvPr>
          <p:cNvSpPr>
            <a:spLocks noGrp="1"/>
          </p:cNvSpPr>
          <p:nvPr>
            <p:ph type="title"/>
          </p:nvPr>
        </p:nvSpPr>
        <p:spPr>
          <a:xfrm>
            <a:off x="1260388" y="365125"/>
            <a:ext cx="9885407" cy="1325563"/>
          </a:xfrm>
        </p:spPr>
        <p:txBody>
          <a:bodyPr anchor="b"/>
          <a:lstStyle>
            <a:lvl1pPr algn="ctr">
              <a:defRPr/>
            </a:lvl1pPr>
          </a:lstStyle>
          <a:p>
            <a:r>
              <a:rPr lang="en-US"/>
              <a:t>Click to edit Master title style</a:t>
            </a:r>
          </a:p>
        </p:txBody>
      </p:sp>
      <p:sp>
        <p:nvSpPr>
          <p:cNvPr id="3" name="Content Placeholder 2">
            <a:extLst>
              <a:ext uri="{FF2B5EF4-FFF2-40B4-BE49-F238E27FC236}">
                <a16:creationId xmlns:a16="http://schemas.microsoft.com/office/drawing/2014/main" id="{11062FDB-A149-0B44-BB49-58F5C3155A54}"/>
              </a:ext>
            </a:extLst>
          </p:cNvPr>
          <p:cNvSpPr>
            <a:spLocks noGrp="1"/>
          </p:cNvSpPr>
          <p:nvPr>
            <p:ph sz="half" idx="1"/>
          </p:nvPr>
        </p:nvSpPr>
        <p:spPr>
          <a:xfrm>
            <a:off x="1062683" y="1868487"/>
            <a:ext cx="5043616"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B07721E-11C3-6B42-AE2E-8506E4B9E51F}"/>
              </a:ext>
            </a:extLst>
          </p:cNvPr>
          <p:cNvSpPr>
            <a:spLocks noGrp="1"/>
          </p:cNvSpPr>
          <p:nvPr>
            <p:ph sz="half" idx="2"/>
          </p:nvPr>
        </p:nvSpPr>
        <p:spPr>
          <a:xfrm>
            <a:off x="6258699" y="1868487"/>
            <a:ext cx="5072448"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a:extLst>
              <a:ext uri="{FF2B5EF4-FFF2-40B4-BE49-F238E27FC236}">
                <a16:creationId xmlns:a16="http://schemas.microsoft.com/office/drawing/2014/main" id="{D153CCDF-37BD-944A-A424-C52A8AA05BC0}"/>
              </a:ext>
            </a:extLst>
          </p:cNvPr>
          <p:cNvSpPr>
            <a:spLocks noGrp="1"/>
          </p:cNvSpPr>
          <p:nvPr>
            <p:ph type="sldNum" sz="quarter" idx="12"/>
          </p:nvPr>
        </p:nvSpPr>
        <p:spPr>
          <a:xfrm>
            <a:off x="11244648" y="6356350"/>
            <a:ext cx="714633" cy="365125"/>
          </a:xfrm>
        </p:spPr>
        <p:txBody>
          <a:bodyPr/>
          <a:lstStyle>
            <a:lvl1pPr>
              <a:defRPr b="0" i="0">
                <a:solidFill>
                  <a:schemeClr val="bg2"/>
                </a:solidFill>
                <a:latin typeface="Gill Sans" panose="020B0502020104020203" pitchFamily="34" charset="-79"/>
                <a:cs typeface="Gill Sans" panose="020B0502020104020203" pitchFamily="34" charset="-79"/>
              </a:defRPr>
            </a:lvl1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4257124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Content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DA5A-03EB-7C4E-BED7-BCB1E5A11604}"/>
              </a:ext>
            </a:extLst>
          </p:cNvPr>
          <p:cNvSpPr>
            <a:spLocks noGrp="1"/>
          </p:cNvSpPr>
          <p:nvPr>
            <p:ph type="title"/>
          </p:nvPr>
        </p:nvSpPr>
        <p:spPr>
          <a:xfrm>
            <a:off x="1260388" y="365125"/>
            <a:ext cx="9885407" cy="1325563"/>
          </a:xfrm>
        </p:spPr>
        <p:txBody>
          <a:bodyPr anchor="b"/>
          <a:lstStyle>
            <a:lvl1pPr algn="ctr">
              <a:defRPr/>
            </a:lvl1pPr>
          </a:lstStyle>
          <a:p>
            <a:r>
              <a:rPr lang="en-US"/>
              <a:t>Click to edit Master title style</a:t>
            </a:r>
          </a:p>
        </p:txBody>
      </p:sp>
      <p:sp>
        <p:nvSpPr>
          <p:cNvPr id="3" name="Content Placeholder 2">
            <a:extLst>
              <a:ext uri="{FF2B5EF4-FFF2-40B4-BE49-F238E27FC236}">
                <a16:creationId xmlns:a16="http://schemas.microsoft.com/office/drawing/2014/main" id="{11062FDB-A149-0B44-BB49-58F5C3155A54}"/>
              </a:ext>
            </a:extLst>
          </p:cNvPr>
          <p:cNvSpPr>
            <a:spLocks noGrp="1"/>
          </p:cNvSpPr>
          <p:nvPr>
            <p:ph sz="half" idx="1"/>
          </p:nvPr>
        </p:nvSpPr>
        <p:spPr>
          <a:xfrm>
            <a:off x="1062683" y="1868487"/>
            <a:ext cx="10293176"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a:extLst>
              <a:ext uri="{FF2B5EF4-FFF2-40B4-BE49-F238E27FC236}">
                <a16:creationId xmlns:a16="http://schemas.microsoft.com/office/drawing/2014/main" id="{D153CCDF-37BD-944A-A424-C52A8AA05BC0}"/>
              </a:ext>
            </a:extLst>
          </p:cNvPr>
          <p:cNvSpPr>
            <a:spLocks noGrp="1"/>
          </p:cNvSpPr>
          <p:nvPr>
            <p:ph type="sldNum" sz="quarter" idx="12"/>
          </p:nvPr>
        </p:nvSpPr>
        <p:spPr>
          <a:xfrm>
            <a:off x="11244648" y="6356350"/>
            <a:ext cx="714633" cy="365125"/>
          </a:xfrm>
        </p:spPr>
        <p:txBody>
          <a:bodyPr/>
          <a:lstStyle>
            <a:lvl1pPr>
              <a:defRPr b="0" i="0">
                <a:solidFill>
                  <a:schemeClr val="bg2"/>
                </a:solidFill>
                <a:latin typeface="Gill Sans" panose="020B0502020104020203" pitchFamily="34" charset="-79"/>
                <a:cs typeface="Gill Sans" panose="020B0502020104020203" pitchFamily="34" charset="-79"/>
              </a:defRPr>
            </a:lvl1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226473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8B9249B-BE17-6849-9D73-B0C3BA84C550}"/>
              </a:ext>
            </a:extLst>
          </p:cNvPr>
          <p:cNvSpPr>
            <a:spLocks noGrp="1"/>
          </p:cNvSpPr>
          <p:nvPr>
            <p:ph type="sldNum" sz="quarter" idx="12"/>
          </p:nvPr>
        </p:nvSpPr>
        <p:spPr/>
        <p:txBody>
          <a:bodyPr/>
          <a:lstStyle/>
          <a:p>
            <a:fld id="{492D8F1A-69A8-9242-9469-8400121D240A}" type="slidenum">
              <a:rPr lang="en-US" smtClean="0"/>
              <a:t>‹#›</a:t>
            </a:fld>
            <a:endParaRPr lang="en-US" dirty="0"/>
          </a:p>
        </p:txBody>
      </p:sp>
    </p:spTree>
    <p:extLst>
      <p:ext uri="{BB962C8B-B14F-4D97-AF65-F5344CB8AC3E}">
        <p14:creationId xmlns:p14="http://schemas.microsoft.com/office/powerpoint/2010/main" val="5688669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52D507-5401-464E-AD07-D24EE91AF6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3A2FC3-D2C7-9B4C-9B9B-A2C7D0FDA3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 Remember to ad alt text to all imported graphics and images.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2F650318-0809-C04F-9288-E60B69D548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accent4"/>
                </a:solidFill>
                <a:latin typeface="Gill Sans Ultra Bold" panose="020B0A02020104020203" pitchFamily="34" charset="77"/>
              </a:defRPr>
            </a:lvl1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984657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55" r:id="rId5"/>
  </p:sldLayoutIdLst>
  <p:hf hdr="0" ftr="0" dt="0"/>
  <p:txStyles>
    <p:titleStyle>
      <a:lvl1pPr algn="l" defTabSz="914400" rtl="0" eaLnBrk="1" latinLnBrk="0" hangingPunct="1">
        <a:lnSpc>
          <a:spcPct val="90000"/>
        </a:lnSpc>
        <a:spcBef>
          <a:spcPct val="0"/>
        </a:spcBef>
        <a:buNone/>
        <a:defRPr sz="4400" kern="1200">
          <a:solidFill>
            <a:schemeClr val="accent2"/>
          </a:solidFill>
          <a:latin typeface="Palatino" pitchFamily="2" charset="77"/>
          <a:ea typeface="Palatino" pitchFamily="2" charset="77"/>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674831"/>
          </a:solidFill>
          <a:latin typeface="Gill Sans" panose="020B0502020104020203" pitchFamily="34" charset="-79"/>
          <a:ea typeface="+mn-ea"/>
          <a:cs typeface="Gill Sans" panose="020B0502020104020203" pitchFamily="34" charset="-79"/>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674831"/>
          </a:solidFill>
          <a:latin typeface="Gill Sans" panose="020B0502020104020203" pitchFamily="34" charset="-79"/>
          <a:ea typeface="+mn-ea"/>
          <a:cs typeface="Gill Sans" panose="020B0502020104020203" pitchFamily="34" charset="-79"/>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674831"/>
          </a:solidFill>
          <a:latin typeface="Gill Sans" panose="020B0502020104020203" pitchFamily="34" charset="-79"/>
          <a:ea typeface="+mn-ea"/>
          <a:cs typeface="Gill Sans" panose="020B0502020104020203" pitchFamily="34" charset="-79"/>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674831"/>
          </a:solidFill>
          <a:latin typeface="Gill Sans" panose="020B0502020104020203" pitchFamily="34" charset="-79"/>
          <a:ea typeface="+mn-ea"/>
          <a:cs typeface="Gill Sans" panose="020B0502020104020203" pitchFamily="34" charset="-79"/>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674831"/>
          </a:solidFill>
          <a:latin typeface="Gill Sans" panose="020B0502020104020203" pitchFamily="34" charset="-79"/>
          <a:ea typeface="+mn-ea"/>
          <a:cs typeface="Gill Sans" panose="020B0502020104020203" pitchFamily="34" charset="-79"/>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hyperlink" Target="https://www.cos.edu/en-us/Governance/Academic-Senate/Curriculum-Committee/Resources/Curriculum%20Timelines%202020-2021_v1.pdf"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docs.google.com/spreadsheets/d/e/2PACX-1vT21hKcfnAR_TBMBJzl1gMJJJPYDW2-2EOzAu5G21sPMwmNzpjoG2OGesRwlIbS6NuTNVOJntb1Uco3/pubhtml?gid=0&amp;single=true" TargetMode="External"/><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mailto:SarahHa@cos.edu" TargetMode="External"/><Relationship Id="rId2" Type="http://schemas.openxmlformats.org/officeDocument/2006/relationships/hyperlink" Target="https://groups.io/g/CCCCurriculumChairs" TargetMode="External"/><Relationship Id="rId1" Type="http://schemas.openxmlformats.org/officeDocument/2006/relationships/slideLayout" Target="../slideLayouts/slideLayout2.xml"/><Relationship Id="rId4" Type="http://schemas.openxmlformats.org/officeDocument/2006/relationships/hyperlink" Target="mailto:nkirschn@yccd.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58FE1-E02F-2E40-8818-0EC5DCC0A994}"/>
              </a:ext>
            </a:extLst>
          </p:cNvPr>
          <p:cNvSpPr>
            <a:spLocks noGrp="1"/>
          </p:cNvSpPr>
          <p:nvPr>
            <p:ph type="ctrTitle"/>
          </p:nvPr>
        </p:nvSpPr>
        <p:spPr/>
        <p:txBody>
          <a:bodyPr>
            <a:normAutofit fontScale="90000"/>
          </a:bodyPr>
          <a:lstStyle/>
          <a:p>
            <a:r>
              <a:rPr lang="en-US" sz="5400" dirty="0"/>
              <a:t>The Course is Approved. What Happens Next?</a:t>
            </a:r>
            <a:endParaRPr lang="en-US" sz="5000" dirty="0">
              <a:latin typeface="Palatino" pitchFamily="2" charset="77"/>
              <a:ea typeface="Palatino" pitchFamily="2" charset="77"/>
            </a:endParaRPr>
          </a:p>
        </p:txBody>
      </p:sp>
      <p:sp>
        <p:nvSpPr>
          <p:cNvPr id="3" name="Subtitle 2">
            <a:extLst>
              <a:ext uri="{FF2B5EF4-FFF2-40B4-BE49-F238E27FC236}">
                <a16:creationId xmlns:a16="http://schemas.microsoft.com/office/drawing/2014/main" id="{BAD5C9FF-9ED8-7747-A418-05561791D6FE}"/>
              </a:ext>
            </a:extLst>
          </p:cNvPr>
          <p:cNvSpPr>
            <a:spLocks noGrp="1"/>
          </p:cNvSpPr>
          <p:nvPr>
            <p:ph type="subTitle" idx="1"/>
          </p:nvPr>
        </p:nvSpPr>
        <p:spPr/>
        <p:txBody>
          <a:bodyPr/>
          <a:lstStyle/>
          <a:p>
            <a:pPr>
              <a:spcAft>
                <a:spcPts val="1200"/>
              </a:spcAft>
            </a:pPr>
            <a:r>
              <a:rPr lang="en-US" dirty="0"/>
              <a:t>Sarah Harris, College of the Sequoias</a:t>
            </a:r>
          </a:p>
          <a:p>
            <a:pPr>
              <a:spcAft>
                <a:spcPts val="1200"/>
              </a:spcAft>
            </a:pPr>
            <a:r>
              <a:rPr lang="en-US" dirty="0"/>
              <a:t>Nili Kirschner, Woodland Community College, ASCCC Curriculum Committee</a:t>
            </a:r>
            <a:endParaRPr lang="en-US" dirty="0">
              <a:solidFill>
                <a:schemeClr val="tx2"/>
              </a:solidFill>
              <a:latin typeface="Gill Sans" panose="020B0502020104020203" pitchFamily="34" charset="-79"/>
              <a:cs typeface="Gill Sans" panose="020B0502020104020203" pitchFamily="34" charset="-79"/>
            </a:endParaRPr>
          </a:p>
        </p:txBody>
      </p:sp>
    </p:spTree>
    <p:extLst>
      <p:ext uri="{BB962C8B-B14F-4D97-AF65-F5344CB8AC3E}">
        <p14:creationId xmlns:p14="http://schemas.microsoft.com/office/powerpoint/2010/main" val="3271456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B882E-FA20-40DC-ABFA-FDF72AF8028E}"/>
              </a:ext>
            </a:extLst>
          </p:cNvPr>
          <p:cNvSpPr>
            <a:spLocks noGrp="1"/>
          </p:cNvSpPr>
          <p:nvPr>
            <p:ph type="title"/>
          </p:nvPr>
        </p:nvSpPr>
        <p:spPr/>
        <p:txBody>
          <a:bodyPr/>
          <a:lstStyle/>
          <a:p>
            <a:r>
              <a:rPr lang="en-US" dirty="0">
                <a:latin typeface="Palatino"/>
              </a:rPr>
              <a:t>General Education, Transfer, and Articulation Agreements</a:t>
            </a:r>
            <a:endParaRPr lang="en-US" dirty="0"/>
          </a:p>
        </p:txBody>
      </p:sp>
      <p:sp>
        <p:nvSpPr>
          <p:cNvPr id="3" name="Content Placeholder 2">
            <a:extLst>
              <a:ext uri="{FF2B5EF4-FFF2-40B4-BE49-F238E27FC236}">
                <a16:creationId xmlns:a16="http://schemas.microsoft.com/office/drawing/2014/main" id="{5FC5905E-96BA-47F3-8407-817B988D76E9}"/>
              </a:ext>
            </a:extLst>
          </p:cNvPr>
          <p:cNvSpPr>
            <a:spLocks noGrp="1"/>
          </p:cNvSpPr>
          <p:nvPr>
            <p:ph sz="half" idx="1"/>
          </p:nvPr>
        </p:nvSpPr>
        <p:spPr/>
        <p:txBody>
          <a:bodyPr vert="horz" lIns="91440" tIns="45720" rIns="91440" bIns="45720" rtlCol="0" anchor="t">
            <a:normAutofit fontScale="70000" lnSpcReduction="20000"/>
          </a:bodyPr>
          <a:lstStyle/>
          <a:p>
            <a:pPr marL="0" indent="0">
              <a:lnSpc>
                <a:spcPct val="120000"/>
              </a:lnSpc>
              <a:buNone/>
            </a:pPr>
            <a:r>
              <a:rPr lang="en-US" sz="2400" dirty="0">
                <a:cs typeface="Gill Sans"/>
              </a:rPr>
              <a:t>If the course is transferable, it may be submitted for transfer, GE, or articulation agreements. </a:t>
            </a:r>
            <a:endParaRPr lang="en-US" dirty="0"/>
          </a:p>
          <a:p>
            <a:pPr>
              <a:lnSpc>
                <a:spcPct val="120000"/>
              </a:lnSpc>
            </a:pPr>
            <a:r>
              <a:rPr lang="en-US" sz="2400" dirty="0">
                <a:cs typeface="Gill Sans"/>
              </a:rPr>
              <a:t>For course units to transfer to UC, must be approved for UC Transfer Course Agreement (UC-TCA)</a:t>
            </a:r>
          </a:p>
          <a:p>
            <a:pPr>
              <a:lnSpc>
                <a:spcPct val="120000"/>
              </a:lnSpc>
            </a:pPr>
            <a:r>
              <a:rPr lang="en-US" sz="2400" dirty="0">
                <a:cs typeface="Gill Sans"/>
              </a:rPr>
              <a:t>For transfer course to meet 4-year lower-division General Ed requirements, must be approved for CSU GE Breadth or IGETC patterns</a:t>
            </a:r>
          </a:p>
          <a:p>
            <a:pPr>
              <a:lnSpc>
                <a:spcPct val="120000"/>
              </a:lnSpc>
            </a:pPr>
            <a:r>
              <a:rPr lang="en-US" sz="2400" dirty="0">
                <a:cs typeface="Gill Sans"/>
              </a:rPr>
              <a:t>For transfer course to meet specific major requirement at a 4-year institution, must have course-to-course articulation (or in some cases, C-ID approval)</a:t>
            </a:r>
          </a:p>
          <a:p>
            <a:pPr lvl="1">
              <a:lnSpc>
                <a:spcPct val="120000"/>
              </a:lnSpc>
            </a:pPr>
            <a:endParaRPr lang="en-US" sz="2000" dirty="0">
              <a:cs typeface="Gill Sans"/>
            </a:endParaRPr>
          </a:p>
          <a:p>
            <a:pPr marL="0" indent="0">
              <a:lnSpc>
                <a:spcPct val="120000"/>
              </a:lnSpc>
              <a:buNone/>
            </a:pPr>
            <a:r>
              <a:rPr lang="en-US" sz="2400" b="1" dirty="0">
                <a:cs typeface="Gill Sans"/>
              </a:rPr>
              <a:t>Why wait?</a:t>
            </a:r>
            <a:endParaRPr lang="en-US" sz="2400" b="1" dirty="0"/>
          </a:p>
          <a:p>
            <a:pPr>
              <a:lnSpc>
                <a:spcPct val="120000"/>
              </a:lnSpc>
            </a:pPr>
            <a:r>
              <a:rPr lang="en-US" sz="2400" dirty="0">
                <a:cs typeface="Gill Sans"/>
              </a:rPr>
              <a:t>Approvals are for current submission cycle, which really means the upcoming academic year – they are </a:t>
            </a:r>
            <a:r>
              <a:rPr lang="en-US" sz="2400" b="1" dirty="0">
                <a:cs typeface="Gill Sans"/>
              </a:rPr>
              <a:t>not retroactive</a:t>
            </a:r>
            <a:endParaRPr lang="en-US" b="1" dirty="0"/>
          </a:p>
          <a:p>
            <a:pPr>
              <a:lnSpc>
                <a:spcPct val="120000"/>
              </a:lnSpc>
            </a:pPr>
            <a:r>
              <a:rPr lang="en-US" sz="2400" dirty="0">
                <a:cs typeface="Gill Sans"/>
              </a:rPr>
              <a:t>Courses need to be part of a program of study for veterans/federal financial aid, and may need articulation or GE approval to be included in an award</a:t>
            </a:r>
            <a:endParaRPr lang="en-US" sz="2400" dirty="0"/>
          </a:p>
        </p:txBody>
      </p:sp>
      <p:sp>
        <p:nvSpPr>
          <p:cNvPr id="4" name="Slide Number Placeholder 3">
            <a:extLst>
              <a:ext uri="{FF2B5EF4-FFF2-40B4-BE49-F238E27FC236}">
                <a16:creationId xmlns:a16="http://schemas.microsoft.com/office/drawing/2014/main" id="{C4EB2E51-C452-40EF-9E62-FB2918602F3E}"/>
              </a:ext>
            </a:extLst>
          </p:cNvPr>
          <p:cNvSpPr>
            <a:spLocks noGrp="1"/>
          </p:cNvSpPr>
          <p:nvPr>
            <p:ph type="sldNum" sz="quarter" idx="12"/>
          </p:nvPr>
        </p:nvSpPr>
        <p:spPr/>
        <p:txBody>
          <a:bodyPr/>
          <a:lstStyle/>
          <a:p>
            <a:fld id="{492D8F1A-69A8-9242-9469-8400121D240A}" type="slidenum">
              <a:rPr lang="en-US" smtClean="0"/>
              <a:pPr/>
              <a:t>10</a:t>
            </a:fld>
            <a:endParaRPr lang="en-US" dirty="0"/>
          </a:p>
        </p:txBody>
      </p:sp>
    </p:spTree>
    <p:extLst>
      <p:ext uri="{BB962C8B-B14F-4D97-AF65-F5344CB8AC3E}">
        <p14:creationId xmlns:p14="http://schemas.microsoft.com/office/powerpoint/2010/main" val="144361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881FF-D583-4C84-8C6D-F0B43F8806C0}"/>
              </a:ext>
            </a:extLst>
          </p:cNvPr>
          <p:cNvSpPr>
            <a:spLocks noGrp="1"/>
          </p:cNvSpPr>
          <p:nvPr>
            <p:ph type="title"/>
          </p:nvPr>
        </p:nvSpPr>
        <p:spPr/>
        <p:txBody>
          <a:bodyPr/>
          <a:lstStyle/>
          <a:p>
            <a:r>
              <a:rPr lang="en-US" dirty="0">
                <a:latin typeface="Palatino"/>
              </a:rPr>
              <a:t>Submission Cycles and Scheduling</a:t>
            </a:r>
            <a:endParaRPr lang="en-US" dirty="0"/>
          </a:p>
        </p:txBody>
      </p:sp>
      <p:sp>
        <p:nvSpPr>
          <p:cNvPr id="3" name="Content Placeholder 2">
            <a:extLst>
              <a:ext uri="{FF2B5EF4-FFF2-40B4-BE49-F238E27FC236}">
                <a16:creationId xmlns:a16="http://schemas.microsoft.com/office/drawing/2014/main" id="{6F54A784-2A97-4BD4-8CCF-498B07E6181E}"/>
              </a:ext>
            </a:extLst>
          </p:cNvPr>
          <p:cNvSpPr>
            <a:spLocks noGrp="1"/>
          </p:cNvSpPr>
          <p:nvPr>
            <p:ph sz="half" idx="1"/>
          </p:nvPr>
        </p:nvSpPr>
        <p:spPr/>
        <p:txBody>
          <a:bodyPr vert="horz" lIns="91440" tIns="45720" rIns="91440" bIns="45720" rtlCol="0" anchor="t">
            <a:normAutofit lnSpcReduction="10000"/>
          </a:bodyPr>
          <a:lstStyle/>
          <a:p>
            <a:pPr>
              <a:lnSpc>
                <a:spcPct val="100000"/>
              </a:lnSpc>
              <a:spcAft>
                <a:spcPts val="600"/>
              </a:spcAft>
            </a:pPr>
            <a:r>
              <a:rPr lang="en-US" sz="2400" dirty="0">
                <a:cs typeface="Gill Sans"/>
              </a:rPr>
              <a:t>Transfer and articulation approvals are not retroactive, so it's best to wait to schedule a new course until it is approved.</a:t>
            </a:r>
            <a:endParaRPr lang="en-US" dirty="0"/>
          </a:p>
          <a:p>
            <a:pPr>
              <a:lnSpc>
                <a:spcPct val="100000"/>
              </a:lnSpc>
              <a:spcAft>
                <a:spcPts val="600"/>
              </a:spcAft>
            </a:pPr>
            <a:r>
              <a:rPr lang="en-US" sz="2400" dirty="0">
                <a:cs typeface="Gill Sans"/>
              </a:rPr>
              <a:t>Work with your Articulation Officer (AO) to understand the specific submission timeline for your college – process can take over a year, depending on when the course is approved in your cycle</a:t>
            </a:r>
          </a:p>
          <a:p>
            <a:pPr lvl="1">
              <a:lnSpc>
                <a:spcPct val="100000"/>
              </a:lnSpc>
              <a:spcAft>
                <a:spcPts val="600"/>
              </a:spcAft>
            </a:pPr>
            <a:r>
              <a:rPr lang="en-US" sz="2000" dirty="0">
                <a:cs typeface="Gill Sans"/>
              </a:rPr>
              <a:t>UC-TCA submission is in June, July or August, with decisions reported the month after submission, effective for upcoming academic year</a:t>
            </a:r>
            <a:endParaRPr lang="en-US" sz="2000" dirty="0"/>
          </a:p>
          <a:p>
            <a:pPr lvl="1">
              <a:lnSpc>
                <a:spcPct val="100000"/>
              </a:lnSpc>
              <a:spcAft>
                <a:spcPts val="600"/>
              </a:spcAft>
            </a:pPr>
            <a:r>
              <a:rPr lang="en-US" sz="2000" dirty="0">
                <a:cs typeface="Gill Sans"/>
              </a:rPr>
              <a:t>CSU-GEB and IGETC submissions are in fall term (by December), with decisions reported in late spring, effective for upcoming year</a:t>
            </a:r>
            <a:endParaRPr lang="en-US" sz="2000" dirty="0"/>
          </a:p>
          <a:p>
            <a:pPr lvl="1">
              <a:lnSpc>
                <a:spcPct val="100000"/>
              </a:lnSpc>
              <a:spcAft>
                <a:spcPts val="600"/>
              </a:spcAft>
            </a:pPr>
            <a:r>
              <a:rPr lang="en-US" sz="2000" dirty="0">
                <a:cs typeface="Gill Sans"/>
              </a:rPr>
              <a:t>Course-to-course articulation and C-ID approvals are on a rolling basis, with unpredictable decision timelines</a:t>
            </a:r>
            <a:endParaRPr lang="en-US" sz="2000" dirty="0"/>
          </a:p>
          <a:p>
            <a:pPr>
              <a:spcAft>
                <a:spcPts val="600"/>
              </a:spcAft>
            </a:pPr>
            <a:endParaRPr lang="en-US" dirty="0"/>
          </a:p>
        </p:txBody>
      </p:sp>
      <p:sp>
        <p:nvSpPr>
          <p:cNvPr id="4" name="Slide Number Placeholder 3">
            <a:extLst>
              <a:ext uri="{FF2B5EF4-FFF2-40B4-BE49-F238E27FC236}">
                <a16:creationId xmlns:a16="http://schemas.microsoft.com/office/drawing/2014/main" id="{190C002E-AF9C-4DB8-8BEB-D82FC38CDB6C}"/>
              </a:ext>
            </a:extLst>
          </p:cNvPr>
          <p:cNvSpPr>
            <a:spLocks noGrp="1"/>
          </p:cNvSpPr>
          <p:nvPr>
            <p:ph type="sldNum" sz="quarter" idx="12"/>
          </p:nvPr>
        </p:nvSpPr>
        <p:spPr/>
        <p:txBody>
          <a:bodyPr/>
          <a:lstStyle/>
          <a:p>
            <a:fld id="{492D8F1A-69A8-9242-9469-8400121D240A}" type="slidenum">
              <a:rPr lang="en-US" smtClean="0"/>
              <a:pPr/>
              <a:t>11</a:t>
            </a:fld>
            <a:endParaRPr lang="en-US" dirty="0"/>
          </a:p>
        </p:txBody>
      </p:sp>
    </p:spTree>
    <p:extLst>
      <p:ext uri="{BB962C8B-B14F-4D97-AF65-F5344CB8AC3E}">
        <p14:creationId xmlns:p14="http://schemas.microsoft.com/office/powerpoint/2010/main" val="946193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9161C-42DF-4DA5-A271-FB94A84DD1BE}"/>
              </a:ext>
            </a:extLst>
          </p:cNvPr>
          <p:cNvSpPr>
            <a:spLocks noGrp="1"/>
          </p:cNvSpPr>
          <p:nvPr>
            <p:ph type="title"/>
          </p:nvPr>
        </p:nvSpPr>
        <p:spPr/>
        <p:txBody>
          <a:bodyPr/>
          <a:lstStyle/>
          <a:p>
            <a:r>
              <a:rPr lang="en-US" dirty="0">
                <a:latin typeface="Palatino"/>
              </a:rPr>
              <a:t>On Catalog Publication Timelines</a:t>
            </a:r>
            <a:endParaRPr lang="en-US" dirty="0"/>
          </a:p>
        </p:txBody>
      </p:sp>
      <p:sp>
        <p:nvSpPr>
          <p:cNvPr id="3" name="Content Placeholder 2">
            <a:extLst>
              <a:ext uri="{FF2B5EF4-FFF2-40B4-BE49-F238E27FC236}">
                <a16:creationId xmlns:a16="http://schemas.microsoft.com/office/drawing/2014/main" id="{4AEE2698-9F94-4D28-B3FC-4A85423630D4}"/>
              </a:ext>
            </a:extLst>
          </p:cNvPr>
          <p:cNvSpPr>
            <a:spLocks noGrp="1"/>
          </p:cNvSpPr>
          <p:nvPr>
            <p:ph sz="half" idx="1"/>
          </p:nvPr>
        </p:nvSpPr>
        <p:spPr/>
        <p:txBody>
          <a:bodyPr vert="horz" lIns="91440" tIns="45720" rIns="91440" bIns="45720" rtlCol="0" anchor="t">
            <a:normAutofit lnSpcReduction="10000"/>
          </a:bodyPr>
          <a:lstStyle/>
          <a:p>
            <a:pPr marL="0" indent="0">
              <a:lnSpc>
                <a:spcPct val="100000"/>
              </a:lnSpc>
              <a:buNone/>
            </a:pPr>
            <a:r>
              <a:rPr lang="en-US" dirty="0">
                <a:cs typeface="Gill Sans"/>
              </a:rPr>
              <a:t>Factors that affect the timeline for catalog production include:</a:t>
            </a:r>
          </a:p>
          <a:p>
            <a:pPr>
              <a:lnSpc>
                <a:spcPct val="100000"/>
              </a:lnSpc>
            </a:pPr>
            <a:r>
              <a:rPr lang="en-US" dirty="0">
                <a:cs typeface="Gill Sans"/>
              </a:rPr>
              <a:t>Local and/or state curricular approvals</a:t>
            </a:r>
          </a:p>
          <a:p>
            <a:pPr>
              <a:lnSpc>
                <a:spcPct val="100000"/>
              </a:lnSpc>
            </a:pPr>
            <a:r>
              <a:rPr lang="en-US" dirty="0">
                <a:cs typeface="Gill Sans"/>
              </a:rPr>
              <a:t>MIS end of term reporting and alignment of course data elements between local curriculum system, MIS Data Mart, and COCI</a:t>
            </a:r>
          </a:p>
          <a:p>
            <a:pPr>
              <a:lnSpc>
                <a:spcPct val="100000"/>
              </a:lnSpc>
            </a:pPr>
            <a:r>
              <a:rPr lang="en-US" dirty="0">
                <a:cs typeface="Gill Sans"/>
              </a:rPr>
              <a:t>Securing regional consortia recommendation of CTE programs</a:t>
            </a:r>
          </a:p>
          <a:p>
            <a:pPr>
              <a:lnSpc>
                <a:spcPct val="100000"/>
              </a:lnSpc>
            </a:pPr>
            <a:r>
              <a:rPr lang="en-US" dirty="0">
                <a:cs typeface="Gill Sans"/>
              </a:rPr>
              <a:t>Updating program maps, course sequencing, and degree audit software to reflect changes</a:t>
            </a:r>
          </a:p>
          <a:p>
            <a:pPr>
              <a:lnSpc>
                <a:spcPct val="100000"/>
              </a:lnSpc>
            </a:pPr>
            <a:r>
              <a:rPr lang="en-US" dirty="0">
                <a:cs typeface="Gill Sans"/>
              </a:rPr>
              <a:t>Veterans certification of catalog for VA Educational Benefits; must be re-certified each time it is modified</a:t>
            </a:r>
          </a:p>
          <a:p>
            <a:pPr>
              <a:lnSpc>
                <a:spcPct val="100000"/>
              </a:lnSpc>
            </a:pPr>
            <a:endParaRPr lang="en-US" dirty="0"/>
          </a:p>
        </p:txBody>
      </p:sp>
      <p:sp>
        <p:nvSpPr>
          <p:cNvPr id="4" name="Slide Number Placeholder 3">
            <a:extLst>
              <a:ext uri="{FF2B5EF4-FFF2-40B4-BE49-F238E27FC236}">
                <a16:creationId xmlns:a16="http://schemas.microsoft.com/office/drawing/2014/main" id="{2C477F66-2150-478C-AA7B-F74774F1AB6F}"/>
              </a:ext>
            </a:extLst>
          </p:cNvPr>
          <p:cNvSpPr>
            <a:spLocks noGrp="1"/>
          </p:cNvSpPr>
          <p:nvPr>
            <p:ph type="sldNum" sz="quarter" idx="12"/>
          </p:nvPr>
        </p:nvSpPr>
        <p:spPr/>
        <p:txBody>
          <a:bodyPr/>
          <a:lstStyle/>
          <a:p>
            <a:fld id="{492D8F1A-69A8-9242-9469-8400121D240A}" type="slidenum">
              <a:rPr lang="en-US" smtClean="0"/>
              <a:pPr/>
              <a:t>12</a:t>
            </a:fld>
            <a:endParaRPr lang="en-US" dirty="0"/>
          </a:p>
        </p:txBody>
      </p:sp>
    </p:spTree>
    <p:extLst>
      <p:ext uri="{BB962C8B-B14F-4D97-AF65-F5344CB8AC3E}">
        <p14:creationId xmlns:p14="http://schemas.microsoft.com/office/powerpoint/2010/main" val="3513325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4155E-D366-4637-ADDD-825283F9D3D0}"/>
              </a:ext>
            </a:extLst>
          </p:cNvPr>
          <p:cNvSpPr>
            <a:spLocks noGrp="1"/>
          </p:cNvSpPr>
          <p:nvPr>
            <p:ph type="title"/>
          </p:nvPr>
        </p:nvSpPr>
        <p:spPr/>
        <p:txBody>
          <a:bodyPr/>
          <a:lstStyle/>
          <a:p>
            <a:r>
              <a:rPr lang="en-US" dirty="0">
                <a:latin typeface="Palatino"/>
              </a:rPr>
              <a:t>On Course Scheduling</a:t>
            </a:r>
            <a:endParaRPr lang="en-US" dirty="0"/>
          </a:p>
        </p:txBody>
      </p:sp>
      <p:sp>
        <p:nvSpPr>
          <p:cNvPr id="3" name="Content Placeholder 2">
            <a:extLst>
              <a:ext uri="{FF2B5EF4-FFF2-40B4-BE49-F238E27FC236}">
                <a16:creationId xmlns:a16="http://schemas.microsoft.com/office/drawing/2014/main" id="{00003645-2E64-47CA-AE51-FD2F8F250361}"/>
              </a:ext>
            </a:extLst>
          </p:cNvPr>
          <p:cNvSpPr>
            <a:spLocks noGrp="1"/>
          </p:cNvSpPr>
          <p:nvPr>
            <p:ph sz="half" idx="1"/>
          </p:nvPr>
        </p:nvSpPr>
        <p:spPr/>
        <p:txBody>
          <a:bodyPr vert="horz" lIns="91440" tIns="45720" rIns="91440" bIns="45720" rtlCol="0" anchor="t">
            <a:normAutofit/>
          </a:bodyPr>
          <a:lstStyle/>
          <a:p>
            <a:pPr>
              <a:lnSpc>
                <a:spcPct val="100000"/>
              </a:lnSpc>
            </a:pPr>
            <a:r>
              <a:rPr lang="en-US" dirty="0">
                <a:cs typeface="Gill Sans"/>
              </a:rPr>
              <a:t>Many other local processes may impact how courses are scheduled. These include:</a:t>
            </a:r>
            <a:endParaRPr lang="en-US" dirty="0"/>
          </a:p>
          <a:p>
            <a:pPr lvl="1">
              <a:lnSpc>
                <a:spcPct val="100000"/>
              </a:lnSpc>
            </a:pPr>
            <a:r>
              <a:rPr lang="en-US" dirty="0">
                <a:cs typeface="Gill Sans"/>
              </a:rPr>
              <a:t>Local collective bargaining agreements and schedule development timelines</a:t>
            </a:r>
          </a:p>
          <a:p>
            <a:pPr lvl="1">
              <a:lnSpc>
                <a:spcPct val="100000"/>
              </a:lnSpc>
            </a:pPr>
            <a:r>
              <a:rPr lang="en-US" dirty="0">
                <a:cs typeface="Gill Sans"/>
              </a:rPr>
              <a:t>Room availability</a:t>
            </a:r>
          </a:p>
          <a:p>
            <a:pPr lvl="1">
              <a:lnSpc>
                <a:spcPct val="100000"/>
              </a:lnSpc>
            </a:pPr>
            <a:r>
              <a:rPr lang="en-US" dirty="0">
                <a:cs typeface="Gill Sans"/>
              </a:rPr>
              <a:t>Program sequencing and Guided Pathways</a:t>
            </a:r>
            <a:endParaRPr lang="en-US" dirty="0"/>
          </a:p>
          <a:p>
            <a:pPr lvl="1">
              <a:lnSpc>
                <a:spcPct val="100000"/>
              </a:lnSpc>
            </a:pPr>
            <a:r>
              <a:rPr lang="en-US" dirty="0">
                <a:cs typeface="Gill Sans"/>
              </a:rPr>
              <a:t>Additional review steps for Distance Ed, dual enrollment, etc.</a:t>
            </a:r>
            <a:endParaRPr lang="en-US" dirty="0"/>
          </a:p>
          <a:p>
            <a:pPr lvl="1">
              <a:lnSpc>
                <a:spcPct val="100000"/>
              </a:lnSpc>
            </a:pPr>
            <a:endParaRPr lang="en-US" dirty="0"/>
          </a:p>
          <a:p>
            <a:pPr lvl="1">
              <a:lnSpc>
                <a:spcPct val="100000"/>
              </a:lnSpc>
            </a:pPr>
            <a:endParaRPr lang="en-US" dirty="0"/>
          </a:p>
          <a:p>
            <a:pPr lvl="1">
              <a:lnSpc>
                <a:spcPct val="100000"/>
              </a:lnSpc>
            </a:pPr>
            <a:endParaRPr lang="en-US" dirty="0"/>
          </a:p>
        </p:txBody>
      </p:sp>
      <p:sp>
        <p:nvSpPr>
          <p:cNvPr id="4" name="Slide Number Placeholder 3">
            <a:extLst>
              <a:ext uri="{FF2B5EF4-FFF2-40B4-BE49-F238E27FC236}">
                <a16:creationId xmlns:a16="http://schemas.microsoft.com/office/drawing/2014/main" id="{B833D41B-4F44-43A9-B33C-4AA26226338E}"/>
              </a:ext>
            </a:extLst>
          </p:cNvPr>
          <p:cNvSpPr>
            <a:spLocks noGrp="1"/>
          </p:cNvSpPr>
          <p:nvPr>
            <p:ph type="sldNum" sz="quarter" idx="12"/>
          </p:nvPr>
        </p:nvSpPr>
        <p:spPr/>
        <p:txBody>
          <a:bodyPr/>
          <a:lstStyle/>
          <a:p>
            <a:fld id="{492D8F1A-69A8-9242-9469-8400121D240A}" type="slidenum">
              <a:rPr lang="en-US" smtClean="0"/>
              <a:pPr/>
              <a:t>13</a:t>
            </a:fld>
            <a:endParaRPr lang="en-US" dirty="0"/>
          </a:p>
        </p:txBody>
      </p:sp>
    </p:spTree>
    <p:extLst>
      <p:ext uri="{BB962C8B-B14F-4D97-AF65-F5344CB8AC3E}">
        <p14:creationId xmlns:p14="http://schemas.microsoft.com/office/powerpoint/2010/main" val="467964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5D1E1-83E1-431E-98DB-DF202921B4A8}"/>
              </a:ext>
            </a:extLst>
          </p:cNvPr>
          <p:cNvSpPr>
            <a:spLocks noGrp="1"/>
          </p:cNvSpPr>
          <p:nvPr>
            <p:ph type="title"/>
          </p:nvPr>
        </p:nvSpPr>
        <p:spPr/>
        <p:txBody>
          <a:bodyPr/>
          <a:lstStyle/>
          <a:p>
            <a:r>
              <a:rPr lang="en-US" dirty="0">
                <a:latin typeface="Palatino"/>
              </a:rPr>
              <a:t>What are some best practices for curriculum chairs?</a:t>
            </a:r>
            <a:endParaRPr lang="en-US" dirty="0"/>
          </a:p>
        </p:txBody>
      </p:sp>
      <p:sp>
        <p:nvSpPr>
          <p:cNvPr id="3" name="Content Placeholder 2">
            <a:extLst>
              <a:ext uri="{FF2B5EF4-FFF2-40B4-BE49-F238E27FC236}">
                <a16:creationId xmlns:a16="http://schemas.microsoft.com/office/drawing/2014/main" id="{8FB5AB5D-6441-4746-A8CB-01BD6CCF478D}"/>
              </a:ext>
            </a:extLst>
          </p:cNvPr>
          <p:cNvSpPr>
            <a:spLocks noGrp="1"/>
          </p:cNvSpPr>
          <p:nvPr>
            <p:ph idx="1"/>
          </p:nvPr>
        </p:nvSpPr>
        <p:spPr/>
        <p:txBody>
          <a:bodyPr vert="horz" lIns="91440" tIns="45720" rIns="91440" bIns="45720" rtlCol="0" anchor="t">
            <a:normAutofit fontScale="92500" lnSpcReduction="20000"/>
          </a:bodyPr>
          <a:lstStyle/>
          <a:p>
            <a:pPr>
              <a:lnSpc>
                <a:spcPct val="110000"/>
              </a:lnSpc>
            </a:pPr>
            <a:r>
              <a:rPr lang="en-US" dirty="0">
                <a:cs typeface="Gill Sans"/>
              </a:rPr>
              <a:t>Provide clear timelines and due dates for curriculum submission and approval. </a:t>
            </a:r>
            <a:endParaRPr lang="en-US" dirty="0"/>
          </a:p>
          <a:p>
            <a:pPr>
              <a:lnSpc>
                <a:spcPct val="110000"/>
              </a:lnSpc>
            </a:pPr>
            <a:r>
              <a:rPr lang="en-US" dirty="0">
                <a:cs typeface="Gill Sans"/>
              </a:rPr>
              <a:t>Work collaboratively with key stakeholders, including articulation officers, accreditation liaison officers, curriculum specialists, and the financial aid office. </a:t>
            </a:r>
          </a:p>
          <a:p>
            <a:pPr>
              <a:lnSpc>
                <a:spcPct val="110000"/>
              </a:lnSpc>
            </a:pPr>
            <a:r>
              <a:rPr lang="en-US" dirty="0">
                <a:cs typeface="Gill Sans"/>
              </a:rPr>
              <a:t>Curriculum processes do not end with local approval! Have a process to maintain updates in other systems such as: MIS data, SIS, COCI, Degree audit software </a:t>
            </a:r>
            <a:r>
              <a:rPr lang="en-US" dirty="0" smtClean="0">
                <a:cs typeface="Gill Sans"/>
              </a:rPr>
              <a:t>(i.e. </a:t>
            </a:r>
            <a:r>
              <a:rPr lang="en-US" dirty="0">
                <a:cs typeface="Gill Sans"/>
              </a:rPr>
              <a:t>DegreeWorks</a:t>
            </a:r>
            <a:r>
              <a:rPr lang="en-US" dirty="0">
                <a:cs typeface="Gill Sans"/>
              </a:rPr>
              <a:t>), Assessment Management Systems, and others.</a:t>
            </a:r>
            <a:endParaRPr lang="en-US" dirty="0"/>
          </a:p>
        </p:txBody>
      </p:sp>
      <p:sp>
        <p:nvSpPr>
          <p:cNvPr id="4" name="Slide Number Placeholder 3">
            <a:extLst>
              <a:ext uri="{FF2B5EF4-FFF2-40B4-BE49-F238E27FC236}">
                <a16:creationId xmlns:a16="http://schemas.microsoft.com/office/drawing/2014/main" id="{2F108F9A-D472-4C05-9875-43F761FDB746}"/>
              </a:ext>
            </a:extLst>
          </p:cNvPr>
          <p:cNvSpPr>
            <a:spLocks noGrp="1"/>
          </p:cNvSpPr>
          <p:nvPr>
            <p:ph type="sldNum" sz="quarter" idx="12"/>
          </p:nvPr>
        </p:nvSpPr>
        <p:spPr/>
        <p:txBody>
          <a:bodyPr/>
          <a:lstStyle/>
          <a:p>
            <a:fld id="{492D8F1A-69A8-9242-9469-8400121D240A}" type="slidenum">
              <a:rPr lang="en-US" smtClean="0"/>
              <a:pPr/>
              <a:t>14</a:t>
            </a:fld>
            <a:endParaRPr lang="en-US" dirty="0"/>
          </a:p>
        </p:txBody>
      </p:sp>
    </p:spTree>
    <p:extLst>
      <p:ext uri="{BB962C8B-B14F-4D97-AF65-F5344CB8AC3E}">
        <p14:creationId xmlns:p14="http://schemas.microsoft.com/office/powerpoint/2010/main" val="3365189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66289-645B-4D26-8864-25A4A3B21AB5}"/>
              </a:ext>
            </a:extLst>
          </p:cNvPr>
          <p:cNvSpPr>
            <a:spLocks noGrp="1"/>
          </p:cNvSpPr>
          <p:nvPr>
            <p:ph type="title"/>
          </p:nvPr>
        </p:nvSpPr>
        <p:spPr/>
        <p:txBody>
          <a:bodyPr/>
          <a:lstStyle/>
          <a:p>
            <a:r>
              <a:rPr lang="en-US" dirty="0">
                <a:latin typeface="Palatino"/>
              </a:rPr>
              <a:t>Best Practice: Curriculum Timelines</a:t>
            </a:r>
            <a:endParaRPr lang="en-US" dirty="0"/>
          </a:p>
        </p:txBody>
      </p:sp>
      <p:sp>
        <p:nvSpPr>
          <p:cNvPr id="3" name="Content Placeholder 2">
            <a:extLst>
              <a:ext uri="{FF2B5EF4-FFF2-40B4-BE49-F238E27FC236}">
                <a16:creationId xmlns:a16="http://schemas.microsoft.com/office/drawing/2014/main" id="{0371F818-1EE7-42F0-B53F-E9B8281B30B4}"/>
              </a:ext>
            </a:extLst>
          </p:cNvPr>
          <p:cNvSpPr>
            <a:spLocks noGrp="1"/>
          </p:cNvSpPr>
          <p:nvPr>
            <p:ph sz="half" idx="1"/>
          </p:nvPr>
        </p:nvSpPr>
        <p:spPr/>
        <p:txBody>
          <a:bodyPr vert="horz" lIns="91440" tIns="45720" rIns="91440" bIns="45720" rtlCol="0" anchor="t">
            <a:normAutofit/>
          </a:bodyPr>
          <a:lstStyle/>
          <a:p>
            <a:pPr marL="0" indent="0">
              <a:lnSpc>
                <a:spcPct val="100000"/>
              </a:lnSpc>
              <a:buNone/>
            </a:pPr>
            <a:r>
              <a:rPr lang="en-US" dirty="0">
                <a:cs typeface="Gill Sans"/>
              </a:rPr>
              <a:t>At College of the Sequoias, we provide recommended curriculum submission deadlines on a rolling basis, based on four categories:</a:t>
            </a:r>
            <a:endParaRPr lang="en-US" dirty="0"/>
          </a:p>
          <a:p>
            <a:pPr marL="457200" indent="-457200">
              <a:lnSpc>
                <a:spcPct val="100000"/>
              </a:lnSpc>
            </a:pPr>
            <a:r>
              <a:rPr lang="en-US" dirty="0">
                <a:cs typeface="Gill Sans"/>
              </a:rPr>
              <a:t>Schedule Publication Deadlines</a:t>
            </a:r>
            <a:endParaRPr lang="en-US" dirty="0"/>
          </a:p>
          <a:p>
            <a:pPr marL="457200" indent="-457200">
              <a:lnSpc>
                <a:spcPct val="100000"/>
              </a:lnSpc>
            </a:pPr>
            <a:r>
              <a:rPr lang="en-US" dirty="0">
                <a:cs typeface="Gill Sans"/>
              </a:rPr>
              <a:t>Catalog Publication Deadlines</a:t>
            </a:r>
            <a:endParaRPr lang="en-US" dirty="0"/>
          </a:p>
          <a:p>
            <a:pPr marL="457200" indent="-457200">
              <a:lnSpc>
                <a:spcPct val="100000"/>
              </a:lnSpc>
            </a:pPr>
            <a:r>
              <a:rPr lang="en-US" dirty="0">
                <a:cs typeface="Gill Sans"/>
              </a:rPr>
              <a:t>Spring Catalog Addendum</a:t>
            </a:r>
            <a:endParaRPr lang="en-US" dirty="0"/>
          </a:p>
          <a:p>
            <a:pPr marL="457200" indent="-457200">
              <a:lnSpc>
                <a:spcPct val="100000"/>
              </a:lnSpc>
            </a:pPr>
            <a:r>
              <a:rPr lang="en-US" dirty="0">
                <a:cs typeface="Gill Sans"/>
              </a:rPr>
              <a:t>Transfer, Articulation, and General Education</a:t>
            </a:r>
            <a:endParaRPr lang="en-US" dirty="0"/>
          </a:p>
        </p:txBody>
      </p:sp>
      <p:sp>
        <p:nvSpPr>
          <p:cNvPr id="4" name="Slide Number Placeholder 3">
            <a:extLst>
              <a:ext uri="{FF2B5EF4-FFF2-40B4-BE49-F238E27FC236}">
                <a16:creationId xmlns:a16="http://schemas.microsoft.com/office/drawing/2014/main" id="{42D3BAC7-51AA-4BEC-8F07-B308281D1419}"/>
              </a:ext>
            </a:extLst>
          </p:cNvPr>
          <p:cNvSpPr>
            <a:spLocks noGrp="1"/>
          </p:cNvSpPr>
          <p:nvPr>
            <p:ph type="sldNum" sz="quarter" idx="12"/>
          </p:nvPr>
        </p:nvSpPr>
        <p:spPr/>
        <p:txBody>
          <a:bodyPr/>
          <a:lstStyle/>
          <a:p>
            <a:fld id="{492D8F1A-69A8-9242-9469-8400121D240A}" type="slidenum">
              <a:rPr lang="en-US" smtClean="0"/>
              <a:pPr/>
              <a:t>15</a:t>
            </a:fld>
            <a:endParaRPr lang="en-US" dirty="0"/>
          </a:p>
        </p:txBody>
      </p:sp>
    </p:spTree>
    <p:extLst>
      <p:ext uri="{BB962C8B-B14F-4D97-AF65-F5344CB8AC3E}">
        <p14:creationId xmlns:p14="http://schemas.microsoft.com/office/powerpoint/2010/main" val="314002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FE643-CFDC-4A35-9D83-A5C66F3C4010}"/>
              </a:ext>
            </a:extLst>
          </p:cNvPr>
          <p:cNvSpPr>
            <a:spLocks noGrp="1"/>
          </p:cNvSpPr>
          <p:nvPr>
            <p:ph type="title"/>
          </p:nvPr>
        </p:nvSpPr>
        <p:spPr>
          <a:xfrm>
            <a:off x="1260388" y="365125"/>
            <a:ext cx="9885407" cy="868363"/>
          </a:xfrm>
        </p:spPr>
        <p:txBody>
          <a:bodyPr>
            <a:normAutofit/>
          </a:bodyPr>
          <a:lstStyle/>
          <a:p>
            <a:r>
              <a:rPr lang="en-US" dirty="0">
                <a:latin typeface="Palatino"/>
              </a:rPr>
              <a:t>Curriculum Timeline, Ex. 1</a:t>
            </a:r>
            <a:endParaRPr lang="en-US" dirty="0"/>
          </a:p>
        </p:txBody>
      </p:sp>
      <p:sp>
        <p:nvSpPr>
          <p:cNvPr id="3" name="Content Placeholder 2">
            <a:extLst>
              <a:ext uri="{FF2B5EF4-FFF2-40B4-BE49-F238E27FC236}">
                <a16:creationId xmlns:a16="http://schemas.microsoft.com/office/drawing/2014/main" id="{30950F99-6CB3-41B8-9BBB-35CB00AA497F}"/>
              </a:ext>
            </a:extLst>
          </p:cNvPr>
          <p:cNvSpPr>
            <a:spLocks noGrp="1"/>
          </p:cNvSpPr>
          <p:nvPr>
            <p:ph sz="half" idx="1"/>
          </p:nvPr>
        </p:nvSpPr>
        <p:spPr>
          <a:xfrm>
            <a:off x="1062683" y="1624647"/>
            <a:ext cx="10293176" cy="4595178"/>
          </a:xfrm>
        </p:spPr>
        <p:txBody>
          <a:bodyPr vert="horz" lIns="91440" tIns="45720" rIns="91440" bIns="45720" rtlCol="0" anchor="t">
            <a:noAutofit/>
          </a:bodyPr>
          <a:lstStyle/>
          <a:p>
            <a:pPr marL="0" indent="0">
              <a:lnSpc>
                <a:spcPct val="120000"/>
              </a:lnSpc>
              <a:buNone/>
            </a:pPr>
            <a:r>
              <a:rPr lang="en-US" sz="1600" dirty="0">
                <a:cs typeface="Gill Sans"/>
              </a:rPr>
              <a:t>For example, at COS our recommended timeline for Schedule Publication reads as follows: </a:t>
            </a:r>
            <a:endParaRPr lang="en-US" sz="1600" dirty="0"/>
          </a:p>
          <a:p>
            <a:pPr>
              <a:lnSpc>
                <a:spcPct val="120000"/>
              </a:lnSpc>
            </a:pPr>
            <a:r>
              <a:rPr lang="en-US" sz="1600" dirty="0">
                <a:cs typeface="Gill Sans"/>
              </a:rPr>
              <a:t>Due to deadlines associated with the scheduling process, any course substantial changes that will impact the schedule (Unit/Hours Changes, Course Number Changes, Transfer or Credit Status, Changes to Subject Code, Changes to Pre- and Co-requisites) must be submitted to the Board of Trustees for approval no later than their January 2020 meeting in order to make the 2020 – 2021 catalog. Any course substantial changes that do not make this deadline will move to consideration for the next year’s catalog or the Spring addendum as appropriate (see addendum guidelines). For course substantial changes, follow the dates below: </a:t>
            </a:r>
          </a:p>
          <a:p>
            <a:pPr lvl="1">
              <a:lnSpc>
                <a:spcPct val="120000"/>
              </a:lnSpc>
            </a:pPr>
            <a:r>
              <a:rPr lang="en-US" sz="1400" dirty="0">
                <a:cs typeface="Gill Sans"/>
              </a:rPr>
              <a:t>Launched for Review no later than: September 27, 2020 </a:t>
            </a:r>
          </a:p>
          <a:p>
            <a:pPr lvl="1">
              <a:lnSpc>
                <a:spcPct val="120000"/>
              </a:lnSpc>
            </a:pPr>
            <a:r>
              <a:rPr lang="en-US" sz="1400" dirty="0">
                <a:cs typeface="Gill Sans"/>
              </a:rPr>
              <a:t>Approved by Curriculum Committee: November 5, 2020 </a:t>
            </a:r>
            <a:endParaRPr lang="en-US" sz="1400" dirty="0"/>
          </a:p>
          <a:p>
            <a:pPr lvl="1">
              <a:lnSpc>
                <a:spcPct val="120000"/>
              </a:lnSpc>
            </a:pPr>
            <a:r>
              <a:rPr lang="en-US" sz="1400" dirty="0">
                <a:cs typeface="Gill Sans"/>
              </a:rPr>
              <a:t>Submitted to Academic Senate: November 10, 2020 </a:t>
            </a:r>
            <a:endParaRPr lang="en-US" sz="1400" dirty="0"/>
          </a:p>
          <a:p>
            <a:pPr lvl="1">
              <a:lnSpc>
                <a:spcPct val="120000"/>
              </a:lnSpc>
            </a:pPr>
            <a:r>
              <a:rPr lang="en-US" sz="1400" dirty="0">
                <a:cs typeface="Gill Sans"/>
              </a:rPr>
              <a:t>Submitted to Board of Trustees: January 10, 2021</a:t>
            </a:r>
          </a:p>
          <a:p>
            <a:pPr marL="0" indent="0">
              <a:lnSpc>
                <a:spcPct val="120000"/>
              </a:lnSpc>
              <a:buNone/>
            </a:pPr>
            <a:r>
              <a:rPr lang="en-US" sz="1600" dirty="0">
                <a:cs typeface="Gill Sans"/>
              </a:rPr>
              <a:t>The full timeline document is available on our website: </a:t>
            </a:r>
            <a:r>
              <a:rPr lang="en-US" sz="1600" dirty="0">
                <a:cs typeface="Gill Sans"/>
                <a:hlinkClick r:id="rId2" tooltip="Link to full curriculum timeline document from College of the Sequoias"/>
              </a:rPr>
              <a:t>https://www.cos.edu/en-us/Governance/Academic-Senate/Curriculum-Committee/Resources/Curriculum%20Timelines%202020-2021_v1.pdf</a:t>
            </a:r>
            <a:r>
              <a:rPr lang="en-US" sz="1600" dirty="0">
                <a:cs typeface="Gill Sans"/>
              </a:rPr>
              <a:t> </a:t>
            </a:r>
          </a:p>
        </p:txBody>
      </p:sp>
      <p:sp>
        <p:nvSpPr>
          <p:cNvPr id="4" name="Slide Number Placeholder 3">
            <a:extLst>
              <a:ext uri="{FF2B5EF4-FFF2-40B4-BE49-F238E27FC236}">
                <a16:creationId xmlns:a16="http://schemas.microsoft.com/office/drawing/2014/main" id="{CA690ABD-01CF-4439-B905-E8E108B8DF96}"/>
              </a:ext>
            </a:extLst>
          </p:cNvPr>
          <p:cNvSpPr>
            <a:spLocks noGrp="1"/>
          </p:cNvSpPr>
          <p:nvPr>
            <p:ph type="sldNum" sz="quarter" idx="12"/>
          </p:nvPr>
        </p:nvSpPr>
        <p:spPr/>
        <p:txBody>
          <a:bodyPr/>
          <a:lstStyle/>
          <a:p>
            <a:fld id="{492D8F1A-69A8-9242-9469-8400121D240A}" type="slidenum">
              <a:rPr lang="en-US" smtClean="0"/>
              <a:pPr/>
              <a:t>16</a:t>
            </a:fld>
            <a:endParaRPr lang="en-US" dirty="0"/>
          </a:p>
        </p:txBody>
      </p:sp>
    </p:spTree>
    <p:extLst>
      <p:ext uri="{BB962C8B-B14F-4D97-AF65-F5344CB8AC3E}">
        <p14:creationId xmlns:p14="http://schemas.microsoft.com/office/powerpoint/2010/main" val="123066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1A084-6659-422C-96CA-E91258D7B859}"/>
              </a:ext>
            </a:extLst>
          </p:cNvPr>
          <p:cNvSpPr>
            <a:spLocks noGrp="1"/>
          </p:cNvSpPr>
          <p:nvPr>
            <p:ph type="title"/>
          </p:nvPr>
        </p:nvSpPr>
        <p:spPr>
          <a:xfrm>
            <a:off x="1260388" y="365125"/>
            <a:ext cx="9885407" cy="797243"/>
          </a:xfrm>
        </p:spPr>
        <p:txBody>
          <a:bodyPr/>
          <a:lstStyle/>
          <a:p>
            <a:r>
              <a:rPr lang="en-US" dirty="0">
                <a:latin typeface="Palatino"/>
              </a:rPr>
              <a:t>Curriculum Timeline, Ex. 2</a:t>
            </a:r>
            <a:endParaRPr lang="en-US" dirty="0"/>
          </a:p>
        </p:txBody>
      </p:sp>
      <p:pic>
        <p:nvPicPr>
          <p:cNvPr id="5" name="Picture 5" descr="A screenshot of a cell phone&#10;&#10;Description automatically generated">
            <a:extLst>
              <a:ext uri="{FF2B5EF4-FFF2-40B4-BE49-F238E27FC236}">
                <a16:creationId xmlns:a16="http://schemas.microsoft.com/office/drawing/2014/main" id="{598FCC62-7E24-4747-9A66-294F59FBA88A}"/>
              </a:ext>
            </a:extLst>
          </p:cNvPr>
          <p:cNvPicPr>
            <a:picLocks noGrp="1" noChangeAspect="1"/>
          </p:cNvPicPr>
          <p:nvPr>
            <p:ph sz="half" idx="1"/>
          </p:nvPr>
        </p:nvPicPr>
        <p:blipFill>
          <a:blip r:embed="rId2"/>
          <a:stretch>
            <a:fillRect/>
          </a:stretch>
        </p:blipFill>
        <p:spPr>
          <a:xfrm>
            <a:off x="1118333" y="1534357"/>
            <a:ext cx="10153122" cy="4351338"/>
          </a:xfrm>
        </p:spPr>
      </p:pic>
      <p:sp>
        <p:nvSpPr>
          <p:cNvPr id="8" name="TextBox 7">
            <a:extLst>
              <a:ext uri="{FF2B5EF4-FFF2-40B4-BE49-F238E27FC236}">
                <a16:creationId xmlns:a16="http://schemas.microsoft.com/office/drawing/2014/main" id="{4DBE7C47-27A0-454F-A76B-7C6A76760D97}"/>
              </a:ext>
            </a:extLst>
          </p:cNvPr>
          <p:cNvSpPr txBox="1"/>
          <p:nvPr/>
        </p:nvSpPr>
        <p:spPr>
          <a:xfrm>
            <a:off x="1106865" y="6053060"/>
            <a:ext cx="1076576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hlinkClick r:id="rId3"/>
              </a:rPr>
              <a:t>Link to Sample Curriculum Timeline from Woodland Community College</a:t>
            </a:r>
            <a:endParaRPr lang="en-US" dirty="0"/>
          </a:p>
        </p:txBody>
      </p:sp>
      <p:sp>
        <p:nvSpPr>
          <p:cNvPr id="4" name="Slide Number Placeholder 3">
            <a:extLst>
              <a:ext uri="{FF2B5EF4-FFF2-40B4-BE49-F238E27FC236}">
                <a16:creationId xmlns:a16="http://schemas.microsoft.com/office/drawing/2014/main" id="{41C1AEEC-D5B6-47D4-A9BD-D06C1A13FABF}"/>
              </a:ext>
            </a:extLst>
          </p:cNvPr>
          <p:cNvSpPr>
            <a:spLocks noGrp="1"/>
          </p:cNvSpPr>
          <p:nvPr>
            <p:ph type="sldNum" sz="quarter" idx="12"/>
          </p:nvPr>
        </p:nvSpPr>
        <p:spPr/>
        <p:txBody>
          <a:bodyPr/>
          <a:lstStyle/>
          <a:p>
            <a:fld id="{492D8F1A-69A8-9242-9469-8400121D240A}" type="slidenum">
              <a:rPr lang="en-US" smtClean="0"/>
              <a:pPr/>
              <a:t>17</a:t>
            </a:fld>
            <a:endParaRPr lang="en-US" dirty="0"/>
          </a:p>
        </p:txBody>
      </p:sp>
    </p:spTree>
    <p:extLst>
      <p:ext uri="{BB962C8B-B14F-4D97-AF65-F5344CB8AC3E}">
        <p14:creationId xmlns:p14="http://schemas.microsoft.com/office/powerpoint/2010/main" val="1907469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7FE5A-0B56-4CC3-975A-597A7B3D6708}"/>
              </a:ext>
            </a:extLst>
          </p:cNvPr>
          <p:cNvSpPr>
            <a:spLocks noGrp="1"/>
          </p:cNvSpPr>
          <p:nvPr>
            <p:ph type="title"/>
          </p:nvPr>
        </p:nvSpPr>
        <p:spPr/>
        <p:txBody>
          <a:bodyPr/>
          <a:lstStyle/>
          <a:p>
            <a:r>
              <a:rPr lang="en-US" dirty="0">
                <a:latin typeface="Palatino"/>
              </a:rPr>
              <a:t>Questions &amp; Discussion</a:t>
            </a:r>
            <a:endParaRPr lang="en-US" dirty="0"/>
          </a:p>
        </p:txBody>
      </p:sp>
      <p:sp>
        <p:nvSpPr>
          <p:cNvPr id="3" name="Content Placeholder 2">
            <a:extLst>
              <a:ext uri="{FF2B5EF4-FFF2-40B4-BE49-F238E27FC236}">
                <a16:creationId xmlns:a16="http://schemas.microsoft.com/office/drawing/2014/main" id="{4440E51F-7857-4252-90E3-440C6FC1ACD6}"/>
              </a:ext>
            </a:extLst>
          </p:cNvPr>
          <p:cNvSpPr>
            <a:spLocks noGrp="1"/>
          </p:cNvSpPr>
          <p:nvPr>
            <p:ph idx="1"/>
          </p:nvPr>
        </p:nvSpPr>
        <p:spPr/>
        <p:txBody>
          <a:bodyPr vert="horz" lIns="91440" tIns="45720" rIns="91440" bIns="45720" rtlCol="0" anchor="t">
            <a:normAutofit/>
          </a:bodyPr>
          <a:lstStyle/>
          <a:p>
            <a:r>
              <a:rPr lang="en-US" dirty="0">
                <a:cs typeface="Gill Sans"/>
              </a:rPr>
              <a:t>Join the California Community College Curriculum Chairs Listserv: </a:t>
            </a:r>
            <a:r>
              <a:rPr lang="en-US" dirty="0">
                <a:cs typeface="Gill Sans"/>
                <a:hlinkClick r:id="rId2" tooltip="Link to join CCC Curriculum Chairs group"/>
              </a:rPr>
              <a:t>https://groups.io/g/CCCCurriculumChairs</a:t>
            </a:r>
            <a:endParaRPr lang="en-US" dirty="0"/>
          </a:p>
          <a:p>
            <a:endParaRPr lang="en-US" dirty="0"/>
          </a:p>
          <a:p>
            <a:r>
              <a:rPr lang="en-US" dirty="0">
                <a:cs typeface="Gill Sans"/>
              </a:rPr>
              <a:t>Sarah Harris: </a:t>
            </a:r>
            <a:r>
              <a:rPr lang="en-US" dirty="0" smtClean="0">
                <a:cs typeface="Gill Sans"/>
                <a:hlinkClick r:id="rId3"/>
              </a:rPr>
              <a:t>SarahHa@cos.edu</a:t>
            </a:r>
            <a:endParaRPr lang="en-US" dirty="0" smtClean="0">
              <a:cs typeface="Gill Sans"/>
            </a:endParaRPr>
          </a:p>
          <a:p>
            <a:r>
              <a:rPr lang="en-US" dirty="0" smtClean="0">
                <a:cs typeface="Gill Sans"/>
              </a:rPr>
              <a:t>Nili Kirschner: </a:t>
            </a:r>
            <a:r>
              <a:rPr lang="en-US" dirty="0" smtClean="0">
                <a:cs typeface="Gill Sans"/>
                <a:hlinkClick r:id="rId4"/>
              </a:rPr>
              <a:t>nkirschn@yccd.edu</a:t>
            </a:r>
            <a:endParaRPr lang="en-US" dirty="0" smtClean="0">
              <a:cs typeface="Gill Sans"/>
            </a:endParaRPr>
          </a:p>
        </p:txBody>
      </p:sp>
      <p:sp>
        <p:nvSpPr>
          <p:cNvPr id="4" name="Slide Number Placeholder 3">
            <a:extLst>
              <a:ext uri="{FF2B5EF4-FFF2-40B4-BE49-F238E27FC236}">
                <a16:creationId xmlns:a16="http://schemas.microsoft.com/office/drawing/2014/main" id="{54C34D19-F5E4-4F1C-85D0-EE1BDD3DCA98}"/>
              </a:ext>
            </a:extLst>
          </p:cNvPr>
          <p:cNvSpPr>
            <a:spLocks noGrp="1"/>
          </p:cNvSpPr>
          <p:nvPr>
            <p:ph type="sldNum" sz="quarter" idx="12"/>
          </p:nvPr>
        </p:nvSpPr>
        <p:spPr/>
        <p:txBody>
          <a:bodyPr/>
          <a:lstStyle/>
          <a:p>
            <a:fld id="{492D8F1A-69A8-9242-9469-8400121D240A}" type="slidenum">
              <a:rPr lang="en-US" smtClean="0"/>
              <a:pPr/>
              <a:t>18</a:t>
            </a:fld>
            <a:endParaRPr lang="en-US" dirty="0"/>
          </a:p>
        </p:txBody>
      </p:sp>
    </p:spTree>
    <p:extLst>
      <p:ext uri="{BB962C8B-B14F-4D97-AF65-F5344CB8AC3E}">
        <p14:creationId xmlns:p14="http://schemas.microsoft.com/office/powerpoint/2010/main" val="3743672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Session Outcomes</a:t>
            </a:r>
          </a:p>
        </p:txBody>
      </p:sp>
      <p:sp>
        <p:nvSpPr>
          <p:cNvPr id="3" name="Content Placeholder 2"/>
          <p:cNvSpPr>
            <a:spLocks noGrp="1"/>
          </p:cNvSpPr>
          <p:nvPr>
            <p:ph sz="half" idx="1"/>
          </p:nvPr>
        </p:nvSpPr>
        <p:spPr/>
        <p:txBody>
          <a:bodyPr vert="horz" lIns="91440" tIns="45720" rIns="91440" bIns="45720" rtlCol="0" anchor="t">
            <a:normAutofit/>
          </a:bodyPr>
          <a:lstStyle/>
          <a:p>
            <a:pPr>
              <a:lnSpc>
                <a:spcPct val="200000"/>
              </a:lnSpc>
            </a:pPr>
            <a:r>
              <a:rPr lang="en-US" dirty="0"/>
              <a:t>Identify considerations that come after course approval </a:t>
            </a:r>
          </a:p>
          <a:p>
            <a:pPr lvl="1">
              <a:lnSpc>
                <a:spcPct val="200000"/>
              </a:lnSpc>
            </a:pPr>
            <a:r>
              <a:rPr lang="en-US" dirty="0"/>
              <a:t>Publication requirements</a:t>
            </a:r>
          </a:p>
          <a:p>
            <a:pPr lvl="1">
              <a:lnSpc>
                <a:spcPct val="200000"/>
              </a:lnSpc>
            </a:pPr>
            <a:r>
              <a:rPr lang="en-US" dirty="0"/>
              <a:t>Financial aid considerations</a:t>
            </a:r>
          </a:p>
          <a:p>
            <a:pPr lvl="1">
              <a:lnSpc>
                <a:spcPct val="200000"/>
              </a:lnSpc>
            </a:pPr>
            <a:r>
              <a:rPr lang="en-US" dirty="0">
                <a:cs typeface="Gill Sans"/>
              </a:rPr>
              <a:t>General education, transfer, and articulation agreements</a:t>
            </a:r>
          </a:p>
          <a:p>
            <a:pPr>
              <a:lnSpc>
                <a:spcPct val="200000"/>
              </a:lnSpc>
            </a:pPr>
            <a:r>
              <a:rPr lang="en-US" dirty="0"/>
              <a:t>Suggest best practices for scheduling new courses</a:t>
            </a:r>
          </a:p>
          <a:p>
            <a:pPr lvl="1">
              <a:lnSpc>
                <a:spcPct val="200000"/>
              </a:lnSpc>
            </a:pPr>
            <a:endParaRPr lang="en-US" dirty="0"/>
          </a:p>
          <a:p>
            <a:endParaRPr lang="en-US" dirty="0"/>
          </a:p>
        </p:txBody>
      </p:sp>
      <p:sp>
        <p:nvSpPr>
          <p:cNvPr id="4" name="Slide Number Placeholder 3"/>
          <p:cNvSpPr>
            <a:spLocks noGrp="1"/>
          </p:cNvSpPr>
          <p:nvPr>
            <p:ph type="sldNum" sz="quarter" idx="12"/>
          </p:nvPr>
        </p:nvSpPr>
        <p:spPr/>
        <p:txBody>
          <a:bodyPr/>
          <a:lstStyle/>
          <a:p>
            <a:fld id="{492D8F1A-69A8-9242-9469-8400121D240A}" type="slidenum">
              <a:rPr lang="en-US" smtClean="0"/>
              <a:pPr/>
              <a:t>2</a:t>
            </a:fld>
            <a:endParaRPr lang="en-US" dirty="0"/>
          </a:p>
        </p:txBody>
      </p:sp>
    </p:spTree>
    <p:extLst>
      <p:ext uri="{BB962C8B-B14F-4D97-AF65-F5344CB8AC3E}">
        <p14:creationId xmlns:p14="http://schemas.microsoft.com/office/powerpoint/2010/main" val="3279662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76F9C-4932-4A48-8B4E-3CF052DEE3B3}"/>
              </a:ext>
            </a:extLst>
          </p:cNvPr>
          <p:cNvSpPr>
            <a:spLocks noGrp="1"/>
          </p:cNvSpPr>
          <p:nvPr>
            <p:ph type="title"/>
          </p:nvPr>
        </p:nvSpPr>
        <p:spPr/>
        <p:txBody>
          <a:bodyPr/>
          <a:lstStyle/>
          <a:p>
            <a:r>
              <a:rPr lang="en-US" dirty="0">
                <a:latin typeface="Palatino"/>
              </a:rPr>
              <a:t>Publication Requirements</a:t>
            </a:r>
            <a:endParaRPr lang="en-US" dirty="0"/>
          </a:p>
        </p:txBody>
      </p:sp>
      <p:sp>
        <p:nvSpPr>
          <p:cNvPr id="3" name="Content Placeholder 2">
            <a:extLst>
              <a:ext uri="{FF2B5EF4-FFF2-40B4-BE49-F238E27FC236}">
                <a16:creationId xmlns:a16="http://schemas.microsoft.com/office/drawing/2014/main" id="{21486EB2-75B2-4D68-A339-1397561BAABB}"/>
              </a:ext>
            </a:extLst>
          </p:cNvPr>
          <p:cNvSpPr>
            <a:spLocks noGrp="1"/>
          </p:cNvSpPr>
          <p:nvPr>
            <p:ph sz="half" idx="1"/>
          </p:nvPr>
        </p:nvSpPr>
        <p:spPr>
          <a:ln>
            <a:solidFill>
              <a:schemeClr val="tx1"/>
            </a:solidFill>
          </a:ln>
        </p:spPr>
        <p:txBody>
          <a:bodyPr vert="horz" lIns="91440" tIns="45720" rIns="91440" bIns="45720" rtlCol="0" anchor="t">
            <a:normAutofit fontScale="55000" lnSpcReduction="20000"/>
          </a:bodyPr>
          <a:lstStyle/>
          <a:p>
            <a:pPr marL="0" indent="0">
              <a:lnSpc>
                <a:spcPct val="120000"/>
              </a:lnSpc>
              <a:buNone/>
            </a:pPr>
            <a:r>
              <a:rPr lang="en-US" b="1" dirty="0">
                <a:cs typeface="Gill Sans"/>
              </a:rPr>
              <a:t>Curriculum Publications</a:t>
            </a:r>
            <a:endParaRPr lang="en-US" dirty="0"/>
          </a:p>
          <a:p>
            <a:pPr>
              <a:lnSpc>
                <a:spcPct val="120000"/>
              </a:lnSpc>
            </a:pPr>
            <a:r>
              <a:rPr lang="en-US" dirty="0">
                <a:cs typeface="Gill Sans"/>
              </a:rPr>
              <a:t>College Catalog – including addenda</a:t>
            </a:r>
            <a:endParaRPr lang="en-US" dirty="0"/>
          </a:p>
          <a:p>
            <a:pPr>
              <a:lnSpc>
                <a:spcPct val="120000"/>
              </a:lnSpc>
            </a:pPr>
            <a:r>
              <a:rPr lang="en-US" dirty="0">
                <a:cs typeface="Gill Sans"/>
              </a:rPr>
              <a:t>Schedule of classes</a:t>
            </a:r>
          </a:p>
          <a:p>
            <a:pPr>
              <a:lnSpc>
                <a:spcPct val="120000"/>
              </a:lnSpc>
            </a:pPr>
            <a:r>
              <a:rPr lang="en-US" dirty="0">
                <a:cs typeface="Gill Sans"/>
              </a:rPr>
              <a:t>Student handbook</a:t>
            </a:r>
          </a:p>
          <a:p>
            <a:pPr>
              <a:lnSpc>
                <a:spcPct val="120000"/>
              </a:lnSpc>
            </a:pPr>
            <a:r>
              <a:rPr lang="en-US" dirty="0">
                <a:cs typeface="Gill Sans"/>
              </a:rPr>
              <a:t>Promotional/outreach materials (fliers, website, social media, etc.)</a:t>
            </a:r>
            <a:endParaRPr lang="en-US" dirty="0"/>
          </a:p>
          <a:p>
            <a:pPr>
              <a:lnSpc>
                <a:spcPct val="120000"/>
              </a:lnSpc>
            </a:pPr>
            <a:r>
              <a:rPr lang="en-US" dirty="0">
                <a:cs typeface="Gill Sans"/>
              </a:rPr>
              <a:t>Course outlines of record and addenda</a:t>
            </a:r>
          </a:p>
          <a:p>
            <a:pPr>
              <a:lnSpc>
                <a:spcPct val="120000"/>
              </a:lnSpc>
            </a:pPr>
            <a:r>
              <a:rPr lang="en-US" dirty="0">
                <a:cs typeface="Gill Sans"/>
              </a:rPr>
              <a:t>Course syllabi</a:t>
            </a:r>
            <a:endParaRPr lang="en-US" dirty="0"/>
          </a:p>
        </p:txBody>
      </p:sp>
      <p:sp>
        <p:nvSpPr>
          <p:cNvPr id="5" name="Content Placeholder 4">
            <a:extLst>
              <a:ext uri="{FF2B5EF4-FFF2-40B4-BE49-F238E27FC236}">
                <a16:creationId xmlns:a16="http://schemas.microsoft.com/office/drawing/2014/main" id="{BF550DF4-9C8F-4981-BF06-541E55DD03F0}"/>
              </a:ext>
            </a:extLst>
          </p:cNvPr>
          <p:cNvSpPr>
            <a:spLocks noGrp="1"/>
          </p:cNvSpPr>
          <p:nvPr>
            <p:ph sz="half" idx="2"/>
          </p:nvPr>
        </p:nvSpPr>
        <p:spPr>
          <a:ln>
            <a:solidFill>
              <a:schemeClr val="tx1"/>
            </a:solidFill>
          </a:ln>
        </p:spPr>
        <p:txBody>
          <a:bodyPr vert="horz" lIns="91440" tIns="45720" rIns="91440" bIns="45720" rtlCol="0" anchor="t">
            <a:normAutofit fontScale="55000" lnSpcReduction="20000"/>
          </a:bodyPr>
          <a:lstStyle/>
          <a:p>
            <a:pPr marL="0" indent="0">
              <a:lnSpc>
                <a:spcPct val="120000"/>
              </a:lnSpc>
              <a:buNone/>
            </a:pPr>
            <a:r>
              <a:rPr lang="en-US" b="1" dirty="0">
                <a:cs typeface="Gill Sans"/>
              </a:rPr>
              <a:t>Guidelines and Regulations</a:t>
            </a:r>
            <a:endParaRPr lang="en-US" dirty="0"/>
          </a:p>
          <a:p>
            <a:pPr>
              <a:lnSpc>
                <a:spcPct val="120000"/>
              </a:lnSpc>
            </a:pPr>
            <a:r>
              <a:rPr lang="en-US" dirty="0">
                <a:cs typeface="Gill Sans"/>
              </a:rPr>
              <a:t>ACCJC Accreditation Standards</a:t>
            </a:r>
            <a:endParaRPr lang="en-US" dirty="0"/>
          </a:p>
          <a:p>
            <a:pPr>
              <a:lnSpc>
                <a:spcPct val="120000"/>
              </a:lnSpc>
            </a:pPr>
            <a:r>
              <a:rPr lang="en-US" dirty="0">
                <a:cs typeface="Gill Sans"/>
              </a:rPr>
              <a:t>Ed Code/ Title 5</a:t>
            </a:r>
          </a:p>
          <a:p>
            <a:pPr>
              <a:lnSpc>
                <a:spcPct val="120000"/>
              </a:lnSpc>
            </a:pPr>
            <a:r>
              <a:rPr lang="en-US" dirty="0">
                <a:cs typeface="Gill Sans"/>
              </a:rPr>
              <a:t>CCCCO Program and Course Approval Handbook (PCAH)</a:t>
            </a:r>
            <a:endParaRPr lang="en-US" dirty="0"/>
          </a:p>
          <a:p>
            <a:pPr>
              <a:lnSpc>
                <a:spcPct val="120000"/>
              </a:lnSpc>
            </a:pPr>
            <a:r>
              <a:rPr lang="en-US" dirty="0">
                <a:cs typeface="Gill Sans"/>
              </a:rPr>
              <a:t>CCC Legal Opinions &amp; Advisories</a:t>
            </a:r>
            <a:endParaRPr lang="en-US" dirty="0"/>
          </a:p>
          <a:p>
            <a:pPr>
              <a:lnSpc>
                <a:spcPct val="120000"/>
              </a:lnSpc>
            </a:pPr>
            <a:r>
              <a:rPr lang="en-US" dirty="0">
                <a:cs typeface="Gill Sans"/>
              </a:rPr>
              <a:t>Local Governing Board Policies</a:t>
            </a:r>
            <a:endParaRPr lang="en-US" dirty="0"/>
          </a:p>
          <a:p>
            <a:pPr>
              <a:lnSpc>
                <a:spcPct val="120000"/>
              </a:lnSpc>
            </a:pPr>
            <a:r>
              <a:rPr lang="en-US" dirty="0">
                <a:cs typeface="Gill Sans"/>
              </a:rPr>
              <a:t>U.S. Department of Education</a:t>
            </a:r>
            <a:endParaRPr lang="en-US" dirty="0"/>
          </a:p>
          <a:p>
            <a:pPr>
              <a:lnSpc>
                <a:spcPct val="120000"/>
              </a:lnSpc>
            </a:pPr>
            <a:r>
              <a:rPr lang="en-US" dirty="0">
                <a:cs typeface="Gill Sans"/>
              </a:rPr>
              <a:t>Title 5, Workforce Rehabilitation Act of 1973 (section 504 &amp; 508)</a:t>
            </a:r>
            <a:endParaRPr lang="en-US" dirty="0"/>
          </a:p>
          <a:p>
            <a:pPr>
              <a:lnSpc>
                <a:spcPct val="120000"/>
              </a:lnSpc>
            </a:pPr>
            <a:r>
              <a:rPr lang="en-US" dirty="0">
                <a:cs typeface="Gill Sans"/>
              </a:rPr>
              <a:t>Web Content Accessibility Guidelines (WCAG) 2.1</a:t>
            </a:r>
            <a:endParaRPr lang="en-US" dirty="0"/>
          </a:p>
          <a:p>
            <a:pPr>
              <a:lnSpc>
                <a:spcPct val="120000"/>
              </a:lnSpc>
            </a:pPr>
            <a:endParaRPr lang="en-US" b="1" dirty="0"/>
          </a:p>
        </p:txBody>
      </p:sp>
      <p:sp>
        <p:nvSpPr>
          <p:cNvPr id="4" name="Slide Number Placeholder 3">
            <a:extLst>
              <a:ext uri="{FF2B5EF4-FFF2-40B4-BE49-F238E27FC236}">
                <a16:creationId xmlns:a16="http://schemas.microsoft.com/office/drawing/2014/main" id="{85DE97E4-BEAB-43A2-BFF7-8B0BB6CEECDC}"/>
              </a:ext>
            </a:extLst>
          </p:cNvPr>
          <p:cNvSpPr>
            <a:spLocks noGrp="1"/>
          </p:cNvSpPr>
          <p:nvPr>
            <p:ph type="sldNum" sz="quarter" idx="12"/>
          </p:nvPr>
        </p:nvSpPr>
        <p:spPr/>
        <p:txBody>
          <a:bodyPr/>
          <a:lstStyle/>
          <a:p>
            <a:fld id="{492D8F1A-69A8-9242-9469-8400121D240A}" type="slidenum">
              <a:rPr lang="en-US" smtClean="0"/>
              <a:pPr/>
              <a:t>3</a:t>
            </a:fld>
            <a:endParaRPr lang="en-US" dirty="0"/>
          </a:p>
        </p:txBody>
      </p:sp>
    </p:spTree>
    <p:extLst>
      <p:ext uri="{BB962C8B-B14F-4D97-AF65-F5344CB8AC3E}">
        <p14:creationId xmlns:p14="http://schemas.microsoft.com/office/powerpoint/2010/main" val="1384894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35148-33A1-43AD-8F32-B04B68ECA47F}"/>
              </a:ext>
            </a:extLst>
          </p:cNvPr>
          <p:cNvSpPr>
            <a:spLocks noGrp="1"/>
          </p:cNvSpPr>
          <p:nvPr>
            <p:ph type="title"/>
          </p:nvPr>
        </p:nvSpPr>
        <p:spPr/>
        <p:txBody>
          <a:bodyPr/>
          <a:lstStyle/>
          <a:p>
            <a:r>
              <a:rPr lang="en-US" dirty="0">
                <a:latin typeface="Palatino"/>
              </a:rPr>
              <a:t>Title 5 Course Publication Requirements</a:t>
            </a:r>
            <a:endParaRPr lang="en-US" dirty="0"/>
          </a:p>
        </p:txBody>
      </p:sp>
      <p:sp>
        <p:nvSpPr>
          <p:cNvPr id="3" name="Content Placeholder 2">
            <a:extLst>
              <a:ext uri="{FF2B5EF4-FFF2-40B4-BE49-F238E27FC236}">
                <a16:creationId xmlns:a16="http://schemas.microsoft.com/office/drawing/2014/main" id="{4A685A6C-0A2C-4D48-BDD7-6FB4E900EFA8}"/>
              </a:ext>
            </a:extLst>
          </p:cNvPr>
          <p:cNvSpPr>
            <a:spLocks noGrp="1"/>
          </p:cNvSpPr>
          <p:nvPr>
            <p:ph sz="half" idx="1"/>
          </p:nvPr>
        </p:nvSpPr>
        <p:spPr/>
        <p:txBody>
          <a:bodyPr vert="horz" lIns="91440" tIns="45720" rIns="91440" bIns="45720" rtlCol="0" anchor="t">
            <a:normAutofit fontScale="47500" lnSpcReduction="20000"/>
          </a:bodyPr>
          <a:lstStyle/>
          <a:p>
            <a:pPr marL="0" indent="0">
              <a:lnSpc>
                <a:spcPct val="120000"/>
              </a:lnSpc>
              <a:buNone/>
            </a:pPr>
            <a:r>
              <a:rPr lang="en-US" dirty="0">
                <a:cs typeface="Gill Sans"/>
              </a:rPr>
              <a:t>§58104 (Dissemination of Information):</a:t>
            </a:r>
            <a:endParaRPr lang="en-US" dirty="0"/>
          </a:p>
          <a:p>
            <a:pPr>
              <a:lnSpc>
                <a:spcPct val="120000"/>
              </a:lnSpc>
            </a:pPr>
            <a:r>
              <a:rPr lang="en-US" dirty="0">
                <a:cs typeface="Gill Sans"/>
              </a:rPr>
              <a:t>Courses must be published in the official </a:t>
            </a:r>
            <a:r>
              <a:rPr lang="en-US" b="1" dirty="0">
                <a:cs typeface="Gill Sans"/>
              </a:rPr>
              <a:t>catalog and/or addenda and listed in the schedule of classes</a:t>
            </a:r>
            <a:endParaRPr lang="en-US" dirty="0">
              <a:cs typeface="Gill Sans"/>
            </a:endParaRPr>
          </a:p>
          <a:p>
            <a:pPr>
              <a:lnSpc>
                <a:spcPct val="120000"/>
              </a:lnSpc>
            </a:pPr>
            <a:r>
              <a:rPr lang="en-US" dirty="0">
                <a:cs typeface="Gill Sans"/>
              </a:rPr>
              <a:t>Courses which are </a:t>
            </a:r>
            <a:r>
              <a:rPr lang="en-US" b="1" dirty="0">
                <a:cs typeface="Gill Sans"/>
              </a:rPr>
              <a:t>established or conducted after publication of the general catalog or regular schedule of classes</a:t>
            </a:r>
            <a:r>
              <a:rPr lang="en-US" dirty="0">
                <a:cs typeface="Gill Sans"/>
              </a:rPr>
              <a:t> shall be </a:t>
            </a:r>
            <a:r>
              <a:rPr lang="en-US" b="1" dirty="0">
                <a:cs typeface="Gill Sans"/>
              </a:rPr>
              <a:t>reasonably well publicized</a:t>
            </a:r>
            <a:endParaRPr lang="en-US" dirty="0">
              <a:cs typeface="Gill Sans"/>
            </a:endParaRPr>
          </a:p>
          <a:p>
            <a:pPr marL="0" indent="0">
              <a:lnSpc>
                <a:spcPct val="120000"/>
              </a:lnSpc>
              <a:buNone/>
            </a:pPr>
            <a:r>
              <a:rPr lang="en-US" dirty="0">
                <a:cs typeface="Gill Sans"/>
              </a:rPr>
              <a:t>§55005 (Publication of Course Standards) – must be published </a:t>
            </a:r>
            <a:r>
              <a:rPr lang="en-US" b="1" dirty="0">
                <a:cs typeface="Gill Sans"/>
              </a:rPr>
              <a:t>prior to student enrollment</a:t>
            </a:r>
            <a:r>
              <a:rPr lang="en-US" dirty="0">
                <a:cs typeface="Gill Sans"/>
              </a:rPr>
              <a:t>:</a:t>
            </a:r>
          </a:p>
          <a:p>
            <a:pPr>
              <a:lnSpc>
                <a:spcPct val="120000"/>
              </a:lnSpc>
            </a:pPr>
            <a:r>
              <a:rPr lang="en-US" dirty="0">
                <a:cs typeface="Gill Sans"/>
              </a:rPr>
              <a:t>Course type – degree-applicable credit course, nondegree-applicable credit course, community service offering</a:t>
            </a:r>
          </a:p>
          <a:p>
            <a:pPr>
              <a:lnSpc>
                <a:spcPct val="120000"/>
              </a:lnSpc>
            </a:pPr>
            <a:r>
              <a:rPr lang="en-US" dirty="0">
                <a:cs typeface="Gill Sans"/>
              </a:rPr>
              <a:t>Transfer status</a:t>
            </a:r>
          </a:p>
          <a:p>
            <a:pPr>
              <a:lnSpc>
                <a:spcPct val="120000"/>
              </a:lnSpc>
            </a:pPr>
            <a:r>
              <a:rPr lang="en-US" dirty="0">
                <a:cs typeface="Gill Sans"/>
              </a:rPr>
              <a:t>Whether course fulfills a major/area of emphasis or GE requirement</a:t>
            </a:r>
          </a:p>
          <a:p>
            <a:pPr>
              <a:lnSpc>
                <a:spcPct val="120000"/>
              </a:lnSpc>
            </a:pPr>
            <a:r>
              <a:rPr lang="en-US" dirty="0">
                <a:cs typeface="Gill Sans"/>
              </a:rPr>
              <a:t>Whether course is offered on pass/no pass basis</a:t>
            </a:r>
          </a:p>
          <a:p>
            <a:pPr marL="0" indent="0">
              <a:lnSpc>
                <a:spcPct val="120000"/>
              </a:lnSpc>
              <a:buNone/>
            </a:pPr>
            <a:r>
              <a:rPr lang="en-US" dirty="0">
                <a:cs typeface="Gill Sans"/>
              </a:rPr>
              <a:t>§51006 (Open Courses)</a:t>
            </a:r>
          </a:p>
          <a:p>
            <a:pPr>
              <a:lnSpc>
                <a:spcPct val="120000"/>
              </a:lnSpc>
            </a:pPr>
            <a:r>
              <a:rPr lang="en-US" b="1" dirty="0">
                <a:cs typeface="Gill Sans"/>
              </a:rPr>
              <a:t>Open enrollment policy</a:t>
            </a:r>
            <a:r>
              <a:rPr lang="en-US" dirty="0">
                <a:cs typeface="Gill Sans"/>
              </a:rPr>
              <a:t> statement for courses </a:t>
            </a:r>
            <a:r>
              <a:rPr lang="en-US" b="1" dirty="0">
                <a:cs typeface="Gill Sans"/>
              </a:rPr>
              <a:t>shall be published in the official catalog, schedule of classes, and addenda to the schedule of classes</a:t>
            </a:r>
            <a:r>
              <a:rPr lang="en-US" dirty="0">
                <a:cs typeface="Gill Sans"/>
              </a:rPr>
              <a:t> for which FTES is reported for state apportionment</a:t>
            </a:r>
          </a:p>
          <a:p>
            <a:pPr marL="0" indent="0">
              <a:lnSpc>
                <a:spcPct val="120000"/>
              </a:lnSpc>
              <a:buNone/>
            </a:pPr>
            <a:r>
              <a:rPr lang="en-US" dirty="0">
                <a:cs typeface="Gill Sans"/>
              </a:rPr>
              <a:t>§55041 (Repeatable Courses)</a:t>
            </a:r>
          </a:p>
          <a:p>
            <a:pPr>
              <a:lnSpc>
                <a:spcPct val="120000"/>
              </a:lnSpc>
            </a:pPr>
            <a:r>
              <a:rPr lang="en-US" dirty="0">
                <a:cs typeface="Gill Sans"/>
              </a:rPr>
              <a:t>The district must </a:t>
            </a:r>
            <a:r>
              <a:rPr lang="en-US" b="1" dirty="0">
                <a:cs typeface="Gill Sans"/>
              </a:rPr>
              <a:t>identify all courses which are repeatable</a:t>
            </a:r>
            <a:r>
              <a:rPr lang="en-US" dirty="0">
                <a:cs typeface="Gill Sans"/>
              </a:rPr>
              <a:t> and </a:t>
            </a:r>
            <a:r>
              <a:rPr lang="en-US" b="1" dirty="0">
                <a:cs typeface="Gill Sans"/>
              </a:rPr>
              <a:t>designate such courses in its catalog</a:t>
            </a:r>
            <a:endParaRPr lang="en-US" dirty="0">
              <a:cs typeface="Gill Sans"/>
            </a:endParaRPr>
          </a:p>
          <a:p>
            <a:pPr>
              <a:lnSpc>
                <a:spcPct val="120000"/>
              </a:lnSpc>
            </a:pPr>
            <a:endParaRPr lang="en-US" dirty="0"/>
          </a:p>
        </p:txBody>
      </p:sp>
      <p:sp>
        <p:nvSpPr>
          <p:cNvPr id="4" name="Slide Number Placeholder 3">
            <a:extLst>
              <a:ext uri="{FF2B5EF4-FFF2-40B4-BE49-F238E27FC236}">
                <a16:creationId xmlns:a16="http://schemas.microsoft.com/office/drawing/2014/main" id="{D099AECC-A76D-4918-8421-7DAD64C8DA87}"/>
              </a:ext>
            </a:extLst>
          </p:cNvPr>
          <p:cNvSpPr>
            <a:spLocks noGrp="1"/>
          </p:cNvSpPr>
          <p:nvPr>
            <p:ph type="sldNum" sz="quarter" idx="12"/>
          </p:nvPr>
        </p:nvSpPr>
        <p:spPr/>
        <p:txBody>
          <a:bodyPr/>
          <a:lstStyle/>
          <a:p>
            <a:fld id="{492D8F1A-69A8-9242-9469-8400121D240A}" type="slidenum">
              <a:rPr lang="en-US" smtClean="0"/>
              <a:pPr/>
              <a:t>4</a:t>
            </a:fld>
            <a:endParaRPr lang="en-US" dirty="0"/>
          </a:p>
        </p:txBody>
      </p:sp>
    </p:spTree>
    <p:extLst>
      <p:ext uri="{BB962C8B-B14F-4D97-AF65-F5344CB8AC3E}">
        <p14:creationId xmlns:p14="http://schemas.microsoft.com/office/powerpoint/2010/main" val="3930400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E47B7-0611-45D3-9902-6E235F53620E}"/>
              </a:ext>
            </a:extLst>
          </p:cNvPr>
          <p:cNvSpPr>
            <a:spLocks noGrp="1"/>
          </p:cNvSpPr>
          <p:nvPr>
            <p:ph type="title"/>
          </p:nvPr>
        </p:nvSpPr>
        <p:spPr/>
        <p:txBody>
          <a:bodyPr/>
          <a:lstStyle/>
          <a:p>
            <a:r>
              <a:rPr lang="en-US" dirty="0">
                <a:latin typeface="Palatino"/>
              </a:rPr>
              <a:t>On Open Enrollment</a:t>
            </a:r>
            <a:endParaRPr lang="en-US" dirty="0"/>
          </a:p>
        </p:txBody>
      </p:sp>
      <p:sp>
        <p:nvSpPr>
          <p:cNvPr id="3" name="Content Placeholder 2">
            <a:extLst>
              <a:ext uri="{FF2B5EF4-FFF2-40B4-BE49-F238E27FC236}">
                <a16:creationId xmlns:a16="http://schemas.microsoft.com/office/drawing/2014/main" id="{86BCAC1B-0999-4A5C-B069-84E23B23EBA4}"/>
              </a:ext>
            </a:extLst>
          </p:cNvPr>
          <p:cNvSpPr>
            <a:spLocks noGrp="1"/>
          </p:cNvSpPr>
          <p:nvPr>
            <p:ph sz="half" idx="1"/>
          </p:nvPr>
        </p:nvSpPr>
        <p:spPr/>
        <p:txBody>
          <a:bodyPr vert="horz" lIns="91440" tIns="45720" rIns="91440" bIns="45720" rtlCol="0" anchor="t">
            <a:normAutofit fontScale="70000" lnSpcReduction="20000"/>
          </a:bodyPr>
          <a:lstStyle/>
          <a:p>
            <a:pPr>
              <a:lnSpc>
                <a:spcPct val="120000"/>
              </a:lnSpc>
            </a:pPr>
            <a:r>
              <a:rPr lang="en-US" dirty="0">
                <a:cs typeface="Gill Sans"/>
              </a:rPr>
              <a:t> Title 5 §58104: Courses must be published in the official </a:t>
            </a:r>
            <a:r>
              <a:rPr lang="en-US" b="1" dirty="0">
                <a:cs typeface="Gill Sans"/>
              </a:rPr>
              <a:t>catalog and/or addenda and listed in the schedule of classes.</a:t>
            </a:r>
            <a:endParaRPr lang="en-US" dirty="0">
              <a:cs typeface="Gill Sans"/>
            </a:endParaRPr>
          </a:p>
          <a:p>
            <a:pPr>
              <a:lnSpc>
                <a:spcPct val="120000"/>
              </a:lnSpc>
            </a:pPr>
            <a:r>
              <a:rPr lang="en-US" dirty="0">
                <a:cs typeface="Gill Sans"/>
              </a:rPr>
              <a:t>Rationale: To ensure courses meet open enrollment regulations (§51006); if courses are not broadly advertised then they are only available to those students who happen to become aware of them and therefore the courses are not open</a:t>
            </a:r>
          </a:p>
          <a:p>
            <a:pPr>
              <a:lnSpc>
                <a:spcPct val="120000"/>
              </a:lnSpc>
            </a:pPr>
            <a:r>
              <a:rPr lang="en-US" dirty="0">
                <a:cs typeface="Gill Sans"/>
              </a:rPr>
              <a:t>“Announcements of course offerings shall not be limited to a specialized clientele, nor shall any group or individual receive notice prior to the general public for the purposes of preferential enrollment, limiting accessibility, or exclusion of qualified students”</a:t>
            </a:r>
          </a:p>
          <a:p>
            <a:pPr>
              <a:lnSpc>
                <a:spcPct val="120000"/>
              </a:lnSpc>
            </a:pPr>
            <a:r>
              <a:rPr lang="en-US" dirty="0">
                <a:cs typeface="Gill Sans"/>
              </a:rPr>
              <a:t>A catalog or schedule listing about a course or program that merely refers students to department representatives is not sufficient to meet the requirements for open enrollment</a:t>
            </a:r>
          </a:p>
          <a:p>
            <a:pPr>
              <a:lnSpc>
                <a:spcPct val="120000"/>
              </a:lnSpc>
            </a:pPr>
            <a:r>
              <a:rPr lang="en-US" dirty="0">
                <a:cs typeface="Gill Sans"/>
              </a:rPr>
              <a:t>Violations of open enrollment can result in a loss of funding for courses</a:t>
            </a:r>
          </a:p>
          <a:p>
            <a:pPr>
              <a:lnSpc>
                <a:spcPct val="120000"/>
              </a:lnSpc>
            </a:pPr>
            <a:endParaRPr lang="en-US" dirty="0"/>
          </a:p>
        </p:txBody>
      </p:sp>
      <p:sp>
        <p:nvSpPr>
          <p:cNvPr id="4" name="Slide Number Placeholder 3">
            <a:extLst>
              <a:ext uri="{FF2B5EF4-FFF2-40B4-BE49-F238E27FC236}">
                <a16:creationId xmlns:a16="http://schemas.microsoft.com/office/drawing/2014/main" id="{54D39F00-0B94-49F2-8764-895F043070EF}"/>
              </a:ext>
            </a:extLst>
          </p:cNvPr>
          <p:cNvSpPr>
            <a:spLocks noGrp="1"/>
          </p:cNvSpPr>
          <p:nvPr>
            <p:ph type="sldNum" sz="quarter" idx="12"/>
          </p:nvPr>
        </p:nvSpPr>
        <p:spPr/>
        <p:txBody>
          <a:bodyPr/>
          <a:lstStyle/>
          <a:p>
            <a:fld id="{492D8F1A-69A8-9242-9469-8400121D240A}" type="slidenum">
              <a:rPr lang="en-US" smtClean="0"/>
              <a:pPr/>
              <a:t>5</a:t>
            </a:fld>
            <a:endParaRPr lang="en-US" dirty="0"/>
          </a:p>
        </p:txBody>
      </p:sp>
    </p:spTree>
    <p:extLst>
      <p:ext uri="{BB962C8B-B14F-4D97-AF65-F5344CB8AC3E}">
        <p14:creationId xmlns:p14="http://schemas.microsoft.com/office/powerpoint/2010/main" val="1041200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910B1-B69C-4F7E-A47A-A65DF023B8A6}"/>
              </a:ext>
            </a:extLst>
          </p:cNvPr>
          <p:cNvSpPr>
            <a:spLocks noGrp="1"/>
          </p:cNvSpPr>
          <p:nvPr>
            <p:ph type="title"/>
          </p:nvPr>
        </p:nvSpPr>
        <p:spPr/>
        <p:txBody>
          <a:bodyPr/>
          <a:lstStyle/>
          <a:p>
            <a:r>
              <a:rPr lang="en-US" dirty="0">
                <a:latin typeface="Palatino"/>
              </a:rPr>
              <a:t>On Consistency</a:t>
            </a:r>
            <a:endParaRPr lang="en-US" dirty="0"/>
          </a:p>
        </p:txBody>
      </p:sp>
      <p:sp>
        <p:nvSpPr>
          <p:cNvPr id="3" name="Content Placeholder 2">
            <a:extLst>
              <a:ext uri="{FF2B5EF4-FFF2-40B4-BE49-F238E27FC236}">
                <a16:creationId xmlns:a16="http://schemas.microsoft.com/office/drawing/2014/main" id="{BC260B74-FC79-46F1-B4E5-6571154DF3D4}"/>
              </a:ext>
            </a:extLst>
          </p:cNvPr>
          <p:cNvSpPr>
            <a:spLocks noGrp="1"/>
          </p:cNvSpPr>
          <p:nvPr>
            <p:ph sz="half" idx="1"/>
          </p:nvPr>
        </p:nvSpPr>
        <p:spPr/>
        <p:txBody>
          <a:bodyPr vert="horz" lIns="91440" tIns="45720" rIns="91440" bIns="45720" rtlCol="0" anchor="t">
            <a:normAutofit lnSpcReduction="10000"/>
          </a:bodyPr>
          <a:lstStyle/>
          <a:p>
            <a:pPr marL="0" indent="0">
              <a:lnSpc>
                <a:spcPct val="100000"/>
              </a:lnSpc>
              <a:buNone/>
            </a:pPr>
            <a:r>
              <a:rPr lang="en-US" dirty="0">
                <a:cs typeface="Gill Sans"/>
              </a:rPr>
              <a:t>ACCJC Accreditation Standard I.C.1 &amp; 2 (2014)</a:t>
            </a:r>
            <a:endParaRPr lang="en-US" dirty="0"/>
          </a:p>
          <a:p>
            <a:pPr>
              <a:lnSpc>
                <a:spcPct val="100000"/>
              </a:lnSpc>
            </a:pPr>
            <a:r>
              <a:rPr lang="en-US" dirty="0">
                <a:cs typeface="Gill Sans"/>
              </a:rPr>
              <a:t> “The institution assures the clarity, accuracy, and integrity of information provided to students and prospective students, personnel, and all persons or organizations related to its mission statement, learning outcomes, educational programs, and student support services” </a:t>
            </a:r>
            <a:endParaRPr lang="en-US" dirty="0"/>
          </a:p>
          <a:p>
            <a:pPr>
              <a:lnSpc>
                <a:spcPct val="100000"/>
              </a:lnSpc>
            </a:pPr>
            <a:r>
              <a:rPr lang="en-US" dirty="0">
                <a:cs typeface="Gill Sans"/>
              </a:rPr>
              <a:t> The institution provides a print or online catalog for students and prospective students with precise, accurate, and current information on all facts, requirements, policies, and procedures listed in the ‘Catalog Requirements’</a:t>
            </a:r>
          </a:p>
          <a:p>
            <a:pPr>
              <a:lnSpc>
                <a:spcPct val="100000"/>
              </a:lnSpc>
            </a:pPr>
            <a:endParaRPr lang="en-US" dirty="0"/>
          </a:p>
        </p:txBody>
      </p:sp>
      <p:sp>
        <p:nvSpPr>
          <p:cNvPr id="4" name="Slide Number Placeholder 3">
            <a:extLst>
              <a:ext uri="{FF2B5EF4-FFF2-40B4-BE49-F238E27FC236}">
                <a16:creationId xmlns:a16="http://schemas.microsoft.com/office/drawing/2014/main" id="{C018E9C8-03C2-4F08-93C9-74B378E446FE}"/>
              </a:ext>
            </a:extLst>
          </p:cNvPr>
          <p:cNvSpPr>
            <a:spLocks noGrp="1"/>
          </p:cNvSpPr>
          <p:nvPr>
            <p:ph type="sldNum" sz="quarter" idx="12"/>
          </p:nvPr>
        </p:nvSpPr>
        <p:spPr/>
        <p:txBody>
          <a:bodyPr/>
          <a:lstStyle/>
          <a:p>
            <a:fld id="{492D8F1A-69A8-9242-9469-8400121D240A}" type="slidenum">
              <a:rPr lang="en-US" smtClean="0"/>
              <a:pPr/>
              <a:t>6</a:t>
            </a:fld>
            <a:endParaRPr lang="en-US" dirty="0"/>
          </a:p>
        </p:txBody>
      </p:sp>
    </p:spTree>
    <p:extLst>
      <p:ext uri="{BB962C8B-B14F-4D97-AF65-F5344CB8AC3E}">
        <p14:creationId xmlns:p14="http://schemas.microsoft.com/office/powerpoint/2010/main" val="3030434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B7FC2-F485-4DA2-8976-F1817B5D2C02}"/>
              </a:ext>
            </a:extLst>
          </p:cNvPr>
          <p:cNvSpPr>
            <a:spLocks noGrp="1"/>
          </p:cNvSpPr>
          <p:nvPr>
            <p:ph type="title"/>
          </p:nvPr>
        </p:nvSpPr>
        <p:spPr/>
        <p:txBody>
          <a:bodyPr/>
          <a:lstStyle/>
          <a:p>
            <a:r>
              <a:rPr lang="en-US" dirty="0">
                <a:latin typeface="Palatino"/>
              </a:rPr>
              <a:t>What does this mean for best practices?</a:t>
            </a:r>
            <a:endParaRPr lang="en-US" dirty="0"/>
          </a:p>
        </p:txBody>
      </p:sp>
      <p:sp>
        <p:nvSpPr>
          <p:cNvPr id="3" name="Content Placeholder 2">
            <a:extLst>
              <a:ext uri="{FF2B5EF4-FFF2-40B4-BE49-F238E27FC236}">
                <a16:creationId xmlns:a16="http://schemas.microsoft.com/office/drawing/2014/main" id="{287CDE50-2D7C-4163-9AC0-9561A9B45A91}"/>
              </a:ext>
            </a:extLst>
          </p:cNvPr>
          <p:cNvSpPr>
            <a:spLocks noGrp="1"/>
          </p:cNvSpPr>
          <p:nvPr>
            <p:ph idx="1"/>
          </p:nvPr>
        </p:nvSpPr>
        <p:spPr>
          <a:xfrm>
            <a:off x="4733667" y="1114030"/>
            <a:ext cx="6868297" cy="4844630"/>
          </a:xfrm>
        </p:spPr>
        <p:txBody>
          <a:bodyPr vert="horz" lIns="91440" tIns="45720" rIns="91440" bIns="45720" rtlCol="0" anchor="t">
            <a:normAutofit fontScale="92500"/>
          </a:bodyPr>
          <a:lstStyle/>
          <a:p>
            <a:pPr marL="0" indent="0">
              <a:lnSpc>
                <a:spcPct val="110000"/>
              </a:lnSpc>
              <a:spcAft>
                <a:spcPts val="1000"/>
              </a:spcAft>
              <a:buNone/>
            </a:pPr>
            <a:r>
              <a:rPr lang="en-US" dirty="0">
                <a:cs typeface="Gill Sans"/>
              </a:rPr>
              <a:t>Although courses can be offered prior to listing in the catalog, it is not a best practice to do so:</a:t>
            </a:r>
            <a:endParaRPr lang="en-US" dirty="0"/>
          </a:p>
          <a:p>
            <a:pPr>
              <a:lnSpc>
                <a:spcPct val="100000"/>
              </a:lnSpc>
              <a:spcAft>
                <a:spcPts val="1000"/>
              </a:spcAft>
            </a:pPr>
            <a:r>
              <a:rPr lang="en-US" sz="2600" dirty="0">
                <a:cs typeface="Gill Sans"/>
              </a:rPr>
              <a:t>Much of the course information required to be published prior to student enrollment lives in catalogs – such as whether a course fulfills a major/area of emphasis or GE requirement.</a:t>
            </a:r>
          </a:p>
          <a:p>
            <a:pPr>
              <a:lnSpc>
                <a:spcPct val="100000"/>
              </a:lnSpc>
              <a:spcAft>
                <a:spcPts val="1000"/>
              </a:spcAft>
            </a:pPr>
            <a:r>
              <a:rPr lang="en-US" sz="2600" dirty="0">
                <a:cs typeface="Gill Sans"/>
              </a:rPr>
              <a:t>Open enrollment regulations and ACCJC requirements for information consistency mean that courses should be advertised in the same way to all students, and that college publications should be precise, accurate, and current.</a:t>
            </a:r>
          </a:p>
        </p:txBody>
      </p:sp>
      <p:sp>
        <p:nvSpPr>
          <p:cNvPr id="4" name="Slide Number Placeholder 3">
            <a:extLst>
              <a:ext uri="{FF2B5EF4-FFF2-40B4-BE49-F238E27FC236}">
                <a16:creationId xmlns:a16="http://schemas.microsoft.com/office/drawing/2014/main" id="{E722252F-40AA-4C38-A4D7-357ECC2DA2DA}"/>
              </a:ext>
            </a:extLst>
          </p:cNvPr>
          <p:cNvSpPr>
            <a:spLocks noGrp="1"/>
          </p:cNvSpPr>
          <p:nvPr>
            <p:ph type="sldNum" sz="quarter" idx="12"/>
          </p:nvPr>
        </p:nvSpPr>
        <p:spPr/>
        <p:txBody>
          <a:bodyPr/>
          <a:lstStyle/>
          <a:p>
            <a:fld id="{492D8F1A-69A8-9242-9469-8400121D240A}" type="slidenum">
              <a:rPr lang="en-US" smtClean="0"/>
              <a:pPr/>
              <a:t>7</a:t>
            </a:fld>
            <a:endParaRPr lang="en-US" dirty="0"/>
          </a:p>
        </p:txBody>
      </p:sp>
    </p:spTree>
    <p:extLst>
      <p:ext uri="{BB962C8B-B14F-4D97-AF65-F5344CB8AC3E}">
        <p14:creationId xmlns:p14="http://schemas.microsoft.com/office/powerpoint/2010/main" val="14578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D6B29-D51D-449D-8AC3-1D92DC2B0F36}"/>
              </a:ext>
            </a:extLst>
          </p:cNvPr>
          <p:cNvSpPr>
            <a:spLocks noGrp="1"/>
          </p:cNvSpPr>
          <p:nvPr>
            <p:ph type="title"/>
          </p:nvPr>
        </p:nvSpPr>
        <p:spPr/>
        <p:txBody>
          <a:bodyPr/>
          <a:lstStyle/>
          <a:p>
            <a:r>
              <a:rPr lang="en-US" dirty="0">
                <a:latin typeface="Palatino"/>
              </a:rPr>
              <a:t>Financial Aid Considerations</a:t>
            </a:r>
            <a:endParaRPr lang="en-US" dirty="0"/>
          </a:p>
        </p:txBody>
      </p:sp>
      <p:sp>
        <p:nvSpPr>
          <p:cNvPr id="3" name="Content Placeholder 2">
            <a:extLst>
              <a:ext uri="{FF2B5EF4-FFF2-40B4-BE49-F238E27FC236}">
                <a16:creationId xmlns:a16="http://schemas.microsoft.com/office/drawing/2014/main" id="{AC879897-8754-4886-ADD3-DE13FA2A2308}"/>
              </a:ext>
            </a:extLst>
          </p:cNvPr>
          <p:cNvSpPr>
            <a:spLocks noGrp="1"/>
          </p:cNvSpPr>
          <p:nvPr>
            <p:ph sz="half" idx="1"/>
          </p:nvPr>
        </p:nvSpPr>
        <p:spPr/>
        <p:txBody>
          <a:bodyPr vert="horz" lIns="91440" tIns="45720" rIns="91440" bIns="45720" rtlCol="0" anchor="t">
            <a:normAutofit fontScale="62500" lnSpcReduction="20000"/>
          </a:bodyPr>
          <a:lstStyle/>
          <a:p>
            <a:pPr>
              <a:lnSpc>
                <a:spcPct val="120000"/>
              </a:lnSpc>
            </a:pPr>
            <a:r>
              <a:rPr lang="en-US" dirty="0">
                <a:cs typeface="Gill Sans"/>
              </a:rPr>
              <a:t>Most Financial Aid regulations (Title IV Eligibility and Certification) are tied to programs.</a:t>
            </a:r>
            <a:endParaRPr lang="en-US" dirty="0"/>
          </a:p>
          <a:p>
            <a:pPr>
              <a:lnSpc>
                <a:spcPct val="120000"/>
              </a:lnSpc>
            </a:pPr>
            <a:r>
              <a:rPr lang="en-US" dirty="0">
                <a:cs typeface="Gill Sans"/>
              </a:rPr>
              <a:t>In general, financial aid eligible programs are:</a:t>
            </a:r>
          </a:p>
          <a:p>
            <a:pPr lvl="1">
              <a:lnSpc>
                <a:spcPct val="120000"/>
              </a:lnSpc>
            </a:pPr>
            <a:r>
              <a:rPr lang="en-US" sz="2600" dirty="0">
                <a:cs typeface="Gill Sans"/>
              </a:rPr>
              <a:t>A program that leads to an associates' degree</a:t>
            </a:r>
          </a:p>
          <a:p>
            <a:pPr lvl="1">
              <a:lnSpc>
                <a:spcPct val="120000"/>
              </a:lnSpc>
            </a:pPr>
            <a:r>
              <a:rPr lang="en-US" sz="2600" dirty="0">
                <a:cs typeface="Gill Sans"/>
              </a:rPr>
              <a:t>A transfer program of at least two academic years in duration that does not award a credential and is acceptable for full credit toward a bachelor’s degree.</a:t>
            </a:r>
            <a:endParaRPr lang="en-US" sz="2600" dirty="0"/>
          </a:p>
          <a:p>
            <a:pPr lvl="1">
              <a:lnSpc>
                <a:spcPct val="120000"/>
              </a:lnSpc>
            </a:pPr>
            <a:r>
              <a:rPr lang="en-US" sz="2600" dirty="0">
                <a:cs typeface="Gill Sans"/>
              </a:rPr>
              <a:t>A program of at least one academic year in duration (16 units) that leads to a certificate or other non-degree recognized credential and prepares students for gainful employment in a recognized occupation.</a:t>
            </a:r>
            <a:endParaRPr lang="en-US" sz="2600" dirty="0"/>
          </a:p>
          <a:p>
            <a:pPr>
              <a:lnSpc>
                <a:spcPct val="120000"/>
              </a:lnSpc>
            </a:pPr>
            <a:r>
              <a:rPr lang="en-US" dirty="0">
                <a:cs typeface="Gill Sans"/>
              </a:rPr>
              <a:t>Federal regulations require that academic programs eligible for federal student financial aid be approved by the appointed State Authorizing Agency, if the state requires approval. The Chancellor’s Office requires approval of all programs of 16 units or greater.</a:t>
            </a:r>
            <a:endParaRPr lang="en-US" dirty="0"/>
          </a:p>
          <a:p>
            <a:pPr>
              <a:lnSpc>
                <a:spcPct val="120000"/>
              </a:lnSpc>
            </a:pPr>
            <a:r>
              <a:rPr lang="en-US" dirty="0">
                <a:cs typeface="Gill Sans"/>
              </a:rPr>
              <a:t>The Financial Aid office must update the college’s Title IV Eligibility and Certification Approval Report (ECAR) and Program Participation Agreement (PPA) with the Department of Education for financial aid benefits, including any changes to eligible programs submitted for approval during the course of the year</a:t>
            </a:r>
          </a:p>
          <a:p>
            <a:endParaRPr lang="en-US" dirty="0"/>
          </a:p>
        </p:txBody>
      </p:sp>
      <p:sp>
        <p:nvSpPr>
          <p:cNvPr id="4" name="Slide Number Placeholder 3">
            <a:extLst>
              <a:ext uri="{FF2B5EF4-FFF2-40B4-BE49-F238E27FC236}">
                <a16:creationId xmlns:a16="http://schemas.microsoft.com/office/drawing/2014/main" id="{5AB88098-1A1F-4340-9C7E-677DB779277A}"/>
              </a:ext>
            </a:extLst>
          </p:cNvPr>
          <p:cNvSpPr>
            <a:spLocks noGrp="1"/>
          </p:cNvSpPr>
          <p:nvPr>
            <p:ph type="sldNum" sz="quarter" idx="12"/>
          </p:nvPr>
        </p:nvSpPr>
        <p:spPr/>
        <p:txBody>
          <a:bodyPr/>
          <a:lstStyle/>
          <a:p>
            <a:fld id="{492D8F1A-69A8-9242-9469-8400121D240A}" type="slidenum">
              <a:rPr lang="en-US" smtClean="0"/>
              <a:pPr/>
              <a:t>8</a:t>
            </a:fld>
            <a:endParaRPr lang="en-US" dirty="0"/>
          </a:p>
        </p:txBody>
      </p:sp>
    </p:spTree>
    <p:extLst>
      <p:ext uri="{BB962C8B-B14F-4D97-AF65-F5344CB8AC3E}">
        <p14:creationId xmlns:p14="http://schemas.microsoft.com/office/powerpoint/2010/main" val="2132715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CC513-7471-4069-9BF3-3A8EB1A5A6B0}"/>
              </a:ext>
            </a:extLst>
          </p:cNvPr>
          <p:cNvSpPr>
            <a:spLocks noGrp="1"/>
          </p:cNvSpPr>
          <p:nvPr>
            <p:ph type="title"/>
          </p:nvPr>
        </p:nvSpPr>
        <p:spPr/>
        <p:txBody>
          <a:bodyPr/>
          <a:lstStyle/>
          <a:p>
            <a:r>
              <a:rPr lang="en-US" dirty="0">
                <a:latin typeface="Palatino"/>
              </a:rPr>
              <a:t>What does this mean for best practices?</a:t>
            </a:r>
            <a:endParaRPr lang="en-US" dirty="0"/>
          </a:p>
        </p:txBody>
      </p:sp>
      <p:sp>
        <p:nvSpPr>
          <p:cNvPr id="3" name="Content Placeholder 2">
            <a:extLst>
              <a:ext uri="{FF2B5EF4-FFF2-40B4-BE49-F238E27FC236}">
                <a16:creationId xmlns:a16="http://schemas.microsoft.com/office/drawing/2014/main" id="{9F0FD8D4-6626-4DA5-B394-E790A27CFF67}"/>
              </a:ext>
            </a:extLst>
          </p:cNvPr>
          <p:cNvSpPr>
            <a:spLocks noGrp="1"/>
          </p:cNvSpPr>
          <p:nvPr>
            <p:ph idx="1"/>
          </p:nvPr>
        </p:nvSpPr>
        <p:spPr/>
        <p:txBody>
          <a:bodyPr vert="horz" lIns="91440" tIns="45720" rIns="91440" bIns="45720" rtlCol="0" anchor="t">
            <a:normAutofit fontScale="77500" lnSpcReduction="20000"/>
          </a:bodyPr>
          <a:lstStyle/>
          <a:p>
            <a:pPr>
              <a:lnSpc>
                <a:spcPct val="120000"/>
              </a:lnSpc>
            </a:pPr>
            <a:r>
              <a:rPr lang="en-US" dirty="0">
                <a:cs typeface="Gill Sans"/>
              </a:rPr>
              <a:t>New courses intended for a new, financial aid eligible program should not be offered until the program is approved by the Chancellor's office and ACCJC (where applicable) and listed in the college catalog.</a:t>
            </a:r>
            <a:endParaRPr lang="en-US" dirty="0"/>
          </a:p>
          <a:p>
            <a:pPr>
              <a:lnSpc>
                <a:spcPct val="120000"/>
              </a:lnSpc>
            </a:pPr>
            <a:r>
              <a:rPr lang="en-US" dirty="0">
                <a:cs typeface="Gill Sans"/>
              </a:rPr>
              <a:t>This is particularly true for CTE courses, where those courses are specialized, not otherwise transferrable, and not applicable to existing programs.</a:t>
            </a:r>
            <a:endParaRPr lang="en-US" dirty="0"/>
          </a:p>
          <a:p>
            <a:pPr>
              <a:lnSpc>
                <a:spcPct val="120000"/>
              </a:lnSpc>
            </a:pPr>
            <a:r>
              <a:rPr lang="en-US" dirty="0">
                <a:cs typeface="Gill Sans"/>
              </a:rPr>
              <a:t>If the new courses are intended for transfer or General Education, the committee should exercise their best judgement about program approval timelines in relation to transfer and articulation deadlines.</a:t>
            </a:r>
            <a:endParaRPr lang="en-US" dirty="0"/>
          </a:p>
        </p:txBody>
      </p:sp>
      <p:sp>
        <p:nvSpPr>
          <p:cNvPr id="4" name="Slide Number Placeholder 3">
            <a:extLst>
              <a:ext uri="{FF2B5EF4-FFF2-40B4-BE49-F238E27FC236}">
                <a16:creationId xmlns:a16="http://schemas.microsoft.com/office/drawing/2014/main" id="{4CA30974-D8EA-4BB3-8C0D-6164291EE714}"/>
              </a:ext>
            </a:extLst>
          </p:cNvPr>
          <p:cNvSpPr>
            <a:spLocks noGrp="1"/>
          </p:cNvSpPr>
          <p:nvPr>
            <p:ph type="sldNum" sz="quarter" idx="12"/>
          </p:nvPr>
        </p:nvSpPr>
        <p:spPr/>
        <p:txBody>
          <a:bodyPr/>
          <a:lstStyle/>
          <a:p>
            <a:fld id="{492D8F1A-69A8-9242-9469-8400121D240A}" type="slidenum">
              <a:rPr lang="en-US" smtClean="0"/>
              <a:pPr/>
              <a:t>9</a:t>
            </a:fld>
            <a:endParaRPr lang="en-US" dirty="0"/>
          </a:p>
        </p:txBody>
      </p:sp>
    </p:spTree>
    <p:extLst>
      <p:ext uri="{BB962C8B-B14F-4D97-AF65-F5344CB8AC3E}">
        <p14:creationId xmlns:p14="http://schemas.microsoft.com/office/powerpoint/2010/main" val="2642351475"/>
      </p:ext>
    </p:extLst>
  </p:cSld>
  <p:clrMapOvr>
    <a:masterClrMapping/>
  </p:clrMapOvr>
</p:sld>
</file>

<file path=ppt/theme/theme1.xml><?xml version="1.0" encoding="utf-8"?>
<a:theme xmlns:a="http://schemas.openxmlformats.org/drawingml/2006/main" name="Office Theme">
  <a:themeElements>
    <a:clrScheme name="ASCCC colors">
      <a:dk1>
        <a:srgbClr val="E02826"/>
      </a:dk1>
      <a:lt1>
        <a:srgbClr val="FFFFFF"/>
      </a:lt1>
      <a:dk2>
        <a:srgbClr val="513628"/>
      </a:dk2>
      <a:lt2>
        <a:srgbClr val="E7E6E6"/>
      </a:lt2>
      <a:accent1>
        <a:srgbClr val="E02826"/>
      </a:accent1>
      <a:accent2>
        <a:srgbClr val="93011D"/>
      </a:accent2>
      <a:accent3>
        <a:srgbClr val="FAA01E"/>
      </a:accent3>
      <a:accent4>
        <a:srgbClr val="888888"/>
      </a:accent4>
      <a:accent5>
        <a:srgbClr val="005691"/>
      </a:accent5>
      <a:accent6>
        <a:srgbClr val="00A593"/>
      </a:accent6>
      <a:hlink>
        <a:srgbClr val="5C3628"/>
      </a:hlink>
      <a:folHlink>
        <a:srgbClr val="5C3628"/>
      </a:folHlink>
    </a:clrScheme>
    <a:fontScheme name="ASCCC Fonts">
      <a:majorFont>
        <a:latin typeface="Palatino Linotyp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CCC ppt template 2019 Angles.potx" id="{239B16E2-EFE0-1E48-955F-F31F36DCC136}" vid="{2850D0FC-0657-1249-A6E0-222B34B6E95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 ppt template 2019 Angles</Template>
  <TotalTime>2</TotalTime>
  <Words>942</Words>
  <Application>Microsoft Office PowerPoint</Application>
  <PresentationFormat>Widescreen</PresentationFormat>
  <Paragraphs>136</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Gill Sans</vt:lpstr>
      <vt:lpstr>Gill Sans MT</vt:lpstr>
      <vt:lpstr>Gill Sans Ultra Bold</vt:lpstr>
      <vt:lpstr>Palatino</vt:lpstr>
      <vt:lpstr>Office Theme</vt:lpstr>
      <vt:lpstr>The Course is Approved. What Happens Next?</vt:lpstr>
      <vt:lpstr>Session Outcomes</vt:lpstr>
      <vt:lpstr>Publication Requirements</vt:lpstr>
      <vt:lpstr>Title 5 Course Publication Requirements</vt:lpstr>
      <vt:lpstr>On Open Enrollment</vt:lpstr>
      <vt:lpstr>On Consistency</vt:lpstr>
      <vt:lpstr>What does this mean for best practices?</vt:lpstr>
      <vt:lpstr>Financial Aid Considerations</vt:lpstr>
      <vt:lpstr>What does this mean for best practices?</vt:lpstr>
      <vt:lpstr>General Education, Transfer, and Articulation Agreements</vt:lpstr>
      <vt:lpstr>Submission Cycles and Scheduling</vt:lpstr>
      <vt:lpstr>On Catalog Publication Timelines</vt:lpstr>
      <vt:lpstr>On Course Scheduling</vt:lpstr>
      <vt:lpstr>What are some best practices for curriculum chairs?</vt:lpstr>
      <vt:lpstr>Best Practice: Curriculum Timelines</vt:lpstr>
      <vt:lpstr>Curriculum Timeline, Ex. 1</vt:lpstr>
      <vt:lpstr>Curriculum Timeline, Ex. 2</vt:lpstr>
      <vt:lpstr>Questions &amp; Discussion</vt:lpstr>
    </vt:vector>
  </TitlesOfParts>
  <Company>Yuba Community College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Course is Approved. What Happens Next?</dc:title>
  <dc:creator>STAFF</dc:creator>
  <cp:lastModifiedBy>STAFF</cp:lastModifiedBy>
  <cp:revision>19</cp:revision>
  <dcterms:created xsi:type="dcterms:W3CDTF">2020-06-17T19:33:55Z</dcterms:created>
  <dcterms:modified xsi:type="dcterms:W3CDTF">2020-06-26T23:47:41Z</dcterms:modified>
</cp:coreProperties>
</file>