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0" r:id="rId2"/>
    <p:sldId id="288" r:id="rId3"/>
    <p:sldId id="262" r:id="rId4"/>
    <p:sldId id="261" r:id="rId5"/>
    <p:sldId id="285" r:id="rId6"/>
    <p:sldId id="280" r:id="rId7"/>
    <p:sldId id="287" r:id="rId8"/>
    <p:sldId id="258" r:id="rId9"/>
    <p:sldId id="264" r:id="rId10"/>
    <p:sldId id="267" r:id="rId11"/>
    <p:sldId id="265" r:id="rId12"/>
    <p:sldId id="279" r:id="rId13"/>
    <p:sldId id="276" r:id="rId14"/>
    <p:sldId id="290" r:id="rId15"/>
    <p:sldId id="291" r:id="rId16"/>
    <p:sldId id="278" r:id="rId17"/>
    <p:sldId id="281" r:id="rId18"/>
    <p:sldId id="277" r:id="rId19"/>
    <p:sldId id="282" r:id="rId20"/>
    <p:sldId id="283" r:id="rId21"/>
    <p:sldId id="284" r:id="rId22"/>
    <p:sldId id="286" r:id="rId23"/>
    <p:sldId id="289"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5"/>
    <p:restoredTop sz="94744"/>
  </p:normalViewPr>
  <p:slideViewPr>
    <p:cSldViewPr snapToGrid="0" snapToObjects="1">
      <p:cViewPr varScale="1">
        <p:scale>
          <a:sx n="63" d="100"/>
          <a:sy n="63" d="100"/>
        </p:scale>
        <p:origin x="7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00D047F-D585-4C09-9146-83C02B8DC9F9}" type="datetimeFigureOut">
              <a:rPr lang="en-US" altLang="en-US"/>
              <a:pPr/>
              <a:t>7/5/2020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05F07E7-6348-4D56-B87A-C7B999557B70}" type="slidenum">
              <a:rPr lang="en-US" altLang="en-US"/>
              <a:pPr/>
              <a:t>‹#›</a:t>
            </a:fld>
            <a:endParaRPr lang="en-US" altLang="en-US" dirty="0"/>
          </a:p>
        </p:txBody>
      </p:sp>
    </p:spTree>
    <p:extLst>
      <p:ext uri="{BB962C8B-B14F-4D97-AF65-F5344CB8AC3E}">
        <p14:creationId xmlns:p14="http://schemas.microsoft.com/office/powerpoint/2010/main" val="200575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accjc.org/wp-content/uploads/Guide-to-Evaluating-DE-and-CE.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ppic.org/content/pubs/report/R_615HJR.pd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hat-when-how.com/distance-learning/asynchronous-vs-synchronous-interaction-distance-learnin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document/d/1JF5DQj9j6j9LxgXB9bTQtu-PBnvwC4zZZXSYGd7flSE/edit?usp=sha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document/d/1JF5DQj9j6j9LxgXB9bTQtu-PBnvwC4zZZXSYGd7flSE/edit?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cft.vanderbilt.edu/2020/04/inclusive-and-equitable-teaching-online/"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docs.google.com/document/d/1JF5DQj9j6j9LxgXB9bTQtu-PBnvwC4zZZXSYGd7flSE/edit?usp=shar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ft.vanderbilt.edu/2020/04/inclusive-and-equitable-teaching-onlin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govt.westlaw.com/calregs/Document/I1E35BBE3B57046F0ABD056DC4E8F0E73?viewType=FullText&amp;originationContext=documenttoc&amp;transitionType=CategoryPageItem&amp;contextData=(sc.Default)&amp;bhcp=1&amp;ignorebhwarn=IgnoreWarn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lstStyle/>
          <a:p>
            <a:r>
              <a:rPr lang="en-US" dirty="0"/>
              <a:t>Teaching Online: Regular Substantive Interaction in Practice </a:t>
            </a: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3896-A3D3-4620-AD8D-CA84670FDFDB}"/>
              </a:ext>
            </a:extLst>
          </p:cNvPr>
          <p:cNvSpPr>
            <a:spLocks noGrp="1"/>
          </p:cNvSpPr>
          <p:nvPr>
            <p:ph type="title"/>
          </p:nvPr>
        </p:nvSpPr>
        <p:spPr/>
        <p:txBody>
          <a:bodyPr/>
          <a:lstStyle/>
          <a:p>
            <a:r>
              <a:rPr lang="en-US" b="1" dirty="0">
                <a:solidFill>
                  <a:schemeClr val="tx1"/>
                </a:solidFill>
              </a:rPr>
              <a:t>Interaction (Title 5) </a:t>
            </a:r>
          </a:p>
        </p:txBody>
      </p:sp>
      <p:sp>
        <p:nvSpPr>
          <p:cNvPr id="3" name="Content Placeholder 2">
            <a:extLst>
              <a:ext uri="{FF2B5EF4-FFF2-40B4-BE49-F238E27FC236}">
                <a16:creationId xmlns:a16="http://schemas.microsoft.com/office/drawing/2014/main" id="{9464615A-A0DC-4690-BB86-F1BB2CA275C5}"/>
              </a:ext>
            </a:extLst>
          </p:cNvPr>
          <p:cNvSpPr>
            <a:spLocks noGrp="1"/>
          </p:cNvSpPr>
          <p:nvPr>
            <p:ph sz="half" idx="1"/>
          </p:nvPr>
        </p:nvSpPr>
        <p:spPr/>
        <p:txBody>
          <a:bodyPr>
            <a:normAutofit/>
          </a:bodyPr>
          <a:lstStyle/>
          <a:p>
            <a:pPr marL="0" indent="0">
              <a:buNone/>
            </a:pPr>
            <a:r>
              <a:rPr lang="en-US" dirty="0"/>
              <a:t>Title 5, Article 1 Distance Education, § </a:t>
            </a:r>
            <a:r>
              <a:rPr lang="en-US" dirty="0">
                <a:hlinkClick r:id="rId2"/>
              </a:rPr>
              <a:t>55204</a:t>
            </a:r>
            <a:r>
              <a:rPr lang="en-US" dirty="0"/>
              <a:t>. Instructor Contact.</a:t>
            </a:r>
          </a:p>
          <a:p>
            <a:pPr marL="0" indent="0">
              <a:buNone/>
            </a:pPr>
            <a:r>
              <a:rPr lang="en-US" dirty="0"/>
              <a:t>“Any portion of a course conducted through distance education includes regular effective </a:t>
            </a:r>
            <a:r>
              <a:rPr lang="en-US" b="1" i="1" dirty="0"/>
              <a:t>contact between instructor and students, and among students, either synchronously or asynchronously</a:t>
            </a:r>
            <a:r>
              <a:rPr lang="en-US" dirty="0"/>
              <a:t>, through group or individual meetings, orientation and review sessions, supplemental seminar or study sessions, field trips, library workshops, telephone contact, voice mail, e-mail, or other activities. Regular effective contact is an academic and professional matter pursuant to sections 53200 et seq.”</a:t>
            </a:r>
          </a:p>
        </p:txBody>
      </p:sp>
      <p:sp>
        <p:nvSpPr>
          <p:cNvPr id="4" name="Slide Number Placeholder 3">
            <a:extLst>
              <a:ext uri="{FF2B5EF4-FFF2-40B4-BE49-F238E27FC236}">
                <a16:creationId xmlns:a16="http://schemas.microsoft.com/office/drawing/2014/main" id="{F5EFC4F8-2A73-4B39-ABAB-504F24300FAF}"/>
              </a:ext>
            </a:extLst>
          </p:cNvPr>
          <p:cNvSpPr>
            <a:spLocks noGrp="1"/>
          </p:cNvSpPr>
          <p:nvPr>
            <p:ph type="sldNum" sz="quarter" idx="4294967295"/>
          </p:nvPr>
        </p:nvSpPr>
        <p:spPr>
          <a:xfrm>
            <a:off x="9448800" y="6356350"/>
            <a:ext cx="2743200" cy="365125"/>
          </a:xfrm>
        </p:spPr>
        <p:txBody>
          <a:bodyPr/>
          <a:lstStyle/>
          <a:p>
            <a:fld id="{005F07E7-6348-4D56-B87A-C7B999557B70}" type="slidenum">
              <a:rPr lang="en-US" altLang="en-US" smtClean="0"/>
              <a:pPr/>
              <a:t>10</a:t>
            </a:fld>
            <a:endParaRPr lang="en-US" altLang="en-US" dirty="0"/>
          </a:p>
        </p:txBody>
      </p:sp>
    </p:spTree>
    <p:extLst>
      <p:ext uri="{BB962C8B-B14F-4D97-AF65-F5344CB8AC3E}">
        <p14:creationId xmlns:p14="http://schemas.microsoft.com/office/powerpoint/2010/main" val="323755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6600"/>
                </a:solidFill>
                <a:ea typeface="+mj-ea"/>
              </a:rPr>
              <a:t>According to </a:t>
            </a:r>
            <a:r>
              <a:rPr lang="en-US" b="1" dirty="0">
                <a:solidFill>
                  <a:srgbClr val="FF6600"/>
                </a:solidFill>
                <a:ea typeface="+mj-ea"/>
                <a:hlinkClick r:id="rId2"/>
              </a:rPr>
              <a:t>ACCJC</a:t>
            </a:r>
            <a:endParaRPr lang="en-US" b="1" dirty="0">
              <a:solidFill>
                <a:srgbClr val="FF6600"/>
              </a:solidFill>
              <a:ea typeface="+mj-ea"/>
            </a:endParaRPr>
          </a:p>
        </p:txBody>
      </p:sp>
      <p:sp>
        <p:nvSpPr>
          <p:cNvPr id="20482" name="Content Placeholder 2"/>
          <p:cNvSpPr>
            <a:spLocks noGrp="1"/>
          </p:cNvSpPr>
          <p:nvPr>
            <p:ph sz="half" idx="1"/>
          </p:nvPr>
        </p:nvSpPr>
        <p:spPr/>
        <p:txBody>
          <a:bodyPr/>
          <a:lstStyle/>
          <a:p>
            <a:pPr marL="0" indent="0">
              <a:buNone/>
            </a:pPr>
            <a:r>
              <a:rPr lang="en-US" altLang="en-US" dirty="0"/>
              <a:t>Regular and substantive interaction between student and teacher:</a:t>
            </a:r>
          </a:p>
          <a:p>
            <a:pPr eaLnBrk="1" hangingPunct="1"/>
            <a:r>
              <a:rPr lang="en-US" altLang="en-US" dirty="0"/>
              <a:t>Is central in determining whether a course is distance education rather than correspondence education.</a:t>
            </a:r>
          </a:p>
          <a:p>
            <a:pPr eaLnBrk="1" hangingPunct="1"/>
            <a:r>
              <a:rPr lang="en-US" altLang="en-US" dirty="0"/>
              <a:t>Is needed in every course that is fully online and in the online elements of courses otherwise on-site.</a:t>
            </a:r>
          </a:p>
          <a:p>
            <a:pPr eaLnBrk="1" hangingPunct="1"/>
            <a:r>
              <a:rPr lang="en-US" altLang="en-US" dirty="0"/>
              <a:t>Must be demonstrable and documented.</a:t>
            </a:r>
          </a:p>
          <a:p>
            <a:pPr eaLnBrk="1" hangingPunct="1"/>
            <a:r>
              <a:rPr lang="en-US" altLang="en-US" dirty="0"/>
              <a:t>Is vital to a college’</a:t>
            </a:r>
            <a:r>
              <a:rPr lang="en-US" altLang="ja-JP" dirty="0"/>
              <a:t>s relationship with the U.S. Department of Education for student financial aid eligibility.</a:t>
            </a:r>
          </a:p>
          <a:p>
            <a:pPr eaLnBrk="1" hangingPunct="1"/>
            <a:r>
              <a:rPr lang="en-US" altLang="en-US" dirty="0"/>
              <a:t>Is key to quality education and the student outcomes required by the ACCJC Accreditation Standards.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6128-45F5-4DB7-ABEC-83D6FFC9EB29}"/>
              </a:ext>
            </a:extLst>
          </p:cNvPr>
          <p:cNvSpPr>
            <a:spLocks noGrp="1"/>
          </p:cNvSpPr>
          <p:nvPr>
            <p:ph type="title"/>
          </p:nvPr>
        </p:nvSpPr>
        <p:spPr/>
        <p:txBody>
          <a:bodyPr/>
          <a:lstStyle/>
          <a:p>
            <a:r>
              <a:rPr lang="en-US" b="1" dirty="0">
                <a:solidFill>
                  <a:schemeClr val="tx1"/>
                </a:solidFill>
              </a:rPr>
              <a:t>Importance of Interaction </a:t>
            </a:r>
          </a:p>
        </p:txBody>
      </p:sp>
      <p:sp>
        <p:nvSpPr>
          <p:cNvPr id="3" name="Content Placeholder 2">
            <a:extLst>
              <a:ext uri="{FF2B5EF4-FFF2-40B4-BE49-F238E27FC236}">
                <a16:creationId xmlns:a16="http://schemas.microsoft.com/office/drawing/2014/main" id="{6C30907D-F6FD-42BB-833C-788F97116446}"/>
              </a:ext>
            </a:extLst>
          </p:cNvPr>
          <p:cNvSpPr>
            <a:spLocks noGrp="1"/>
          </p:cNvSpPr>
          <p:nvPr>
            <p:ph sz="half" idx="1"/>
          </p:nvPr>
        </p:nvSpPr>
        <p:spPr/>
        <p:txBody>
          <a:bodyPr>
            <a:normAutofit lnSpcReduction="10000"/>
          </a:bodyPr>
          <a:lstStyle/>
          <a:p>
            <a:r>
              <a:rPr lang="en-US" dirty="0"/>
              <a:t>Online learning can be an isolating experience for both students and faculty. Therefore, regular and effective interaction is essential to establish a successful online learning environment. Interaction should take many forms: between students and faculty, among students themselves and between students and the online course material. Researchers have found that a student’s perceived learning is correlated with how much of a sense of social presence is created in an online course (Herbert 2006; Morris 2009; Tello 2007). </a:t>
            </a:r>
          </a:p>
          <a:p>
            <a:r>
              <a:rPr lang="en-US" dirty="0"/>
              <a:t>Rachel Rimmershaw (1999) notes that, when the course structure allows students to develop strong working groups, they perceive the course to be “congenial,” see themselves as a community, and perform better. </a:t>
            </a:r>
          </a:p>
          <a:p>
            <a:r>
              <a:rPr lang="en-US" dirty="0">
                <a:hlinkClick r:id="rId2"/>
              </a:rPr>
              <a:t>https://www.ppic.org/content/pubs/report/R_615HJR.pdf</a:t>
            </a:r>
            <a:endParaRPr lang="en-US" dirty="0"/>
          </a:p>
        </p:txBody>
      </p:sp>
    </p:spTree>
    <p:extLst>
      <p:ext uri="{BB962C8B-B14F-4D97-AF65-F5344CB8AC3E}">
        <p14:creationId xmlns:p14="http://schemas.microsoft.com/office/powerpoint/2010/main" val="223658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defRPr/>
            </a:pPr>
            <a:r>
              <a:rPr lang="en-US" sz="3600" b="1" dirty="0">
                <a:solidFill>
                  <a:srgbClr val="FF6600"/>
                </a:solidFill>
                <a:ea typeface="+mj-ea"/>
              </a:rPr>
              <a:t>Does your college have </a:t>
            </a:r>
            <a:br>
              <a:rPr lang="en-US" sz="3600" b="1" dirty="0">
                <a:solidFill>
                  <a:srgbClr val="FF6600"/>
                </a:solidFill>
                <a:ea typeface="+mj-ea"/>
              </a:rPr>
            </a:br>
            <a:r>
              <a:rPr lang="en-US" sz="3600" b="1" dirty="0">
                <a:solidFill>
                  <a:srgbClr val="FF6600"/>
                </a:solidFill>
                <a:ea typeface="+mj-ea"/>
              </a:rPr>
              <a:t>a Regular and Effective Interaction policy?</a:t>
            </a:r>
          </a:p>
        </p:txBody>
      </p:sp>
      <p:sp>
        <p:nvSpPr>
          <p:cNvPr id="15363" name="Content Placeholder 7"/>
          <p:cNvSpPr>
            <a:spLocks noGrp="1"/>
          </p:cNvSpPr>
          <p:nvPr>
            <p:ph sz="half" idx="1"/>
          </p:nvPr>
        </p:nvSpPr>
        <p:spPr/>
        <p:txBody>
          <a:bodyPr>
            <a:normAutofit lnSpcReduction="10000"/>
          </a:bodyPr>
          <a:lstStyle/>
          <a:p>
            <a:pPr marL="0" indent="0">
              <a:buNone/>
            </a:pPr>
            <a:r>
              <a:rPr lang="en-US" altLang="en-US" dirty="0"/>
              <a:t>If not, you should develop a policy in consultation with your Academic Senate, including your Curriculum Committee &amp; DE Committee (if you do not have a faculty led or co-led DE committee, you should work on that as well)</a:t>
            </a:r>
          </a:p>
          <a:p>
            <a:pPr marL="0" indent="0"/>
            <a:r>
              <a:rPr lang="en-US" altLang="en-US" dirty="0"/>
              <a:t>Policies often contain:</a:t>
            </a:r>
          </a:p>
          <a:p>
            <a:pPr lvl="1" eaLnBrk="1" hangingPunct="1"/>
            <a:r>
              <a:rPr lang="en-US" altLang="en-US" dirty="0"/>
              <a:t>Definition of Regular and Effective Contact </a:t>
            </a:r>
          </a:p>
          <a:p>
            <a:pPr lvl="1" eaLnBrk="1" hangingPunct="1"/>
            <a:r>
              <a:rPr lang="en-US" altLang="en-US" dirty="0"/>
              <a:t>Instructor initiated focus</a:t>
            </a:r>
          </a:p>
          <a:p>
            <a:pPr lvl="1" eaLnBrk="1" hangingPunct="1"/>
            <a:r>
              <a:rPr lang="en-US" altLang="en-US" dirty="0"/>
              <a:t>Guidelines for frequency of contact</a:t>
            </a:r>
          </a:p>
          <a:p>
            <a:pPr lvl="1" eaLnBrk="1" hangingPunct="1"/>
            <a:r>
              <a:rPr lang="en-US" altLang="en-US" dirty="0"/>
              <a:t>Syllabus information</a:t>
            </a:r>
          </a:p>
          <a:p>
            <a:pPr lvl="1" eaLnBrk="1" hangingPunct="1"/>
            <a:r>
              <a:rPr lang="en-US" altLang="en-US" dirty="0"/>
              <a:t>Variety of methods that constitute </a:t>
            </a:r>
            <a:r>
              <a:rPr lang="ja-JP" altLang="en-US" dirty="0"/>
              <a:t>“</a:t>
            </a:r>
            <a:r>
              <a:rPr lang="en-US" altLang="ja-JP" dirty="0"/>
              <a:t>contact</a:t>
            </a:r>
            <a:r>
              <a:rPr lang="ja-JP" altLang="en-US" dirty="0"/>
              <a:t>”</a:t>
            </a:r>
            <a:endParaRPr lang="en-US" altLang="ja-JP" dirty="0"/>
          </a:p>
          <a:p>
            <a:pPr lvl="1" eaLnBrk="1" hangingPunct="1"/>
            <a:r>
              <a:rPr lang="en-US" altLang="en-US" dirty="0"/>
              <a:t>Need for contact to be ongoing and consistent throughout semester</a:t>
            </a:r>
          </a:p>
          <a:p>
            <a:pPr lvl="1" eaLnBrk="1" hangingPunct="1"/>
            <a:r>
              <a:rPr lang="en-US" altLang="en-US" dirty="0"/>
              <a:t>Best practices for engaging with students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1180-D588-4286-8E33-3F91652AB2C8}"/>
              </a:ext>
            </a:extLst>
          </p:cNvPr>
          <p:cNvSpPr>
            <a:spLocks noGrp="1"/>
          </p:cNvSpPr>
          <p:nvPr>
            <p:ph type="title"/>
          </p:nvPr>
        </p:nvSpPr>
        <p:spPr/>
        <p:txBody>
          <a:bodyPr/>
          <a:lstStyle/>
          <a:p>
            <a:r>
              <a:rPr lang="en-US" b="1" dirty="0">
                <a:solidFill>
                  <a:schemeClr val="tx1"/>
                </a:solidFill>
              </a:rPr>
              <a:t>Asynchronous Interaction </a:t>
            </a:r>
          </a:p>
        </p:txBody>
      </p:sp>
      <p:sp>
        <p:nvSpPr>
          <p:cNvPr id="3" name="Content Placeholder 2">
            <a:extLst>
              <a:ext uri="{FF2B5EF4-FFF2-40B4-BE49-F238E27FC236}">
                <a16:creationId xmlns:a16="http://schemas.microsoft.com/office/drawing/2014/main" id="{2B7220FC-48C0-4463-912C-5B3317645D9D}"/>
              </a:ext>
            </a:extLst>
          </p:cNvPr>
          <p:cNvSpPr>
            <a:spLocks noGrp="1"/>
          </p:cNvSpPr>
          <p:nvPr>
            <p:ph sz="half" idx="1"/>
          </p:nvPr>
        </p:nvSpPr>
        <p:spPr/>
        <p:txBody>
          <a:bodyPr/>
          <a:lstStyle/>
          <a:p>
            <a:r>
              <a:rPr lang="en-US" dirty="0"/>
              <a:t>Asynchronous interaction simply refers to interaction that occurs at different times, that is, not in real time. This is the major form of interaction in computer-mediated communications. Often, this form of interaction is closely associated with distance learning as it provides plenty of benefits to the learner and the online learning environment.</a:t>
            </a:r>
          </a:p>
          <a:p>
            <a:endParaRPr lang="en-US" dirty="0"/>
          </a:p>
          <a:p>
            <a:r>
              <a:rPr lang="en-US" dirty="0"/>
              <a:t>Advantages: Flexibility, Time to Reflect, less need for technology (cameras, bandwidth, etc.) </a:t>
            </a:r>
          </a:p>
        </p:txBody>
      </p:sp>
    </p:spTree>
    <p:extLst>
      <p:ext uri="{BB962C8B-B14F-4D97-AF65-F5344CB8AC3E}">
        <p14:creationId xmlns:p14="http://schemas.microsoft.com/office/powerpoint/2010/main" val="3196629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ED52-F817-4EC1-8129-99A3F0B7939D}"/>
              </a:ext>
            </a:extLst>
          </p:cNvPr>
          <p:cNvSpPr>
            <a:spLocks noGrp="1"/>
          </p:cNvSpPr>
          <p:nvPr>
            <p:ph type="title"/>
          </p:nvPr>
        </p:nvSpPr>
        <p:spPr/>
        <p:txBody>
          <a:bodyPr/>
          <a:lstStyle/>
          <a:p>
            <a:r>
              <a:rPr lang="en-US" b="1" dirty="0">
                <a:solidFill>
                  <a:schemeClr val="tx1"/>
                </a:solidFill>
              </a:rPr>
              <a:t>Synchronous Interaction </a:t>
            </a:r>
          </a:p>
        </p:txBody>
      </p:sp>
      <p:sp>
        <p:nvSpPr>
          <p:cNvPr id="3" name="Content Placeholder 2">
            <a:extLst>
              <a:ext uri="{FF2B5EF4-FFF2-40B4-BE49-F238E27FC236}">
                <a16:creationId xmlns:a16="http://schemas.microsoft.com/office/drawing/2014/main" id="{07F20D73-5562-4B63-948E-B29A03D7416C}"/>
              </a:ext>
            </a:extLst>
          </p:cNvPr>
          <p:cNvSpPr>
            <a:spLocks noGrp="1"/>
          </p:cNvSpPr>
          <p:nvPr>
            <p:ph sz="half" idx="1"/>
          </p:nvPr>
        </p:nvSpPr>
        <p:spPr/>
        <p:txBody>
          <a:bodyPr>
            <a:normAutofit lnSpcReduction="10000"/>
          </a:bodyPr>
          <a:lstStyle/>
          <a:p>
            <a:r>
              <a:rPr lang="en-US" dirty="0"/>
              <a:t>The benefits of synchronous interaction are that since most people have experience with synchronous interaction, it helps to stimulate motivation. It provides distance learners to keep up with their peers and continue with their studies. Learners can see each other’s eyes, facial expressions, and body language, or hear voice inflections and tones during communication. </a:t>
            </a:r>
          </a:p>
          <a:p>
            <a:endParaRPr lang="en-US" dirty="0"/>
          </a:p>
          <a:p>
            <a:r>
              <a:rPr lang="en-US" dirty="0"/>
              <a:t>Advantages include: Interactive Participation and Immediate Feedback </a:t>
            </a:r>
          </a:p>
          <a:p>
            <a:endParaRPr lang="en-US" dirty="0"/>
          </a:p>
          <a:p>
            <a:endParaRPr lang="en-US" dirty="0"/>
          </a:p>
          <a:p>
            <a:r>
              <a:rPr lang="en-US" dirty="0">
                <a:hlinkClick r:id="rId2"/>
              </a:rPr>
              <a:t>http://what-when-how.com/distance-learning/asynchronous-vs-synchronous-interaction-distance-learning/</a:t>
            </a:r>
            <a:endParaRPr lang="en-US" dirty="0"/>
          </a:p>
        </p:txBody>
      </p:sp>
    </p:spTree>
    <p:extLst>
      <p:ext uri="{BB962C8B-B14F-4D97-AF65-F5344CB8AC3E}">
        <p14:creationId xmlns:p14="http://schemas.microsoft.com/office/powerpoint/2010/main" val="147139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D350-0DD2-4493-B8FF-9DAABA2EC012}"/>
              </a:ext>
            </a:extLst>
          </p:cNvPr>
          <p:cNvSpPr>
            <a:spLocks noGrp="1"/>
          </p:cNvSpPr>
          <p:nvPr>
            <p:ph type="title"/>
          </p:nvPr>
        </p:nvSpPr>
        <p:spPr/>
        <p:txBody>
          <a:bodyPr/>
          <a:lstStyle/>
          <a:p>
            <a:r>
              <a:rPr lang="en-US" dirty="0"/>
              <a:t>Types of Instructor to Student Interaction </a:t>
            </a:r>
          </a:p>
        </p:txBody>
      </p:sp>
      <p:sp>
        <p:nvSpPr>
          <p:cNvPr id="3" name="Content Placeholder 2">
            <a:extLst>
              <a:ext uri="{FF2B5EF4-FFF2-40B4-BE49-F238E27FC236}">
                <a16:creationId xmlns:a16="http://schemas.microsoft.com/office/drawing/2014/main" id="{CA200C5D-4493-4ECB-8D68-9BF1D9172DEF}"/>
              </a:ext>
            </a:extLst>
          </p:cNvPr>
          <p:cNvSpPr>
            <a:spLocks noGrp="1"/>
          </p:cNvSpPr>
          <p:nvPr>
            <p:ph sz="half" idx="1"/>
          </p:nvPr>
        </p:nvSpPr>
        <p:spPr/>
        <p:txBody>
          <a:bodyPr>
            <a:normAutofit fontScale="92500" lnSpcReduction="10000"/>
          </a:bodyPr>
          <a:lstStyle/>
          <a:p>
            <a:r>
              <a:rPr lang="en-US" dirty="0"/>
              <a:t>General email </a:t>
            </a:r>
          </a:p>
          <a:p>
            <a:r>
              <a:rPr lang="en-US" dirty="0"/>
              <a:t>Weekly announcements in the Course Management System </a:t>
            </a:r>
          </a:p>
          <a:p>
            <a:r>
              <a:rPr lang="en-US" dirty="0"/>
              <a:t>Threaded discussion forums (or other forms of student-instructor interactions, such as blog posts, journal entries, and/or wiki activities) with appropriate instructor participation. (“Questions for the instructor” forums are good but should be used in conjunction with other forums and interactive tools within the course management system.) </a:t>
            </a:r>
          </a:p>
          <a:p>
            <a:r>
              <a:rPr lang="en-US" dirty="0"/>
              <a:t>Timely feedback for student work. </a:t>
            </a:r>
          </a:p>
          <a:p>
            <a:r>
              <a:rPr lang="en-US" dirty="0"/>
              <a:t>Instructor prepared e-lectures or introductions in the form of e-lectures to any publisher created materials (written, recorded, broadcast, etc.) that, combined with other course materials, creates the “virtual equivalent” of the face-to-face class. </a:t>
            </a:r>
          </a:p>
          <a:p>
            <a:r>
              <a:rPr lang="en-US" dirty="0"/>
              <a:t>Discussion boards </a:t>
            </a:r>
          </a:p>
          <a:p>
            <a:pPr marL="0" indent="0">
              <a:buNone/>
            </a:pPr>
            <a:endParaRPr lang="en-US" dirty="0"/>
          </a:p>
        </p:txBody>
      </p:sp>
      <p:sp>
        <p:nvSpPr>
          <p:cNvPr id="4" name="Slide Number Placeholder 3">
            <a:extLst>
              <a:ext uri="{FF2B5EF4-FFF2-40B4-BE49-F238E27FC236}">
                <a16:creationId xmlns:a16="http://schemas.microsoft.com/office/drawing/2014/main" id="{BFB13E8F-33C6-492E-868E-A4B0EC0F629F}"/>
              </a:ext>
            </a:extLst>
          </p:cNvPr>
          <p:cNvSpPr>
            <a:spLocks noGrp="1"/>
          </p:cNvSpPr>
          <p:nvPr>
            <p:ph type="sldNum" sz="quarter" idx="4294967295"/>
          </p:nvPr>
        </p:nvSpPr>
        <p:spPr>
          <a:xfrm>
            <a:off x="9448800" y="6356350"/>
            <a:ext cx="2743200" cy="365125"/>
          </a:xfrm>
        </p:spPr>
        <p:txBody>
          <a:bodyPr/>
          <a:lstStyle/>
          <a:p>
            <a:fld id="{005F07E7-6348-4D56-B87A-C7B999557B70}" type="slidenum">
              <a:rPr lang="en-US" altLang="en-US" smtClean="0"/>
              <a:pPr/>
              <a:t>16</a:t>
            </a:fld>
            <a:endParaRPr lang="en-US" altLang="en-US" dirty="0"/>
          </a:p>
        </p:txBody>
      </p:sp>
    </p:spTree>
    <p:extLst>
      <p:ext uri="{BB962C8B-B14F-4D97-AF65-F5344CB8AC3E}">
        <p14:creationId xmlns:p14="http://schemas.microsoft.com/office/powerpoint/2010/main" val="123962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97D70-65EE-4EE2-82BD-F3904EB6F153}"/>
              </a:ext>
            </a:extLst>
          </p:cNvPr>
          <p:cNvSpPr>
            <a:spLocks noGrp="1"/>
          </p:cNvSpPr>
          <p:nvPr>
            <p:ph type="title"/>
          </p:nvPr>
        </p:nvSpPr>
        <p:spPr/>
        <p:txBody>
          <a:bodyPr>
            <a:normAutofit/>
          </a:bodyPr>
          <a:lstStyle/>
          <a:p>
            <a:r>
              <a:rPr lang="en-US" sz="6000" dirty="0"/>
              <a:t>In the </a:t>
            </a:r>
            <a:r>
              <a:rPr lang="en-US" sz="6000"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Google Drive</a:t>
            </a:r>
            <a:r>
              <a:rPr lang="en-US" sz="6000" dirty="0"/>
              <a:t>… </a:t>
            </a:r>
          </a:p>
        </p:txBody>
      </p:sp>
      <p:sp>
        <p:nvSpPr>
          <p:cNvPr id="5" name="Content Placeholder 4">
            <a:extLst>
              <a:ext uri="{FF2B5EF4-FFF2-40B4-BE49-F238E27FC236}">
                <a16:creationId xmlns:a16="http://schemas.microsoft.com/office/drawing/2014/main" id="{7EC74DFD-A09B-4687-8A27-E500F1EE08E1}"/>
              </a:ext>
            </a:extLst>
          </p:cNvPr>
          <p:cNvSpPr>
            <a:spLocks noGrp="1"/>
          </p:cNvSpPr>
          <p:nvPr>
            <p:ph idx="1"/>
          </p:nvPr>
        </p:nvSpPr>
        <p:spPr/>
        <p:txBody>
          <a:bodyPr>
            <a:normAutofit/>
          </a:bodyPr>
          <a:lstStyle/>
          <a:p>
            <a:r>
              <a:rPr lang="en-US" sz="5400" dirty="0"/>
              <a:t>Tell us what effective methods you use to support instructor to student interaction? </a:t>
            </a:r>
          </a:p>
        </p:txBody>
      </p:sp>
    </p:spTree>
    <p:extLst>
      <p:ext uri="{BB962C8B-B14F-4D97-AF65-F5344CB8AC3E}">
        <p14:creationId xmlns:p14="http://schemas.microsoft.com/office/powerpoint/2010/main" val="47744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68B0-9A82-455B-B642-8BAB534570FD}"/>
              </a:ext>
            </a:extLst>
          </p:cNvPr>
          <p:cNvSpPr>
            <a:spLocks noGrp="1"/>
          </p:cNvSpPr>
          <p:nvPr>
            <p:ph type="title"/>
          </p:nvPr>
        </p:nvSpPr>
        <p:spPr/>
        <p:txBody>
          <a:bodyPr/>
          <a:lstStyle/>
          <a:p>
            <a:r>
              <a:rPr lang="en-US" dirty="0"/>
              <a:t>Examples of Student to Student Interaction</a:t>
            </a:r>
          </a:p>
        </p:txBody>
      </p:sp>
      <p:sp>
        <p:nvSpPr>
          <p:cNvPr id="3" name="Content Placeholder 2">
            <a:extLst>
              <a:ext uri="{FF2B5EF4-FFF2-40B4-BE49-F238E27FC236}">
                <a16:creationId xmlns:a16="http://schemas.microsoft.com/office/drawing/2014/main" id="{BD8ACA95-2D0B-4BE1-B971-03CCD06CF6F7}"/>
              </a:ext>
            </a:extLst>
          </p:cNvPr>
          <p:cNvSpPr>
            <a:spLocks noGrp="1"/>
          </p:cNvSpPr>
          <p:nvPr>
            <p:ph sz="half" idx="1"/>
          </p:nvPr>
        </p:nvSpPr>
        <p:spPr/>
        <p:txBody>
          <a:bodyPr>
            <a:normAutofit/>
          </a:bodyPr>
          <a:lstStyle/>
          <a:p>
            <a:pPr marL="0" indent="0" fontAlgn="base">
              <a:buNone/>
            </a:pPr>
            <a:r>
              <a:rPr lang="en-US" sz="2800" dirty="0"/>
              <a:t>Message boards, discussion groups, group assignment, breakout rooms, peer review and video conferencing software like Zoom are important tools for students to connect with each other. </a:t>
            </a:r>
          </a:p>
          <a:p>
            <a:pPr marL="0" indent="0" fontAlgn="base">
              <a:buNone/>
            </a:pPr>
            <a:r>
              <a:rPr lang="en-US" sz="2800" dirty="0"/>
              <a:t>Student-to-student interaction can help develop a sense of community and purpose similarly found in traditional classes. </a:t>
            </a:r>
          </a:p>
          <a:p>
            <a:pPr marL="0" indent="0" fontAlgn="base">
              <a:buNone/>
            </a:pPr>
            <a:r>
              <a:rPr lang="en-US" sz="2800" dirty="0"/>
              <a:t>Greater interaction between students, faculty, and the course material makes everyone more invested in the online course, helping create a more positive, active learning environment.</a:t>
            </a:r>
          </a:p>
        </p:txBody>
      </p:sp>
      <p:sp>
        <p:nvSpPr>
          <p:cNvPr id="4" name="Slide Number Placeholder 3">
            <a:extLst>
              <a:ext uri="{FF2B5EF4-FFF2-40B4-BE49-F238E27FC236}">
                <a16:creationId xmlns:a16="http://schemas.microsoft.com/office/drawing/2014/main" id="{FF4D2FBB-2A54-42EF-A513-ACC1AC1B9DBC}"/>
              </a:ext>
            </a:extLst>
          </p:cNvPr>
          <p:cNvSpPr>
            <a:spLocks noGrp="1"/>
          </p:cNvSpPr>
          <p:nvPr>
            <p:ph type="sldNum" sz="quarter" idx="4294967295"/>
          </p:nvPr>
        </p:nvSpPr>
        <p:spPr>
          <a:xfrm>
            <a:off x="9448800" y="6356350"/>
            <a:ext cx="2743200" cy="365125"/>
          </a:xfrm>
        </p:spPr>
        <p:txBody>
          <a:bodyPr/>
          <a:lstStyle/>
          <a:p>
            <a:fld id="{005F07E7-6348-4D56-B87A-C7B999557B70}" type="slidenum">
              <a:rPr lang="en-US" altLang="en-US" smtClean="0"/>
              <a:pPr/>
              <a:t>18</a:t>
            </a:fld>
            <a:endParaRPr lang="en-US" altLang="en-US" dirty="0"/>
          </a:p>
        </p:txBody>
      </p:sp>
    </p:spTree>
    <p:extLst>
      <p:ext uri="{BB962C8B-B14F-4D97-AF65-F5344CB8AC3E}">
        <p14:creationId xmlns:p14="http://schemas.microsoft.com/office/powerpoint/2010/main" val="289543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6EE7-CEBD-411F-8F44-3841640AA3A3}"/>
              </a:ext>
            </a:extLst>
          </p:cNvPr>
          <p:cNvSpPr>
            <a:spLocks noGrp="1"/>
          </p:cNvSpPr>
          <p:nvPr>
            <p:ph type="title"/>
          </p:nvPr>
        </p:nvSpPr>
        <p:spPr/>
        <p:txBody>
          <a:bodyPr>
            <a:normAutofit/>
          </a:bodyPr>
          <a:lstStyle/>
          <a:p>
            <a:r>
              <a:rPr lang="en-US" sz="6000" dirty="0"/>
              <a:t>In the </a:t>
            </a:r>
            <a:r>
              <a:rPr lang="en-US" sz="6000"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Google Drive</a:t>
            </a:r>
            <a:r>
              <a:rPr lang="en-US" sz="6000" dirty="0"/>
              <a:t>… </a:t>
            </a:r>
          </a:p>
        </p:txBody>
      </p:sp>
      <p:sp>
        <p:nvSpPr>
          <p:cNvPr id="3" name="Content Placeholder 2">
            <a:extLst>
              <a:ext uri="{FF2B5EF4-FFF2-40B4-BE49-F238E27FC236}">
                <a16:creationId xmlns:a16="http://schemas.microsoft.com/office/drawing/2014/main" id="{6EDF2535-579E-40FE-9228-AEB19F09CB92}"/>
              </a:ext>
            </a:extLst>
          </p:cNvPr>
          <p:cNvSpPr>
            <a:spLocks noGrp="1"/>
          </p:cNvSpPr>
          <p:nvPr>
            <p:ph idx="1"/>
          </p:nvPr>
        </p:nvSpPr>
        <p:spPr/>
        <p:txBody>
          <a:bodyPr/>
          <a:lstStyle/>
          <a:p>
            <a:r>
              <a:rPr lang="en-US" sz="5400" dirty="0"/>
              <a:t>Tell us what effective methods you use to support student to student interaction? </a:t>
            </a:r>
          </a:p>
          <a:p>
            <a:endParaRPr lang="en-US" dirty="0"/>
          </a:p>
        </p:txBody>
      </p:sp>
    </p:spTree>
    <p:extLst>
      <p:ext uri="{BB962C8B-B14F-4D97-AF65-F5344CB8AC3E}">
        <p14:creationId xmlns:p14="http://schemas.microsoft.com/office/powerpoint/2010/main" val="278637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47DF-EDBD-4726-BD7A-1DCBB02BB313}"/>
              </a:ext>
            </a:extLst>
          </p:cNvPr>
          <p:cNvSpPr>
            <a:spLocks noGrp="1"/>
          </p:cNvSpPr>
          <p:nvPr>
            <p:ph type="title"/>
          </p:nvPr>
        </p:nvSpPr>
        <p:spPr/>
        <p:txBody>
          <a:bodyPr>
            <a:normAutofit/>
          </a:bodyPr>
          <a:lstStyle/>
          <a:p>
            <a:r>
              <a:rPr lang="en-US" sz="4800" dirty="0" err="1"/>
              <a:t>Pathable</a:t>
            </a:r>
            <a:r>
              <a:rPr lang="en-US" sz="4800" dirty="0"/>
              <a:t>: Poll </a:t>
            </a:r>
          </a:p>
        </p:txBody>
      </p:sp>
      <p:sp>
        <p:nvSpPr>
          <p:cNvPr id="3" name="Content Placeholder 2">
            <a:extLst>
              <a:ext uri="{FF2B5EF4-FFF2-40B4-BE49-F238E27FC236}">
                <a16:creationId xmlns:a16="http://schemas.microsoft.com/office/drawing/2014/main" id="{691648DB-9651-4268-B06F-FDC516909127}"/>
              </a:ext>
            </a:extLst>
          </p:cNvPr>
          <p:cNvSpPr>
            <a:spLocks noGrp="1"/>
          </p:cNvSpPr>
          <p:nvPr>
            <p:ph idx="1"/>
          </p:nvPr>
        </p:nvSpPr>
        <p:spPr>
          <a:xfrm>
            <a:off x="763009" y="2662569"/>
            <a:ext cx="10809298" cy="3120392"/>
          </a:xfrm>
        </p:spPr>
        <p:txBody>
          <a:bodyPr>
            <a:normAutofit/>
          </a:bodyPr>
          <a:lstStyle/>
          <a:p>
            <a:endParaRPr lang="en-US" dirty="0"/>
          </a:p>
          <a:p>
            <a:pPr marL="514350" indent="-514350">
              <a:buAutoNum type="arabicParenR"/>
            </a:pPr>
            <a:r>
              <a:rPr lang="en-US" sz="3200" dirty="0"/>
              <a:t>Who is in the room?</a:t>
            </a:r>
          </a:p>
          <a:p>
            <a:pPr lvl="1" indent="0">
              <a:buNone/>
            </a:pPr>
            <a:r>
              <a:rPr lang="en-US" dirty="0"/>
              <a:t>Instructors, Administrators, Curriculum Analysts, Students, Curriculum Chairs, Counselors, Other awesome partners.  </a:t>
            </a:r>
          </a:p>
          <a:p>
            <a:pPr lvl="1" indent="0">
              <a:buNone/>
            </a:pPr>
            <a:endParaRPr lang="en-US" dirty="0"/>
          </a:p>
          <a:p>
            <a:pPr marL="514350" indent="-514350">
              <a:buAutoNum type="arabicParenR"/>
            </a:pPr>
            <a:r>
              <a:rPr lang="en-US" sz="3200" dirty="0"/>
              <a:t>What is your experience level with Online Education? </a:t>
            </a:r>
          </a:p>
          <a:p>
            <a:pPr lvl="1" indent="0">
              <a:buNone/>
            </a:pPr>
            <a:r>
              <a:rPr lang="en-US" dirty="0"/>
              <a:t>High, Medium, Low? 	</a:t>
            </a:r>
          </a:p>
        </p:txBody>
      </p:sp>
      <p:sp>
        <p:nvSpPr>
          <p:cNvPr id="4" name="Slide Number Placeholder 3">
            <a:extLst>
              <a:ext uri="{FF2B5EF4-FFF2-40B4-BE49-F238E27FC236}">
                <a16:creationId xmlns:a16="http://schemas.microsoft.com/office/drawing/2014/main" id="{E1E48D12-BDA3-4BD0-8EC8-818EAC382984}"/>
              </a:ext>
            </a:extLst>
          </p:cNvPr>
          <p:cNvSpPr>
            <a:spLocks noGrp="1"/>
          </p:cNvSpPr>
          <p:nvPr>
            <p:ph type="sldNum" sz="quarter" idx="12"/>
          </p:nvPr>
        </p:nvSpPr>
        <p:spPr/>
        <p:txBody>
          <a:bodyPr/>
          <a:lstStyle/>
          <a:p>
            <a:fld id="{492D8F1A-69A8-9242-9469-8400121D240A}" type="slidenum">
              <a:rPr lang="en-US" smtClean="0"/>
              <a:t>2</a:t>
            </a:fld>
            <a:endParaRPr lang="en-US" dirty="0"/>
          </a:p>
        </p:txBody>
      </p:sp>
    </p:spTree>
    <p:extLst>
      <p:ext uri="{BB962C8B-B14F-4D97-AF65-F5344CB8AC3E}">
        <p14:creationId xmlns:p14="http://schemas.microsoft.com/office/powerpoint/2010/main" val="1944493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6E78-7518-46A2-BF51-19267CA38858}"/>
              </a:ext>
            </a:extLst>
          </p:cNvPr>
          <p:cNvSpPr>
            <a:spLocks noGrp="1"/>
          </p:cNvSpPr>
          <p:nvPr>
            <p:ph type="title"/>
          </p:nvPr>
        </p:nvSpPr>
        <p:spPr/>
        <p:txBody>
          <a:bodyPr/>
          <a:lstStyle/>
          <a:p>
            <a:r>
              <a:rPr lang="en-US" dirty="0"/>
              <a:t>Equity Best Practices for Interactions </a:t>
            </a:r>
          </a:p>
        </p:txBody>
      </p:sp>
      <p:sp>
        <p:nvSpPr>
          <p:cNvPr id="3" name="Content Placeholder 2">
            <a:extLst>
              <a:ext uri="{FF2B5EF4-FFF2-40B4-BE49-F238E27FC236}">
                <a16:creationId xmlns:a16="http://schemas.microsoft.com/office/drawing/2014/main" id="{55AF0C04-EC18-4E41-B3FB-3B9216C12DFF}"/>
              </a:ext>
            </a:extLst>
          </p:cNvPr>
          <p:cNvSpPr>
            <a:spLocks noGrp="1"/>
          </p:cNvSpPr>
          <p:nvPr>
            <p:ph sz="half" idx="1"/>
          </p:nvPr>
        </p:nvSpPr>
        <p:spPr/>
        <p:txBody>
          <a:bodyPr>
            <a:normAutofit fontScale="92500" lnSpcReduction="20000"/>
          </a:bodyPr>
          <a:lstStyle/>
          <a:p>
            <a:r>
              <a:rPr lang="en-US" dirty="0"/>
              <a:t>Communicate openly and often with all students about their and your needs.</a:t>
            </a:r>
          </a:p>
          <a:p>
            <a:r>
              <a:rPr lang="en-US" dirty="0"/>
              <a:t>Students of less privilege will be at greater risk of disengagement and less likely to persist, so reaching out and providing support is vital.</a:t>
            </a:r>
          </a:p>
          <a:p>
            <a:r>
              <a:rPr lang="en-US" dirty="0"/>
              <a:t>Be flexible and adaptable in redesigning course assignments and learning experiences that accommodate diverse learners and their needs, particularly those who need to learn asynchronously.</a:t>
            </a:r>
          </a:p>
          <a:p>
            <a:r>
              <a:rPr lang="en-US" dirty="0"/>
              <a:t>See this as an opportunity to experiment with new course design elements such as creative writing or multimedia assignments, as well as innovative interaction via synchronous (e.g., virtual breakout rooms) and asynchronous (e.g., discussion boards, blogs) modes. </a:t>
            </a:r>
          </a:p>
          <a:p>
            <a:r>
              <a:rPr lang="en-US" dirty="0"/>
              <a:t>Be attentive to, and supportive of, students confronting unique challenges of connectivity, distraction, time zone, abilities, international standing, resources, etc. and how you might accommodate their equitable participation in all aspects of the course. </a:t>
            </a:r>
          </a:p>
          <a:p>
            <a:endParaRPr lang="en-US" dirty="0"/>
          </a:p>
        </p:txBody>
      </p:sp>
    </p:spTree>
    <p:extLst>
      <p:ext uri="{BB962C8B-B14F-4D97-AF65-F5344CB8AC3E}">
        <p14:creationId xmlns:p14="http://schemas.microsoft.com/office/powerpoint/2010/main" val="195991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72B1-429E-4AA5-A810-A7F862394CED}"/>
              </a:ext>
            </a:extLst>
          </p:cNvPr>
          <p:cNvSpPr>
            <a:spLocks noGrp="1"/>
          </p:cNvSpPr>
          <p:nvPr>
            <p:ph type="title"/>
          </p:nvPr>
        </p:nvSpPr>
        <p:spPr/>
        <p:txBody>
          <a:bodyPr/>
          <a:lstStyle/>
          <a:p>
            <a:r>
              <a:rPr lang="en-US" dirty="0"/>
              <a:t>Equity Best Practices for Interactions </a:t>
            </a:r>
          </a:p>
        </p:txBody>
      </p:sp>
      <p:sp>
        <p:nvSpPr>
          <p:cNvPr id="3" name="Content Placeholder 2">
            <a:extLst>
              <a:ext uri="{FF2B5EF4-FFF2-40B4-BE49-F238E27FC236}">
                <a16:creationId xmlns:a16="http://schemas.microsoft.com/office/drawing/2014/main" id="{208AF720-E745-4C1D-9DD6-BCFDBE1249FA}"/>
              </a:ext>
            </a:extLst>
          </p:cNvPr>
          <p:cNvSpPr>
            <a:spLocks noGrp="1"/>
          </p:cNvSpPr>
          <p:nvPr>
            <p:ph sz="half" idx="1"/>
          </p:nvPr>
        </p:nvSpPr>
        <p:spPr/>
        <p:txBody>
          <a:bodyPr>
            <a:normAutofit fontScale="92500"/>
          </a:bodyPr>
          <a:lstStyle/>
          <a:p>
            <a:r>
              <a:rPr lang="en-US" dirty="0"/>
              <a:t>Leverage all online resources to offer the support necessary to make online learning easier – guidance for assignments, technological support (for connectivity, navigating course management systems, virtual classroom/Zoom usage, etc.). </a:t>
            </a:r>
          </a:p>
          <a:p>
            <a:r>
              <a:rPr lang="en-US" dirty="0"/>
              <a:t>How to access existing campus resources or library support, financial support available through the university, and others.</a:t>
            </a:r>
          </a:p>
          <a:p>
            <a:r>
              <a:rPr lang="en-US" dirty="0"/>
              <a:t>As in any course, ensure the goals, structures, and assignments for the course are clearly articulated, well-integrated, well-planned, and easy to access.</a:t>
            </a:r>
          </a:p>
          <a:p>
            <a:r>
              <a:rPr lang="en-US" dirty="0"/>
              <a:t>However dazzling the technology may be, if it is not easy to use it will be ineffective and a distraction from the goals of your course.</a:t>
            </a:r>
          </a:p>
          <a:p>
            <a:r>
              <a:rPr lang="en-US" dirty="0">
                <a:hlinkClick r:id="rId2"/>
              </a:rPr>
              <a:t>https://cft.vanderbilt.edu/2020/04/inclusive-and-equitable-teaching-online/</a:t>
            </a:r>
            <a:endParaRPr lang="en-US" dirty="0"/>
          </a:p>
          <a:p>
            <a:endParaRPr lang="en-US" dirty="0"/>
          </a:p>
        </p:txBody>
      </p:sp>
    </p:spTree>
    <p:extLst>
      <p:ext uri="{BB962C8B-B14F-4D97-AF65-F5344CB8AC3E}">
        <p14:creationId xmlns:p14="http://schemas.microsoft.com/office/powerpoint/2010/main" val="53702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6EE7-CEBD-411F-8F44-3841640AA3A3}"/>
              </a:ext>
            </a:extLst>
          </p:cNvPr>
          <p:cNvSpPr>
            <a:spLocks noGrp="1"/>
          </p:cNvSpPr>
          <p:nvPr>
            <p:ph type="title"/>
          </p:nvPr>
        </p:nvSpPr>
        <p:spPr/>
        <p:txBody>
          <a:bodyPr>
            <a:normAutofit/>
          </a:bodyPr>
          <a:lstStyle/>
          <a:p>
            <a:r>
              <a:rPr lang="en-US" sz="6000" dirty="0"/>
              <a:t>In the </a:t>
            </a:r>
            <a:r>
              <a:rPr lang="en-US" sz="6000"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Google Drive</a:t>
            </a:r>
            <a:r>
              <a:rPr lang="en-US" sz="6000" dirty="0"/>
              <a:t>…</a:t>
            </a:r>
          </a:p>
        </p:txBody>
      </p:sp>
      <p:sp>
        <p:nvSpPr>
          <p:cNvPr id="3" name="Content Placeholder 2">
            <a:extLst>
              <a:ext uri="{FF2B5EF4-FFF2-40B4-BE49-F238E27FC236}">
                <a16:creationId xmlns:a16="http://schemas.microsoft.com/office/drawing/2014/main" id="{6EDF2535-579E-40FE-9228-AEB19F09CB92}"/>
              </a:ext>
            </a:extLst>
          </p:cNvPr>
          <p:cNvSpPr>
            <a:spLocks noGrp="1"/>
          </p:cNvSpPr>
          <p:nvPr>
            <p:ph idx="1"/>
          </p:nvPr>
        </p:nvSpPr>
        <p:spPr/>
        <p:txBody>
          <a:bodyPr/>
          <a:lstStyle/>
          <a:p>
            <a:r>
              <a:rPr lang="en-US" sz="5400" dirty="0"/>
              <a:t>What effective equity practices do you consider to facilitate interactions? </a:t>
            </a:r>
          </a:p>
          <a:p>
            <a:endParaRPr lang="en-US" dirty="0"/>
          </a:p>
        </p:txBody>
      </p:sp>
    </p:spTree>
    <p:extLst>
      <p:ext uri="{BB962C8B-B14F-4D97-AF65-F5344CB8AC3E}">
        <p14:creationId xmlns:p14="http://schemas.microsoft.com/office/powerpoint/2010/main" val="53841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C3F4-2F03-4E68-BC44-02288BAAD787}"/>
              </a:ext>
            </a:extLst>
          </p:cNvPr>
          <p:cNvSpPr>
            <a:spLocks noGrp="1"/>
          </p:cNvSpPr>
          <p:nvPr>
            <p:ph type="title"/>
          </p:nvPr>
        </p:nvSpPr>
        <p:spPr/>
        <p:txBody>
          <a:bodyPr/>
          <a:lstStyle/>
          <a:p>
            <a:r>
              <a:rPr lang="en-US" dirty="0"/>
              <a:t>Local Academic Senates </a:t>
            </a:r>
            <a:br>
              <a:rPr lang="en-US" dirty="0"/>
            </a:br>
            <a:r>
              <a:rPr lang="en-US" dirty="0"/>
              <a:t>and Professional Development </a:t>
            </a:r>
          </a:p>
        </p:txBody>
      </p:sp>
      <p:sp>
        <p:nvSpPr>
          <p:cNvPr id="3" name="Content Placeholder 2">
            <a:extLst>
              <a:ext uri="{FF2B5EF4-FFF2-40B4-BE49-F238E27FC236}">
                <a16:creationId xmlns:a16="http://schemas.microsoft.com/office/drawing/2014/main" id="{B8C83DCF-32DD-4C04-A4CA-809A6D84BCEB}"/>
              </a:ext>
            </a:extLst>
          </p:cNvPr>
          <p:cNvSpPr>
            <a:spLocks noGrp="1"/>
          </p:cNvSpPr>
          <p:nvPr>
            <p:ph idx="1"/>
          </p:nvPr>
        </p:nvSpPr>
        <p:spPr/>
        <p:txBody>
          <a:bodyPr/>
          <a:lstStyle/>
          <a:p>
            <a:r>
              <a:rPr lang="en-US" dirty="0"/>
              <a:t>Local Academic Senates (or academic senate committees) should take the lead in developing and presenting professional development in areas of: </a:t>
            </a:r>
          </a:p>
          <a:p>
            <a:pPr marL="457200" indent="-457200">
              <a:buFont typeface="Arial" panose="020B0604020202020204" pitchFamily="34" charset="0"/>
              <a:buChar char="•"/>
            </a:pPr>
            <a:r>
              <a:rPr lang="en-US" dirty="0"/>
              <a:t>Online Education Certification </a:t>
            </a:r>
          </a:p>
          <a:p>
            <a:pPr marL="457200" indent="-457200">
              <a:buFont typeface="Arial" panose="020B0604020202020204" pitchFamily="34" charset="0"/>
              <a:buChar char="•"/>
            </a:pPr>
            <a:r>
              <a:rPr lang="en-US" dirty="0"/>
              <a:t>Effective Practices </a:t>
            </a:r>
          </a:p>
          <a:p>
            <a:pPr marL="457200" indent="-457200">
              <a:buFont typeface="Arial" panose="020B0604020202020204" pitchFamily="34" charset="0"/>
              <a:buChar char="•"/>
            </a:pPr>
            <a:r>
              <a:rPr lang="en-US" dirty="0"/>
              <a:t>Equity in Online Education </a:t>
            </a:r>
          </a:p>
        </p:txBody>
      </p:sp>
      <p:sp>
        <p:nvSpPr>
          <p:cNvPr id="4" name="Slide Number Placeholder 3">
            <a:extLst>
              <a:ext uri="{FF2B5EF4-FFF2-40B4-BE49-F238E27FC236}">
                <a16:creationId xmlns:a16="http://schemas.microsoft.com/office/drawing/2014/main" id="{926D6C76-BE93-4D67-B71B-746309E1BC2C}"/>
              </a:ext>
            </a:extLst>
          </p:cNvPr>
          <p:cNvSpPr>
            <a:spLocks noGrp="1"/>
          </p:cNvSpPr>
          <p:nvPr>
            <p:ph type="sldNum" sz="quarter" idx="12"/>
          </p:nvPr>
        </p:nvSpPr>
        <p:spPr/>
        <p:txBody>
          <a:bodyPr/>
          <a:lstStyle/>
          <a:p>
            <a:fld id="{492D8F1A-69A8-9242-9469-8400121D240A}" type="slidenum">
              <a:rPr lang="en-US" smtClean="0"/>
              <a:t>23</a:t>
            </a:fld>
            <a:endParaRPr lang="en-US" dirty="0"/>
          </a:p>
        </p:txBody>
      </p:sp>
    </p:spTree>
    <p:extLst>
      <p:ext uri="{BB962C8B-B14F-4D97-AF65-F5344CB8AC3E}">
        <p14:creationId xmlns:p14="http://schemas.microsoft.com/office/powerpoint/2010/main" val="272320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7651-9015-4E76-BAEF-7E464A1F66F5}"/>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7A00DE93-9033-4497-B4A1-15B77370A91C}"/>
              </a:ext>
            </a:extLst>
          </p:cNvPr>
          <p:cNvSpPr>
            <a:spLocks noGrp="1"/>
          </p:cNvSpPr>
          <p:nvPr>
            <p:ph idx="1"/>
          </p:nvPr>
        </p:nvSpPr>
        <p:spPr>
          <a:xfrm>
            <a:off x="1066801" y="2618917"/>
            <a:ext cx="16433066" cy="5653324"/>
          </a:xfrm>
        </p:spPr>
        <p:txBody>
          <a:bodyPr/>
          <a:lstStyle/>
          <a:p>
            <a:r>
              <a:rPr lang="en-US" dirty="0">
                <a:hlinkClick r:id="rId2"/>
              </a:rPr>
              <a:t>info@asccc.org</a:t>
            </a:r>
            <a:r>
              <a:rPr lang="en-US" dirty="0"/>
              <a:t> </a:t>
            </a:r>
          </a:p>
          <a:p>
            <a:endParaRPr lang="en-US" dirty="0"/>
          </a:p>
        </p:txBody>
      </p:sp>
      <p:sp>
        <p:nvSpPr>
          <p:cNvPr id="4" name="Slide Number Placeholder 3">
            <a:extLst>
              <a:ext uri="{FF2B5EF4-FFF2-40B4-BE49-F238E27FC236}">
                <a16:creationId xmlns:a16="http://schemas.microsoft.com/office/drawing/2014/main" id="{05FF2A34-5B9C-4CBF-9DC6-8E2ED14EEACB}"/>
              </a:ext>
            </a:extLst>
          </p:cNvPr>
          <p:cNvSpPr>
            <a:spLocks noGrp="1"/>
          </p:cNvSpPr>
          <p:nvPr>
            <p:ph type="sldNum" sz="quarter" idx="12"/>
          </p:nvPr>
        </p:nvSpPr>
        <p:spPr/>
        <p:txBody>
          <a:bodyPr/>
          <a:lstStyle/>
          <a:p>
            <a:fld id="{492D8F1A-69A8-9242-9469-8400121D240A}" type="slidenum">
              <a:rPr lang="en-US" smtClean="0"/>
              <a:t>24</a:t>
            </a:fld>
            <a:endParaRPr lang="en-US" dirty="0"/>
          </a:p>
        </p:txBody>
      </p:sp>
      <p:pic>
        <p:nvPicPr>
          <p:cNvPr id="3074" name="Picture 2" descr="Distance Learning – Your Common Questions Answered - Oxbridge ...">
            <a:extLst>
              <a:ext uri="{FF2B5EF4-FFF2-40B4-BE49-F238E27FC236}">
                <a16:creationId xmlns:a16="http://schemas.microsoft.com/office/drawing/2014/main" id="{CD597353-28C8-493B-8820-C2FA2381C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645" y="2837528"/>
            <a:ext cx="4849155" cy="310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2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BA1D-2DF4-4C06-8AAC-7F87FA494FA0}"/>
              </a:ext>
            </a:extLst>
          </p:cNvPr>
          <p:cNvSpPr>
            <a:spLocks noGrp="1"/>
          </p:cNvSpPr>
          <p:nvPr>
            <p:ph type="title"/>
          </p:nvPr>
        </p:nvSpPr>
        <p:spPr/>
        <p:txBody>
          <a:bodyPr/>
          <a:lstStyle/>
          <a:p>
            <a:r>
              <a:rPr lang="en-US" dirty="0"/>
              <a:t>Introductions </a:t>
            </a:r>
          </a:p>
        </p:txBody>
      </p:sp>
      <p:sp>
        <p:nvSpPr>
          <p:cNvPr id="4" name="Slide Number Placeholder 3">
            <a:extLst>
              <a:ext uri="{FF2B5EF4-FFF2-40B4-BE49-F238E27FC236}">
                <a16:creationId xmlns:a16="http://schemas.microsoft.com/office/drawing/2014/main" id="{BD550098-0C4E-454F-A567-4941B3DBFDC0}"/>
              </a:ext>
            </a:extLst>
          </p:cNvPr>
          <p:cNvSpPr>
            <a:spLocks noGrp="1"/>
          </p:cNvSpPr>
          <p:nvPr>
            <p:ph type="sldNum" sz="quarter" idx="12"/>
          </p:nvPr>
        </p:nvSpPr>
        <p:spPr/>
        <p:txBody>
          <a:bodyPr/>
          <a:lstStyle/>
          <a:p>
            <a:fld id="{492D8F1A-69A8-9242-9469-8400121D240A}" type="slidenum">
              <a:rPr lang="en-US" smtClean="0"/>
              <a:t>3</a:t>
            </a:fld>
            <a:endParaRPr lang="en-US" dirty="0"/>
          </a:p>
        </p:txBody>
      </p:sp>
      <p:pic>
        <p:nvPicPr>
          <p:cNvPr id="1026" name="Picture 2" descr="https://asccc.org/sites/default/files/styles/thumbnail/public/Robert_Stewart.jpg?itok=ZY-hgyoF">
            <a:extLst>
              <a:ext uri="{FF2B5EF4-FFF2-40B4-BE49-F238E27FC236}">
                <a16:creationId xmlns:a16="http://schemas.microsoft.com/office/drawing/2014/main" id="{668E7784-B9A2-4FF7-844D-32A992F336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033" y="5261815"/>
            <a:ext cx="957823" cy="1277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phanie Curry">
            <a:extLst>
              <a:ext uri="{FF2B5EF4-FFF2-40B4-BE49-F238E27FC236}">
                <a16:creationId xmlns:a16="http://schemas.microsoft.com/office/drawing/2014/main" id="{585E8244-FDBD-4175-A5B0-4239FB875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34" y="2447721"/>
            <a:ext cx="957823" cy="12770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rie R">
            <a:extLst>
              <a:ext uri="{FF2B5EF4-FFF2-40B4-BE49-F238E27FC236}">
                <a16:creationId xmlns:a16="http://schemas.microsoft.com/office/drawing/2014/main" id="{4B7481A2-CA52-43D8-9F81-F9708F90A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34" y="3910846"/>
            <a:ext cx="957822" cy="1277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281224-5C70-449F-939A-690B744C7CD5}"/>
              </a:ext>
            </a:extLst>
          </p:cNvPr>
          <p:cNvSpPr txBox="1"/>
          <p:nvPr/>
        </p:nvSpPr>
        <p:spPr>
          <a:xfrm>
            <a:off x="2393544" y="5669530"/>
            <a:ext cx="7404912" cy="461665"/>
          </a:xfrm>
          <a:prstGeom prst="rect">
            <a:avLst/>
          </a:prstGeom>
          <a:noFill/>
        </p:spPr>
        <p:txBody>
          <a:bodyPr wrap="none" rtlCol="0">
            <a:spAutoFit/>
          </a:bodyPr>
          <a:lstStyle/>
          <a:p>
            <a:r>
              <a:rPr lang="en-US" sz="2400" dirty="0"/>
              <a:t>Robert L. Stewart Jr, ASCCC Area C Representative </a:t>
            </a:r>
          </a:p>
        </p:txBody>
      </p:sp>
      <p:sp>
        <p:nvSpPr>
          <p:cNvPr id="6" name="TextBox 5">
            <a:extLst>
              <a:ext uri="{FF2B5EF4-FFF2-40B4-BE49-F238E27FC236}">
                <a16:creationId xmlns:a16="http://schemas.microsoft.com/office/drawing/2014/main" id="{6CBB2775-1592-4AF3-A521-78FBA7F9873F}"/>
              </a:ext>
            </a:extLst>
          </p:cNvPr>
          <p:cNvSpPr txBox="1"/>
          <p:nvPr/>
        </p:nvSpPr>
        <p:spPr>
          <a:xfrm>
            <a:off x="2096546" y="2927004"/>
            <a:ext cx="6893490" cy="461665"/>
          </a:xfrm>
          <a:prstGeom prst="rect">
            <a:avLst/>
          </a:prstGeom>
          <a:noFill/>
        </p:spPr>
        <p:txBody>
          <a:bodyPr wrap="none" rtlCol="0">
            <a:spAutoFit/>
          </a:bodyPr>
          <a:lstStyle/>
          <a:p>
            <a:r>
              <a:rPr lang="en-US" dirty="0"/>
              <a:t>   </a:t>
            </a:r>
            <a:r>
              <a:rPr lang="en-US" sz="2400" dirty="0"/>
              <a:t>Stephanie Curry, ASCCC North Representative </a:t>
            </a:r>
          </a:p>
        </p:txBody>
      </p:sp>
      <p:sp>
        <p:nvSpPr>
          <p:cNvPr id="7" name="TextBox 6">
            <a:extLst>
              <a:ext uri="{FF2B5EF4-FFF2-40B4-BE49-F238E27FC236}">
                <a16:creationId xmlns:a16="http://schemas.microsoft.com/office/drawing/2014/main" id="{ABC43E92-36C9-43B2-A597-6F994D48EEC6}"/>
              </a:ext>
            </a:extLst>
          </p:cNvPr>
          <p:cNvSpPr txBox="1"/>
          <p:nvPr/>
        </p:nvSpPr>
        <p:spPr>
          <a:xfrm>
            <a:off x="2369008" y="4390294"/>
            <a:ext cx="6759223" cy="461665"/>
          </a:xfrm>
          <a:prstGeom prst="rect">
            <a:avLst/>
          </a:prstGeom>
          <a:noFill/>
        </p:spPr>
        <p:txBody>
          <a:bodyPr wrap="none" rtlCol="0">
            <a:spAutoFit/>
          </a:bodyPr>
          <a:lstStyle/>
          <a:p>
            <a:r>
              <a:rPr lang="en-US" sz="2400" dirty="0"/>
              <a:t>Carrie Roberson, ASCCC North Representative </a:t>
            </a:r>
          </a:p>
        </p:txBody>
      </p:sp>
    </p:spTree>
    <p:extLst>
      <p:ext uri="{BB962C8B-B14F-4D97-AF65-F5344CB8AC3E}">
        <p14:creationId xmlns:p14="http://schemas.microsoft.com/office/powerpoint/2010/main" val="146239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749C-B65E-4737-A9D5-DF95616ACEF7}"/>
              </a:ext>
            </a:extLst>
          </p:cNvPr>
          <p:cNvSpPr>
            <a:spLocks noGrp="1"/>
          </p:cNvSpPr>
          <p:nvPr>
            <p:ph type="title"/>
          </p:nvPr>
        </p:nvSpPr>
        <p:spPr/>
        <p:txBody>
          <a:bodyPr/>
          <a:lstStyle/>
          <a:p>
            <a:r>
              <a:rPr lang="en-US" dirty="0"/>
              <a:t>Breakout Description </a:t>
            </a:r>
          </a:p>
        </p:txBody>
      </p:sp>
      <p:sp>
        <p:nvSpPr>
          <p:cNvPr id="3" name="Content Placeholder 2">
            <a:extLst>
              <a:ext uri="{FF2B5EF4-FFF2-40B4-BE49-F238E27FC236}">
                <a16:creationId xmlns:a16="http://schemas.microsoft.com/office/drawing/2014/main" id="{973B4D4C-81F9-4FC3-887C-09588DC1B3E4}"/>
              </a:ext>
            </a:extLst>
          </p:cNvPr>
          <p:cNvSpPr>
            <a:spLocks noGrp="1"/>
          </p:cNvSpPr>
          <p:nvPr>
            <p:ph idx="1"/>
          </p:nvPr>
        </p:nvSpPr>
        <p:spPr/>
        <p:txBody>
          <a:bodyPr>
            <a:normAutofit fontScale="92500" lnSpcReduction="20000"/>
          </a:bodyPr>
          <a:lstStyle/>
          <a:p>
            <a:r>
              <a:rPr lang="en-US" dirty="0"/>
              <a:t>As faculty prepare to do more teaching, most may recognize that the requirement for regular substantive interaction exists both in accreditation standards and title 5 regulations. But does everyone know what regular substantive interaction (RSI) looks like in practice? Is it being approached as a requirement or as an opportunity to maximize student success through regular engagement with the instructor and other students? Join presenters for an overview of RSI requirements and then discussion about effective methods for connecting with students regularly in ways that support their learning and progress. Share your own examples of practices that have proven effective for you and your students.</a:t>
            </a:r>
          </a:p>
        </p:txBody>
      </p:sp>
      <p:sp>
        <p:nvSpPr>
          <p:cNvPr id="4" name="Slide Number Placeholder 3">
            <a:extLst>
              <a:ext uri="{FF2B5EF4-FFF2-40B4-BE49-F238E27FC236}">
                <a16:creationId xmlns:a16="http://schemas.microsoft.com/office/drawing/2014/main" id="{B9E76637-0953-4FEA-81E5-5FB67712763D}"/>
              </a:ext>
            </a:extLst>
          </p:cNvPr>
          <p:cNvSpPr>
            <a:spLocks noGrp="1"/>
          </p:cNvSpPr>
          <p:nvPr>
            <p:ph type="sldNum" sz="quarter" idx="12"/>
          </p:nvPr>
        </p:nvSpPr>
        <p:spPr/>
        <p:txBody>
          <a:bodyPr/>
          <a:lstStyle/>
          <a:p>
            <a:fld id="{492D8F1A-69A8-9242-9469-8400121D240A}" type="slidenum">
              <a:rPr lang="en-US" smtClean="0"/>
              <a:t>4</a:t>
            </a:fld>
            <a:endParaRPr lang="en-US" dirty="0"/>
          </a:p>
        </p:txBody>
      </p:sp>
    </p:spTree>
    <p:extLst>
      <p:ext uri="{BB962C8B-B14F-4D97-AF65-F5344CB8AC3E}">
        <p14:creationId xmlns:p14="http://schemas.microsoft.com/office/powerpoint/2010/main" val="109705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F360-BC4F-4D5B-AFDA-7FFD5F25FA4B}"/>
              </a:ext>
            </a:extLst>
          </p:cNvPr>
          <p:cNvSpPr>
            <a:spLocks noGrp="1"/>
          </p:cNvSpPr>
          <p:nvPr>
            <p:ph type="title"/>
          </p:nvPr>
        </p:nvSpPr>
        <p:spPr/>
        <p:txBody>
          <a:bodyPr/>
          <a:lstStyle/>
          <a:p>
            <a:r>
              <a:rPr lang="en-US" dirty="0"/>
              <a:t>A New COVID-19 World </a:t>
            </a:r>
          </a:p>
        </p:txBody>
      </p:sp>
      <p:sp>
        <p:nvSpPr>
          <p:cNvPr id="4" name="Slide Number Placeholder 3">
            <a:extLst>
              <a:ext uri="{FF2B5EF4-FFF2-40B4-BE49-F238E27FC236}">
                <a16:creationId xmlns:a16="http://schemas.microsoft.com/office/drawing/2014/main" id="{C2F8F317-3E3A-4D0B-8605-C4663E43CB67}"/>
              </a:ext>
            </a:extLst>
          </p:cNvPr>
          <p:cNvSpPr>
            <a:spLocks noGrp="1"/>
          </p:cNvSpPr>
          <p:nvPr>
            <p:ph type="sldNum" sz="quarter" idx="12"/>
          </p:nvPr>
        </p:nvSpPr>
        <p:spPr/>
        <p:txBody>
          <a:bodyPr/>
          <a:lstStyle/>
          <a:p>
            <a:fld id="{492D8F1A-69A8-9242-9469-8400121D240A}" type="slidenum">
              <a:rPr lang="en-US" smtClean="0"/>
              <a:t>5</a:t>
            </a:fld>
            <a:endParaRPr lang="en-US" dirty="0"/>
          </a:p>
        </p:txBody>
      </p:sp>
      <p:pic>
        <p:nvPicPr>
          <p:cNvPr id="2050" name="Picture 2" descr="It's the End of the World as We Know It (Or is It?) – The Day ...">
            <a:extLst>
              <a:ext uri="{FF2B5EF4-FFF2-40B4-BE49-F238E27FC236}">
                <a16:creationId xmlns:a16="http://schemas.microsoft.com/office/drawing/2014/main" id="{4EC3C8C4-5731-4366-B251-A0C4F1A577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172" y="2878046"/>
            <a:ext cx="3079656" cy="307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4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C714-E401-4B2B-8532-408F25C1903D}"/>
              </a:ext>
            </a:extLst>
          </p:cNvPr>
          <p:cNvSpPr>
            <a:spLocks noGrp="1"/>
          </p:cNvSpPr>
          <p:nvPr>
            <p:ph type="title"/>
          </p:nvPr>
        </p:nvSpPr>
        <p:spPr/>
        <p:txBody>
          <a:bodyPr/>
          <a:lstStyle/>
          <a:p>
            <a:r>
              <a:rPr lang="en-US" b="1" dirty="0">
                <a:solidFill>
                  <a:schemeClr val="tx1"/>
                </a:solidFill>
              </a:rPr>
              <a:t>Equity and Online Teaching </a:t>
            </a:r>
          </a:p>
        </p:txBody>
      </p:sp>
      <p:sp>
        <p:nvSpPr>
          <p:cNvPr id="3" name="Content Placeholder 2">
            <a:extLst>
              <a:ext uri="{FF2B5EF4-FFF2-40B4-BE49-F238E27FC236}">
                <a16:creationId xmlns:a16="http://schemas.microsoft.com/office/drawing/2014/main" id="{588C81BC-93F6-44AE-8706-03530D87CAE6}"/>
              </a:ext>
            </a:extLst>
          </p:cNvPr>
          <p:cNvSpPr>
            <a:spLocks noGrp="1"/>
          </p:cNvSpPr>
          <p:nvPr>
            <p:ph sz="half" idx="1"/>
          </p:nvPr>
        </p:nvSpPr>
        <p:spPr/>
        <p:txBody>
          <a:bodyPr>
            <a:normAutofit lnSpcReduction="10000"/>
          </a:bodyPr>
          <a:lstStyle/>
          <a:p>
            <a:pPr marL="0" indent="0">
              <a:buNone/>
            </a:pPr>
            <a:r>
              <a:rPr lang="en-US" dirty="0"/>
              <a:t>“Online teaching can restrict the interpersonal interactions necessary for building trusting and accountable learning communities in which students can feel more belonging and care. It can limit the kind of hands-on, interactive, and problem-based learning that many student groups prefer, particularly those who are underrepresented in the academy. It also can require higher levels of self-directed learning skills, as well as technological resources and self-efficacy, that students do not share equally.” </a:t>
            </a:r>
          </a:p>
          <a:p>
            <a:pPr marL="0" indent="0">
              <a:buNone/>
            </a:pPr>
            <a:endParaRPr lang="en-US" dirty="0"/>
          </a:p>
          <a:p>
            <a:pPr marL="0" indent="0">
              <a:buNone/>
            </a:pPr>
            <a:endParaRPr lang="en-US" dirty="0"/>
          </a:p>
          <a:p>
            <a:pPr marL="0" indent="0">
              <a:buNone/>
            </a:pPr>
            <a:r>
              <a:rPr lang="en-US" dirty="0">
                <a:hlinkClick r:id="rId2"/>
              </a:rPr>
              <a:t>https://cft.vanderbilt.edu/2020/04/inclusive-and-equitable-teaching-online/</a:t>
            </a:r>
            <a:endParaRPr lang="en-US" dirty="0"/>
          </a:p>
          <a:p>
            <a:pPr marL="0" indent="0">
              <a:buNone/>
            </a:pPr>
            <a:endParaRPr lang="en-US" dirty="0"/>
          </a:p>
        </p:txBody>
      </p:sp>
    </p:spTree>
    <p:extLst>
      <p:ext uri="{BB962C8B-B14F-4D97-AF65-F5344CB8AC3E}">
        <p14:creationId xmlns:p14="http://schemas.microsoft.com/office/powerpoint/2010/main" val="380505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5E27-32F4-49DD-BBC0-5E0C0BD70DC6}"/>
              </a:ext>
            </a:extLst>
          </p:cNvPr>
          <p:cNvSpPr>
            <a:spLocks noGrp="1"/>
          </p:cNvSpPr>
          <p:nvPr>
            <p:ph type="title"/>
          </p:nvPr>
        </p:nvSpPr>
        <p:spPr/>
        <p:txBody>
          <a:bodyPr>
            <a:normAutofit/>
          </a:bodyPr>
          <a:lstStyle/>
          <a:p>
            <a:r>
              <a:rPr lang="en-US" sz="4800" dirty="0" err="1"/>
              <a:t>Pathable</a:t>
            </a:r>
            <a:r>
              <a:rPr lang="en-US" sz="4800" dirty="0"/>
              <a:t>: Poll </a:t>
            </a:r>
          </a:p>
        </p:txBody>
      </p:sp>
      <p:sp>
        <p:nvSpPr>
          <p:cNvPr id="3" name="Content Placeholder 2">
            <a:extLst>
              <a:ext uri="{FF2B5EF4-FFF2-40B4-BE49-F238E27FC236}">
                <a16:creationId xmlns:a16="http://schemas.microsoft.com/office/drawing/2014/main" id="{22614B98-EE33-4555-8DEF-8C1F44161996}"/>
              </a:ext>
            </a:extLst>
          </p:cNvPr>
          <p:cNvSpPr>
            <a:spLocks noGrp="1"/>
          </p:cNvSpPr>
          <p:nvPr>
            <p:ph idx="1"/>
          </p:nvPr>
        </p:nvSpPr>
        <p:spPr>
          <a:xfrm>
            <a:off x="756954" y="2662569"/>
            <a:ext cx="10368246" cy="3120392"/>
          </a:xfrm>
        </p:spPr>
        <p:txBody>
          <a:bodyPr/>
          <a:lstStyle/>
          <a:p>
            <a:r>
              <a:rPr lang="en-US" sz="5400" dirty="0"/>
              <a:t>What are the current challenges/ obstacles with online instruction at your college?</a:t>
            </a:r>
            <a:r>
              <a:rPr lang="en-US" dirty="0"/>
              <a:t> </a:t>
            </a:r>
          </a:p>
          <a:p>
            <a:endParaRPr lang="en-US" dirty="0"/>
          </a:p>
        </p:txBody>
      </p:sp>
      <p:sp>
        <p:nvSpPr>
          <p:cNvPr id="4" name="Slide Number Placeholder 3">
            <a:extLst>
              <a:ext uri="{FF2B5EF4-FFF2-40B4-BE49-F238E27FC236}">
                <a16:creationId xmlns:a16="http://schemas.microsoft.com/office/drawing/2014/main" id="{04F16F83-A7CC-452F-AC19-C4C10F146BFC}"/>
              </a:ext>
            </a:extLst>
          </p:cNvPr>
          <p:cNvSpPr>
            <a:spLocks noGrp="1"/>
          </p:cNvSpPr>
          <p:nvPr>
            <p:ph type="sldNum" sz="quarter" idx="12"/>
          </p:nvPr>
        </p:nvSpPr>
        <p:spPr/>
        <p:txBody>
          <a:bodyPr/>
          <a:lstStyle/>
          <a:p>
            <a:fld id="{492D8F1A-69A8-9242-9469-8400121D240A}" type="slidenum">
              <a:rPr lang="en-US" smtClean="0"/>
              <a:t>7</a:t>
            </a:fld>
            <a:endParaRPr lang="en-US" dirty="0"/>
          </a:p>
        </p:txBody>
      </p:sp>
    </p:spTree>
    <p:extLst>
      <p:ext uri="{BB962C8B-B14F-4D97-AF65-F5344CB8AC3E}">
        <p14:creationId xmlns:p14="http://schemas.microsoft.com/office/powerpoint/2010/main" val="224974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eaLnBrk="1" hangingPunct="1"/>
            <a:r>
              <a:rPr lang="en-US" altLang="en-US" sz="3200" b="1" dirty="0">
                <a:solidFill>
                  <a:srgbClr val="FF6600"/>
                </a:solidFill>
              </a:rPr>
              <a:t>Definition of </a:t>
            </a:r>
            <a:r>
              <a:rPr lang="ja-JP" altLang="en-US" sz="3200" b="1" dirty="0">
                <a:solidFill>
                  <a:srgbClr val="FF6600"/>
                </a:solidFill>
              </a:rPr>
              <a:t>“</a:t>
            </a:r>
            <a:r>
              <a:rPr lang="en-US" altLang="ja-JP" sz="3200" b="1" dirty="0">
                <a:solidFill>
                  <a:srgbClr val="FF6600"/>
                </a:solidFill>
              </a:rPr>
              <a:t>Distance Education</a:t>
            </a:r>
            <a:r>
              <a:rPr lang="ja-JP" altLang="en-US" sz="3200" b="1" dirty="0">
                <a:solidFill>
                  <a:srgbClr val="FF6600"/>
                </a:solidFill>
              </a:rPr>
              <a:t>”</a:t>
            </a:r>
            <a:r>
              <a:rPr lang="en-US" altLang="ja-JP" sz="3200" b="1" dirty="0">
                <a:solidFill>
                  <a:srgbClr val="FF6600"/>
                </a:solidFill>
              </a:rPr>
              <a:t> in Federal Regulations </a:t>
            </a:r>
            <a:endParaRPr lang="en-US" altLang="en-US" sz="3200" b="1" dirty="0">
              <a:solidFill>
                <a:srgbClr val="FF6600"/>
              </a:solidFill>
            </a:endParaRPr>
          </a:p>
        </p:txBody>
      </p:sp>
      <p:sp>
        <p:nvSpPr>
          <p:cNvPr id="18434" name="Content Placeholder 2"/>
          <p:cNvSpPr>
            <a:spLocks noGrp="1"/>
          </p:cNvSpPr>
          <p:nvPr>
            <p:ph sz="half" idx="1"/>
          </p:nvPr>
        </p:nvSpPr>
        <p:spPr/>
        <p:txBody>
          <a:bodyPr/>
          <a:lstStyle/>
          <a:p>
            <a:pPr marL="0" indent="0">
              <a:buNone/>
            </a:pPr>
            <a:r>
              <a:rPr lang="en-US" altLang="en-US" sz="2800" dirty="0"/>
              <a:t>From US Department of Education</a:t>
            </a:r>
          </a:p>
          <a:p>
            <a:pPr marL="400050" lvl="1" indent="0">
              <a:buNone/>
            </a:pPr>
            <a:r>
              <a:rPr lang="ja-JP" altLang="en-US" sz="2800" dirty="0"/>
              <a:t>“</a:t>
            </a:r>
            <a:r>
              <a:rPr lang="en-US" altLang="ja-JP" sz="2800" dirty="0"/>
              <a:t>Distance education is defined, for the purpose of accreditation review as a formal interaction which uses one or more technologies to deliver instruction to students who are separated from the instructor and which supports regular and substantive interaction between the students and instructor, either synchronously or</a:t>
            </a:r>
          </a:p>
          <a:p>
            <a:pPr marL="400050" lvl="1" indent="0">
              <a:buNone/>
            </a:pPr>
            <a:r>
              <a:rPr lang="en-US" altLang="en-US" sz="2800" dirty="0"/>
              <a:t>asynchronously.</a:t>
            </a:r>
            <a:r>
              <a:rPr lang="ja-JP" altLang="en-US" sz="2800" dirty="0"/>
              <a:t>”</a:t>
            </a:r>
            <a:endParaRPr lang="en-US"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6600"/>
                </a:solidFill>
                <a:ea typeface="+mj-ea"/>
              </a:rPr>
              <a:t>Title 5 Language- Distance Education</a:t>
            </a:r>
          </a:p>
        </p:txBody>
      </p:sp>
      <p:sp>
        <p:nvSpPr>
          <p:cNvPr id="19458" name="Content Placeholder 2"/>
          <p:cNvSpPr>
            <a:spLocks noGrp="1"/>
          </p:cNvSpPr>
          <p:nvPr>
            <p:ph sz="half" idx="1"/>
          </p:nvPr>
        </p:nvSpPr>
        <p:spPr/>
        <p:txBody>
          <a:bodyPr/>
          <a:lstStyle/>
          <a:p>
            <a:pPr marL="0" indent="0">
              <a:buNone/>
            </a:pPr>
            <a:r>
              <a:rPr lang="en-US" altLang="en-US" sz="3200" dirty="0"/>
              <a:t>Title 5 § </a:t>
            </a:r>
            <a:r>
              <a:rPr lang="en-US" altLang="en-US" sz="3200" dirty="0">
                <a:hlinkClick r:id="rId2"/>
              </a:rPr>
              <a:t>55200</a:t>
            </a:r>
            <a:r>
              <a:rPr lang="en-US" altLang="en-US" sz="3200" dirty="0"/>
              <a:t> Definition:</a:t>
            </a:r>
          </a:p>
          <a:p>
            <a:pPr marL="400050" lvl="1" indent="0">
              <a:buNone/>
            </a:pPr>
            <a:r>
              <a:rPr lang="en-US" altLang="en-US" sz="3200" dirty="0"/>
              <a:t>Distance education means instruction in which the instructor and student are separated by distance and interact through the assistance of communication technology.</a:t>
            </a:r>
            <a:endParaRPr lang="en-US" altLang="ja-JP" sz="3200" dirty="0"/>
          </a:p>
          <a:p>
            <a:pPr marL="400050" lvl="1" indent="0">
              <a:buNone/>
            </a:pPr>
            <a:endParaRPr lang="en-US" altLang="en-US" sz="1900" dirty="0"/>
          </a:p>
        </p:txBody>
      </p:sp>
    </p:spTree>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2020 ppt template A (1)</Template>
  <TotalTime>1053</TotalTime>
  <Words>1615</Words>
  <Application>Microsoft Office PowerPoint</Application>
  <PresentationFormat>Widescreen</PresentationFormat>
  <Paragraphs>110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Gill Sans</vt:lpstr>
      <vt:lpstr>Palatino</vt:lpstr>
      <vt:lpstr>ASCCC Curriculum Inst. 2020 Theme</vt:lpstr>
      <vt:lpstr>Teaching Online: Regular Substantive Interaction in Practice </vt:lpstr>
      <vt:lpstr>Pathable: Poll </vt:lpstr>
      <vt:lpstr>Introductions </vt:lpstr>
      <vt:lpstr>Breakout Description </vt:lpstr>
      <vt:lpstr>A New COVID-19 World </vt:lpstr>
      <vt:lpstr>Equity and Online Teaching </vt:lpstr>
      <vt:lpstr>Pathable: Poll </vt:lpstr>
      <vt:lpstr>Definition of “Distance Education” in Federal Regulations </vt:lpstr>
      <vt:lpstr>Title 5 Language- Distance Education</vt:lpstr>
      <vt:lpstr>Interaction (Title 5) </vt:lpstr>
      <vt:lpstr>According to ACCJC</vt:lpstr>
      <vt:lpstr>Importance of Interaction </vt:lpstr>
      <vt:lpstr>Does your college have  a Regular and Effective Interaction policy?</vt:lpstr>
      <vt:lpstr>Asynchronous Interaction </vt:lpstr>
      <vt:lpstr>Synchronous Interaction </vt:lpstr>
      <vt:lpstr>Types of Instructor to Student Interaction </vt:lpstr>
      <vt:lpstr>In the Google Drive… </vt:lpstr>
      <vt:lpstr>Examples of Student to Student Interaction</vt:lpstr>
      <vt:lpstr>In the Google Drive… </vt:lpstr>
      <vt:lpstr>Equity Best Practices for Interactions </vt:lpstr>
      <vt:lpstr>Equity Best Practices for Interactions </vt:lpstr>
      <vt:lpstr>In the Google Drive…</vt:lpstr>
      <vt:lpstr>Local Academic Senates  and Professional Development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Teaching: Regular Substantive Interaction in Practice</dc:title>
  <dc:creator>Stephanie Curry</dc:creator>
  <cp:lastModifiedBy>Stephanie Curry</cp:lastModifiedBy>
  <cp:revision>16</cp:revision>
  <dcterms:created xsi:type="dcterms:W3CDTF">2020-06-26T20:46:10Z</dcterms:created>
  <dcterms:modified xsi:type="dcterms:W3CDTF">2020-07-06T18:03:19Z</dcterms:modified>
</cp:coreProperties>
</file>