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4"/>
    <p:sldMasterId id="2147483753" r:id="rId5"/>
  </p:sldMasterIdLst>
  <p:notesMasterIdLst>
    <p:notesMasterId r:id="rId48"/>
  </p:notesMasterIdLst>
  <p:handoutMasterIdLst>
    <p:handoutMasterId r:id="rId49"/>
  </p:handoutMasterIdLst>
  <p:sldIdLst>
    <p:sldId id="324" r:id="rId6"/>
    <p:sldId id="327" r:id="rId7"/>
    <p:sldId id="351" r:id="rId8"/>
    <p:sldId id="369" r:id="rId9"/>
    <p:sldId id="312" r:id="rId10"/>
    <p:sldId id="294" r:id="rId11"/>
    <p:sldId id="313" r:id="rId12"/>
    <p:sldId id="295" r:id="rId13"/>
    <p:sldId id="296" r:id="rId14"/>
    <p:sldId id="331" r:id="rId15"/>
    <p:sldId id="362" r:id="rId16"/>
    <p:sldId id="315" r:id="rId17"/>
    <p:sldId id="316" r:id="rId18"/>
    <p:sldId id="333" r:id="rId19"/>
    <p:sldId id="334" r:id="rId20"/>
    <p:sldId id="335" r:id="rId21"/>
    <p:sldId id="336" r:id="rId22"/>
    <p:sldId id="349" r:id="rId23"/>
    <p:sldId id="356" r:id="rId24"/>
    <p:sldId id="357" r:id="rId25"/>
    <p:sldId id="346" r:id="rId26"/>
    <p:sldId id="347" r:id="rId27"/>
    <p:sldId id="348" r:id="rId28"/>
    <p:sldId id="365" r:id="rId29"/>
    <p:sldId id="370" r:id="rId30"/>
    <p:sldId id="367" r:id="rId31"/>
    <p:sldId id="368" r:id="rId32"/>
    <p:sldId id="360" r:id="rId33"/>
    <p:sldId id="361" r:id="rId34"/>
    <p:sldId id="343" r:id="rId35"/>
    <p:sldId id="325" r:id="rId36"/>
    <p:sldId id="314" r:id="rId37"/>
    <p:sldId id="364" r:id="rId38"/>
    <p:sldId id="317" r:id="rId39"/>
    <p:sldId id="318" r:id="rId40"/>
    <p:sldId id="338" r:id="rId41"/>
    <p:sldId id="340" r:id="rId42"/>
    <p:sldId id="301" r:id="rId43"/>
    <p:sldId id="303" r:id="rId44"/>
    <p:sldId id="355" r:id="rId45"/>
    <p:sldId id="352" r:id="rId46"/>
    <p:sldId id="328" r:id="rId47"/>
  </p:sldIdLst>
  <p:sldSz cx="9144000" cy="6858000" type="screen4x3"/>
  <p:notesSz cx="6858000" cy="9144000"/>
  <p:defaultTextStyle>
    <a:defPPr>
      <a:defRPr lang="en-US"/>
    </a:defPPr>
    <a:lvl1pPr algn="l" defTabSz="456235" rtl="0" fontAlgn="base">
      <a:spcBef>
        <a:spcPct val="0"/>
      </a:spcBef>
      <a:spcAft>
        <a:spcPct val="0"/>
      </a:spcAft>
      <a:defRPr kern="1200">
        <a:solidFill>
          <a:schemeClr val="tx1"/>
        </a:solidFill>
        <a:latin typeface="Arial" charset="0"/>
        <a:ea typeface="ＭＳ Ｐゴシック" pitchFamily="34" charset="-128"/>
        <a:cs typeface="+mn-cs"/>
      </a:defRPr>
    </a:lvl1pPr>
    <a:lvl2pPr marL="456235" algn="l" defTabSz="456235" rtl="0" fontAlgn="base">
      <a:spcBef>
        <a:spcPct val="0"/>
      </a:spcBef>
      <a:spcAft>
        <a:spcPct val="0"/>
      </a:spcAft>
      <a:defRPr kern="1200">
        <a:solidFill>
          <a:schemeClr val="tx1"/>
        </a:solidFill>
        <a:latin typeface="Arial" charset="0"/>
        <a:ea typeface="ＭＳ Ｐゴシック" pitchFamily="34" charset="-128"/>
        <a:cs typeface="+mn-cs"/>
      </a:defRPr>
    </a:lvl2pPr>
    <a:lvl3pPr marL="912472" algn="l" defTabSz="456235" rtl="0" fontAlgn="base">
      <a:spcBef>
        <a:spcPct val="0"/>
      </a:spcBef>
      <a:spcAft>
        <a:spcPct val="0"/>
      </a:spcAft>
      <a:defRPr kern="1200">
        <a:solidFill>
          <a:schemeClr val="tx1"/>
        </a:solidFill>
        <a:latin typeface="Arial" charset="0"/>
        <a:ea typeface="ＭＳ Ｐゴシック" pitchFamily="34" charset="-128"/>
        <a:cs typeface="+mn-cs"/>
      </a:defRPr>
    </a:lvl3pPr>
    <a:lvl4pPr marL="1368709" algn="l" defTabSz="456235" rtl="0" fontAlgn="base">
      <a:spcBef>
        <a:spcPct val="0"/>
      </a:spcBef>
      <a:spcAft>
        <a:spcPct val="0"/>
      </a:spcAft>
      <a:defRPr kern="1200">
        <a:solidFill>
          <a:schemeClr val="tx1"/>
        </a:solidFill>
        <a:latin typeface="Arial" charset="0"/>
        <a:ea typeface="ＭＳ Ｐゴシック" pitchFamily="34" charset="-128"/>
        <a:cs typeface="+mn-cs"/>
      </a:defRPr>
    </a:lvl4pPr>
    <a:lvl5pPr marL="1824943" algn="l" defTabSz="456235" rtl="0" fontAlgn="base">
      <a:spcBef>
        <a:spcPct val="0"/>
      </a:spcBef>
      <a:spcAft>
        <a:spcPct val="0"/>
      </a:spcAft>
      <a:defRPr kern="1200">
        <a:solidFill>
          <a:schemeClr val="tx1"/>
        </a:solidFill>
        <a:latin typeface="Arial" charset="0"/>
        <a:ea typeface="ＭＳ Ｐゴシック" pitchFamily="34" charset="-128"/>
        <a:cs typeface="+mn-cs"/>
      </a:defRPr>
    </a:lvl5pPr>
    <a:lvl6pPr marL="2281179" algn="l" defTabSz="912472" rtl="0" eaLnBrk="1" latinLnBrk="0" hangingPunct="1">
      <a:defRPr kern="1200">
        <a:solidFill>
          <a:schemeClr val="tx1"/>
        </a:solidFill>
        <a:latin typeface="Arial" charset="0"/>
        <a:ea typeface="ＭＳ Ｐゴシック" pitchFamily="34" charset="-128"/>
        <a:cs typeface="+mn-cs"/>
      </a:defRPr>
    </a:lvl6pPr>
    <a:lvl7pPr marL="2737415" algn="l" defTabSz="912472" rtl="0" eaLnBrk="1" latinLnBrk="0" hangingPunct="1">
      <a:defRPr kern="1200">
        <a:solidFill>
          <a:schemeClr val="tx1"/>
        </a:solidFill>
        <a:latin typeface="Arial" charset="0"/>
        <a:ea typeface="ＭＳ Ｐゴシック" pitchFamily="34" charset="-128"/>
        <a:cs typeface="+mn-cs"/>
      </a:defRPr>
    </a:lvl7pPr>
    <a:lvl8pPr marL="3193650" algn="l" defTabSz="912472" rtl="0" eaLnBrk="1" latinLnBrk="0" hangingPunct="1">
      <a:defRPr kern="1200">
        <a:solidFill>
          <a:schemeClr val="tx1"/>
        </a:solidFill>
        <a:latin typeface="Arial" charset="0"/>
        <a:ea typeface="ＭＳ Ｐゴシック" pitchFamily="34" charset="-128"/>
        <a:cs typeface="+mn-cs"/>
      </a:defRPr>
    </a:lvl8pPr>
    <a:lvl9pPr marL="3649885" algn="l" defTabSz="912472"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680"/>
    <a:srgbClr val="EAEAEA"/>
    <a:srgbClr val="E6F0EE"/>
    <a:srgbClr val="EAF7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77" autoAdjust="0"/>
    <p:restoredTop sz="92913" autoAdjust="0"/>
  </p:normalViewPr>
  <p:slideViewPr>
    <p:cSldViewPr snapToGrid="0" snapToObjects="1">
      <p:cViewPr varScale="1">
        <p:scale>
          <a:sx n="58" d="100"/>
          <a:sy n="58" d="100"/>
        </p:scale>
        <p:origin x="768" y="18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105" d="100"/>
          <a:sy n="105" d="100"/>
        </p:scale>
        <p:origin x="166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C7A0C-62B3-466B-863E-0127DFDF228D}" type="doc">
      <dgm:prSet loTypeId="urn:diagrams.loki3.com/BracketList" loCatId="list" qsTypeId="urn:microsoft.com/office/officeart/2005/8/quickstyle/simple1" qsCatId="simple" csTypeId="urn:microsoft.com/office/officeart/2005/8/colors/accent2_2" csCatId="accent2" phldr="1"/>
      <dgm:spPr/>
      <dgm:t>
        <a:bodyPr/>
        <a:lstStyle/>
        <a:p>
          <a:endParaRPr lang="en-US"/>
        </a:p>
      </dgm:t>
    </dgm:pt>
    <dgm:pt modelId="{1399BECB-CE38-46D7-BC9E-DEF0126CE678}">
      <dgm:prSet phldrT="[Text]"/>
      <dgm:spPr/>
      <dgm:t>
        <a:bodyPr/>
        <a:lstStyle/>
        <a:p>
          <a:r>
            <a:rPr lang="en-US" dirty="0"/>
            <a:t>Reading</a:t>
          </a:r>
        </a:p>
      </dgm:t>
    </dgm:pt>
    <dgm:pt modelId="{84F1AE8D-5A5B-4C4C-BF34-C2779D811916}" type="parTrans" cxnId="{0B27BCDF-3327-44F2-9F8B-A2DF7E6203CD}">
      <dgm:prSet/>
      <dgm:spPr/>
      <dgm:t>
        <a:bodyPr/>
        <a:lstStyle/>
        <a:p>
          <a:endParaRPr lang="en-US"/>
        </a:p>
      </dgm:t>
    </dgm:pt>
    <dgm:pt modelId="{89B8CE0B-E0DB-44D0-9D26-3852B0194882}" type="sibTrans" cxnId="{0B27BCDF-3327-44F2-9F8B-A2DF7E6203CD}">
      <dgm:prSet/>
      <dgm:spPr/>
      <dgm:t>
        <a:bodyPr/>
        <a:lstStyle/>
        <a:p>
          <a:endParaRPr lang="en-US"/>
        </a:p>
      </dgm:t>
    </dgm:pt>
    <dgm:pt modelId="{A3443665-6EF7-4620-9115-A5C3C4BCEDE1}">
      <dgm:prSet phldrT="[Text]" custT="1"/>
      <dgm:spPr/>
      <dgm:t>
        <a:bodyPr/>
        <a:lstStyle/>
        <a:p>
          <a:r>
            <a:rPr lang="en-US" sz="2200" dirty="0"/>
            <a:t>Compare and Contrast</a:t>
          </a:r>
        </a:p>
      </dgm:t>
    </dgm:pt>
    <dgm:pt modelId="{67091EA0-D974-4ABC-BBF4-5D1F9372425C}" type="parTrans" cxnId="{98F9BEB6-8484-4CD1-9841-C271AA6ABEC7}">
      <dgm:prSet/>
      <dgm:spPr/>
      <dgm:t>
        <a:bodyPr/>
        <a:lstStyle/>
        <a:p>
          <a:endParaRPr lang="en-US"/>
        </a:p>
      </dgm:t>
    </dgm:pt>
    <dgm:pt modelId="{27546343-C00B-4848-879B-DF190E29F603}" type="sibTrans" cxnId="{98F9BEB6-8484-4CD1-9841-C271AA6ABEC7}">
      <dgm:prSet/>
      <dgm:spPr/>
      <dgm:t>
        <a:bodyPr/>
        <a:lstStyle/>
        <a:p>
          <a:endParaRPr lang="en-US"/>
        </a:p>
      </dgm:t>
    </dgm:pt>
    <dgm:pt modelId="{4C28C1CE-6703-4CBB-9C6D-0A0F4D1D29AC}">
      <dgm:prSet phldrT="[Text]"/>
      <dgm:spPr/>
      <dgm:t>
        <a:bodyPr/>
        <a:lstStyle/>
        <a:p>
          <a:r>
            <a:rPr lang="en-US" dirty="0"/>
            <a:t>Study Skills</a:t>
          </a:r>
        </a:p>
      </dgm:t>
    </dgm:pt>
    <dgm:pt modelId="{FC59A1CA-A61A-413C-909C-6C24DAAEF8D3}" type="parTrans" cxnId="{D947DF27-7850-4C80-9FF7-87970A3A0013}">
      <dgm:prSet/>
      <dgm:spPr/>
      <dgm:t>
        <a:bodyPr/>
        <a:lstStyle/>
        <a:p>
          <a:endParaRPr lang="en-US"/>
        </a:p>
      </dgm:t>
    </dgm:pt>
    <dgm:pt modelId="{D2455735-25EC-4833-82A0-897708E8D912}" type="sibTrans" cxnId="{D947DF27-7850-4C80-9FF7-87970A3A0013}">
      <dgm:prSet/>
      <dgm:spPr/>
      <dgm:t>
        <a:bodyPr/>
        <a:lstStyle/>
        <a:p>
          <a:endParaRPr lang="en-US"/>
        </a:p>
      </dgm:t>
    </dgm:pt>
    <dgm:pt modelId="{DADAC147-7F92-4381-8F21-16B4F6A4B29B}">
      <dgm:prSet phldrT="[Text]" custT="1"/>
      <dgm:spPr/>
      <dgm:t>
        <a:bodyPr/>
        <a:lstStyle/>
        <a:p>
          <a:r>
            <a:rPr lang="en-US" sz="2200" dirty="0"/>
            <a:t>Preparing for lab and lab reports</a:t>
          </a:r>
        </a:p>
      </dgm:t>
    </dgm:pt>
    <dgm:pt modelId="{9202FC39-7A1C-41F6-98EA-3C373AF8316C}" type="parTrans" cxnId="{58BEC9C1-5C96-4C27-8958-1F0C68EF8019}">
      <dgm:prSet/>
      <dgm:spPr/>
      <dgm:t>
        <a:bodyPr/>
        <a:lstStyle/>
        <a:p>
          <a:endParaRPr lang="en-US"/>
        </a:p>
      </dgm:t>
    </dgm:pt>
    <dgm:pt modelId="{1EE84889-A80A-4173-A1B6-905D00C06C72}" type="sibTrans" cxnId="{58BEC9C1-5C96-4C27-8958-1F0C68EF8019}">
      <dgm:prSet/>
      <dgm:spPr/>
      <dgm:t>
        <a:bodyPr/>
        <a:lstStyle/>
        <a:p>
          <a:endParaRPr lang="en-US"/>
        </a:p>
      </dgm:t>
    </dgm:pt>
    <dgm:pt modelId="{C2F14234-C1D6-4961-BA5E-518625AD81E0}">
      <dgm:prSet custT="1"/>
      <dgm:spPr/>
      <dgm:t>
        <a:bodyPr/>
        <a:lstStyle/>
        <a:p>
          <a:r>
            <a:rPr lang="en-US" sz="2200" dirty="0"/>
            <a:t>Interpreting graphs and diagrams</a:t>
          </a:r>
        </a:p>
      </dgm:t>
    </dgm:pt>
    <dgm:pt modelId="{A5737C35-6262-438B-B99F-0C84864F41C2}" type="parTrans" cxnId="{42464444-EE57-4B60-948B-B629A485818B}">
      <dgm:prSet/>
      <dgm:spPr/>
      <dgm:t>
        <a:bodyPr/>
        <a:lstStyle/>
        <a:p>
          <a:endParaRPr lang="en-US"/>
        </a:p>
      </dgm:t>
    </dgm:pt>
    <dgm:pt modelId="{61A1A4FD-BE9B-46DC-9C15-F50874FD94B0}" type="sibTrans" cxnId="{42464444-EE57-4B60-948B-B629A485818B}">
      <dgm:prSet/>
      <dgm:spPr/>
      <dgm:t>
        <a:bodyPr/>
        <a:lstStyle/>
        <a:p>
          <a:endParaRPr lang="en-US"/>
        </a:p>
      </dgm:t>
    </dgm:pt>
    <dgm:pt modelId="{C2CBF091-D627-48AB-A398-93C16423154F}">
      <dgm:prSet custT="1"/>
      <dgm:spPr/>
      <dgm:t>
        <a:bodyPr/>
        <a:lstStyle/>
        <a:p>
          <a:r>
            <a:rPr lang="en-US" sz="2200" dirty="0"/>
            <a:t>Latin and Greek root words</a:t>
          </a:r>
        </a:p>
      </dgm:t>
    </dgm:pt>
    <dgm:pt modelId="{68049BA0-F875-483A-8A5D-36C3E4BA8AD0}" type="parTrans" cxnId="{8178E04D-41C0-4AA3-B9FC-8C02C714EF23}">
      <dgm:prSet/>
      <dgm:spPr/>
      <dgm:t>
        <a:bodyPr/>
        <a:lstStyle/>
        <a:p>
          <a:endParaRPr lang="en-US"/>
        </a:p>
      </dgm:t>
    </dgm:pt>
    <dgm:pt modelId="{4DE468DF-47E9-4A51-A744-80100F9FD68F}" type="sibTrans" cxnId="{8178E04D-41C0-4AA3-B9FC-8C02C714EF23}">
      <dgm:prSet/>
      <dgm:spPr/>
      <dgm:t>
        <a:bodyPr/>
        <a:lstStyle/>
        <a:p>
          <a:endParaRPr lang="en-US"/>
        </a:p>
      </dgm:t>
    </dgm:pt>
    <dgm:pt modelId="{F12251A8-44E8-4AD8-B6A6-CCAF1EE445F9}">
      <dgm:prSet custT="1"/>
      <dgm:spPr/>
      <dgm:t>
        <a:bodyPr/>
        <a:lstStyle/>
        <a:p>
          <a:r>
            <a:rPr lang="en-US" sz="2200" dirty="0"/>
            <a:t>Analyzing text</a:t>
          </a:r>
        </a:p>
      </dgm:t>
    </dgm:pt>
    <dgm:pt modelId="{05F02C62-4718-4DB3-85EC-F07B195AAC59}" type="parTrans" cxnId="{3B974E8C-E5AE-4C6F-8DA1-E0A5668374DD}">
      <dgm:prSet/>
      <dgm:spPr/>
      <dgm:t>
        <a:bodyPr/>
        <a:lstStyle/>
        <a:p>
          <a:endParaRPr lang="en-US"/>
        </a:p>
      </dgm:t>
    </dgm:pt>
    <dgm:pt modelId="{3491CE70-1A9E-4525-96D1-B37FD72C6C21}" type="sibTrans" cxnId="{3B974E8C-E5AE-4C6F-8DA1-E0A5668374DD}">
      <dgm:prSet/>
      <dgm:spPr/>
      <dgm:t>
        <a:bodyPr/>
        <a:lstStyle/>
        <a:p>
          <a:endParaRPr lang="en-US"/>
        </a:p>
      </dgm:t>
    </dgm:pt>
    <dgm:pt modelId="{96BD1EE0-AB4F-4F78-AB46-721E081FF241}">
      <dgm:prSet custT="1"/>
      <dgm:spPr/>
      <dgm:t>
        <a:bodyPr/>
        <a:lstStyle/>
        <a:p>
          <a:r>
            <a:rPr lang="en-US" sz="2200" dirty="0"/>
            <a:t>Drawing conclusions</a:t>
          </a:r>
        </a:p>
      </dgm:t>
    </dgm:pt>
    <dgm:pt modelId="{8E40F1FA-F5B1-456E-B1A1-193D1AD78B4E}" type="parTrans" cxnId="{6AF904AE-A16C-433B-BA41-272C27DDDE1D}">
      <dgm:prSet/>
      <dgm:spPr/>
      <dgm:t>
        <a:bodyPr/>
        <a:lstStyle/>
        <a:p>
          <a:endParaRPr lang="en-US"/>
        </a:p>
      </dgm:t>
    </dgm:pt>
    <dgm:pt modelId="{FF92712E-18EA-43B6-ADAE-97EC526642E7}" type="sibTrans" cxnId="{6AF904AE-A16C-433B-BA41-272C27DDDE1D}">
      <dgm:prSet/>
      <dgm:spPr/>
      <dgm:t>
        <a:bodyPr/>
        <a:lstStyle/>
        <a:p>
          <a:endParaRPr lang="en-US"/>
        </a:p>
      </dgm:t>
    </dgm:pt>
    <dgm:pt modelId="{B44DBEB7-0398-4AD6-AC96-2582ED98171B}">
      <dgm:prSet custT="1"/>
      <dgm:spPr/>
      <dgm:t>
        <a:bodyPr/>
        <a:lstStyle/>
        <a:p>
          <a:r>
            <a:rPr lang="en-US" sz="2200" dirty="0"/>
            <a:t>Study plan for biology</a:t>
          </a:r>
        </a:p>
      </dgm:t>
    </dgm:pt>
    <dgm:pt modelId="{3A4C33FB-E690-43C8-8B0A-19BEAE7130AA}" type="parTrans" cxnId="{BD4A490F-A3B2-48D9-89C9-0A7104E4C36C}">
      <dgm:prSet/>
      <dgm:spPr/>
      <dgm:t>
        <a:bodyPr/>
        <a:lstStyle/>
        <a:p>
          <a:endParaRPr lang="en-US"/>
        </a:p>
      </dgm:t>
    </dgm:pt>
    <dgm:pt modelId="{D8B0DB3B-AED6-42A5-9B7B-36BC0C607AC8}" type="sibTrans" cxnId="{BD4A490F-A3B2-48D9-89C9-0A7104E4C36C}">
      <dgm:prSet/>
      <dgm:spPr/>
      <dgm:t>
        <a:bodyPr/>
        <a:lstStyle/>
        <a:p>
          <a:endParaRPr lang="en-US"/>
        </a:p>
      </dgm:t>
    </dgm:pt>
    <dgm:pt modelId="{806614D4-BEF6-4D30-A647-9AE7FC6821AC}">
      <dgm:prSet custT="1"/>
      <dgm:spPr/>
      <dgm:t>
        <a:bodyPr/>
        <a:lstStyle/>
        <a:p>
          <a:r>
            <a:rPr lang="en-US" sz="2200" dirty="0"/>
            <a:t>Memorization</a:t>
          </a:r>
        </a:p>
      </dgm:t>
    </dgm:pt>
    <dgm:pt modelId="{15C24A9F-3D8A-482D-A4D2-710EDF4F68F4}" type="parTrans" cxnId="{20646E2B-9EA8-4B16-BD00-3773486E5D73}">
      <dgm:prSet/>
      <dgm:spPr/>
      <dgm:t>
        <a:bodyPr/>
        <a:lstStyle/>
        <a:p>
          <a:endParaRPr lang="en-US"/>
        </a:p>
      </dgm:t>
    </dgm:pt>
    <dgm:pt modelId="{520AF0DB-2347-4020-8E35-2169F54EC8C4}" type="sibTrans" cxnId="{20646E2B-9EA8-4B16-BD00-3773486E5D73}">
      <dgm:prSet/>
      <dgm:spPr/>
      <dgm:t>
        <a:bodyPr/>
        <a:lstStyle/>
        <a:p>
          <a:endParaRPr lang="en-US"/>
        </a:p>
      </dgm:t>
    </dgm:pt>
    <dgm:pt modelId="{751F04AF-5D32-483F-AE50-1D80FD038309}">
      <dgm:prSet custT="1"/>
      <dgm:spPr/>
      <dgm:t>
        <a:bodyPr/>
        <a:lstStyle/>
        <a:p>
          <a:r>
            <a:rPr lang="en-US" sz="2200" dirty="0"/>
            <a:t>Preparing for lecture and lab exams</a:t>
          </a:r>
        </a:p>
      </dgm:t>
    </dgm:pt>
    <dgm:pt modelId="{0F3DB00E-6A2A-4E59-B349-7131C827F401}" type="parTrans" cxnId="{DA89B147-3353-4ED1-B9B9-AACA13A239E6}">
      <dgm:prSet/>
      <dgm:spPr/>
      <dgm:t>
        <a:bodyPr/>
        <a:lstStyle/>
        <a:p>
          <a:endParaRPr lang="en-US"/>
        </a:p>
      </dgm:t>
    </dgm:pt>
    <dgm:pt modelId="{600668FF-0480-47A1-9DD7-7BE180498B69}" type="sibTrans" cxnId="{DA89B147-3353-4ED1-B9B9-AACA13A239E6}">
      <dgm:prSet/>
      <dgm:spPr/>
      <dgm:t>
        <a:bodyPr/>
        <a:lstStyle/>
        <a:p>
          <a:endParaRPr lang="en-US"/>
        </a:p>
      </dgm:t>
    </dgm:pt>
    <dgm:pt modelId="{B53DB6CA-EFB5-46BE-ABF5-11324B86FE9F}" type="pres">
      <dgm:prSet presAssocID="{EBBC7A0C-62B3-466B-863E-0127DFDF228D}" presName="Name0" presStyleCnt="0">
        <dgm:presLayoutVars>
          <dgm:dir/>
          <dgm:animLvl val="lvl"/>
          <dgm:resizeHandles val="exact"/>
        </dgm:presLayoutVars>
      </dgm:prSet>
      <dgm:spPr/>
      <dgm:t>
        <a:bodyPr/>
        <a:lstStyle/>
        <a:p>
          <a:endParaRPr lang="en-US"/>
        </a:p>
      </dgm:t>
    </dgm:pt>
    <dgm:pt modelId="{685E9EA9-B9A0-46BC-842A-7430678DA323}" type="pres">
      <dgm:prSet presAssocID="{1399BECB-CE38-46D7-BC9E-DEF0126CE678}" presName="linNode" presStyleCnt="0"/>
      <dgm:spPr/>
    </dgm:pt>
    <dgm:pt modelId="{31E250B0-8D6F-47D7-8CBB-E4744ED10257}" type="pres">
      <dgm:prSet presAssocID="{1399BECB-CE38-46D7-BC9E-DEF0126CE678}" presName="parTx" presStyleLbl="revTx" presStyleIdx="0" presStyleCnt="2" custLinFactNeighborX="2202" custLinFactNeighborY="36115">
        <dgm:presLayoutVars>
          <dgm:chMax val="1"/>
          <dgm:bulletEnabled val="1"/>
        </dgm:presLayoutVars>
      </dgm:prSet>
      <dgm:spPr/>
      <dgm:t>
        <a:bodyPr/>
        <a:lstStyle/>
        <a:p>
          <a:endParaRPr lang="en-US"/>
        </a:p>
      </dgm:t>
    </dgm:pt>
    <dgm:pt modelId="{B8899927-C5B1-48C0-BA3B-06C2B8AE4216}" type="pres">
      <dgm:prSet presAssocID="{1399BECB-CE38-46D7-BC9E-DEF0126CE678}" presName="bracket" presStyleLbl="parChTrans1D1" presStyleIdx="0" presStyleCnt="2" custScaleX="63018" custScaleY="104573" custLinFactNeighborX="16519" custLinFactNeighborY="27662"/>
      <dgm:spPr/>
    </dgm:pt>
    <dgm:pt modelId="{298299AD-5D6F-4063-9C7F-15981269CC1E}" type="pres">
      <dgm:prSet presAssocID="{1399BECB-CE38-46D7-BC9E-DEF0126CE678}" presName="spH" presStyleCnt="0"/>
      <dgm:spPr/>
    </dgm:pt>
    <dgm:pt modelId="{39AE9B36-FA45-4772-8EF5-D393E947AF19}" type="pres">
      <dgm:prSet presAssocID="{1399BECB-CE38-46D7-BC9E-DEF0126CE678}" presName="desTx" presStyleLbl="node1" presStyleIdx="0" presStyleCnt="2" custLinFactNeighborX="-15675" custLinFactNeighborY="38063">
        <dgm:presLayoutVars>
          <dgm:bulletEnabled val="1"/>
        </dgm:presLayoutVars>
      </dgm:prSet>
      <dgm:spPr/>
      <dgm:t>
        <a:bodyPr/>
        <a:lstStyle/>
        <a:p>
          <a:endParaRPr lang="en-US"/>
        </a:p>
      </dgm:t>
    </dgm:pt>
    <dgm:pt modelId="{B385A9B4-B5BE-43B1-A9F2-08A5B3C11687}" type="pres">
      <dgm:prSet presAssocID="{89B8CE0B-E0DB-44D0-9D26-3852B0194882}" presName="spV" presStyleCnt="0"/>
      <dgm:spPr/>
    </dgm:pt>
    <dgm:pt modelId="{0819D67A-210E-4003-BF27-E151DAB1FD37}" type="pres">
      <dgm:prSet presAssocID="{4C28C1CE-6703-4CBB-9C6D-0A0F4D1D29AC}" presName="linNode" presStyleCnt="0"/>
      <dgm:spPr/>
    </dgm:pt>
    <dgm:pt modelId="{06F05620-93A2-4043-B82C-32047D49EDD3}" type="pres">
      <dgm:prSet presAssocID="{4C28C1CE-6703-4CBB-9C6D-0A0F4D1D29AC}" presName="parTx" presStyleLbl="revTx" presStyleIdx="1" presStyleCnt="2">
        <dgm:presLayoutVars>
          <dgm:chMax val="1"/>
          <dgm:bulletEnabled val="1"/>
        </dgm:presLayoutVars>
      </dgm:prSet>
      <dgm:spPr/>
      <dgm:t>
        <a:bodyPr/>
        <a:lstStyle/>
        <a:p>
          <a:endParaRPr lang="en-US"/>
        </a:p>
      </dgm:t>
    </dgm:pt>
    <dgm:pt modelId="{2745B9D2-5567-4526-8A95-DE2553BE350C}" type="pres">
      <dgm:prSet presAssocID="{4C28C1CE-6703-4CBB-9C6D-0A0F4D1D29AC}" presName="bracket" presStyleLbl="parChTrans1D1" presStyleIdx="1" presStyleCnt="2" custLinFactNeighborX="-44050" custLinFactNeighborY="22952"/>
      <dgm:spPr/>
    </dgm:pt>
    <dgm:pt modelId="{69C2E778-9230-47BD-B9BC-6989F10A5A2F}" type="pres">
      <dgm:prSet presAssocID="{4C28C1CE-6703-4CBB-9C6D-0A0F4D1D29AC}" presName="spH" presStyleCnt="0"/>
      <dgm:spPr/>
    </dgm:pt>
    <dgm:pt modelId="{673B9631-E8D3-4A1B-A044-51B0C8418FC3}" type="pres">
      <dgm:prSet presAssocID="{4C28C1CE-6703-4CBB-9C6D-0A0F4D1D29AC}" presName="desTx" presStyleLbl="node1" presStyleIdx="1" presStyleCnt="2" custLinFactX="-136" custLinFactNeighborX="-100000" custLinFactNeighborY="35337">
        <dgm:presLayoutVars>
          <dgm:bulletEnabled val="1"/>
        </dgm:presLayoutVars>
      </dgm:prSet>
      <dgm:spPr/>
      <dgm:t>
        <a:bodyPr/>
        <a:lstStyle/>
        <a:p>
          <a:endParaRPr lang="en-US"/>
        </a:p>
      </dgm:t>
    </dgm:pt>
  </dgm:ptLst>
  <dgm:cxnLst>
    <dgm:cxn modelId="{0B27BCDF-3327-44F2-9F8B-A2DF7E6203CD}" srcId="{EBBC7A0C-62B3-466B-863E-0127DFDF228D}" destId="{1399BECB-CE38-46D7-BC9E-DEF0126CE678}" srcOrd="0" destOrd="0" parTransId="{84F1AE8D-5A5B-4C4C-BF34-C2779D811916}" sibTransId="{89B8CE0B-E0DB-44D0-9D26-3852B0194882}"/>
    <dgm:cxn modelId="{30B7F91C-A2B2-C14A-AC5F-F8E3055AF8F6}" type="presOf" srcId="{DADAC147-7F92-4381-8F21-16B4F6A4B29B}" destId="{673B9631-E8D3-4A1B-A044-51B0C8418FC3}" srcOrd="0" destOrd="0" presId="urn:diagrams.loki3.com/BracketList"/>
    <dgm:cxn modelId="{20646E2B-9EA8-4B16-BD00-3773486E5D73}" srcId="{4C28C1CE-6703-4CBB-9C6D-0A0F4D1D29AC}" destId="{806614D4-BEF6-4D30-A647-9AE7FC6821AC}" srcOrd="2" destOrd="0" parTransId="{15C24A9F-3D8A-482D-A4D2-710EDF4F68F4}" sibTransId="{520AF0DB-2347-4020-8E35-2169F54EC8C4}"/>
    <dgm:cxn modelId="{98F9BEB6-8484-4CD1-9841-C271AA6ABEC7}" srcId="{1399BECB-CE38-46D7-BC9E-DEF0126CE678}" destId="{A3443665-6EF7-4620-9115-A5C3C4BCEDE1}" srcOrd="0" destOrd="0" parTransId="{67091EA0-D974-4ABC-BBF4-5D1F9372425C}" sibTransId="{27546343-C00B-4848-879B-DF190E29F603}"/>
    <dgm:cxn modelId="{D362B29F-567E-044B-A086-70A4E45A2CF5}" type="presOf" srcId="{F12251A8-44E8-4AD8-B6A6-CCAF1EE445F9}" destId="{39AE9B36-FA45-4772-8EF5-D393E947AF19}" srcOrd="0" destOrd="3" presId="urn:diagrams.loki3.com/BracketList"/>
    <dgm:cxn modelId="{6AF904AE-A16C-433B-BA41-272C27DDDE1D}" srcId="{1399BECB-CE38-46D7-BC9E-DEF0126CE678}" destId="{96BD1EE0-AB4F-4F78-AB46-721E081FF241}" srcOrd="4" destOrd="0" parTransId="{8E40F1FA-F5B1-456E-B1A1-193D1AD78B4E}" sibTransId="{FF92712E-18EA-43B6-ADAE-97EC526642E7}"/>
    <dgm:cxn modelId="{F432C286-45D9-DD48-AC23-14F53D58DF68}" type="presOf" srcId="{1399BECB-CE38-46D7-BC9E-DEF0126CE678}" destId="{31E250B0-8D6F-47D7-8CBB-E4744ED10257}" srcOrd="0" destOrd="0" presId="urn:diagrams.loki3.com/BracketList"/>
    <dgm:cxn modelId="{F0D2B424-51B4-C343-BA1D-92A8B6B122DE}" type="presOf" srcId="{4C28C1CE-6703-4CBB-9C6D-0A0F4D1D29AC}" destId="{06F05620-93A2-4043-B82C-32047D49EDD3}" srcOrd="0" destOrd="0" presId="urn:diagrams.loki3.com/BracketList"/>
    <dgm:cxn modelId="{1786EBB3-AC4A-554D-9A63-463EDEB70079}" type="presOf" srcId="{C2F14234-C1D6-4961-BA5E-518625AD81E0}" destId="{39AE9B36-FA45-4772-8EF5-D393E947AF19}" srcOrd="0" destOrd="1" presId="urn:diagrams.loki3.com/BracketList"/>
    <dgm:cxn modelId="{58BEC9C1-5C96-4C27-8958-1F0C68EF8019}" srcId="{4C28C1CE-6703-4CBB-9C6D-0A0F4D1D29AC}" destId="{DADAC147-7F92-4381-8F21-16B4F6A4B29B}" srcOrd="0" destOrd="0" parTransId="{9202FC39-7A1C-41F6-98EA-3C373AF8316C}" sibTransId="{1EE84889-A80A-4173-A1B6-905D00C06C72}"/>
    <dgm:cxn modelId="{06C0141C-E079-074E-B2F5-109D5D96EAD5}" type="presOf" srcId="{751F04AF-5D32-483F-AE50-1D80FD038309}" destId="{673B9631-E8D3-4A1B-A044-51B0C8418FC3}" srcOrd="0" destOrd="3" presId="urn:diagrams.loki3.com/BracketList"/>
    <dgm:cxn modelId="{F25F1673-3748-BE4F-B358-EC1386C044EE}" type="presOf" srcId="{806614D4-BEF6-4D30-A647-9AE7FC6821AC}" destId="{673B9631-E8D3-4A1B-A044-51B0C8418FC3}" srcOrd="0" destOrd="2" presId="urn:diagrams.loki3.com/BracketList"/>
    <dgm:cxn modelId="{8178E04D-41C0-4AA3-B9FC-8C02C714EF23}" srcId="{1399BECB-CE38-46D7-BC9E-DEF0126CE678}" destId="{C2CBF091-D627-48AB-A398-93C16423154F}" srcOrd="2" destOrd="0" parTransId="{68049BA0-F875-483A-8A5D-36C3E4BA8AD0}" sibTransId="{4DE468DF-47E9-4A51-A744-80100F9FD68F}"/>
    <dgm:cxn modelId="{DA89B147-3353-4ED1-B9B9-AACA13A239E6}" srcId="{4C28C1CE-6703-4CBB-9C6D-0A0F4D1D29AC}" destId="{751F04AF-5D32-483F-AE50-1D80FD038309}" srcOrd="3" destOrd="0" parTransId="{0F3DB00E-6A2A-4E59-B349-7131C827F401}" sibTransId="{600668FF-0480-47A1-9DD7-7BE180498B69}"/>
    <dgm:cxn modelId="{AB50D049-FA71-204A-8B00-D097CC25EC43}" type="presOf" srcId="{B44DBEB7-0398-4AD6-AC96-2582ED98171B}" destId="{673B9631-E8D3-4A1B-A044-51B0C8418FC3}" srcOrd="0" destOrd="1" presId="urn:diagrams.loki3.com/BracketList"/>
    <dgm:cxn modelId="{090E6142-3549-8A48-8502-7EB40B05462A}" type="presOf" srcId="{C2CBF091-D627-48AB-A398-93C16423154F}" destId="{39AE9B36-FA45-4772-8EF5-D393E947AF19}" srcOrd="0" destOrd="2" presId="urn:diagrams.loki3.com/BracketList"/>
    <dgm:cxn modelId="{42464444-EE57-4B60-948B-B629A485818B}" srcId="{1399BECB-CE38-46D7-BC9E-DEF0126CE678}" destId="{C2F14234-C1D6-4961-BA5E-518625AD81E0}" srcOrd="1" destOrd="0" parTransId="{A5737C35-6262-438B-B99F-0C84864F41C2}" sibTransId="{61A1A4FD-BE9B-46DC-9C15-F50874FD94B0}"/>
    <dgm:cxn modelId="{BD4A490F-A3B2-48D9-89C9-0A7104E4C36C}" srcId="{4C28C1CE-6703-4CBB-9C6D-0A0F4D1D29AC}" destId="{B44DBEB7-0398-4AD6-AC96-2582ED98171B}" srcOrd="1" destOrd="0" parTransId="{3A4C33FB-E690-43C8-8B0A-19BEAE7130AA}" sibTransId="{D8B0DB3B-AED6-42A5-9B7B-36BC0C607AC8}"/>
    <dgm:cxn modelId="{3B974E8C-E5AE-4C6F-8DA1-E0A5668374DD}" srcId="{1399BECB-CE38-46D7-BC9E-DEF0126CE678}" destId="{F12251A8-44E8-4AD8-B6A6-CCAF1EE445F9}" srcOrd="3" destOrd="0" parTransId="{05F02C62-4718-4DB3-85EC-F07B195AAC59}" sibTransId="{3491CE70-1A9E-4525-96D1-B37FD72C6C21}"/>
    <dgm:cxn modelId="{62A52FFA-3A4E-B94D-B8B2-3197DA744EFC}" type="presOf" srcId="{A3443665-6EF7-4620-9115-A5C3C4BCEDE1}" destId="{39AE9B36-FA45-4772-8EF5-D393E947AF19}" srcOrd="0" destOrd="0" presId="urn:diagrams.loki3.com/BracketList"/>
    <dgm:cxn modelId="{D947DF27-7850-4C80-9FF7-87970A3A0013}" srcId="{EBBC7A0C-62B3-466B-863E-0127DFDF228D}" destId="{4C28C1CE-6703-4CBB-9C6D-0A0F4D1D29AC}" srcOrd="1" destOrd="0" parTransId="{FC59A1CA-A61A-413C-909C-6C24DAAEF8D3}" sibTransId="{D2455735-25EC-4833-82A0-897708E8D912}"/>
    <dgm:cxn modelId="{CCF867F1-52E2-2D43-9F72-33CF2F2B5986}" type="presOf" srcId="{EBBC7A0C-62B3-466B-863E-0127DFDF228D}" destId="{B53DB6CA-EFB5-46BE-ABF5-11324B86FE9F}" srcOrd="0" destOrd="0" presId="urn:diagrams.loki3.com/BracketList"/>
    <dgm:cxn modelId="{90D8E231-262F-0449-8B9F-BF72EF67CB62}" type="presOf" srcId="{96BD1EE0-AB4F-4F78-AB46-721E081FF241}" destId="{39AE9B36-FA45-4772-8EF5-D393E947AF19}" srcOrd="0" destOrd="4" presId="urn:diagrams.loki3.com/BracketList"/>
    <dgm:cxn modelId="{F5F67D76-2E86-3E46-84E3-51ACB7F9E940}" type="presParOf" srcId="{B53DB6CA-EFB5-46BE-ABF5-11324B86FE9F}" destId="{685E9EA9-B9A0-46BC-842A-7430678DA323}" srcOrd="0" destOrd="0" presId="urn:diagrams.loki3.com/BracketList"/>
    <dgm:cxn modelId="{7923CE5A-B216-774F-BFD9-A14DDCF01E7D}" type="presParOf" srcId="{685E9EA9-B9A0-46BC-842A-7430678DA323}" destId="{31E250B0-8D6F-47D7-8CBB-E4744ED10257}" srcOrd="0" destOrd="0" presId="urn:diagrams.loki3.com/BracketList"/>
    <dgm:cxn modelId="{BAED2F2D-9E89-FC43-A1BF-028E7B47697B}" type="presParOf" srcId="{685E9EA9-B9A0-46BC-842A-7430678DA323}" destId="{B8899927-C5B1-48C0-BA3B-06C2B8AE4216}" srcOrd="1" destOrd="0" presId="urn:diagrams.loki3.com/BracketList"/>
    <dgm:cxn modelId="{BB7A19B9-C075-704A-9872-444AD2E84F58}" type="presParOf" srcId="{685E9EA9-B9A0-46BC-842A-7430678DA323}" destId="{298299AD-5D6F-4063-9C7F-15981269CC1E}" srcOrd="2" destOrd="0" presId="urn:diagrams.loki3.com/BracketList"/>
    <dgm:cxn modelId="{AD6EFE8D-307F-3E40-966C-703238D0632B}" type="presParOf" srcId="{685E9EA9-B9A0-46BC-842A-7430678DA323}" destId="{39AE9B36-FA45-4772-8EF5-D393E947AF19}" srcOrd="3" destOrd="0" presId="urn:diagrams.loki3.com/BracketList"/>
    <dgm:cxn modelId="{1A89EBEF-315E-8442-B8BD-130070644A8F}" type="presParOf" srcId="{B53DB6CA-EFB5-46BE-ABF5-11324B86FE9F}" destId="{B385A9B4-B5BE-43B1-A9F2-08A5B3C11687}" srcOrd="1" destOrd="0" presId="urn:diagrams.loki3.com/BracketList"/>
    <dgm:cxn modelId="{4EACE884-70E7-F945-BD61-8DF29AF5C2F8}" type="presParOf" srcId="{B53DB6CA-EFB5-46BE-ABF5-11324B86FE9F}" destId="{0819D67A-210E-4003-BF27-E151DAB1FD37}" srcOrd="2" destOrd="0" presId="urn:diagrams.loki3.com/BracketList"/>
    <dgm:cxn modelId="{3BACCC13-ADEA-FA41-AB37-08ED1915EADF}" type="presParOf" srcId="{0819D67A-210E-4003-BF27-E151DAB1FD37}" destId="{06F05620-93A2-4043-B82C-32047D49EDD3}" srcOrd="0" destOrd="0" presId="urn:diagrams.loki3.com/BracketList"/>
    <dgm:cxn modelId="{AF8D41CE-26BF-DD4A-8CAF-6038917C4445}" type="presParOf" srcId="{0819D67A-210E-4003-BF27-E151DAB1FD37}" destId="{2745B9D2-5567-4526-8A95-DE2553BE350C}" srcOrd="1" destOrd="0" presId="urn:diagrams.loki3.com/BracketList"/>
    <dgm:cxn modelId="{486F8D68-4C01-5748-87E5-3A84281AEF40}" type="presParOf" srcId="{0819D67A-210E-4003-BF27-E151DAB1FD37}" destId="{69C2E778-9230-47BD-B9BC-6989F10A5A2F}" srcOrd="2" destOrd="0" presId="urn:diagrams.loki3.com/BracketList"/>
    <dgm:cxn modelId="{92FE9B4D-3C44-E947-871A-D811B54AC8D5}" type="presParOf" srcId="{0819D67A-210E-4003-BF27-E151DAB1FD37}" destId="{673B9631-E8D3-4A1B-A044-51B0C8418FC3}"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C7592D-84D3-4870-BB8A-EB64240B5467}"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599AB604-AA72-4950-AB44-970283CB62A3}">
      <dgm:prSet phldrT="[Text]" custT="1"/>
      <dgm:spPr/>
      <dgm:t>
        <a:bodyPr/>
        <a:lstStyle/>
        <a:p>
          <a:r>
            <a:rPr lang="en-US" sz="2300" dirty="0" smtClean="0">
              <a:solidFill>
                <a:srgbClr val="000000"/>
              </a:solidFill>
            </a:rPr>
            <a:t>  </a:t>
          </a:r>
          <a:r>
            <a:rPr lang="en-US" sz="1600" dirty="0" smtClean="0">
              <a:solidFill>
                <a:srgbClr val="000000"/>
              </a:solidFill>
            </a:rPr>
            <a:t>CHDEV 502</a:t>
          </a:r>
          <a:r>
            <a:rPr lang="en-US" sz="2300" dirty="0" smtClean="0">
              <a:solidFill>
                <a:srgbClr val="000000"/>
              </a:solidFill>
            </a:rPr>
            <a:t>                                                        </a:t>
          </a:r>
          <a:endParaRPr lang="en-US" sz="2300" dirty="0">
            <a:solidFill>
              <a:srgbClr val="000000"/>
            </a:solidFill>
          </a:endParaRPr>
        </a:p>
      </dgm:t>
    </dgm:pt>
    <dgm:pt modelId="{85B8DF08-E46E-4649-B42F-AC559297C796}" type="parTrans" cxnId="{73CA54A1-50A1-448B-BC44-948236E188A5}">
      <dgm:prSet/>
      <dgm:spPr/>
      <dgm:t>
        <a:bodyPr/>
        <a:lstStyle/>
        <a:p>
          <a:endParaRPr lang="en-US"/>
        </a:p>
      </dgm:t>
    </dgm:pt>
    <dgm:pt modelId="{D6E01F44-1FE7-445C-A32D-80C8D57BF001}" type="sibTrans" cxnId="{73CA54A1-50A1-448B-BC44-948236E188A5}">
      <dgm:prSet/>
      <dgm:spPr/>
      <dgm:t>
        <a:bodyPr/>
        <a:lstStyle/>
        <a:p>
          <a:endParaRPr lang="en-US"/>
        </a:p>
      </dgm:t>
    </dgm:pt>
    <dgm:pt modelId="{1F64CEF6-B146-4DE0-8D93-2558891BFDB2}">
      <dgm:prSet phldrT="[Text]" custT="1"/>
      <dgm:spPr/>
      <dgm:t>
        <a:bodyPr/>
        <a:lstStyle/>
        <a:p>
          <a:r>
            <a:rPr lang="en-US" sz="1600" dirty="0" smtClean="0">
              <a:solidFill>
                <a:srgbClr val="000000"/>
              </a:solidFill>
            </a:rPr>
            <a:t>CHDEV 503</a:t>
          </a:r>
        </a:p>
        <a:p>
          <a:endParaRPr lang="en-US" sz="1600" dirty="0" smtClean="0">
            <a:solidFill>
              <a:srgbClr val="000000"/>
            </a:solidFill>
          </a:endParaRPr>
        </a:p>
        <a:p>
          <a:endParaRPr lang="en-US" sz="1600" dirty="0">
            <a:solidFill>
              <a:srgbClr val="000000"/>
            </a:solidFill>
          </a:endParaRPr>
        </a:p>
      </dgm:t>
    </dgm:pt>
    <dgm:pt modelId="{8AA9DF88-C8B5-4E3D-BE12-B97A1D208403}" type="parTrans" cxnId="{B83CC9A8-D811-4F9C-A8F1-D842EB4679A1}">
      <dgm:prSet/>
      <dgm:spPr/>
      <dgm:t>
        <a:bodyPr/>
        <a:lstStyle/>
        <a:p>
          <a:endParaRPr lang="en-US"/>
        </a:p>
      </dgm:t>
    </dgm:pt>
    <dgm:pt modelId="{EB3E47D0-5ABA-4020-929B-FEC48B764CDD}" type="sibTrans" cxnId="{B83CC9A8-D811-4F9C-A8F1-D842EB4679A1}">
      <dgm:prSet/>
      <dgm:spPr/>
      <dgm:t>
        <a:bodyPr/>
        <a:lstStyle/>
        <a:p>
          <a:endParaRPr lang="en-US"/>
        </a:p>
      </dgm:t>
    </dgm:pt>
    <dgm:pt modelId="{C095736B-9818-4BD0-A80C-E015E723A454}">
      <dgm:prSet phldrT="[Text]" custT="1"/>
      <dgm:spPr/>
      <dgm:t>
        <a:bodyPr/>
        <a:lstStyle/>
        <a:p>
          <a:endParaRPr lang="en-US" sz="1400" dirty="0" smtClean="0">
            <a:solidFill>
              <a:schemeClr val="tx1"/>
            </a:solidFill>
            <a:latin typeface="+mj-lt"/>
          </a:endParaRPr>
        </a:p>
        <a:p>
          <a:r>
            <a:rPr lang="en-US" sz="1400" dirty="0" smtClean="0">
              <a:solidFill>
                <a:srgbClr val="000000"/>
              </a:solidFill>
              <a:latin typeface="+mj-lt"/>
            </a:rPr>
            <a:t>Child Dev. for Family Childcare Providers</a:t>
          </a:r>
        </a:p>
        <a:p>
          <a:r>
            <a:rPr lang="en-US" sz="1400" dirty="0" smtClean="0">
              <a:solidFill>
                <a:srgbClr val="000000"/>
              </a:solidFill>
              <a:latin typeface="+mj-lt"/>
            </a:rPr>
            <a:t>1.5 hrs.</a:t>
          </a:r>
          <a:endParaRPr lang="en-US" sz="1400" dirty="0">
            <a:solidFill>
              <a:srgbClr val="000000"/>
            </a:solidFill>
            <a:latin typeface="+mj-lt"/>
          </a:endParaRPr>
        </a:p>
      </dgm:t>
    </dgm:pt>
    <dgm:pt modelId="{D6252240-BCBA-420D-8B3C-DE43C098D7EC}" type="parTrans" cxnId="{878099EE-A40D-46F8-BF61-0CAE9671AEB4}">
      <dgm:prSet/>
      <dgm:spPr/>
      <dgm:t>
        <a:bodyPr/>
        <a:lstStyle/>
        <a:p>
          <a:endParaRPr lang="en-US"/>
        </a:p>
      </dgm:t>
    </dgm:pt>
    <dgm:pt modelId="{B4EEB59D-F99E-4F59-B91E-ACBD3E6B1F08}" type="sibTrans" cxnId="{878099EE-A40D-46F8-BF61-0CAE9671AEB4}">
      <dgm:prSet/>
      <dgm:spPr/>
      <dgm:t>
        <a:bodyPr/>
        <a:lstStyle/>
        <a:p>
          <a:endParaRPr lang="en-US"/>
        </a:p>
      </dgm:t>
    </dgm:pt>
    <dgm:pt modelId="{2BF131D6-7EAB-4724-8BE0-223909385866}">
      <dgm:prSet phldrT="[Text]" custT="1"/>
      <dgm:spPr/>
      <dgm:t>
        <a:bodyPr/>
        <a:lstStyle/>
        <a:p>
          <a:endParaRPr lang="en-US" sz="1600" dirty="0"/>
        </a:p>
      </dgm:t>
    </dgm:pt>
    <dgm:pt modelId="{E01196B1-A062-4E4F-962C-07A2A12BB7EA}" type="sibTrans" cxnId="{2FEFAA27-BA82-40E1-B218-A04CB8D92B10}">
      <dgm:prSet/>
      <dgm:spPr/>
      <dgm:t>
        <a:bodyPr/>
        <a:lstStyle/>
        <a:p>
          <a:endParaRPr lang="en-US"/>
        </a:p>
      </dgm:t>
    </dgm:pt>
    <dgm:pt modelId="{64EB9A0E-2805-49A9-B2A9-3E01CA82F298}" type="parTrans" cxnId="{2FEFAA27-BA82-40E1-B218-A04CB8D92B10}">
      <dgm:prSet/>
      <dgm:spPr/>
      <dgm:t>
        <a:bodyPr/>
        <a:lstStyle/>
        <a:p>
          <a:endParaRPr lang="en-US"/>
        </a:p>
      </dgm:t>
    </dgm:pt>
    <dgm:pt modelId="{FEFD2C96-A25B-4BC7-A87B-3F46A362DD1B}" type="pres">
      <dgm:prSet presAssocID="{98C7592D-84D3-4870-BB8A-EB64240B5467}" presName="Name0" presStyleCnt="0">
        <dgm:presLayoutVars>
          <dgm:dir/>
          <dgm:animLvl val="lvl"/>
          <dgm:resizeHandles val="exact"/>
        </dgm:presLayoutVars>
      </dgm:prSet>
      <dgm:spPr/>
      <dgm:t>
        <a:bodyPr/>
        <a:lstStyle/>
        <a:p>
          <a:endParaRPr lang="en-US"/>
        </a:p>
      </dgm:t>
    </dgm:pt>
    <dgm:pt modelId="{56A02A91-A8B6-4DF2-930E-5C724C0F7E44}" type="pres">
      <dgm:prSet presAssocID="{599AB604-AA72-4950-AB44-970283CB62A3}" presName="compositeNode" presStyleCnt="0">
        <dgm:presLayoutVars>
          <dgm:bulletEnabled val="1"/>
        </dgm:presLayoutVars>
      </dgm:prSet>
      <dgm:spPr/>
    </dgm:pt>
    <dgm:pt modelId="{E184C225-76A1-4A5F-88ED-CB2EE2FDECE7}" type="pres">
      <dgm:prSet presAssocID="{599AB604-AA72-4950-AB44-970283CB62A3}" presName="bgRect" presStyleLbl="node1" presStyleIdx="0" presStyleCnt="3" custLinFactNeighborX="3869" custLinFactNeighborY="7118"/>
      <dgm:spPr/>
      <dgm:t>
        <a:bodyPr/>
        <a:lstStyle/>
        <a:p>
          <a:endParaRPr lang="en-US"/>
        </a:p>
      </dgm:t>
    </dgm:pt>
    <dgm:pt modelId="{A68CD466-CC79-4918-998B-D50A0F4ACDDE}" type="pres">
      <dgm:prSet presAssocID="{599AB604-AA72-4950-AB44-970283CB62A3}" presName="parentNode" presStyleLbl="node1" presStyleIdx="0" presStyleCnt="3">
        <dgm:presLayoutVars>
          <dgm:chMax val="0"/>
          <dgm:bulletEnabled val="1"/>
        </dgm:presLayoutVars>
      </dgm:prSet>
      <dgm:spPr/>
      <dgm:t>
        <a:bodyPr/>
        <a:lstStyle/>
        <a:p>
          <a:endParaRPr lang="en-US"/>
        </a:p>
      </dgm:t>
    </dgm:pt>
    <dgm:pt modelId="{38E5DF8B-F8DF-4EE8-A80F-AE62391E2507}" type="pres">
      <dgm:prSet presAssocID="{D6E01F44-1FE7-445C-A32D-80C8D57BF001}" presName="hSp" presStyleCnt="0"/>
      <dgm:spPr/>
    </dgm:pt>
    <dgm:pt modelId="{152D23EB-C219-4B05-8CAF-8C514ADA992B}" type="pres">
      <dgm:prSet presAssocID="{D6E01F44-1FE7-445C-A32D-80C8D57BF001}" presName="vProcSp" presStyleCnt="0"/>
      <dgm:spPr/>
    </dgm:pt>
    <dgm:pt modelId="{D7031E0A-8C42-49CC-A3DC-A46B93E764DD}" type="pres">
      <dgm:prSet presAssocID="{D6E01F44-1FE7-445C-A32D-80C8D57BF001}" presName="vSp1" presStyleCnt="0"/>
      <dgm:spPr/>
    </dgm:pt>
    <dgm:pt modelId="{F32F555B-2BA6-40B7-B36E-631E9E311E3E}" type="pres">
      <dgm:prSet presAssocID="{D6E01F44-1FE7-445C-A32D-80C8D57BF001}" presName="simulatedConn" presStyleLbl="solidFgAcc1" presStyleIdx="0" presStyleCnt="2" custLinFactY="-100000" custLinFactNeighborX="-1925" custLinFactNeighborY="-158710"/>
      <dgm:spPr/>
    </dgm:pt>
    <dgm:pt modelId="{BC466F95-7FC4-420E-B375-B0150B33A705}" type="pres">
      <dgm:prSet presAssocID="{D6E01F44-1FE7-445C-A32D-80C8D57BF001}" presName="vSp2" presStyleCnt="0"/>
      <dgm:spPr/>
    </dgm:pt>
    <dgm:pt modelId="{F686A025-E12C-455E-9268-74B7E9B5A333}" type="pres">
      <dgm:prSet presAssocID="{D6E01F44-1FE7-445C-A32D-80C8D57BF001}" presName="sibTrans" presStyleCnt="0"/>
      <dgm:spPr/>
    </dgm:pt>
    <dgm:pt modelId="{607AF274-855C-4678-9C6B-ADF239A08207}" type="pres">
      <dgm:prSet presAssocID="{1F64CEF6-B146-4DE0-8D93-2558891BFDB2}" presName="compositeNode" presStyleCnt="0">
        <dgm:presLayoutVars>
          <dgm:bulletEnabled val="1"/>
        </dgm:presLayoutVars>
      </dgm:prSet>
      <dgm:spPr/>
    </dgm:pt>
    <dgm:pt modelId="{947834F4-90CD-409A-A2FA-1D797DF32464}" type="pres">
      <dgm:prSet presAssocID="{1F64CEF6-B146-4DE0-8D93-2558891BFDB2}" presName="bgRect" presStyleLbl="node1" presStyleIdx="1" presStyleCnt="3" custLinFactNeighborX="1845" custLinFactNeighborY="7740"/>
      <dgm:spPr/>
      <dgm:t>
        <a:bodyPr/>
        <a:lstStyle/>
        <a:p>
          <a:endParaRPr lang="en-US"/>
        </a:p>
      </dgm:t>
    </dgm:pt>
    <dgm:pt modelId="{E2318CE0-5599-4279-99F0-0A5FE674946D}" type="pres">
      <dgm:prSet presAssocID="{1F64CEF6-B146-4DE0-8D93-2558891BFDB2}" presName="parentNode" presStyleLbl="node1" presStyleIdx="1" presStyleCnt="3">
        <dgm:presLayoutVars>
          <dgm:chMax val="0"/>
          <dgm:bulletEnabled val="1"/>
        </dgm:presLayoutVars>
      </dgm:prSet>
      <dgm:spPr/>
      <dgm:t>
        <a:bodyPr/>
        <a:lstStyle/>
        <a:p>
          <a:endParaRPr lang="en-US"/>
        </a:p>
      </dgm:t>
    </dgm:pt>
    <dgm:pt modelId="{EC92F709-15A8-4FFB-ABBF-2B75C77CCE0E}" type="pres">
      <dgm:prSet presAssocID="{EB3E47D0-5ABA-4020-929B-FEC48B764CDD}" presName="hSp" presStyleCnt="0"/>
      <dgm:spPr/>
    </dgm:pt>
    <dgm:pt modelId="{3B52500F-5D76-450C-8BAF-02D6D0F14256}" type="pres">
      <dgm:prSet presAssocID="{EB3E47D0-5ABA-4020-929B-FEC48B764CDD}" presName="vProcSp" presStyleCnt="0"/>
      <dgm:spPr/>
    </dgm:pt>
    <dgm:pt modelId="{FF7EB6E9-0DDD-49A1-BE72-6AE7A887FF7E}" type="pres">
      <dgm:prSet presAssocID="{EB3E47D0-5ABA-4020-929B-FEC48B764CDD}" presName="vSp1" presStyleCnt="0"/>
      <dgm:spPr/>
    </dgm:pt>
    <dgm:pt modelId="{7721C50B-F1AA-40A0-84F3-22BFCEFD42D0}" type="pres">
      <dgm:prSet presAssocID="{EB3E47D0-5ABA-4020-929B-FEC48B764CDD}" presName="simulatedConn" presStyleLbl="solidFgAcc1" presStyleIdx="1" presStyleCnt="2" custLinFactY="-100000" custLinFactNeighborX="-25640" custLinFactNeighborY="-160218"/>
      <dgm:spPr/>
    </dgm:pt>
    <dgm:pt modelId="{55D53224-CCF3-4A08-8D7D-C02395DABCC8}" type="pres">
      <dgm:prSet presAssocID="{EB3E47D0-5ABA-4020-929B-FEC48B764CDD}" presName="vSp2" presStyleCnt="0"/>
      <dgm:spPr/>
    </dgm:pt>
    <dgm:pt modelId="{900EF719-85B6-4A42-BA8F-6B730A3173AE}" type="pres">
      <dgm:prSet presAssocID="{EB3E47D0-5ABA-4020-929B-FEC48B764CDD}" presName="sibTrans" presStyleCnt="0"/>
      <dgm:spPr/>
    </dgm:pt>
    <dgm:pt modelId="{D21AD724-331A-4095-B320-CBA4D4B11B8C}" type="pres">
      <dgm:prSet presAssocID="{2BF131D6-7EAB-4724-8BE0-223909385866}" presName="compositeNode" presStyleCnt="0">
        <dgm:presLayoutVars>
          <dgm:bulletEnabled val="1"/>
        </dgm:presLayoutVars>
      </dgm:prSet>
      <dgm:spPr/>
    </dgm:pt>
    <dgm:pt modelId="{4737DC1E-7B4D-43D9-8892-5FD18CCE4C9E}" type="pres">
      <dgm:prSet presAssocID="{2BF131D6-7EAB-4724-8BE0-223909385866}" presName="bgRect" presStyleLbl="node1" presStyleIdx="2" presStyleCnt="3" custLinFactNeighborX="-599" custLinFactNeighborY="6673"/>
      <dgm:spPr/>
      <dgm:t>
        <a:bodyPr/>
        <a:lstStyle/>
        <a:p>
          <a:endParaRPr lang="en-US"/>
        </a:p>
      </dgm:t>
    </dgm:pt>
    <dgm:pt modelId="{4342565D-0EA0-40D1-82EC-657B1729B7C7}" type="pres">
      <dgm:prSet presAssocID="{2BF131D6-7EAB-4724-8BE0-223909385866}" presName="parentNode" presStyleLbl="node1" presStyleIdx="2" presStyleCnt="3">
        <dgm:presLayoutVars>
          <dgm:chMax val="0"/>
          <dgm:bulletEnabled val="1"/>
        </dgm:presLayoutVars>
      </dgm:prSet>
      <dgm:spPr/>
      <dgm:t>
        <a:bodyPr/>
        <a:lstStyle/>
        <a:p>
          <a:endParaRPr lang="en-US"/>
        </a:p>
      </dgm:t>
    </dgm:pt>
    <dgm:pt modelId="{67FD8BD1-FF5E-413B-81DA-E1FFF909D0CC}" type="pres">
      <dgm:prSet presAssocID="{2BF131D6-7EAB-4724-8BE0-223909385866}" presName="childNode" presStyleLbl="node1" presStyleIdx="2" presStyleCnt="3">
        <dgm:presLayoutVars>
          <dgm:bulletEnabled val="1"/>
        </dgm:presLayoutVars>
      </dgm:prSet>
      <dgm:spPr/>
      <dgm:t>
        <a:bodyPr/>
        <a:lstStyle/>
        <a:p>
          <a:endParaRPr lang="en-US"/>
        </a:p>
      </dgm:t>
    </dgm:pt>
  </dgm:ptLst>
  <dgm:cxnLst>
    <dgm:cxn modelId="{878099EE-A40D-46F8-BF61-0CAE9671AEB4}" srcId="{2BF131D6-7EAB-4724-8BE0-223909385866}" destId="{C095736B-9818-4BD0-A80C-E015E723A454}" srcOrd="0" destOrd="0" parTransId="{D6252240-BCBA-420D-8B3C-DE43C098D7EC}" sibTransId="{B4EEB59D-F99E-4F59-B91E-ACBD3E6B1F08}"/>
    <dgm:cxn modelId="{73CA54A1-50A1-448B-BC44-948236E188A5}" srcId="{98C7592D-84D3-4870-BB8A-EB64240B5467}" destId="{599AB604-AA72-4950-AB44-970283CB62A3}" srcOrd="0" destOrd="0" parTransId="{85B8DF08-E46E-4649-B42F-AC559297C796}" sibTransId="{D6E01F44-1FE7-445C-A32D-80C8D57BF001}"/>
    <dgm:cxn modelId="{F0C6B4A6-2C14-3742-AAC8-F65E067A4165}" type="presOf" srcId="{1F64CEF6-B146-4DE0-8D93-2558891BFDB2}" destId="{E2318CE0-5599-4279-99F0-0A5FE674946D}" srcOrd="1" destOrd="0" presId="urn:microsoft.com/office/officeart/2005/8/layout/hProcess7"/>
    <dgm:cxn modelId="{B27AFC7B-C444-124F-80CB-B77AB0968599}" type="presOf" srcId="{1F64CEF6-B146-4DE0-8D93-2558891BFDB2}" destId="{947834F4-90CD-409A-A2FA-1D797DF32464}" srcOrd="0" destOrd="0" presId="urn:microsoft.com/office/officeart/2005/8/layout/hProcess7"/>
    <dgm:cxn modelId="{2FEFAA27-BA82-40E1-B218-A04CB8D92B10}" srcId="{98C7592D-84D3-4870-BB8A-EB64240B5467}" destId="{2BF131D6-7EAB-4724-8BE0-223909385866}" srcOrd="2" destOrd="0" parTransId="{64EB9A0E-2805-49A9-B2A9-3E01CA82F298}" sibTransId="{E01196B1-A062-4E4F-962C-07A2A12BB7EA}"/>
    <dgm:cxn modelId="{F354AF88-1DDA-614D-9994-B92FC69C341E}" type="presOf" srcId="{2BF131D6-7EAB-4724-8BE0-223909385866}" destId="{4737DC1E-7B4D-43D9-8892-5FD18CCE4C9E}" srcOrd="0" destOrd="0" presId="urn:microsoft.com/office/officeart/2005/8/layout/hProcess7"/>
    <dgm:cxn modelId="{3499619E-10E0-C945-9E35-37593F054628}" type="presOf" srcId="{98C7592D-84D3-4870-BB8A-EB64240B5467}" destId="{FEFD2C96-A25B-4BC7-A87B-3F46A362DD1B}" srcOrd="0" destOrd="0" presId="urn:microsoft.com/office/officeart/2005/8/layout/hProcess7"/>
    <dgm:cxn modelId="{D3A0D7B4-2C1F-B141-AB86-F65D8ED49B52}" type="presOf" srcId="{C095736B-9818-4BD0-A80C-E015E723A454}" destId="{67FD8BD1-FF5E-413B-81DA-E1FFF909D0CC}" srcOrd="0" destOrd="0" presId="urn:microsoft.com/office/officeart/2005/8/layout/hProcess7"/>
    <dgm:cxn modelId="{FD8376B6-04C3-724D-BB8A-1598294211BA}" type="presOf" srcId="{599AB604-AA72-4950-AB44-970283CB62A3}" destId="{A68CD466-CC79-4918-998B-D50A0F4ACDDE}" srcOrd="1" destOrd="0" presId="urn:microsoft.com/office/officeart/2005/8/layout/hProcess7"/>
    <dgm:cxn modelId="{B83CC9A8-D811-4F9C-A8F1-D842EB4679A1}" srcId="{98C7592D-84D3-4870-BB8A-EB64240B5467}" destId="{1F64CEF6-B146-4DE0-8D93-2558891BFDB2}" srcOrd="1" destOrd="0" parTransId="{8AA9DF88-C8B5-4E3D-BE12-B97A1D208403}" sibTransId="{EB3E47D0-5ABA-4020-929B-FEC48B764CDD}"/>
    <dgm:cxn modelId="{8360B0C5-4EE9-D740-952B-6AF4A548F220}" type="presOf" srcId="{599AB604-AA72-4950-AB44-970283CB62A3}" destId="{E184C225-76A1-4A5F-88ED-CB2EE2FDECE7}" srcOrd="0" destOrd="0" presId="urn:microsoft.com/office/officeart/2005/8/layout/hProcess7"/>
    <dgm:cxn modelId="{A68A8B95-C5DF-8A44-A5D6-3EB741595298}" type="presOf" srcId="{2BF131D6-7EAB-4724-8BE0-223909385866}" destId="{4342565D-0EA0-40D1-82EC-657B1729B7C7}" srcOrd="1" destOrd="0" presId="urn:microsoft.com/office/officeart/2005/8/layout/hProcess7"/>
    <dgm:cxn modelId="{D7F92924-7338-3C41-A4FC-B7E169F0511D}" type="presParOf" srcId="{FEFD2C96-A25B-4BC7-A87B-3F46A362DD1B}" destId="{56A02A91-A8B6-4DF2-930E-5C724C0F7E44}" srcOrd="0" destOrd="0" presId="urn:microsoft.com/office/officeart/2005/8/layout/hProcess7"/>
    <dgm:cxn modelId="{F28CAE44-6EBC-B449-8D8A-24E0AF45AAC3}" type="presParOf" srcId="{56A02A91-A8B6-4DF2-930E-5C724C0F7E44}" destId="{E184C225-76A1-4A5F-88ED-CB2EE2FDECE7}" srcOrd="0" destOrd="0" presId="urn:microsoft.com/office/officeart/2005/8/layout/hProcess7"/>
    <dgm:cxn modelId="{BE421208-04EE-4441-9ABA-A725FCCB3212}" type="presParOf" srcId="{56A02A91-A8B6-4DF2-930E-5C724C0F7E44}" destId="{A68CD466-CC79-4918-998B-D50A0F4ACDDE}" srcOrd="1" destOrd="0" presId="urn:microsoft.com/office/officeart/2005/8/layout/hProcess7"/>
    <dgm:cxn modelId="{5BAD8DAF-0469-144A-A052-2B57D715853E}" type="presParOf" srcId="{FEFD2C96-A25B-4BC7-A87B-3F46A362DD1B}" destId="{38E5DF8B-F8DF-4EE8-A80F-AE62391E2507}" srcOrd="1" destOrd="0" presId="urn:microsoft.com/office/officeart/2005/8/layout/hProcess7"/>
    <dgm:cxn modelId="{055D75E3-5071-6043-94C5-0A3DC8B56C17}" type="presParOf" srcId="{FEFD2C96-A25B-4BC7-A87B-3F46A362DD1B}" destId="{152D23EB-C219-4B05-8CAF-8C514ADA992B}" srcOrd="2" destOrd="0" presId="urn:microsoft.com/office/officeart/2005/8/layout/hProcess7"/>
    <dgm:cxn modelId="{4E144AF4-4D42-CD4E-8ED0-356E7B6E83B5}" type="presParOf" srcId="{152D23EB-C219-4B05-8CAF-8C514ADA992B}" destId="{D7031E0A-8C42-49CC-A3DC-A46B93E764DD}" srcOrd="0" destOrd="0" presId="urn:microsoft.com/office/officeart/2005/8/layout/hProcess7"/>
    <dgm:cxn modelId="{CAC0AAFE-2418-7B46-B190-CDA65F87947E}" type="presParOf" srcId="{152D23EB-C219-4B05-8CAF-8C514ADA992B}" destId="{F32F555B-2BA6-40B7-B36E-631E9E311E3E}" srcOrd="1" destOrd="0" presId="urn:microsoft.com/office/officeart/2005/8/layout/hProcess7"/>
    <dgm:cxn modelId="{31BD618E-2B75-9A46-BF07-FE6D135498E5}" type="presParOf" srcId="{152D23EB-C219-4B05-8CAF-8C514ADA992B}" destId="{BC466F95-7FC4-420E-B375-B0150B33A705}" srcOrd="2" destOrd="0" presId="urn:microsoft.com/office/officeart/2005/8/layout/hProcess7"/>
    <dgm:cxn modelId="{52B720A3-A3E4-F542-81E2-14857C4DB658}" type="presParOf" srcId="{FEFD2C96-A25B-4BC7-A87B-3F46A362DD1B}" destId="{F686A025-E12C-455E-9268-74B7E9B5A333}" srcOrd="3" destOrd="0" presId="urn:microsoft.com/office/officeart/2005/8/layout/hProcess7"/>
    <dgm:cxn modelId="{BEA98C57-83D7-934F-96C9-42EEB9741B82}" type="presParOf" srcId="{FEFD2C96-A25B-4BC7-A87B-3F46A362DD1B}" destId="{607AF274-855C-4678-9C6B-ADF239A08207}" srcOrd="4" destOrd="0" presId="urn:microsoft.com/office/officeart/2005/8/layout/hProcess7"/>
    <dgm:cxn modelId="{9FB9F47A-07AB-E643-942D-86456487B184}" type="presParOf" srcId="{607AF274-855C-4678-9C6B-ADF239A08207}" destId="{947834F4-90CD-409A-A2FA-1D797DF32464}" srcOrd="0" destOrd="0" presId="urn:microsoft.com/office/officeart/2005/8/layout/hProcess7"/>
    <dgm:cxn modelId="{B2CA5B59-8499-A84D-A829-53F13DB17E24}" type="presParOf" srcId="{607AF274-855C-4678-9C6B-ADF239A08207}" destId="{E2318CE0-5599-4279-99F0-0A5FE674946D}" srcOrd="1" destOrd="0" presId="urn:microsoft.com/office/officeart/2005/8/layout/hProcess7"/>
    <dgm:cxn modelId="{B8E283D6-758D-D34F-839D-A0D89E385D67}" type="presParOf" srcId="{FEFD2C96-A25B-4BC7-A87B-3F46A362DD1B}" destId="{EC92F709-15A8-4FFB-ABBF-2B75C77CCE0E}" srcOrd="5" destOrd="0" presId="urn:microsoft.com/office/officeart/2005/8/layout/hProcess7"/>
    <dgm:cxn modelId="{B7634C78-D9B4-2445-B9BD-66FB6A49EEC4}" type="presParOf" srcId="{FEFD2C96-A25B-4BC7-A87B-3F46A362DD1B}" destId="{3B52500F-5D76-450C-8BAF-02D6D0F14256}" srcOrd="6" destOrd="0" presId="urn:microsoft.com/office/officeart/2005/8/layout/hProcess7"/>
    <dgm:cxn modelId="{CB391089-1E50-734E-BEA0-49F3E561EBE0}" type="presParOf" srcId="{3B52500F-5D76-450C-8BAF-02D6D0F14256}" destId="{FF7EB6E9-0DDD-49A1-BE72-6AE7A887FF7E}" srcOrd="0" destOrd="0" presId="urn:microsoft.com/office/officeart/2005/8/layout/hProcess7"/>
    <dgm:cxn modelId="{BF9B99DE-7F6F-754C-AC01-D495DEFB17AC}" type="presParOf" srcId="{3B52500F-5D76-450C-8BAF-02D6D0F14256}" destId="{7721C50B-F1AA-40A0-84F3-22BFCEFD42D0}" srcOrd="1" destOrd="0" presId="urn:microsoft.com/office/officeart/2005/8/layout/hProcess7"/>
    <dgm:cxn modelId="{B688C074-9E76-B243-8CCC-D14833E82D09}" type="presParOf" srcId="{3B52500F-5D76-450C-8BAF-02D6D0F14256}" destId="{55D53224-CCF3-4A08-8D7D-C02395DABCC8}" srcOrd="2" destOrd="0" presId="urn:microsoft.com/office/officeart/2005/8/layout/hProcess7"/>
    <dgm:cxn modelId="{A6AD6D4A-419B-1649-B836-289F9B286E16}" type="presParOf" srcId="{FEFD2C96-A25B-4BC7-A87B-3F46A362DD1B}" destId="{900EF719-85B6-4A42-BA8F-6B730A3173AE}" srcOrd="7" destOrd="0" presId="urn:microsoft.com/office/officeart/2005/8/layout/hProcess7"/>
    <dgm:cxn modelId="{6254C73F-3A42-D24C-B80B-0919DF48D2D3}" type="presParOf" srcId="{FEFD2C96-A25B-4BC7-A87B-3F46A362DD1B}" destId="{D21AD724-331A-4095-B320-CBA4D4B11B8C}" srcOrd="8" destOrd="0" presId="urn:microsoft.com/office/officeart/2005/8/layout/hProcess7"/>
    <dgm:cxn modelId="{8C9546F2-D3E6-6740-83F7-19C8A2A2E219}" type="presParOf" srcId="{D21AD724-331A-4095-B320-CBA4D4B11B8C}" destId="{4737DC1E-7B4D-43D9-8892-5FD18CCE4C9E}" srcOrd="0" destOrd="0" presId="urn:microsoft.com/office/officeart/2005/8/layout/hProcess7"/>
    <dgm:cxn modelId="{077E54C7-49CE-8049-8272-997B1F9C8117}" type="presParOf" srcId="{D21AD724-331A-4095-B320-CBA4D4B11B8C}" destId="{4342565D-0EA0-40D1-82EC-657B1729B7C7}" srcOrd="1" destOrd="0" presId="urn:microsoft.com/office/officeart/2005/8/layout/hProcess7"/>
    <dgm:cxn modelId="{870AEF82-E4C2-AF49-874B-A245B277EFCB}" type="presParOf" srcId="{D21AD724-331A-4095-B320-CBA4D4B11B8C}" destId="{67FD8BD1-FF5E-413B-81DA-E1FFF909D0CC}"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250B0-8D6F-47D7-8CBB-E4744ED10257}">
      <dsp:nvSpPr>
        <dsp:cNvPr id="0" name=""/>
        <dsp:cNvSpPr/>
      </dsp:nvSpPr>
      <dsp:spPr>
        <a:xfrm>
          <a:off x="10634" y="1575622"/>
          <a:ext cx="1672403" cy="59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76200" rIns="213360" bIns="76200" numCol="1" spcCol="1270" anchor="ctr" anchorCtr="0">
          <a:noAutofit/>
        </a:bodyPr>
        <a:lstStyle/>
        <a:p>
          <a:pPr lvl="0" algn="r" defTabSz="1333500">
            <a:lnSpc>
              <a:spcPct val="90000"/>
            </a:lnSpc>
            <a:spcBef>
              <a:spcPct val="0"/>
            </a:spcBef>
            <a:spcAft>
              <a:spcPct val="35000"/>
            </a:spcAft>
          </a:pPr>
          <a:r>
            <a:rPr lang="en-US" sz="3000" kern="1200" dirty="0"/>
            <a:t>Reading</a:t>
          </a:r>
        </a:p>
      </dsp:txBody>
      <dsp:txXfrm>
        <a:off x="10634" y="1575622"/>
        <a:ext cx="1672403" cy="594000"/>
      </dsp:txXfrm>
    </dsp:sp>
    <dsp:sp modelId="{B8899927-C5B1-48C0-BA3B-06C2B8AE4216}">
      <dsp:nvSpPr>
        <dsp:cNvPr id="0" name=""/>
        <dsp:cNvSpPr/>
      </dsp:nvSpPr>
      <dsp:spPr>
        <a:xfrm>
          <a:off x="1697774" y="1182723"/>
          <a:ext cx="210783" cy="2018781"/>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AE9B36-FA45-4772-8EF5-D393E947AF19}">
      <dsp:nvSpPr>
        <dsp:cNvPr id="0" name=""/>
        <dsp:cNvSpPr/>
      </dsp:nvSpPr>
      <dsp:spPr>
        <a:xfrm>
          <a:off x="1999277" y="1427655"/>
          <a:ext cx="4548938" cy="19305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Compare and Contrast</a:t>
          </a:r>
        </a:p>
        <a:p>
          <a:pPr marL="228600" lvl="1" indent="-228600" algn="l" defTabSz="977900">
            <a:lnSpc>
              <a:spcPct val="90000"/>
            </a:lnSpc>
            <a:spcBef>
              <a:spcPct val="0"/>
            </a:spcBef>
            <a:spcAft>
              <a:spcPct val="15000"/>
            </a:spcAft>
            <a:buChar char="••"/>
          </a:pPr>
          <a:r>
            <a:rPr lang="en-US" sz="2200" kern="1200" dirty="0"/>
            <a:t>Interpreting graphs and diagrams</a:t>
          </a:r>
        </a:p>
        <a:p>
          <a:pPr marL="228600" lvl="1" indent="-228600" algn="l" defTabSz="977900">
            <a:lnSpc>
              <a:spcPct val="90000"/>
            </a:lnSpc>
            <a:spcBef>
              <a:spcPct val="0"/>
            </a:spcBef>
            <a:spcAft>
              <a:spcPct val="15000"/>
            </a:spcAft>
            <a:buChar char="••"/>
          </a:pPr>
          <a:r>
            <a:rPr lang="en-US" sz="2200" kern="1200" dirty="0"/>
            <a:t>Latin and Greek root words</a:t>
          </a:r>
        </a:p>
        <a:p>
          <a:pPr marL="228600" lvl="1" indent="-228600" algn="l" defTabSz="977900">
            <a:lnSpc>
              <a:spcPct val="90000"/>
            </a:lnSpc>
            <a:spcBef>
              <a:spcPct val="0"/>
            </a:spcBef>
            <a:spcAft>
              <a:spcPct val="15000"/>
            </a:spcAft>
            <a:buChar char="••"/>
          </a:pPr>
          <a:r>
            <a:rPr lang="en-US" sz="2200" kern="1200" dirty="0"/>
            <a:t>Analyzing text</a:t>
          </a:r>
        </a:p>
        <a:p>
          <a:pPr marL="228600" lvl="1" indent="-228600" algn="l" defTabSz="977900">
            <a:lnSpc>
              <a:spcPct val="90000"/>
            </a:lnSpc>
            <a:spcBef>
              <a:spcPct val="0"/>
            </a:spcBef>
            <a:spcAft>
              <a:spcPct val="15000"/>
            </a:spcAft>
            <a:buChar char="••"/>
          </a:pPr>
          <a:r>
            <a:rPr lang="en-US" sz="2200" kern="1200" dirty="0"/>
            <a:t>Drawing conclusions</a:t>
          </a:r>
        </a:p>
      </dsp:txBody>
      <dsp:txXfrm>
        <a:off x="1999277" y="1427655"/>
        <a:ext cx="4548938" cy="1930500"/>
      </dsp:txXfrm>
    </dsp:sp>
    <dsp:sp modelId="{06F05620-93A2-4043-B82C-32047D49EDD3}">
      <dsp:nvSpPr>
        <dsp:cNvPr id="0" name=""/>
        <dsp:cNvSpPr/>
      </dsp:nvSpPr>
      <dsp:spPr>
        <a:xfrm>
          <a:off x="3269" y="3057407"/>
          <a:ext cx="1672403" cy="100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76200" rIns="213360" bIns="76200" numCol="1" spcCol="1270" anchor="ctr" anchorCtr="0">
          <a:noAutofit/>
        </a:bodyPr>
        <a:lstStyle/>
        <a:p>
          <a:pPr lvl="0" algn="r" defTabSz="1333500">
            <a:lnSpc>
              <a:spcPct val="90000"/>
            </a:lnSpc>
            <a:spcBef>
              <a:spcPct val="0"/>
            </a:spcBef>
            <a:spcAft>
              <a:spcPct val="35000"/>
            </a:spcAft>
          </a:pPr>
          <a:r>
            <a:rPr lang="en-US" sz="3000" kern="1200" dirty="0"/>
            <a:t>Study Skills</a:t>
          </a:r>
        </a:p>
      </dsp:txBody>
      <dsp:txXfrm>
        <a:off x="3269" y="3057407"/>
        <a:ext cx="1672403" cy="1002375"/>
      </dsp:txXfrm>
    </dsp:sp>
    <dsp:sp modelId="{2745B9D2-5567-4526-8A95-DE2553BE350C}">
      <dsp:nvSpPr>
        <dsp:cNvPr id="0" name=""/>
        <dsp:cNvSpPr/>
      </dsp:nvSpPr>
      <dsp:spPr>
        <a:xfrm>
          <a:off x="1616738" y="3134966"/>
          <a:ext cx="334480" cy="156621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3B9631-E8D3-4A1B-A044-51B0C8418FC3}">
      <dsp:nvSpPr>
        <dsp:cNvPr id="0" name=""/>
        <dsp:cNvSpPr/>
      </dsp:nvSpPr>
      <dsp:spPr>
        <a:xfrm>
          <a:off x="2003967" y="3328941"/>
          <a:ext cx="4548938" cy="156621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Preparing for lab and lab reports</a:t>
          </a:r>
        </a:p>
        <a:p>
          <a:pPr marL="228600" lvl="1" indent="-228600" algn="l" defTabSz="977900">
            <a:lnSpc>
              <a:spcPct val="90000"/>
            </a:lnSpc>
            <a:spcBef>
              <a:spcPct val="0"/>
            </a:spcBef>
            <a:spcAft>
              <a:spcPct val="15000"/>
            </a:spcAft>
            <a:buChar char="••"/>
          </a:pPr>
          <a:r>
            <a:rPr lang="en-US" sz="2200" kern="1200" dirty="0"/>
            <a:t>Study plan for biology</a:t>
          </a:r>
        </a:p>
        <a:p>
          <a:pPr marL="228600" lvl="1" indent="-228600" algn="l" defTabSz="977900">
            <a:lnSpc>
              <a:spcPct val="90000"/>
            </a:lnSpc>
            <a:spcBef>
              <a:spcPct val="0"/>
            </a:spcBef>
            <a:spcAft>
              <a:spcPct val="15000"/>
            </a:spcAft>
            <a:buChar char="••"/>
          </a:pPr>
          <a:r>
            <a:rPr lang="en-US" sz="2200" kern="1200" dirty="0"/>
            <a:t>Memorization</a:t>
          </a:r>
        </a:p>
        <a:p>
          <a:pPr marL="228600" lvl="1" indent="-228600" algn="l" defTabSz="977900">
            <a:lnSpc>
              <a:spcPct val="90000"/>
            </a:lnSpc>
            <a:spcBef>
              <a:spcPct val="0"/>
            </a:spcBef>
            <a:spcAft>
              <a:spcPct val="15000"/>
            </a:spcAft>
            <a:buChar char="••"/>
          </a:pPr>
          <a:r>
            <a:rPr lang="en-US" sz="2200" kern="1200" dirty="0"/>
            <a:t>Preparing for lecture and lab exams</a:t>
          </a:r>
        </a:p>
      </dsp:txBody>
      <dsp:txXfrm>
        <a:off x="2003967" y="3328941"/>
        <a:ext cx="4548938" cy="1566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4C225-76A1-4A5F-88ED-CB2EE2FDECE7}">
      <dsp:nvSpPr>
        <dsp:cNvPr id="0" name=""/>
        <dsp:cNvSpPr/>
      </dsp:nvSpPr>
      <dsp:spPr>
        <a:xfrm>
          <a:off x="77275" y="1010361"/>
          <a:ext cx="1985367" cy="238244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en-US" sz="2300" kern="1200" dirty="0" smtClean="0">
              <a:solidFill>
                <a:srgbClr val="000000"/>
              </a:solidFill>
            </a:rPr>
            <a:t>  </a:t>
          </a:r>
          <a:r>
            <a:rPr lang="en-US" sz="1600" kern="1200" dirty="0" smtClean="0">
              <a:solidFill>
                <a:srgbClr val="000000"/>
              </a:solidFill>
            </a:rPr>
            <a:t>CHDEV 502</a:t>
          </a:r>
          <a:r>
            <a:rPr lang="en-US" sz="2300" kern="1200" dirty="0" smtClean="0">
              <a:solidFill>
                <a:srgbClr val="000000"/>
              </a:solidFill>
            </a:rPr>
            <a:t>                                                        </a:t>
          </a:r>
          <a:endParaRPr lang="en-US" sz="2300" kern="1200" dirty="0">
            <a:solidFill>
              <a:srgbClr val="000000"/>
            </a:solidFill>
          </a:endParaRPr>
        </a:p>
      </dsp:txBody>
      <dsp:txXfrm rot="16200000">
        <a:off x="-700988" y="1788625"/>
        <a:ext cx="1953601" cy="397073"/>
      </dsp:txXfrm>
    </dsp:sp>
    <dsp:sp modelId="{947834F4-90CD-409A-A2FA-1D797DF32464}">
      <dsp:nvSpPr>
        <dsp:cNvPr id="0" name=""/>
        <dsp:cNvSpPr/>
      </dsp:nvSpPr>
      <dsp:spPr>
        <a:xfrm>
          <a:off x="2091946" y="1025180"/>
          <a:ext cx="1985367" cy="238244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n-US" sz="1600" kern="1200" dirty="0" smtClean="0">
              <a:solidFill>
                <a:srgbClr val="000000"/>
              </a:solidFill>
            </a:rPr>
            <a:t>CHDEV 503</a:t>
          </a:r>
        </a:p>
        <a:p>
          <a:pPr lvl="0" algn="r" defTabSz="711200">
            <a:lnSpc>
              <a:spcPct val="90000"/>
            </a:lnSpc>
            <a:spcBef>
              <a:spcPct val="0"/>
            </a:spcBef>
            <a:spcAft>
              <a:spcPct val="35000"/>
            </a:spcAft>
          </a:pPr>
          <a:endParaRPr lang="en-US" sz="1600" kern="1200" dirty="0" smtClean="0">
            <a:solidFill>
              <a:srgbClr val="000000"/>
            </a:solidFill>
          </a:endParaRPr>
        </a:p>
        <a:p>
          <a:pPr lvl="0" algn="r" defTabSz="711200">
            <a:lnSpc>
              <a:spcPct val="90000"/>
            </a:lnSpc>
            <a:spcBef>
              <a:spcPct val="0"/>
            </a:spcBef>
            <a:spcAft>
              <a:spcPct val="35000"/>
            </a:spcAft>
          </a:pPr>
          <a:endParaRPr lang="en-US" sz="1600" kern="1200" dirty="0">
            <a:solidFill>
              <a:srgbClr val="000000"/>
            </a:solidFill>
          </a:endParaRPr>
        </a:p>
      </dsp:txBody>
      <dsp:txXfrm rot="16200000">
        <a:off x="1313682" y="1803444"/>
        <a:ext cx="1953601" cy="397073"/>
      </dsp:txXfrm>
    </dsp:sp>
    <dsp:sp modelId="{F32F555B-2BA6-40B7-B36E-631E9E311E3E}">
      <dsp:nvSpPr>
        <dsp:cNvPr id="0" name=""/>
        <dsp:cNvSpPr/>
      </dsp:nvSpPr>
      <dsp:spPr>
        <a:xfrm rot="5400000">
          <a:off x="1884492" y="2124467"/>
          <a:ext cx="350036" cy="29780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37DC1E-7B4D-43D9-8892-5FD18CCE4C9E}">
      <dsp:nvSpPr>
        <dsp:cNvPr id="0" name=""/>
        <dsp:cNvSpPr/>
      </dsp:nvSpPr>
      <dsp:spPr>
        <a:xfrm>
          <a:off x="4098279" y="999759"/>
          <a:ext cx="1985367" cy="238244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endParaRPr lang="en-US" sz="1600" kern="1200" dirty="0"/>
        </a:p>
      </dsp:txBody>
      <dsp:txXfrm rot="16200000">
        <a:off x="3320015" y="1778023"/>
        <a:ext cx="1953601" cy="397073"/>
      </dsp:txXfrm>
    </dsp:sp>
    <dsp:sp modelId="{7721C50B-F1AA-40A0-84F3-22BFCEFD42D0}">
      <dsp:nvSpPr>
        <dsp:cNvPr id="0" name=""/>
        <dsp:cNvSpPr/>
      </dsp:nvSpPr>
      <dsp:spPr>
        <a:xfrm rot="5400000">
          <a:off x="3868722" y="2122004"/>
          <a:ext cx="350036" cy="29780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FD8BD1-FF5E-413B-81DA-E1FFF909D0CC}">
      <dsp:nvSpPr>
        <dsp:cNvPr id="0" name=""/>
        <dsp:cNvSpPr/>
      </dsp:nvSpPr>
      <dsp:spPr>
        <a:xfrm>
          <a:off x="4495352" y="999759"/>
          <a:ext cx="1479098" cy="23824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endParaRPr lang="en-US" sz="1400" kern="1200" dirty="0" smtClean="0">
            <a:solidFill>
              <a:schemeClr val="tx1"/>
            </a:solidFill>
            <a:latin typeface="+mj-lt"/>
          </a:endParaRPr>
        </a:p>
        <a:p>
          <a:pPr lvl="0" algn="l" defTabSz="622300">
            <a:lnSpc>
              <a:spcPct val="90000"/>
            </a:lnSpc>
            <a:spcBef>
              <a:spcPct val="0"/>
            </a:spcBef>
            <a:spcAft>
              <a:spcPct val="35000"/>
            </a:spcAft>
          </a:pPr>
          <a:r>
            <a:rPr lang="en-US" sz="1400" kern="1200" dirty="0" smtClean="0">
              <a:solidFill>
                <a:srgbClr val="000000"/>
              </a:solidFill>
              <a:latin typeface="+mj-lt"/>
            </a:rPr>
            <a:t>Child Dev. for Family Childcare Providers</a:t>
          </a:r>
        </a:p>
        <a:p>
          <a:pPr lvl="0" algn="l" defTabSz="622300">
            <a:lnSpc>
              <a:spcPct val="90000"/>
            </a:lnSpc>
            <a:spcBef>
              <a:spcPct val="0"/>
            </a:spcBef>
            <a:spcAft>
              <a:spcPct val="35000"/>
            </a:spcAft>
          </a:pPr>
          <a:r>
            <a:rPr lang="en-US" sz="1400" kern="1200" dirty="0" smtClean="0">
              <a:solidFill>
                <a:srgbClr val="000000"/>
              </a:solidFill>
              <a:latin typeface="+mj-lt"/>
            </a:rPr>
            <a:t>1.5 hrs.</a:t>
          </a:r>
          <a:endParaRPr lang="en-US" sz="1400" kern="1200" dirty="0">
            <a:solidFill>
              <a:srgbClr val="000000"/>
            </a:solidFill>
            <a:latin typeface="+mj-lt"/>
          </a:endParaRPr>
        </a:p>
      </dsp:txBody>
      <dsp:txXfrm>
        <a:off x="4495352" y="999759"/>
        <a:ext cx="1479098" cy="238244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9F616E-E607-474E-A580-3E9EAF666DAC}" type="datetimeFigureOut">
              <a:rPr lang="en-US" smtClean="0"/>
              <a:t>5/7/17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468A5F-F8B9-044B-9554-5E61CE6EFEDC}" type="slidenum">
              <a:rPr lang="en-US" smtClean="0"/>
              <a:t>‹#›</a:t>
            </a:fld>
            <a:endParaRPr lang="en-US"/>
          </a:p>
        </p:txBody>
      </p:sp>
    </p:spTree>
    <p:extLst>
      <p:ext uri="{BB962C8B-B14F-4D97-AF65-F5344CB8AC3E}">
        <p14:creationId xmlns:p14="http://schemas.microsoft.com/office/powerpoint/2010/main" val="3762839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34D130-7505-CF44-8D37-09CBFCB86065}" type="datetimeFigureOut">
              <a:rPr lang="en-US" smtClean="0"/>
              <a:t>5/7/17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0A1A7-50D2-0D46-9BBD-2916F69CCF5E}" type="slidenum">
              <a:rPr lang="en-US" smtClean="0"/>
              <a:t>‹#›</a:t>
            </a:fld>
            <a:endParaRPr lang="en-US"/>
          </a:p>
        </p:txBody>
      </p:sp>
    </p:spTree>
    <p:extLst>
      <p:ext uri="{BB962C8B-B14F-4D97-AF65-F5344CB8AC3E}">
        <p14:creationId xmlns:p14="http://schemas.microsoft.com/office/powerpoint/2010/main" val="12308575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69314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01982-32EB-4C4A-99C5-384AD0B558D7}" type="slidenum">
              <a:rPr lang="en-US" smtClean="0"/>
              <a:t>38</a:t>
            </a:fld>
            <a:endParaRPr lang="en-US"/>
          </a:p>
        </p:txBody>
      </p:sp>
    </p:spTree>
    <p:extLst>
      <p:ext uri="{BB962C8B-B14F-4D97-AF65-F5344CB8AC3E}">
        <p14:creationId xmlns:p14="http://schemas.microsoft.com/office/powerpoint/2010/main" val="1430634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Explain</a:t>
            </a:r>
            <a:r>
              <a:rPr lang="en-US" baseline="0" dirty="0" smtClean="0"/>
              <a:t> why this looks like this  </a:t>
            </a:r>
            <a:endParaRPr lang="en-US" dirty="0"/>
          </a:p>
        </p:txBody>
      </p:sp>
    </p:spTree>
    <p:extLst>
      <p:ext uri="{BB962C8B-B14F-4D97-AF65-F5344CB8AC3E}">
        <p14:creationId xmlns:p14="http://schemas.microsoft.com/office/powerpoint/2010/main" val="286644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01982-32EB-4C4A-99C5-384AD0B558D7}" type="slidenum">
              <a:rPr lang="en-US" smtClean="0"/>
              <a:t>40</a:t>
            </a:fld>
            <a:endParaRPr lang="en-US"/>
          </a:p>
        </p:txBody>
      </p:sp>
    </p:spTree>
    <p:extLst>
      <p:ext uri="{BB962C8B-B14F-4D97-AF65-F5344CB8AC3E}">
        <p14:creationId xmlns:p14="http://schemas.microsoft.com/office/powerpoint/2010/main" val="1430634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a:p>
            <a:endParaRPr lang="en-US">
              <a:latin typeface="Calibri" charset="0"/>
            </a:endParaRPr>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MS PGothic" charset="0"/>
                <a:cs typeface="MS PGothic" charset="0"/>
              </a:defRPr>
            </a:lvl1pPr>
            <a:lvl2pPr marL="742871" indent="-285719" eaLnBrk="0" hangingPunct="0">
              <a:defRPr>
                <a:solidFill>
                  <a:schemeClr val="tx1"/>
                </a:solidFill>
                <a:latin typeface="Arial" charset="0"/>
                <a:ea typeface="MS PGothic" charset="0"/>
                <a:cs typeface="MS PGothic" charset="0"/>
              </a:defRPr>
            </a:lvl2pPr>
            <a:lvl3pPr marL="1142879" indent="-228576" eaLnBrk="0" hangingPunct="0">
              <a:defRPr>
                <a:solidFill>
                  <a:schemeClr val="tx1"/>
                </a:solidFill>
                <a:latin typeface="Arial" charset="0"/>
                <a:ea typeface="MS PGothic" charset="0"/>
                <a:cs typeface="MS PGothic" charset="0"/>
              </a:defRPr>
            </a:lvl3pPr>
            <a:lvl4pPr marL="1600030" indent="-228576" eaLnBrk="0" hangingPunct="0">
              <a:defRPr>
                <a:solidFill>
                  <a:schemeClr val="tx1"/>
                </a:solidFill>
                <a:latin typeface="Arial" charset="0"/>
                <a:ea typeface="MS PGothic" charset="0"/>
                <a:cs typeface="MS PGothic" charset="0"/>
              </a:defRPr>
            </a:lvl4pPr>
            <a:lvl5pPr marL="2057182" indent="-228576" eaLnBrk="0" hangingPunct="0">
              <a:defRPr>
                <a:solidFill>
                  <a:schemeClr val="tx1"/>
                </a:solidFill>
                <a:latin typeface="Arial" charset="0"/>
                <a:ea typeface="MS PGothic" charset="0"/>
                <a:cs typeface="MS PGothic" charset="0"/>
              </a:defRPr>
            </a:lvl5pPr>
            <a:lvl6pPr marL="2514333" indent="-228576" eaLnBrk="0" fontAlgn="base" hangingPunct="0">
              <a:spcBef>
                <a:spcPct val="0"/>
              </a:spcBef>
              <a:spcAft>
                <a:spcPct val="0"/>
              </a:spcAft>
              <a:defRPr>
                <a:solidFill>
                  <a:schemeClr val="tx1"/>
                </a:solidFill>
                <a:latin typeface="Arial" charset="0"/>
                <a:ea typeface="MS PGothic" charset="0"/>
                <a:cs typeface="MS PGothic" charset="0"/>
              </a:defRPr>
            </a:lvl6pPr>
            <a:lvl7pPr marL="2971485" indent="-228576" eaLnBrk="0" fontAlgn="base" hangingPunct="0">
              <a:spcBef>
                <a:spcPct val="0"/>
              </a:spcBef>
              <a:spcAft>
                <a:spcPct val="0"/>
              </a:spcAft>
              <a:defRPr>
                <a:solidFill>
                  <a:schemeClr val="tx1"/>
                </a:solidFill>
                <a:latin typeface="Arial" charset="0"/>
                <a:ea typeface="MS PGothic" charset="0"/>
                <a:cs typeface="MS PGothic" charset="0"/>
              </a:defRPr>
            </a:lvl7pPr>
            <a:lvl8pPr marL="3428637" indent="-228576" eaLnBrk="0" fontAlgn="base" hangingPunct="0">
              <a:spcBef>
                <a:spcPct val="0"/>
              </a:spcBef>
              <a:spcAft>
                <a:spcPct val="0"/>
              </a:spcAft>
              <a:defRPr>
                <a:solidFill>
                  <a:schemeClr val="tx1"/>
                </a:solidFill>
                <a:latin typeface="Arial" charset="0"/>
                <a:ea typeface="MS PGothic" charset="0"/>
                <a:cs typeface="MS PGothic" charset="0"/>
              </a:defRPr>
            </a:lvl8pPr>
            <a:lvl9pPr marL="3885788" indent="-228576"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F44ED399-6E4A-C248-B629-DFFAB567EB14}" type="slidenum">
              <a:rPr lang="en-US"/>
              <a:pPr eaLnBrk="1" hangingPunct="1"/>
              <a:t>2</a:t>
            </a:fld>
            <a:endParaRPr lang="en-US"/>
          </a:p>
        </p:txBody>
      </p:sp>
    </p:spTree>
    <p:extLst>
      <p:ext uri="{BB962C8B-B14F-4D97-AF65-F5344CB8AC3E}">
        <p14:creationId xmlns:p14="http://schemas.microsoft.com/office/powerpoint/2010/main" val="3078146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010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01982-32EB-4C4A-99C5-384AD0B558D7}" type="slidenum">
              <a:rPr lang="en-US" smtClean="0"/>
              <a:t>21</a:t>
            </a:fld>
            <a:endParaRPr lang="en-US"/>
          </a:p>
        </p:txBody>
      </p:sp>
    </p:spTree>
    <p:extLst>
      <p:ext uri="{BB962C8B-B14F-4D97-AF65-F5344CB8AC3E}">
        <p14:creationId xmlns:p14="http://schemas.microsoft.com/office/powerpoint/2010/main" val="1430634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Tx/>
              <a:buChar char="-"/>
            </a:pPr>
            <a:endParaRPr lang="en-US" dirty="0"/>
          </a:p>
        </p:txBody>
      </p:sp>
      <p:sp>
        <p:nvSpPr>
          <p:cNvPr id="4" name="Slide Number Placeholder 3"/>
          <p:cNvSpPr>
            <a:spLocks noGrp="1"/>
          </p:cNvSpPr>
          <p:nvPr>
            <p:ph type="sldNum" sz="quarter" idx="10"/>
          </p:nvPr>
        </p:nvSpPr>
        <p:spPr/>
        <p:txBody>
          <a:bodyPr/>
          <a:lstStyle/>
          <a:p>
            <a:fld id="{D7F01982-32EB-4C4A-99C5-384AD0B558D7}" type="slidenum">
              <a:rPr lang="en-US" smtClean="0"/>
              <a:t>22</a:t>
            </a:fld>
            <a:endParaRPr lang="en-US"/>
          </a:p>
        </p:txBody>
      </p:sp>
    </p:spTree>
    <p:extLst>
      <p:ext uri="{BB962C8B-B14F-4D97-AF65-F5344CB8AC3E}">
        <p14:creationId xmlns:p14="http://schemas.microsoft.com/office/powerpoint/2010/main" val="1430634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F61973-3483-414B-B6C5-40AD5B291AE1}" type="slidenum">
              <a:rPr lang="en-US" smtClean="0"/>
              <a:t>27</a:t>
            </a:fld>
            <a:endParaRPr lang="en-US"/>
          </a:p>
        </p:txBody>
      </p:sp>
    </p:spTree>
    <p:extLst>
      <p:ext uri="{BB962C8B-B14F-4D97-AF65-F5344CB8AC3E}">
        <p14:creationId xmlns:p14="http://schemas.microsoft.com/office/powerpoint/2010/main" val="1571328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Beth will go through</a:t>
            </a:r>
            <a:r>
              <a:rPr lang="en-US" baseline="0" dirty="0" smtClean="0"/>
              <a:t> plus will mention Adult School feeding into this college based program and will provide embedded adult school ESL teachers to assist students transitioning to credit ECE classes</a:t>
            </a:r>
          </a:p>
        </p:txBody>
      </p:sp>
      <p:sp>
        <p:nvSpPr>
          <p:cNvPr id="4" name="Slide Number Placeholder 3"/>
          <p:cNvSpPr>
            <a:spLocks noGrp="1"/>
          </p:cNvSpPr>
          <p:nvPr>
            <p:ph type="sldNum" sz="quarter" idx="10"/>
          </p:nvPr>
        </p:nvSpPr>
        <p:spPr/>
        <p:txBody>
          <a:bodyPr/>
          <a:lstStyle/>
          <a:p>
            <a:fld id="{DFF0A1A7-50D2-0D46-9BBD-2916F69CCF5E}" type="slidenum">
              <a:rPr lang="en-US" smtClean="0"/>
              <a:t>29</a:t>
            </a:fld>
            <a:endParaRPr lang="en-US"/>
          </a:p>
        </p:txBody>
      </p:sp>
    </p:spTree>
    <p:extLst>
      <p:ext uri="{BB962C8B-B14F-4D97-AF65-F5344CB8AC3E}">
        <p14:creationId xmlns:p14="http://schemas.microsoft.com/office/powerpoint/2010/main" val="928588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0A1A7-50D2-0D46-9BBD-2916F69CCF5E}" type="slidenum">
              <a:rPr lang="en-US" smtClean="0"/>
              <a:t>31</a:t>
            </a:fld>
            <a:endParaRPr lang="en-US"/>
          </a:p>
        </p:txBody>
      </p:sp>
    </p:spTree>
    <p:extLst>
      <p:ext uri="{BB962C8B-B14F-4D97-AF65-F5344CB8AC3E}">
        <p14:creationId xmlns:p14="http://schemas.microsoft.com/office/powerpoint/2010/main" val="632348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0A1A7-50D2-0D46-9BBD-2916F69CCF5E}" type="slidenum">
              <a:rPr lang="en-US" smtClean="0"/>
              <a:t>32</a:t>
            </a:fld>
            <a:endParaRPr lang="en-US"/>
          </a:p>
        </p:txBody>
      </p:sp>
    </p:spTree>
    <p:extLst>
      <p:ext uri="{BB962C8B-B14F-4D97-AF65-F5344CB8AC3E}">
        <p14:creationId xmlns:p14="http://schemas.microsoft.com/office/powerpoint/2010/main" val="2295402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CLP_2016_Logo (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691" y="6296749"/>
            <a:ext cx="1439346" cy="469163"/>
          </a:xfrm>
          <a:prstGeom prst="rect">
            <a:avLst/>
          </a:prstGeom>
        </p:spPr>
      </p:pic>
      <p:pic>
        <p:nvPicPr>
          <p:cNvPr id="3" name="Shape 314"/>
          <p:cNvPicPr preferRelativeResize="0"/>
          <p:nvPr userDrawn="1"/>
        </p:nvPicPr>
        <p:blipFill rotWithShape="1">
          <a:blip r:embed="rId3">
            <a:alphaModFix/>
          </a:blip>
          <a:srcRect/>
          <a:stretch/>
        </p:blipFill>
        <p:spPr>
          <a:xfrm>
            <a:off x="8559294" y="6296749"/>
            <a:ext cx="584706" cy="561349"/>
          </a:xfrm>
          <a:prstGeom prst="rect">
            <a:avLst/>
          </a:prstGeom>
          <a:noFill/>
          <a:ln>
            <a:noFill/>
          </a:ln>
        </p:spPr>
      </p:pic>
    </p:spTree>
    <p:extLst>
      <p:ext uri="{BB962C8B-B14F-4D97-AF65-F5344CB8AC3E}">
        <p14:creationId xmlns:p14="http://schemas.microsoft.com/office/powerpoint/2010/main" val="37639160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42915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1421134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7"/>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a:solidFill>
                  <a:srgbClr val="B870B8"/>
                </a:solidFill>
                <a:latin typeface="Rockwell" charset="0"/>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98475" y="484188"/>
            <a:ext cx="7556500" cy="1116012"/>
          </a:xfrm>
          <a:prstGeom prst="rect">
            <a:avLst/>
          </a:prstGeom>
        </p:spPr>
        <p:txBody>
          <a:bodyPr/>
          <a:lstStyle/>
          <a:p>
            <a:r>
              <a:rPr lang="en-US" smtClean="0"/>
              <a:t>Click to edit Master title style</a:t>
            </a:r>
            <a:endParaRPr/>
          </a:p>
        </p:txBody>
      </p:sp>
      <p:sp>
        <p:nvSpPr>
          <p:cNvPr id="3" name="Content Placeholder 2"/>
          <p:cNvSpPr>
            <a:spLocks noGrp="1"/>
          </p:cNvSpPr>
          <p:nvPr>
            <p:ph idx="1"/>
          </p:nvPr>
        </p:nvSpPr>
        <p:spPr>
          <a:xfrm>
            <a:off x="498475" y="1981200"/>
            <a:ext cx="7556500" cy="4144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a:xfrm>
            <a:off x="6794500" y="6423025"/>
            <a:ext cx="2133600" cy="365125"/>
          </a:xfrm>
          <a:prstGeom prst="rect">
            <a:avLst/>
          </a:prstGeom>
        </p:spPr>
        <p:txBody>
          <a:bodyPr/>
          <a:lstStyle>
            <a:lvl1pPr>
              <a:defRPr smtClean="0"/>
            </a:lvl1pPr>
          </a:lstStyle>
          <a:p>
            <a:pPr>
              <a:defRPr/>
            </a:pPr>
            <a:fld id="{6B1E121D-46BE-6B41-9600-B90A01EEDD10}" type="datetimeFigureOut">
              <a:rPr lang="en-US"/>
              <a:pPr>
                <a:defRPr/>
              </a:pPr>
              <a:t>5/7/17</a:t>
            </a:fld>
            <a:endParaRPr lang="en-US"/>
          </a:p>
        </p:txBody>
      </p:sp>
      <p:sp>
        <p:nvSpPr>
          <p:cNvPr id="8" name="Footer Placeholder 4"/>
          <p:cNvSpPr>
            <a:spLocks noGrp="1"/>
          </p:cNvSpPr>
          <p:nvPr>
            <p:ph type="ftr" sz="quarter" idx="11"/>
          </p:nvPr>
        </p:nvSpPr>
        <p:spPr>
          <a:xfrm>
            <a:off x="201613" y="6423025"/>
            <a:ext cx="6122987"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a:defRPr smtClean="0"/>
            </a:lvl1pPr>
          </a:lstStyle>
          <a:p>
            <a:pPr>
              <a:defRPr/>
            </a:pPr>
            <a:fld id="{8B04987F-2C81-1B4F-B605-5FAE8B589145}" type="slidenum">
              <a:rPr lang="en-US"/>
              <a:pPr>
                <a:defRPr/>
              </a:pPr>
              <a:t>‹#›</a:t>
            </a:fld>
            <a:endParaRPr lang="en-US"/>
          </a:p>
        </p:txBody>
      </p:sp>
    </p:spTree>
    <p:extLst>
      <p:ext uri="{BB962C8B-B14F-4D97-AF65-F5344CB8AC3E}">
        <p14:creationId xmlns:p14="http://schemas.microsoft.com/office/powerpoint/2010/main" val="967517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7"/>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a:solidFill>
                  <a:srgbClr val="B870B8"/>
                </a:solidFill>
                <a:latin typeface="Rockwell" charset="0"/>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98475" y="484188"/>
            <a:ext cx="7556500" cy="1116012"/>
          </a:xfrm>
          <a:prstGeom prst="rect">
            <a:avLst/>
          </a:prstGeom>
        </p:spPr>
        <p:txBody>
          <a:bodyPr/>
          <a:lstStyle/>
          <a:p>
            <a:r>
              <a:rPr lang="en-US" smtClean="0"/>
              <a:t>Click to edit Master title style</a:t>
            </a:r>
            <a:endParaRPr/>
          </a:p>
        </p:txBody>
      </p:sp>
      <p:sp>
        <p:nvSpPr>
          <p:cNvPr id="3" name="Content Placeholder 2"/>
          <p:cNvSpPr>
            <a:spLocks noGrp="1"/>
          </p:cNvSpPr>
          <p:nvPr>
            <p:ph idx="1"/>
          </p:nvPr>
        </p:nvSpPr>
        <p:spPr>
          <a:xfrm>
            <a:off x="498475" y="1981200"/>
            <a:ext cx="7556500" cy="4144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a:xfrm>
            <a:off x="6794500" y="6423025"/>
            <a:ext cx="2133600" cy="365125"/>
          </a:xfrm>
          <a:prstGeom prst="rect">
            <a:avLst/>
          </a:prstGeom>
        </p:spPr>
        <p:txBody>
          <a:bodyPr/>
          <a:lstStyle>
            <a:lvl1pPr>
              <a:defRPr smtClean="0"/>
            </a:lvl1pPr>
          </a:lstStyle>
          <a:p>
            <a:pPr>
              <a:defRPr/>
            </a:pPr>
            <a:fld id="{6B1E121D-46BE-6B41-9600-B90A01EEDD10}" type="datetimeFigureOut">
              <a:rPr lang="en-US"/>
              <a:pPr>
                <a:defRPr/>
              </a:pPr>
              <a:t>5/7/17</a:t>
            </a:fld>
            <a:endParaRPr lang="en-US"/>
          </a:p>
        </p:txBody>
      </p:sp>
      <p:sp>
        <p:nvSpPr>
          <p:cNvPr id="8" name="Footer Placeholder 4"/>
          <p:cNvSpPr>
            <a:spLocks noGrp="1"/>
          </p:cNvSpPr>
          <p:nvPr>
            <p:ph type="ftr" sz="quarter" idx="11"/>
          </p:nvPr>
        </p:nvSpPr>
        <p:spPr>
          <a:xfrm>
            <a:off x="201613" y="6423025"/>
            <a:ext cx="6122987"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a:defRPr smtClean="0"/>
            </a:lvl1pPr>
          </a:lstStyle>
          <a:p>
            <a:pPr>
              <a:defRPr/>
            </a:pPr>
            <a:fld id="{8B04987F-2C81-1B4F-B605-5FAE8B589145}" type="slidenum">
              <a:rPr lang="en-US"/>
              <a:pPr>
                <a:defRPr/>
              </a:pPr>
              <a:t>‹#›</a:t>
            </a:fld>
            <a:endParaRPr lang="en-US"/>
          </a:p>
        </p:txBody>
      </p:sp>
    </p:spTree>
    <p:extLst>
      <p:ext uri="{BB962C8B-B14F-4D97-AF65-F5344CB8AC3E}">
        <p14:creationId xmlns:p14="http://schemas.microsoft.com/office/powerpoint/2010/main" val="252793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7"/>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a:solidFill>
                  <a:srgbClr val="B870B8"/>
                </a:solidFill>
                <a:latin typeface="Rockwell" charset="0"/>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98475" y="484188"/>
            <a:ext cx="7556500" cy="1116012"/>
          </a:xfrm>
          <a:prstGeom prst="rect">
            <a:avLst/>
          </a:prstGeom>
        </p:spPr>
        <p:txBody>
          <a:bodyPr/>
          <a:lstStyle/>
          <a:p>
            <a:r>
              <a:rPr lang="en-US" smtClean="0"/>
              <a:t>Click to edit Master title style</a:t>
            </a:r>
            <a:endParaRPr/>
          </a:p>
        </p:txBody>
      </p:sp>
      <p:sp>
        <p:nvSpPr>
          <p:cNvPr id="3" name="Content Placeholder 2"/>
          <p:cNvSpPr>
            <a:spLocks noGrp="1"/>
          </p:cNvSpPr>
          <p:nvPr>
            <p:ph idx="1"/>
          </p:nvPr>
        </p:nvSpPr>
        <p:spPr>
          <a:xfrm>
            <a:off x="498475" y="1981200"/>
            <a:ext cx="7556500" cy="4144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a:xfrm>
            <a:off x="6794500" y="6423025"/>
            <a:ext cx="2133600" cy="365125"/>
          </a:xfrm>
          <a:prstGeom prst="rect">
            <a:avLst/>
          </a:prstGeom>
        </p:spPr>
        <p:txBody>
          <a:bodyPr/>
          <a:lstStyle>
            <a:lvl1pPr>
              <a:defRPr smtClean="0"/>
            </a:lvl1pPr>
          </a:lstStyle>
          <a:p>
            <a:pPr>
              <a:defRPr/>
            </a:pPr>
            <a:fld id="{6B1E121D-46BE-6B41-9600-B90A01EEDD10}" type="datetimeFigureOut">
              <a:rPr lang="en-US"/>
              <a:pPr>
                <a:defRPr/>
              </a:pPr>
              <a:t>5/7/17</a:t>
            </a:fld>
            <a:endParaRPr lang="en-US"/>
          </a:p>
        </p:txBody>
      </p:sp>
      <p:sp>
        <p:nvSpPr>
          <p:cNvPr id="8" name="Footer Placeholder 4"/>
          <p:cNvSpPr>
            <a:spLocks noGrp="1"/>
          </p:cNvSpPr>
          <p:nvPr>
            <p:ph type="ftr" sz="quarter" idx="11"/>
          </p:nvPr>
        </p:nvSpPr>
        <p:spPr>
          <a:xfrm>
            <a:off x="201613" y="6423025"/>
            <a:ext cx="6122987"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a:defRPr smtClean="0"/>
            </a:lvl1pPr>
          </a:lstStyle>
          <a:p>
            <a:pPr>
              <a:defRPr/>
            </a:pPr>
            <a:fld id="{8B04987F-2C81-1B4F-B605-5FAE8B589145}" type="slidenum">
              <a:rPr lang="en-US"/>
              <a:pPr>
                <a:defRPr/>
              </a:pPr>
              <a:t>‹#›</a:t>
            </a:fld>
            <a:endParaRPr lang="en-US"/>
          </a:p>
        </p:txBody>
      </p:sp>
    </p:spTree>
    <p:extLst>
      <p:ext uri="{BB962C8B-B14F-4D97-AF65-F5344CB8AC3E}">
        <p14:creationId xmlns:p14="http://schemas.microsoft.com/office/powerpoint/2010/main" val="4376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7"/>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a:solidFill>
                  <a:srgbClr val="B870B8"/>
                </a:solidFill>
                <a:latin typeface="Rockwell" charset="0"/>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98475" y="484188"/>
            <a:ext cx="7556500" cy="1116012"/>
          </a:xfrm>
          <a:prstGeom prst="rect">
            <a:avLst/>
          </a:prstGeom>
        </p:spPr>
        <p:txBody>
          <a:bodyPr/>
          <a:lstStyle/>
          <a:p>
            <a:r>
              <a:rPr lang="en-US" smtClean="0"/>
              <a:t>Click to edit Master title style</a:t>
            </a:r>
            <a:endParaRPr/>
          </a:p>
        </p:txBody>
      </p:sp>
      <p:sp>
        <p:nvSpPr>
          <p:cNvPr id="3" name="Content Placeholder 2"/>
          <p:cNvSpPr>
            <a:spLocks noGrp="1"/>
          </p:cNvSpPr>
          <p:nvPr>
            <p:ph idx="1"/>
          </p:nvPr>
        </p:nvSpPr>
        <p:spPr>
          <a:xfrm>
            <a:off x="498475" y="1981200"/>
            <a:ext cx="7556500" cy="4144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a:xfrm>
            <a:off x="6794500" y="6423025"/>
            <a:ext cx="2133600" cy="365125"/>
          </a:xfrm>
          <a:prstGeom prst="rect">
            <a:avLst/>
          </a:prstGeom>
        </p:spPr>
        <p:txBody>
          <a:bodyPr/>
          <a:lstStyle>
            <a:lvl1pPr>
              <a:defRPr smtClean="0"/>
            </a:lvl1pPr>
          </a:lstStyle>
          <a:p>
            <a:pPr>
              <a:defRPr/>
            </a:pPr>
            <a:fld id="{6B1E121D-46BE-6B41-9600-B90A01EEDD10}" type="datetimeFigureOut">
              <a:rPr lang="en-US"/>
              <a:pPr>
                <a:defRPr/>
              </a:pPr>
              <a:t>5/7/17</a:t>
            </a:fld>
            <a:endParaRPr lang="en-US"/>
          </a:p>
        </p:txBody>
      </p:sp>
      <p:sp>
        <p:nvSpPr>
          <p:cNvPr id="8" name="Footer Placeholder 4"/>
          <p:cNvSpPr>
            <a:spLocks noGrp="1"/>
          </p:cNvSpPr>
          <p:nvPr>
            <p:ph type="ftr" sz="quarter" idx="11"/>
          </p:nvPr>
        </p:nvSpPr>
        <p:spPr>
          <a:xfrm>
            <a:off x="201613" y="6423025"/>
            <a:ext cx="6122987"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305800" y="242888"/>
            <a:ext cx="554038" cy="365125"/>
          </a:xfrm>
          <a:prstGeom prst="rect">
            <a:avLst/>
          </a:prstGeom>
        </p:spPr>
        <p:txBody>
          <a:bodyPr/>
          <a:lstStyle>
            <a:lvl1pPr>
              <a:defRPr smtClean="0"/>
            </a:lvl1pPr>
          </a:lstStyle>
          <a:p>
            <a:pPr>
              <a:defRPr/>
            </a:pPr>
            <a:fld id="{8B04987F-2C81-1B4F-B605-5FAE8B589145}" type="slidenum">
              <a:rPr lang="en-US"/>
              <a:pPr>
                <a:defRPr/>
              </a:pPr>
              <a:t>‹#›</a:t>
            </a:fld>
            <a:endParaRPr lang="en-US"/>
          </a:p>
        </p:txBody>
      </p:sp>
    </p:spTree>
    <p:extLst>
      <p:ext uri="{BB962C8B-B14F-4D97-AF65-F5344CB8AC3E}">
        <p14:creationId xmlns:p14="http://schemas.microsoft.com/office/powerpoint/2010/main" val="291064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F1F3305-0469-5F40-BB6A-B7EDFE384EDF}" type="datetimeFigureOut">
              <a:rPr lang="en-US" smtClean="0"/>
              <a:t>5/7/17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58C590F-9640-3740-85C8-D865B64E0AC5}" type="slidenum">
              <a:rPr lang="en-US" smtClean="0"/>
              <a:t>‹#›</a:t>
            </a:fld>
            <a:endParaRPr lang="en-US"/>
          </a:p>
        </p:txBody>
      </p:sp>
    </p:spTree>
    <p:extLst>
      <p:ext uri="{BB962C8B-B14F-4D97-AF65-F5344CB8AC3E}">
        <p14:creationId xmlns:p14="http://schemas.microsoft.com/office/powerpoint/2010/main" val="1597601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008957-E8C9-46EE-BC2F-BBC9F998C093}" type="datetimeFigureOut">
              <a:rPr lang="en-US" smtClean="0"/>
              <a:t>5/7/17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5820E-198E-4F09-B636-0AED6B63E988}" type="slidenum">
              <a:rPr lang="en-US" smtClean="0"/>
              <a:t>‹#›</a:t>
            </a:fld>
            <a:endParaRPr lang="en-US"/>
          </a:p>
        </p:txBody>
      </p:sp>
    </p:spTree>
    <p:extLst>
      <p:ext uri="{BB962C8B-B14F-4D97-AF65-F5344CB8AC3E}">
        <p14:creationId xmlns:p14="http://schemas.microsoft.com/office/powerpoint/2010/main" val="1890635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08957-E8C9-46EE-BC2F-BBC9F998C093}" type="datetimeFigureOut">
              <a:rPr lang="en-US" smtClean="0"/>
              <a:t>5/7/17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5820E-198E-4F09-B636-0AED6B63E988}" type="slidenum">
              <a:rPr lang="en-US" smtClean="0"/>
              <a:t>‹#›</a:t>
            </a:fld>
            <a:endParaRPr lang="en-US"/>
          </a:p>
        </p:txBody>
      </p:sp>
    </p:spTree>
    <p:extLst>
      <p:ext uri="{BB962C8B-B14F-4D97-AF65-F5344CB8AC3E}">
        <p14:creationId xmlns:p14="http://schemas.microsoft.com/office/powerpoint/2010/main" val="2831292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008957-E8C9-46EE-BC2F-BBC9F998C093}" type="datetimeFigureOut">
              <a:rPr lang="en-US" smtClean="0"/>
              <a:t>5/7/17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5820E-198E-4F09-B636-0AED6B63E988}" type="slidenum">
              <a:rPr lang="en-US" smtClean="0"/>
              <a:t>‹#›</a:t>
            </a:fld>
            <a:endParaRPr lang="en-US"/>
          </a:p>
        </p:txBody>
      </p:sp>
    </p:spTree>
    <p:extLst>
      <p:ext uri="{BB962C8B-B14F-4D97-AF65-F5344CB8AC3E}">
        <p14:creationId xmlns:p14="http://schemas.microsoft.com/office/powerpoint/2010/main" val="313866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LP_2016_Logo (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691" y="6296749"/>
            <a:ext cx="1439346" cy="469163"/>
          </a:xfrm>
          <a:prstGeom prst="rect">
            <a:avLst/>
          </a:prstGeom>
        </p:spPr>
      </p:pic>
      <p:pic>
        <p:nvPicPr>
          <p:cNvPr id="8" name="Shape 314"/>
          <p:cNvPicPr preferRelativeResize="0"/>
          <p:nvPr userDrawn="1"/>
        </p:nvPicPr>
        <p:blipFill rotWithShape="1">
          <a:blip r:embed="rId3">
            <a:alphaModFix/>
          </a:blip>
          <a:srcRect/>
          <a:stretch/>
        </p:blipFill>
        <p:spPr>
          <a:xfrm>
            <a:off x="8559294" y="6296749"/>
            <a:ext cx="584706" cy="561349"/>
          </a:xfrm>
          <a:prstGeom prst="rect">
            <a:avLst/>
          </a:prstGeom>
          <a:noFill/>
          <a:ln>
            <a:noFill/>
          </a:ln>
        </p:spPr>
      </p:pic>
    </p:spTree>
    <p:extLst>
      <p:ext uri="{BB962C8B-B14F-4D97-AF65-F5344CB8AC3E}">
        <p14:creationId xmlns:p14="http://schemas.microsoft.com/office/powerpoint/2010/main" val="3889501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008957-E8C9-46EE-BC2F-BBC9F998C093}" type="datetimeFigureOut">
              <a:rPr lang="en-US" smtClean="0"/>
              <a:t>5/7/17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5820E-198E-4F09-B636-0AED6B63E988}" type="slidenum">
              <a:rPr lang="en-US" smtClean="0"/>
              <a:t>‹#›</a:t>
            </a:fld>
            <a:endParaRPr lang="en-US"/>
          </a:p>
        </p:txBody>
      </p:sp>
    </p:spTree>
    <p:extLst>
      <p:ext uri="{BB962C8B-B14F-4D97-AF65-F5344CB8AC3E}">
        <p14:creationId xmlns:p14="http://schemas.microsoft.com/office/powerpoint/2010/main" val="2767291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008957-E8C9-46EE-BC2F-BBC9F998C093}" type="datetimeFigureOut">
              <a:rPr lang="en-US" smtClean="0"/>
              <a:t>5/7/17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B5820E-198E-4F09-B636-0AED6B63E988}" type="slidenum">
              <a:rPr lang="en-US" smtClean="0"/>
              <a:t>‹#›</a:t>
            </a:fld>
            <a:endParaRPr lang="en-US"/>
          </a:p>
        </p:txBody>
      </p:sp>
    </p:spTree>
    <p:extLst>
      <p:ext uri="{BB962C8B-B14F-4D97-AF65-F5344CB8AC3E}">
        <p14:creationId xmlns:p14="http://schemas.microsoft.com/office/powerpoint/2010/main" val="3325519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008957-E8C9-46EE-BC2F-BBC9F998C093}" type="datetimeFigureOut">
              <a:rPr lang="en-US" smtClean="0"/>
              <a:t>5/7/17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B5820E-198E-4F09-B636-0AED6B63E988}" type="slidenum">
              <a:rPr lang="en-US" smtClean="0"/>
              <a:t>‹#›</a:t>
            </a:fld>
            <a:endParaRPr lang="en-US"/>
          </a:p>
        </p:txBody>
      </p:sp>
    </p:spTree>
    <p:extLst>
      <p:ext uri="{BB962C8B-B14F-4D97-AF65-F5344CB8AC3E}">
        <p14:creationId xmlns:p14="http://schemas.microsoft.com/office/powerpoint/2010/main" val="997612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08957-E8C9-46EE-BC2F-BBC9F998C093}" type="datetimeFigureOut">
              <a:rPr lang="en-US" smtClean="0"/>
              <a:t>5/7/17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B5820E-198E-4F09-B636-0AED6B63E988}" type="slidenum">
              <a:rPr lang="en-US" smtClean="0"/>
              <a:t>‹#›</a:t>
            </a:fld>
            <a:endParaRPr lang="en-US"/>
          </a:p>
        </p:txBody>
      </p:sp>
    </p:spTree>
    <p:extLst>
      <p:ext uri="{BB962C8B-B14F-4D97-AF65-F5344CB8AC3E}">
        <p14:creationId xmlns:p14="http://schemas.microsoft.com/office/powerpoint/2010/main" val="2375397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08957-E8C9-46EE-BC2F-BBC9F998C093}" type="datetimeFigureOut">
              <a:rPr lang="en-US" smtClean="0"/>
              <a:t>5/7/17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5820E-198E-4F09-B636-0AED6B63E988}" type="slidenum">
              <a:rPr lang="en-US" smtClean="0"/>
              <a:t>‹#›</a:t>
            </a:fld>
            <a:endParaRPr lang="en-US"/>
          </a:p>
        </p:txBody>
      </p:sp>
    </p:spTree>
    <p:extLst>
      <p:ext uri="{BB962C8B-B14F-4D97-AF65-F5344CB8AC3E}">
        <p14:creationId xmlns:p14="http://schemas.microsoft.com/office/powerpoint/2010/main" val="3246636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08957-E8C9-46EE-BC2F-BBC9F998C093}" type="datetimeFigureOut">
              <a:rPr lang="en-US" smtClean="0"/>
              <a:t>5/7/17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5820E-198E-4F09-B636-0AED6B63E988}" type="slidenum">
              <a:rPr lang="en-US" smtClean="0"/>
              <a:t>‹#›</a:t>
            </a:fld>
            <a:endParaRPr lang="en-US"/>
          </a:p>
        </p:txBody>
      </p:sp>
    </p:spTree>
    <p:extLst>
      <p:ext uri="{BB962C8B-B14F-4D97-AF65-F5344CB8AC3E}">
        <p14:creationId xmlns:p14="http://schemas.microsoft.com/office/powerpoint/2010/main" val="3170028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08957-E8C9-46EE-BC2F-BBC9F998C093}" type="datetimeFigureOut">
              <a:rPr lang="en-US" smtClean="0"/>
              <a:t>5/7/17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5820E-198E-4F09-B636-0AED6B63E988}" type="slidenum">
              <a:rPr lang="en-US" smtClean="0"/>
              <a:t>‹#›</a:t>
            </a:fld>
            <a:endParaRPr lang="en-US"/>
          </a:p>
        </p:txBody>
      </p:sp>
    </p:spTree>
    <p:extLst>
      <p:ext uri="{BB962C8B-B14F-4D97-AF65-F5344CB8AC3E}">
        <p14:creationId xmlns:p14="http://schemas.microsoft.com/office/powerpoint/2010/main" val="2657611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08957-E8C9-46EE-BC2F-BBC9F998C093}" type="datetimeFigureOut">
              <a:rPr lang="en-US" smtClean="0"/>
              <a:t>5/7/17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5820E-198E-4F09-B636-0AED6B63E988}" type="slidenum">
              <a:rPr lang="en-US" smtClean="0"/>
              <a:t>‹#›</a:t>
            </a:fld>
            <a:endParaRPr lang="en-US"/>
          </a:p>
        </p:txBody>
      </p:sp>
    </p:spTree>
    <p:extLst>
      <p:ext uri="{BB962C8B-B14F-4D97-AF65-F5344CB8AC3E}">
        <p14:creationId xmlns:p14="http://schemas.microsoft.com/office/powerpoint/2010/main" val="347819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74637"/>
            <a:ext cx="8229600"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7" name="Shape 17"/>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sldNum" idx="12"/>
          </p:nvPr>
        </p:nvSpPr>
        <p:spPr>
          <a:xfrm>
            <a:off x="8556791" y="6333134"/>
            <a:ext cx="548699" cy="524699"/>
          </a:xfrm>
          <a:prstGeom prst="rect">
            <a:avLst/>
          </a:prstGeom>
          <a:noFill/>
          <a:ln>
            <a:noFill/>
          </a:ln>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5" name="Picture 4" descr="CLP_2016_Logo (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691" y="6296749"/>
            <a:ext cx="1439346" cy="469163"/>
          </a:xfrm>
          <a:prstGeom prst="rect">
            <a:avLst/>
          </a:prstGeom>
        </p:spPr>
      </p:pic>
      <p:pic>
        <p:nvPicPr>
          <p:cNvPr id="6" name="Shape 314"/>
          <p:cNvPicPr preferRelativeResize="0"/>
          <p:nvPr userDrawn="1"/>
        </p:nvPicPr>
        <p:blipFill rotWithShape="1">
          <a:blip r:embed="rId3">
            <a:alphaModFix/>
          </a:blip>
          <a:srcRect/>
          <a:stretch/>
        </p:blipFill>
        <p:spPr>
          <a:xfrm>
            <a:off x="8559294" y="6296749"/>
            <a:ext cx="584706" cy="561349"/>
          </a:xfrm>
          <a:prstGeom prst="rect">
            <a:avLst/>
          </a:prstGeom>
          <a:noFill/>
          <a:ln>
            <a:noFill/>
          </a:ln>
        </p:spPr>
      </p:pic>
    </p:spTree>
    <p:extLst>
      <p:ext uri="{BB962C8B-B14F-4D97-AF65-F5344CB8AC3E}">
        <p14:creationId xmlns:p14="http://schemas.microsoft.com/office/powerpoint/2010/main" val="34419757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98F8F05-7D17-E849-A5B9-B0C01E2BE883}" type="datetimeFigureOut">
              <a:rPr lang="en-US" smtClean="0"/>
              <a:t>5/7/17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0D85072-CB66-D644-9AC7-6305DA4CC5AC}" type="slidenum">
              <a:rPr lang="en-US" smtClean="0"/>
              <a:t>‹#›</a:t>
            </a:fld>
            <a:endParaRPr lang="en-US"/>
          </a:p>
        </p:txBody>
      </p:sp>
      <p:pic>
        <p:nvPicPr>
          <p:cNvPr id="7" name="Picture 6" descr="CLP_2016_Logo (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691" y="6296749"/>
            <a:ext cx="1439346" cy="469163"/>
          </a:xfrm>
          <a:prstGeom prst="rect">
            <a:avLst/>
          </a:prstGeom>
        </p:spPr>
      </p:pic>
      <p:pic>
        <p:nvPicPr>
          <p:cNvPr id="8" name="Shape 314"/>
          <p:cNvPicPr preferRelativeResize="0"/>
          <p:nvPr userDrawn="1"/>
        </p:nvPicPr>
        <p:blipFill rotWithShape="1">
          <a:blip r:embed="rId3">
            <a:alphaModFix/>
          </a:blip>
          <a:srcRect/>
          <a:stretch/>
        </p:blipFill>
        <p:spPr>
          <a:xfrm>
            <a:off x="8559294" y="6296749"/>
            <a:ext cx="584706" cy="561349"/>
          </a:xfrm>
          <a:prstGeom prst="rect">
            <a:avLst/>
          </a:prstGeom>
          <a:noFill/>
          <a:ln>
            <a:noFill/>
          </a:ln>
        </p:spPr>
      </p:pic>
    </p:spTree>
    <p:extLst>
      <p:ext uri="{BB962C8B-B14F-4D97-AF65-F5344CB8AC3E}">
        <p14:creationId xmlns:p14="http://schemas.microsoft.com/office/powerpoint/2010/main" val="13888606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Shape 12"/>
        <p:cNvGrpSpPr/>
        <p:nvPr/>
      </p:nvGrpSpPr>
      <p:grpSpPr>
        <a:xfrm>
          <a:off x="0" y="0"/>
          <a:ext cx="0" cy="0"/>
          <a:chOff x="0" y="0"/>
          <a:chExt cx="0" cy="0"/>
        </a:xfrm>
      </p:grpSpPr>
      <p:sp>
        <p:nvSpPr>
          <p:cNvPr id="14" name="Shape 14"/>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810678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descr="CLP_2016_Logo (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691" y="6296749"/>
            <a:ext cx="1439346" cy="469163"/>
          </a:xfrm>
          <a:prstGeom prst="rect">
            <a:avLst/>
          </a:prstGeom>
        </p:spPr>
      </p:pic>
      <p:pic>
        <p:nvPicPr>
          <p:cNvPr id="8" name="Shape 314"/>
          <p:cNvPicPr preferRelativeResize="0"/>
          <p:nvPr userDrawn="1"/>
        </p:nvPicPr>
        <p:blipFill rotWithShape="1">
          <a:blip r:embed="rId3">
            <a:alphaModFix/>
          </a:blip>
          <a:srcRect/>
          <a:stretch/>
        </p:blipFill>
        <p:spPr>
          <a:xfrm>
            <a:off x="8559294" y="6296749"/>
            <a:ext cx="584706" cy="561349"/>
          </a:xfrm>
          <a:prstGeom prst="rect">
            <a:avLst/>
          </a:prstGeom>
          <a:noFill/>
          <a:ln>
            <a:noFill/>
          </a:ln>
        </p:spPr>
      </p:pic>
    </p:spTree>
    <p:extLst>
      <p:ext uri="{BB962C8B-B14F-4D97-AF65-F5344CB8AC3E}">
        <p14:creationId xmlns:p14="http://schemas.microsoft.com/office/powerpoint/2010/main" val="19194323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8B25D4-74A9-0349-AAA4-0FFE720670CA}" type="datetimeFigureOut">
              <a:rPr lang="en-US" smtClean="0"/>
              <a:t>5/7/17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9582A6-2B75-9B41-BCCD-33521BE4D3BB}" type="slidenum">
              <a:rPr lang="en-US" smtClean="0"/>
              <a:t>‹#›</a:t>
            </a:fld>
            <a:endParaRPr lang="en-US"/>
          </a:p>
        </p:txBody>
      </p:sp>
    </p:spTree>
    <p:extLst>
      <p:ext uri="{BB962C8B-B14F-4D97-AF65-F5344CB8AC3E}">
        <p14:creationId xmlns:p14="http://schemas.microsoft.com/office/powerpoint/2010/main" val="1862612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Body">
    <p:spTree>
      <p:nvGrpSpPr>
        <p:cNvPr id="1" name="Shape 15"/>
        <p:cNvGrpSpPr/>
        <p:nvPr/>
      </p:nvGrpSpPr>
      <p:grpSpPr>
        <a:xfrm>
          <a:off x="0" y="0"/>
          <a:ext cx="0" cy="0"/>
          <a:chOff x="0" y="0"/>
          <a:chExt cx="0" cy="0"/>
        </a:xfrm>
      </p:grpSpPr>
      <p:sp>
        <p:nvSpPr>
          <p:cNvPr id="18" name="Shape 18"/>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340252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28013184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28240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6" r:id="rId6"/>
    <p:sldLayoutId id="2147483771" r:id="rId7"/>
    <p:sldLayoutId id="2147483772" r:id="rId8"/>
    <p:sldLayoutId id="2147483773" r:id="rId9"/>
    <p:sldLayoutId id="2147483774" r:id="rId10"/>
    <p:sldLayoutId id="2147483750" r:id="rId11"/>
    <p:sldLayoutId id="2147483777" r:id="rId12"/>
    <p:sldLayoutId id="2147483778" r:id="rId13"/>
    <p:sldLayoutId id="2147483779" r:id="rId14"/>
    <p:sldLayoutId id="2147483780" r:id="rId15"/>
    <p:sldLayoutId id="2147483781" r:id="rId16"/>
  </p:sldLayoutIdLst>
  <p:txStyles>
    <p:titleStyle>
      <a:lvl1pPr algn="ctr" defTabSz="912472" rtl="0" eaLnBrk="1" latinLnBrk="0" hangingPunct="1">
        <a:spcBef>
          <a:spcPct val="0"/>
        </a:spcBef>
        <a:buNone/>
        <a:defRPr sz="4400" kern="1200">
          <a:solidFill>
            <a:schemeClr val="tx1"/>
          </a:solidFill>
          <a:latin typeface="+mj-lt"/>
          <a:ea typeface="+mj-ea"/>
          <a:cs typeface="+mj-cs"/>
        </a:defRPr>
      </a:lvl1pPr>
    </p:titleStyle>
    <p:bodyStyle>
      <a:lvl1pPr marL="342178" indent="-342178" algn="l" defTabSz="9124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381" indent="-285151" algn="l" defTabSz="9124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590" indent="-228122" algn="l" defTabSz="9124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822" indent="-228122" algn="l" defTabSz="9124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3063" indent="-228122" algn="l" defTabSz="9124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296" indent="-228122" algn="l" defTabSz="9124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536" indent="-228122" algn="l" defTabSz="9124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766" indent="-228122" algn="l" defTabSz="9124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8005" indent="-228122" algn="l" defTabSz="9124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472" rtl="0" eaLnBrk="1" latinLnBrk="0" hangingPunct="1">
        <a:defRPr sz="1800" kern="1200">
          <a:solidFill>
            <a:schemeClr val="tx1"/>
          </a:solidFill>
          <a:latin typeface="+mn-lt"/>
          <a:ea typeface="+mn-ea"/>
          <a:cs typeface="+mn-cs"/>
        </a:defRPr>
      </a:lvl1pPr>
      <a:lvl2pPr marL="456235" algn="l" defTabSz="912472" rtl="0" eaLnBrk="1" latinLnBrk="0" hangingPunct="1">
        <a:defRPr sz="1800" kern="1200">
          <a:solidFill>
            <a:schemeClr val="tx1"/>
          </a:solidFill>
          <a:latin typeface="+mn-lt"/>
          <a:ea typeface="+mn-ea"/>
          <a:cs typeface="+mn-cs"/>
        </a:defRPr>
      </a:lvl2pPr>
      <a:lvl3pPr marL="912472" algn="l" defTabSz="912472" rtl="0" eaLnBrk="1" latinLnBrk="0" hangingPunct="1">
        <a:defRPr sz="1800" kern="1200">
          <a:solidFill>
            <a:schemeClr val="tx1"/>
          </a:solidFill>
          <a:latin typeface="+mn-lt"/>
          <a:ea typeface="+mn-ea"/>
          <a:cs typeface="+mn-cs"/>
        </a:defRPr>
      </a:lvl3pPr>
      <a:lvl4pPr marL="1368709" algn="l" defTabSz="912472" rtl="0" eaLnBrk="1" latinLnBrk="0" hangingPunct="1">
        <a:defRPr sz="1800" kern="1200">
          <a:solidFill>
            <a:schemeClr val="tx1"/>
          </a:solidFill>
          <a:latin typeface="+mn-lt"/>
          <a:ea typeface="+mn-ea"/>
          <a:cs typeface="+mn-cs"/>
        </a:defRPr>
      </a:lvl4pPr>
      <a:lvl5pPr marL="1824943" algn="l" defTabSz="912472" rtl="0" eaLnBrk="1" latinLnBrk="0" hangingPunct="1">
        <a:defRPr sz="1800" kern="1200">
          <a:solidFill>
            <a:schemeClr val="tx1"/>
          </a:solidFill>
          <a:latin typeface="+mn-lt"/>
          <a:ea typeface="+mn-ea"/>
          <a:cs typeface="+mn-cs"/>
        </a:defRPr>
      </a:lvl5pPr>
      <a:lvl6pPr marL="2281179" algn="l" defTabSz="912472" rtl="0" eaLnBrk="1" latinLnBrk="0" hangingPunct="1">
        <a:defRPr sz="1800" kern="1200">
          <a:solidFill>
            <a:schemeClr val="tx1"/>
          </a:solidFill>
          <a:latin typeface="+mn-lt"/>
          <a:ea typeface="+mn-ea"/>
          <a:cs typeface="+mn-cs"/>
        </a:defRPr>
      </a:lvl6pPr>
      <a:lvl7pPr marL="2737415" algn="l" defTabSz="912472" rtl="0" eaLnBrk="1" latinLnBrk="0" hangingPunct="1">
        <a:defRPr sz="1800" kern="1200">
          <a:solidFill>
            <a:schemeClr val="tx1"/>
          </a:solidFill>
          <a:latin typeface="+mn-lt"/>
          <a:ea typeface="+mn-ea"/>
          <a:cs typeface="+mn-cs"/>
        </a:defRPr>
      </a:lvl7pPr>
      <a:lvl8pPr marL="3193650" algn="l" defTabSz="912472" rtl="0" eaLnBrk="1" latinLnBrk="0" hangingPunct="1">
        <a:defRPr sz="1800" kern="1200">
          <a:solidFill>
            <a:schemeClr val="tx1"/>
          </a:solidFill>
          <a:latin typeface="+mn-lt"/>
          <a:ea typeface="+mn-ea"/>
          <a:cs typeface="+mn-cs"/>
        </a:defRPr>
      </a:lvl8pPr>
      <a:lvl9pPr marL="3649885" algn="l" defTabSz="9124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08957-E8C9-46EE-BC2F-BBC9F998C093}" type="datetimeFigureOut">
              <a:rPr lang="en-US" smtClean="0"/>
              <a:t>5/7/17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820E-198E-4F09-B636-0AED6B63E988}" type="slidenum">
              <a:rPr lang="en-US" smtClean="0"/>
              <a:t>‹#›</a:t>
            </a:fld>
            <a:endParaRPr lang="en-US"/>
          </a:p>
        </p:txBody>
      </p:sp>
    </p:spTree>
    <p:extLst>
      <p:ext uri="{BB962C8B-B14F-4D97-AF65-F5344CB8AC3E}">
        <p14:creationId xmlns:p14="http://schemas.microsoft.com/office/powerpoint/2010/main" val="244794548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206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206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206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206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careerladdersproject.org" TargetMode="External"/><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emf"/></Relationships>
</file>

<file path=ppt/slides/_rels/slide1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41.xml.rels><?xml version="1.0" encoding="UTF-8" standalone="yes"?>
<Relationships xmlns="http://schemas.openxmlformats.org/package/2006/relationships"><Relationship Id="rId3" Type="http://schemas.openxmlformats.org/officeDocument/2006/relationships/hyperlink" Target="mailto:mparsons@sdcccd.edu" TargetMode="External"/><Relationship Id="rId4" Type="http://schemas.openxmlformats.org/officeDocument/2006/relationships/hyperlink" Target="http://www.careerladdersproject.org" TargetMode="External"/><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1.png"/><Relationship Id="rId10" Type="http://schemas.openxmlformats.org/officeDocument/2006/relationships/image" Target="../media/image33.jpeg"/><Relationship Id="rId1" Type="http://schemas.openxmlformats.org/officeDocument/2006/relationships/slideLayout" Target="../slideLayouts/slideLayout1.xml"/><Relationship Id="rId2" Type="http://schemas.openxmlformats.org/officeDocument/2006/relationships/hyperlink" Target="mailto:psimon@careerladdersproject.or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g"/><Relationship Id="rId1" Type="http://schemas.openxmlformats.org/officeDocument/2006/relationships/slideLayout" Target="../slideLayouts/slideLayout9.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9" name="Picture 8" descr="CLP_2016_Logo (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439" y="929516"/>
            <a:ext cx="3364291" cy="1096609"/>
          </a:xfrm>
          <a:prstGeom prst="rect">
            <a:avLst/>
          </a:prstGeom>
        </p:spPr>
      </p:pic>
      <p:pic>
        <p:nvPicPr>
          <p:cNvPr id="11" name="Shape 314"/>
          <p:cNvPicPr preferRelativeResize="0"/>
          <p:nvPr/>
        </p:nvPicPr>
        <p:blipFill rotWithShape="1">
          <a:blip r:embed="rId4">
            <a:alphaModFix/>
          </a:blip>
          <a:srcRect/>
          <a:stretch/>
        </p:blipFill>
        <p:spPr>
          <a:xfrm>
            <a:off x="4993930" y="2876737"/>
            <a:ext cx="4150169" cy="3981361"/>
          </a:xfrm>
          <a:prstGeom prst="rect">
            <a:avLst/>
          </a:prstGeom>
          <a:noFill/>
          <a:ln>
            <a:noFill/>
          </a:ln>
        </p:spPr>
      </p:pic>
      <p:sp>
        <p:nvSpPr>
          <p:cNvPr id="13" name="Shape 315"/>
          <p:cNvSpPr txBox="1">
            <a:spLocks/>
          </p:cNvSpPr>
          <p:nvPr/>
        </p:nvSpPr>
        <p:spPr>
          <a:xfrm>
            <a:off x="876272" y="2155871"/>
            <a:ext cx="6167236" cy="686054"/>
          </a:xfrm>
          <a:prstGeom prst="rect">
            <a:avLst/>
          </a:prstGeom>
        </p:spPr>
        <p:txBody>
          <a:bodyPr lIns="91425" tIns="91425" rIns="91425" bIns="91425" anchor="b" anchorCtr="0">
            <a:noAutofit/>
          </a:bodyPr>
          <a:lstStyle>
            <a:lvl1pPr algn="ctr" defTabSz="912472"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3200" dirty="0" smtClean="0">
                <a:solidFill>
                  <a:srgbClr val="3D85C6"/>
                </a:solidFill>
              </a:rPr>
              <a:t>Contextualized Teaching &amp; Learning</a:t>
            </a:r>
            <a:endParaRPr lang="en" sz="2800" dirty="0">
              <a:solidFill>
                <a:srgbClr val="434343"/>
              </a:solidFill>
            </a:endParaRPr>
          </a:p>
        </p:txBody>
      </p:sp>
      <p:sp>
        <p:nvSpPr>
          <p:cNvPr id="7" name="Shape 89"/>
          <p:cNvSpPr txBox="1"/>
          <p:nvPr/>
        </p:nvSpPr>
        <p:spPr>
          <a:xfrm>
            <a:off x="1308741" y="2930776"/>
            <a:ext cx="4994019" cy="9259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dirty="0" smtClean="0">
                <a:solidFill>
                  <a:srgbClr val="000090"/>
                </a:solidFill>
                <a:latin typeface="Calibri"/>
                <a:ea typeface="Calibri"/>
                <a:cs typeface="Calibri"/>
                <a:sym typeface="Calibri"/>
              </a:rPr>
              <a:t>CTE Leadership Institute</a:t>
            </a:r>
          </a:p>
          <a:p>
            <a:pPr marL="0" marR="0" lvl="0" indent="0" algn="l" rtl="0">
              <a:spcBef>
                <a:spcPts val="0"/>
              </a:spcBef>
              <a:buSzPct val="25000"/>
              <a:buNone/>
            </a:pPr>
            <a:r>
              <a:rPr lang="en-US" dirty="0" smtClean="0">
                <a:solidFill>
                  <a:srgbClr val="BFBFBF"/>
                </a:solidFill>
                <a:latin typeface="Calibri"/>
                <a:ea typeface="Calibri"/>
                <a:cs typeface="Calibri"/>
                <a:sym typeface="Calibri"/>
              </a:rPr>
              <a:t>Academic Senate for California Community Colleges</a:t>
            </a:r>
          </a:p>
          <a:p>
            <a:pPr marL="0" marR="0" lvl="0" indent="0" algn="l" rtl="0">
              <a:spcBef>
                <a:spcPts val="0"/>
              </a:spcBef>
              <a:buSzPct val="25000"/>
              <a:buNone/>
            </a:pPr>
            <a:r>
              <a:rPr lang="en-US" dirty="0" smtClean="0">
                <a:solidFill>
                  <a:srgbClr val="BFBFBF"/>
                </a:solidFill>
                <a:latin typeface="Calibri"/>
                <a:ea typeface="Calibri"/>
                <a:cs typeface="Calibri"/>
                <a:sym typeface="Calibri"/>
              </a:rPr>
              <a:t>May 6, 2017</a:t>
            </a:r>
            <a:endParaRPr lang="en-US" sz="1800" b="0" i="0" u="none" strike="noStrike" cap="none" baseline="0" dirty="0">
              <a:solidFill>
                <a:srgbClr val="BFBFBF"/>
              </a:solidFill>
              <a:latin typeface="Calibri"/>
              <a:ea typeface="Calibri"/>
              <a:cs typeface="Calibri"/>
              <a:sym typeface="Calibri"/>
            </a:endParaRPr>
          </a:p>
        </p:txBody>
      </p:sp>
      <p:sp>
        <p:nvSpPr>
          <p:cNvPr id="8" name="Shape 472"/>
          <p:cNvSpPr txBox="1"/>
          <p:nvPr/>
        </p:nvSpPr>
        <p:spPr>
          <a:xfrm>
            <a:off x="2334846" y="3950778"/>
            <a:ext cx="3879950" cy="1916595"/>
          </a:xfrm>
          <a:prstGeom prst="rect">
            <a:avLst/>
          </a:prstGeom>
          <a:noFill/>
          <a:ln>
            <a:noFill/>
          </a:ln>
        </p:spPr>
        <p:txBody>
          <a:bodyPr lIns="91425" tIns="91425" rIns="91425" bIns="91425" anchor="t" anchorCtr="0">
            <a:noAutofit/>
          </a:bodyPr>
          <a:lstStyle/>
          <a:p>
            <a:pPr lvl="0" rtl="0">
              <a:spcBef>
                <a:spcPts val="0"/>
              </a:spcBef>
              <a:buNone/>
            </a:pPr>
            <a:endParaRPr lang="en-US" sz="1200" dirty="0" smtClean="0">
              <a:solidFill>
                <a:srgbClr val="446680"/>
              </a:solidFill>
            </a:endParaRPr>
          </a:p>
          <a:p>
            <a:pPr lvl="0">
              <a:spcBef>
                <a:spcPts val="0"/>
              </a:spcBef>
              <a:buClr>
                <a:schemeClr val="dk1"/>
              </a:buClr>
              <a:buSzPct val="68750"/>
            </a:pPr>
            <a:endParaRPr lang="en-US" sz="1400" b="1" dirty="0" smtClean="0">
              <a:solidFill>
                <a:srgbClr val="446680"/>
              </a:solidFill>
            </a:endParaRPr>
          </a:p>
          <a:p>
            <a:pPr lvl="0">
              <a:spcBef>
                <a:spcPts val="0"/>
              </a:spcBef>
              <a:buClr>
                <a:schemeClr val="dk1"/>
              </a:buClr>
              <a:buSzPct val="68750"/>
            </a:pPr>
            <a:r>
              <a:rPr lang="en-US" sz="1600" b="1" dirty="0">
                <a:solidFill>
                  <a:srgbClr val="446680"/>
                </a:solidFill>
              </a:rPr>
              <a:t>Peter Simon</a:t>
            </a:r>
          </a:p>
          <a:p>
            <a:pPr lvl="0">
              <a:spcBef>
                <a:spcPts val="0"/>
              </a:spcBef>
              <a:buClr>
                <a:schemeClr val="dk1"/>
              </a:buClr>
              <a:buSzPct val="68750"/>
            </a:pPr>
            <a:r>
              <a:rPr lang="en-US" sz="1200" dirty="0">
                <a:solidFill>
                  <a:srgbClr val="446680"/>
                </a:solidFill>
              </a:rPr>
              <a:t>Senior Consultant</a:t>
            </a:r>
          </a:p>
          <a:p>
            <a:pPr lvl="0">
              <a:spcBef>
                <a:spcPts val="0"/>
              </a:spcBef>
              <a:buClr>
                <a:schemeClr val="dk1"/>
              </a:buClr>
              <a:buSzPct val="68750"/>
            </a:pPr>
            <a:r>
              <a:rPr lang="en-US" sz="1200" dirty="0">
                <a:solidFill>
                  <a:srgbClr val="446680"/>
                </a:solidFill>
              </a:rPr>
              <a:t>Career Ladders Project</a:t>
            </a:r>
          </a:p>
          <a:p>
            <a:pPr lvl="0">
              <a:spcBef>
                <a:spcPts val="0"/>
              </a:spcBef>
              <a:buClr>
                <a:schemeClr val="dk1"/>
              </a:buClr>
              <a:buSzPct val="68750"/>
            </a:pPr>
            <a:endParaRPr lang="en-US" sz="1000" b="1" dirty="0" smtClean="0">
              <a:solidFill>
                <a:srgbClr val="446680"/>
              </a:solidFill>
            </a:endParaRPr>
          </a:p>
          <a:p>
            <a:pPr lvl="0">
              <a:spcBef>
                <a:spcPts val="0"/>
              </a:spcBef>
              <a:buClr>
                <a:schemeClr val="dk1"/>
              </a:buClr>
              <a:buSzPct val="68750"/>
            </a:pPr>
            <a:r>
              <a:rPr lang="en-US" sz="1600" b="1" dirty="0" smtClean="0">
                <a:solidFill>
                  <a:srgbClr val="446680"/>
                </a:solidFill>
              </a:rPr>
              <a:t>Toni Parsons</a:t>
            </a:r>
          </a:p>
          <a:p>
            <a:pPr lvl="0">
              <a:spcBef>
                <a:spcPts val="0"/>
              </a:spcBef>
              <a:buClr>
                <a:schemeClr val="dk1"/>
              </a:buClr>
              <a:buSzPct val="68750"/>
            </a:pPr>
            <a:r>
              <a:rPr lang="en-US" sz="1200" dirty="0" smtClean="0">
                <a:solidFill>
                  <a:srgbClr val="446680"/>
                </a:solidFill>
              </a:rPr>
              <a:t>Mathematics Department Chair</a:t>
            </a:r>
          </a:p>
          <a:p>
            <a:pPr lvl="0">
              <a:spcBef>
                <a:spcPts val="0"/>
              </a:spcBef>
              <a:buClr>
                <a:schemeClr val="dk1"/>
              </a:buClr>
              <a:buSzPct val="68750"/>
            </a:pPr>
            <a:r>
              <a:rPr lang="en-US" sz="1200" dirty="0" smtClean="0">
                <a:solidFill>
                  <a:srgbClr val="446680"/>
                </a:solidFill>
              </a:rPr>
              <a:t>San Diego Mesa College</a:t>
            </a:r>
          </a:p>
          <a:p>
            <a:pPr lvl="0">
              <a:spcBef>
                <a:spcPts val="0"/>
              </a:spcBef>
              <a:buClr>
                <a:schemeClr val="dk1"/>
              </a:buClr>
              <a:buSzPct val="68750"/>
            </a:pPr>
            <a:endParaRPr lang="en-US" sz="1200" dirty="0" smtClean="0">
              <a:solidFill>
                <a:srgbClr val="446680"/>
              </a:solidFill>
            </a:endParaRPr>
          </a:p>
          <a:p>
            <a:pPr lvl="0">
              <a:spcBef>
                <a:spcPts val="0"/>
              </a:spcBef>
              <a:buClr>
                <a:schemeClr val="dk1"/>
              </a:buClr>
              <a:buSzPct val="68750"/>
            </a:pPr>
            <a:endParaRPr lang="en-US" sz="1200" b="1" dirty="0" smtClean="0">
              <a:solidFill>
                <a:srgbClr val="446680"/>
              </a:solidFill>
            </a:endParaRPr>
          </a:p>
          <a:p>
            <a:pPr lvl="0">
              <a:spcBef>
                <a:spcPts val="0"/>
              </a:spcBef>
              <a:buClr>
                <a:schemeClr val="dk1"/>
              </a:buClr>
              <a:buSzPct val="68750"/>
            </a:pPr>
            <a:endParaRPr lang="en-US" sz="1200" b="1" dirty="0">
              <a:solidFill>
                <a:srgbClr val="446680"/>
              </a:solidFill>
            </a:endParaRPr>
          </a:p>
          <a:p>
            <a:pPr lvl="0">
              <a:spcBef>
                <a:spcPts val="0"/>
              </a:spcBef>
              <a:buClr>
                <a:schemeClr val="dk1"/>
              </a:buClr>
              <a:buSzPct val="68750"/>
            </a:pPr>
            <a:endParaRPr lang="en-US" sz="1200" dirty="0">
              <a:solidFill>
                <a:srgbClr val="446680"/>
              </a:solidFill>
            </a:endParaRPr>
          </a:p>
          <a:p>
            <a:pPr lvl="0" rtl="0">
              <a:spcBef>
                <a:spcPts val="0"/>
              </a:spcBef>
              <a:buClr>
                <a:schemeClr val="dk1"/>
              </a:buClr>
              <a:buSzPct val="68750"/>
              <a:buFont typeface="Arial"/>
              <a:buNone/>
            </a:pPr>
            <a:endParaRPr lang="en" sz="1200" dirty="0">
              <a:solidFill>
                <a:srgbClr val="446680"/>
              </a:solidFill>
            </a:endParaRPr>
          </a:p>
          <a:p>
            <a:pPr lvl="0" rtl="0">
              <a:spcBef>
                <a:spcPts val="0"/>
              </a:spcBef>
              <a:buNone/>
            </a:pPr>
            <a:endParaRPr sz="1600" dirty="0">
              <a:solidFill>
                <a:srgbClr val="424242"/>
              </a:solidFill>
            </a:endParaRPr>
          </a:p>
          <a:p>
            <a:pPr lvl="0" rtl="0">
              <a:spcBef>
                <a:spcPts val="0"/>
              </a:spcBef>
              <a:buNone/>
            </a:pPr>
            <a:endParaRPr sz="2000" u="sng" dirty="0">
              <a:solidFill>
                <a:srgbClr val="0097A7"/>
              </a:solidFill>
              <a:hlinkClick r:id="rId5"/>
            </a:endParaRPr>
          </a:p>
          <a:p>
            <a:pPr lvl="0" rtl="0">
              <a:spcBef>
                <a:spcPts val="0"/>
              </a:spcBef>
              <a:buNone/>
            </a:pPr>
            <a:endParaRPr dirty="0"/>
          </a:p>
          <a:p>
            <a:pPr lvl="0" rtl="0">
              <a:spcBef>
                <a:spcPts val="0"/>
              </a:spcBef>
              <a:buNone/>
            </a:pPr>
            <a:endParaRPr dirty="0"/>
          </a:p>
          <a:p>
            <a:pPr lvl="0" rtl="0">
              <a:spcBef>
                <a:spcPts val="0"/>
              </a:spcBef>
              <a:buNone/>
            </a:pPr>
            <a:endParaRPr dirty="0"/>
          </a:p>
          <a:p>
            <a:pPr lvl="0" rtl="0">
              <a:spcBef>
                <a:spcPts val="0"/>
              </a:spcBef>
              <a:buNone/>
            </a:pPr>
            <a:endParaRPr dirty="0"/>
          </a:p>
        </p:txBody>
      </p:sp>
      <p:pic>
        <p:nvPicPr>
          <p:cNvPr id="2" name="Picture 1" descr="ASCCC 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7903" y="6159710"/>
            <a:ext cx="3022033" cy="546100"/>
          </a:xfrm>
          <a:prstGeom prst="rect">
            <a:avLst/>
          </a:prstGeom>
        </p:spPr>
      </p:pic>
    </p:spTree>
    <p:extLst>
      <p:ext uri="{BB962C8B-B14F-4D97-AF65-F5344CB8AC3E}">
        <p14:creationId xmlns:p14="http://schemas.microsoft.com/office/powerpoint/2010/main" val="3759847510"/>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91"/>
          <p:cNvSpPr/>
          <p:nvPr/>
        </p:nvSpPr>
        <p:spPr>
          <a:xfrm>
            <a:off x="1624037" y="299050"/>
            <a:ext cx="8534683" cy="584700"/>
          </a:xfrm>
          <a:prstGeom prst="rect">
            <a:avLst/>
          </a:prstGeom>
          <a:noFill/>
          <a:ln>
            <a:noFill/>
          </a:ln>
        </p:spPr>
        <p:txBody>
          <a:bodyPr lIns="91425" tIns="45700" rIns="91425" bIns="45700" anchor="t" anchorCtr="0">
            <a:noAutofit/>
          </a:bodyPr>
          <a:lstStyle/>
          <a:p>
            <a:pPr lvl="0">
              <a:buClr>
                <a:schemeClr val="dk1"/>
              </a:buClr>
              <a:buSzPct val="25000"/>
            </a:pPr>
            <a:r>
              <a:rPr lang="en-US" sz="2800" b="1" dirty="0" smtClean="0">
                <a:solidFill>
                  <a:schemeClr val="bg1">
                    <a:lumMod val="50000"/>
                  </a:schemeClr>
                </a:solidFill>
                <a:latin typeface="+mj-lt"/>
                <a:ea typeface="ＭＳ Ｐゴシック" charset="0"/>
                <a:cs typeface="Arial"/>
              </a:rPr>
              <a:t>A </a:t>
            </a:r>
            <a:r>
              <a:rPr lang="en-US" sz="2800" b="1" dirty="0">
                <a:solidFill>
                  <a:schemeClr val="bg1">
                    <a:lumMod val="50000"/>
                  </a:schemeClr>
                </a:solidFill>
                <a:latin typeface="+mj-lt"/>
                <a:ea typeface="ＭＳ Ｐゴシック" charset="0"/>
                <a:cs typeface="Arial"/>
              </a:rPr>
              <a:t>Key Element is Faculty Collaboration</a:t>
            </a:r>
            <a:endParaRPr lang="en" sz="2800" b="1" i="0" u="none" strike="noStrike" cap="none" baseline="0" dirty="0">
              <a:solidFill>
                <a:schemeClr val="bg1">
                  <a:lumMod val="50000"/>
                </a:schemeClr>
              </a:solidFill>
              <a:latin typeface="+mj-lt"/>
              <a:ea typeface="Cabin"/>
              <a:cs typeface="Arial"/>
              <a:sym typeface="Cabin"/>
            </a:endParaRPr>
          </a:p>
        </p:txBody>
      </p:sp>
      <p:sp>
        <p:nvSpPr>
          <p:cNvPr id="12" name="Shape 192"/>
          <p:cNvSpPr/>
          <p:nvPr/>
        </p:nvSpPr>
        <p:spPr>
          <a:xfrm>
            <a:off x="243024" y="1459006"/>
            <a:ext cx="8470257" cy="501630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 sz="1700" b="0" i="0" u="none" strike="noStrike" cap="none" baseline="0" dirty="0">
              <a:solidFill>
                <a:srgbClr val="254061"/>
              </a:solidFill>
              <a:latin typeface="Cabin"/>
              <a:ea typeface="Cabin"/>
              <a:cs typeface="Cabin"/>
              <a:sym typeface="Cabin"/>
            </a:endParaRPr>
          </a:p>
        </p:txBody>
      </p:sp>
      <p:sp>
        <p:nvSpPr>
          <p:cNvPr id="2" name="TextBox 1"/>
          <p:cNvSpPr txBox="1"/>
          <p:nvPr/>
        </p:nvSpPr>
        <p:spPr>
          <a:xfrm>
            <a:off x="422901" y="935656"/>
            <a:ext cx="8110501" cy="1877437"/>
          </a:xfrm>
          <a:prstGeom prst="rect">
            <a:avLst/>
          </a:prstGeom>
          <a:noFill/>
        </p:spPr>
        <p:txBody>
          <a:bodyPr wrap="square" rtlCol="0">
            <a:spAutoFit/>
          </a:bodyPr>
          <a:lstStyle/>
          <a:p>
            <a:pPr marL="342900" indent="-342900">
              <a:buClr>
                <a:srgbClr val="00B0F0"/>
              </a:buClr>
              <a:buFont typeface="Arial"/>
              <a:buChar char="•"/>
            </a:pPr>
            <a:r>
              <a:rPr lang="en-US" sz="2400" dirty="0">
                <a:solidFill>
                  <a:schemeClr val="tx1">
                    <a:lumMod val="75000"/>
                    <a:lumOff val="25000"/>
                  </a:schemeClr>
                </a:solidFill>
                <a:latin typeface="+mn-lt"/>
                <a:ea typeface="ＭＳ Ｐゴシック" charset="0"/>
                <a:cs typeface="ＭＳ Ｐゴシック" charset="0"/>
              </a:rPr>
              <a:t>Form Team that becomes a “Faculty Learning Community”</a:t>
            </a:r>
          </a:p>
          <a:p>
            <a:pPr marL="342900" indent="-342900">
              <a:buClr>
                <a:srgbClr val="00B0F0"/>
              </a:buClr>
              <a:buFont typeface="Arial"/>
              <a:buChar char="•"/>
            </a:pPr>
            <a:endParaRPr lang="en-US" sz="1000" dirty="0">
              <a:solidFill>
                <a:schemeClr val="tx1">
                  <a:lumMod val="75000"/>
                  <a:lumOff val="25000"/>
                </a:schemeClr>
              </a:solidFill>
              <a:latin typeface="+mn-lt"/>
              <a:ea typeface="ＭＳ Ｐゴシック" charset="0"/>
              <a:cs typeface="ＭＳ Ｐゴシック" charset="0"/>
            </a:endParaRPr>
          </a:p>
          <a:p>
            <a:pPr marL="342900" indent="-342900">
              <a:buClr>
                <a:srgbClr val="00B0F0"/>
              </a:buClr>
              <a:buFont typeface="Arial"/>
              <a:buChar char="•"/>
            </a:pPr>
            <a:r>
              <a:rPr lang="en-US" sz="2400" dirty="0">
                <a:solidFill>
                  <a:schemeClr val="tx1">
                    <a:lumMod val="75000"/>
                    <a:lumOff val="25000"/>
                  </a:schemeClr>
                </a:solidFill>
                <a:latin typeface="+mn-lt"/>
                <a:ea typeface="ＭＳ Ｐゴシック" charset="0"/>
                <a:cs typeface="ＭＳ Ｐゴシック" charset="0"/>
              </a:rPr>
              <a:t>Meet </a:t>
            </a:r>
            <a:r>
              <a:rPr lang="en-US" sz="2400" dirty="0" smtClean="0">
                <a:solidFill>
                  <a:schemeClr val="tx1">
                    <a:lumMod val="75000"/>
                    <a:lumOff val="25000"/>
                  </a:schemeClr>
                </a:solidFill>
                <a:latin typeface="+mn-lt"/>
                <a:ea typeface="ＭＳ Ｐゴシック" charset="0"/>
                <a:cs typeface="ＭＳ Ｐゴシック" charset="0"/>
              </a:rPr>
              <a:t>Regularly/On-going </a:t>
            </a:r>
            <a:r>
              <a:rPr lang="en-US" sz="2400" dirty="0">
                <a:solidFill>
                  <a:schemeClr val="tx1">
                    <a:lumMod val="75000"/>
                    <a:lumOff val="25000"/>
                  </a:schemeClr>
                </a:solidFill>
                <a:latin typeface="+mn-lt"/>
                <a:ea typeface="ＭＳ Ｐゴシック" charset="0"/>
                <a:cs typeface="ＭＳ Ｐゴシック" charset="0"/>
              </a:rPr>
              <a:t>Communication</a:t>
            </a:r>
          </a:p>
          <a:p>
            <a:pPr marL="342900" indent="-342900">
              <a:buClr>
                <a:srgbClr val="00B0F0"/>
              </a:buClr>
              <a:buFont typeface="Arial"/>
              <a:buChar char="•"/>
            </a:pPr>
            <a:endParaRPr lang="en-US" sz="1000" dirty="0">
              <a:solidFill>
                <a:schemeClr val="tx1">
                  <a:lumMod val="75000"/>
                  <a:lumOff val="25000"/>
                </a:schemeClr>
              </a:solidFill>
              <a:latin typeface="+mn-lt"/>
              <a:ea typeface="ＭＳ Ｐゴシック" charset="0"/>
              <a:cs typeface="ＭＳ Ｐゴシック" charset="0"/>
            </a:endParaRPr>
          </a:p>
          <a:p>
            <a:pPr marL="342900" indent="-342900">
              <a:buClr>
                <a:srgbClr val="00B0F0"/>
              </a:buClr>
              <a:buFont typeface="Arial"/>
              <a:buChar char="•"/>
            </a:pPr>
            <a:r>
              <a:rPr lang="en-US" sz="2400" dirty="0">
                <a:solidFill>
                  <a:schemeClr val="tx1">
                    <a:lumMod val="75000"/>
                    <a:lumOff val="25000"/>
                  </a:schemeClr>
                </a:solidFill>
                <a:latin typeface="+mn-lt"/>
                <a:ea typeface="ＭＳ Ｐゴシック" charset="0"/>
                <a:cs typeface="ＭＳ Ｐゴシック" charset="0"/>
              </a:rPr>
              <a:t>Adequate time/resource for front end development</a:t>
            </a:r>
          </a:p>
          <a:p>
            <a:pPr marL="342900" indent="-342900">
              <a:buClr>
                <a:srgbClr val="00B0F0"/>
              </a:buClr>
              <a:buFont typeface="Arial"/>
              <a:buChar char="•"/>
            </a:pPr>
            <a:endParaRPr lang="en-US" sz="1000" dirty="0">
              <a:solidFill>
                <a:schemeClr val="tx1">
                  <a:lumMod val="75000"/>
                  <a:lumOff val="25000"/>
                </a:schemeClr>
              </a:solidFill>
              <a:latin typeface="+mn-lt"/>
              <a:ea typeface="ＭＳ Ｐゴシック" charset="0"/>
              <a:cs typeface="ＭＳ Ｐゴシック" charset="0"/>
            </a:endParaRPr>
          </a:p>
          <a:p>
            <a:pPr marL="342900" indent="-342900">
              <a:buClr>
                <a:srgbClr val="00B0F0"/>
              </a:buClr>
              <a:buFont typeface="Arial"/>
              <a:buChar char="•"/>
            </a:pPr>
            <a:endParaRPr lang="en-US" sz="1400" dirty="0">
              <a:solidFill>
                <a:schemeClr val="tx1">
                  <a:lumMod val="75000"/>
                  <a:lumOff val="25000"/>
                </a:schemeClr>
              </a:solidFill>
              <a:latin typeface="+mn-lt"/>
              <a:ea typeface="ＭＳ Ｐゴシック" charset="0"/>
              <a:cs typeface="ＭＳ Ｐゴシック" charset="0"/>
            </a:endParaRPr>
          </a:p>
        </p:txBody>
      </p:sp>
      <p:pic>
        <p:nvPicPr>
          <p:cNvPr id="5" name="Picture 4" descr="CLP_2016_Logo (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91" y="6296749"/>
            <a:ext cx="1439346" cy="469163"/>
          </a:xfrm>
          <a:prstGeom prst="rect">
            <a:avLst/>
          </a:prstGeom>
        </p:spPr>
      </p:pic>
      <p:pic>
        <p:nvPicPr>
          <p:cNvPr id="6" name="Shape 314"/>
          <p:cNvPicPr preferRelativeResize="0"/>
          <p:nvPr/>
        </p:nvPicPr>
        <p:blipFill rotWithShape="1">
          <a:blip r:embed="rId3">
            <a:alphaModFix/>
          </a:blip>
          <a:srcRect/>
          <a:stretch/>
        </p:blipFill>
        <p:spPr>
          <a:xfrm>
            <a:off x="8559294" y="6296749"/>
            <a:ext cx="584706" cy="561349"/>
          </a:xfrm>
          <a:prstGeom prst="rect">
            <a:avLst/>
          </a:prstGeom>
          <a:noFill/>
          <a:ln>
            <a:noFill/>
          </a:ln>
        </p:spPr>
      </p:pic>
      <p:pic>
        <p:nvPicPr>
          <p:cNvPr id="9" name="Picture 8" descr="Small Group Graphic 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5165" y="2640125"/>
            <a:ext cx="5088835" cy="4232469"/>
          </a:xfrm>
          <a:prstGeom prst="rect">
            <a:avLst/>
          </a:prstGeom>
          <a:ln>
            <a:solidFill>
              <a:schemeClr val="bg1">
                <a:lumMod val="50000"/>
              </a:schemeClr>
            </a:solidFill>
          </a:ln>
        </p:spPr>
      </p:pic>
      <p:sp>
        <p:nvSpPr>
          <p:cNvPr id="3" name="TextBox 2"/>
          <p:cNvSpPr txBox="1"/>
          <p:nvPr/>
        </p:nvSpPr>
        <p:spPr>
          <a:xfrm>
            <a:off x="422901" y="2526421"/>
            <a:ext cx="3767107" cy="4031873"/>
          </a:xfrm>
          <a:prstGeom prst="rect">
            <a:avLst/>
          </a:prstGeom>
          <a:noFill/>
        </p:spPr>
        <p:txBody>
          <a:bodyPr wrap="square" rtlCol="0">
            <a:spAutoFit/>
          </a:bodyPr>
          <a:lstStyle/>
          <a:p>
            <a:pPr marL="342900" indent="-342900">
              <a:buClr>
                <a:srgbClr val="00B0F0"/>
              </a:buClr>
              <a:buFont typeface="Arial"/>
              <a:buChar char="•"/>
            </a:pPr>
            <a:r>
              <a:rPr lang="en-US" sz="2400" dirty="0" smtClean="0">
                <a:solidFill>
                  <a:schemeClr val="tx1">
                    <a:lumMod val="75000"/>
                    <a:lumOff val="25000"/>
                  </a:schemeClr>
                </a:solidFill>
                <a:latin typeface="+mn-lt"/>
                <a:ea typeface="ＭＳ Ｐゴシック" charset="0"/>
                <a:cs typeface="ＭＳ Ｐゴシック" charset="0"/>
              </a:rPr>
              <a:t>Include Counselors!</a:t>
            </a:r>
          </a:p>
          <a:p>
            <a:pPr>
              <a:buClr>
                <a:srgbClr val="00B0F0"/>
              </a:buClr>
            </a:pPr>
            <a:endParaRPr lang="en-US" sz="1000" dirty="0">
              <a:solidFill>
                <a:schemeClr val="tx1">
                  <a:lumMod val="75000"/>
                  <a:lumOff val="25000"/>
                </a:schemeClr>
              </a:solidFill>
              <a:latin typeface="+mn-lt"/>
              <a:ea typeface="ＭＳ Ｐゴシック" charset="0"/>
              <a:cs typeface="ＭＳ Ｐゴシック" charset="0"/>
            </a:endParaRPr>
          </a:p>
          <a:p>
            <a:pPr marL="342900" indent="-342900">
              <a:buClr>
                <a:srgbClr val="00B0F0"/>
              </a:buClr>
              <a:buFont typeface="Arial"/>
              <a:buChar char="•"/>
            </a:pPr>
            <a:r>
              <a:rPr lang="en-US" sz="2400" dirty="0" smtClean="0">
                <a:solidFill>
                  <a:schemeClr val="tx1">
                    <a:lumMod val="75000"/>
                    <a:lumOff val="25000"/>
                  </a:schemeClr>
                </a:solidFill>
                <a:latin typeface="+mn-lt"/>
                <a:ea typeface="ＭＳ Ｐゴシック" charset="0"/>
                <a:cs typeface="ＭＳ Ｐゴシック" charset="0"/>
              </a:rPr>
              <a:t>Synchronize </a:t>
            </a:r>
            <a:r>
              <a:rPr lang="en-US" sz="2400" dirty="0">
                <a:solidFill>
                  <a:schemeClr val="tx1">
                    <a:lumMod val="75000"/>
                    <a:lumOff val="25000"/>
                  </a:schemeClr>
                </a:solidFill>
                <a:latin typeface="+mn-lt"/>
                <a:ea typeface="ＭＳ Ｐゴシック" charset="0"/>
                <a:cs typeface="ＭＳ Ｐゴシック" charset="0"/>
              </a:rPr>
              <a:t>syllabi – progression of skills</a:t>
            </a:r>
          </a:p>
          <a:p>
            <a:pPr marL="342900" indent="-342900">
              <a:buClr>
                <a:srgbClr val="00B0F0"/>
              </a:buClr>
              <a:buFont typeface="Arial"/>
              <a:buChar char="•"/>
            </a:pPr>
            <a:endParaRPr lang="en-US" sz="1000" dirty="0">
              <a:solidFill>
                <a:schemeClr val="tx1">
                  <a:lumMod val="75000"/>
                  <a:lumOff val="25000"/>
                </a:schemeClr>
              </a:solidFill>
              <a:latin typeface="+mn-lt"/>
              <a:ea typeface="ＭＳ Ｐゴシック" charset="0"/>
              <a:cs typeface="ＭＳ Ｐゴシック" charset="0"/>
            </a:endParaRPr>
          </a:p>
          <a:p>
            <a:pPr marL="342900" indent="-342900">
              <a:buClr>
                <a:srgbClr val="00B0F0"/>
              </a:buClr>
              <a:buFont typeface="Arial"/>
              <a:buChar char="•"/>
            </a:pPr>
            <a:r>
              <a:rPr lang="en-US" sz="2400" dirty="0">
                <a:solidFill>
                  <a:schemeClr val="tx1">
                    <a:lumMod val="75000"/>
                    <a:lumOff val="25000"/>
                  </a:schemeClr>
                </a:solidFill>
                <a:latin typeface="+mn-lt"/>
                <a:ea typeface="ＭＳ Ｐゴシック" charset="0"/>
                <a:cs typeface="ＭＳ Ｐゴシック" charset="0"/>
              </a:rPr>
              <a:t>Joint Projects</a:t>
            </a:r>
          </a:p>
          <a:p>
            <a:pPr marL="342900" indent="-342900">
              <a:buClr>
                <a:srgbClr val="00B0F0"/>
              </a:buClr>
              <a:buFont typeface="Arial"/>
              <a:buChar char="•"/>
            </a:pPr>
            <a:endParaRPr lang="en-US" sz="1000" dirty="0">
              <a:solidFill>
                <a:schemeClr val="tx1">
                  <a:lumMod val="75000"/>
                  <a:lumOff val="25000"/>
                </a:schemeClr>
              </a:solidFill>
              <a:latin typeface="+mn-lt"/>
              <a:ea typeface="ＭＳ Ｐゴシック" charset="0"/>
              <a:cs typeface="ＭＳ Ｐゴシック" charset="0"/>
            </a:endParaRPr>
          </a:p>
          <a:p>
            <a:pPr marL="342900" indent="-342900">
              <a:buClr>
                <a:srgbClr val="00B0F0"/>
              </a:buClr>
              <a:buFont typeface="Arial"/>
              <a:buChar char="•"/>
            </a:pPr>
            <a:r>
              <a:rPr lang="en-US" sz="2400" dirty="0">
                <a:solidFill>
                  <a:schemeClr val="tx1">
                    <a:lumMod val="75000"/>
                    <a:lumOff val="25000"/>
                  </a:schemeClr>
                </a:solidFill>
                <a:latin typeface="+mn-lt"/>
                <a:ea typeface="ＭＳ Ｐゴシック" charset="0"/>
                <a:cs typeface="ＭＳ Ｐゴシック" charset="0"/>
              </a:rPr>
              <a:t>Spend time in each other’s classes</a:t>
            </a:r>
          </a:p>
          <a:p>
            <a:pPr marL="342900" indent="-342900">
              <a:buClr>
                <a:srgbClr val="00B0F0"/>
              </a:buClr>
              <a:buFont typeface="Arial"/>
              <a:buChar char="•"/>
            </a:pPr>
            <a:endParaRPr lang="en-US" sz="1000" dirty="0">
              <a:solidFill>
                <a:schemeClr val="tx1">
                  <a:lumMod val="75000"/>
                  <a:lumOff val="25000"/>
                </a:schemeClr>
              </a:solidFill>
              <a:latin typeface="+mn-lt"/>
              <a:ea typeface="ＭＳ Ｐゴシック" charset="0"/>
              <a:cs typeface="ＭＳ Ｐゴシック" charset="0"/>
            </a:endParaRPr>
          </a:p>
          <a:p>
            <a:pPr marL="342900" indent="-342900">
              <a:buClr>
                <a:srgbClr val="00B0F0"/>
              </a:buClr>
              <a:buFont typeface="Arial"/>
              <a:buChar char="•"/>
            </a:pPr>
            <a:r>
              <a:rPr lang="en-US" sz="2400" dirty="0">
                <a:solidFill>
                  <a:schemeClr val="tx1">
                    <a:lumMod val="75000"/>
                    <a:lumOff val="25000"/>
                  </a:schemeClr>
                </a:solidFill>
                <a:latin typeface="+mn-lt"/>
                <a:ea typeface="ＭＳ Ｐゴシック" charset="0"/>
                <a:cs typeface="ＭＳ Ｐゴシック" charset="0"/>
              </a:rPr>
              <a:t>Experience rewards of collaborative teaching</a:t>
            </a:r>
          </a:p>
          <a:p>
            <a:pPr>
              <a:buClr>
                <a:srgbClr val="00B0F0"/>
              </a:buClr>
            </a:pPr>
            <a:endParaRPr lang="en-US" sz="2400" dirty="0">
              <a:latin typeface="+mn-lt"/>
            </a:endParaRPr>
          </a:p>
        </p:txBody>
      </p:sp>
    </p:spTree>
    <p:extLst>
      <p:ext uri="{BB962C8B-B14F-4D97-AF65-F5344CB8AC3E}">
        <p14:creationId xmlns:p14="http://schemas.microsoft.com/office/powerpoint/2010/main" val="691654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ker Math.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173" y="388022"/>
            <a:ext cx="5750092" cy="6008467"/>
          </a:xfrm>
          <a:prstGeom prst="rect">
            <a:avLst/>
          </a:prstGeom>
        </p:spPr>
      </p:pic>
    </p:spTree>
    <p:extLst>
      <p:ext uri="{BB962C8B-B14F-4D97-AF65-F5344CB8AC3E}">
        <p14:creationId xmlns:p14="http://schemas.microsoft.com/office/powerpoint/2010/main" val="2793190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094" y="1239280"/>
            <a:ext cx="8229600" cy="1143000"/>
          </a:xfrm>
        </p:spPr>
        <p:txBody>
          <a:bodyPr/>
          <a:lstStyle/>
          <a:p>
            <a:r>
              <a:rPr lang="en-US" b="1" dirty="0" smtClean="0">
                <a:solidFill>
                  <a:schemeClr val="tx1">
                    <a:lumMod val="75000"/>
                    <a:lumOff val="25000"/>
                  </a:schemeClr>
                </a:solidFill>
              </a:rPr>
              <a:t>Examples of CTL</a:t>
            </a:r>
            <a:endParaRPr lang="en-US" b="1" dirty="0">
              <a:solidFill>
                <a:schemeClr val="tx1">
                  <a:lumMod val="75000"/>
                  <a:lumOff val="25000"/>
                </a:schemeClr>
              </a:solidFill>
            </a:endParaRPr>
          </a:p>
        </p:txBody>
      </p:sp>
      <p:pic>
        <p:nvPicPr>
          <p:cNvPr id="3" name="Shape 105"/>
          <p:cNvPicPr preferRelativeResize="0"/>
          <p:nvPr/>
        </p:nvPicPr>
        <p:blipFill rotWithShape="1">
          <a:blip r:embed="rId2">
            <a:alphaModFix/>
          </a:blip>
          <a:srcRect t="33601" b="25165"/>
          <a:stretch/>
        </p:blipFill>
        <p:spPr>
          <a:xfrm>
            <a:off x="76200" y="2755815"/>
            <a:ext cx="9008533" cy="25019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81416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lculating the Number of Stair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788" y="-113891"/>
            <a:ext cx="6292622" cy="8143393"/>
          </a:xfrm>
          <a:prstGeom prst="rect">
            <a:avLst/>
          </a:prstGeom>
        </p:spPr>
      </p:pic>
    </p:spTree>
    <p:extLst>
      <p:ext uri="{BB962C8B-B14F-4D97-AF65-F5344CB8AC3E}">
        <p14:creationId xmlns:p14="http://schemas.microsoft.com/office/powerpoint/2010/main" val="2275930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98475" y="598488"/>
            <a:ext cx="7556500" cy="1116012"/>
          </a:xfrm>
        </p:spPr>
        <p:txBody>
          <a:bodyPr/>
          <a:lstStyle/>
          <a:p>
            <a:pPr eaLnBrk="1" hangingPunct="1"/>
            <a:r>
              <a:rPr lang="en-US" b="1" dirty="0">
                <a:solidFill>
                  <a:schemeClr val="tx1">
                    <a:lumMod val="75000"/>
                    <a:lumOff val="25000"/>
                  </a:schemeClr>
                </a:solidFill>
              </a:rPr>
              <a:t>Task One:  </a:t>
            </a:r>
            <a:r>
              <a:rPr lang="en-US" dirty="0">
                <a:solidFill>
                  <a:schemeClr val="tx1">
                    <a:lumMod val="75000"/>
                    <a:lumOff val="25000"/>
                  </a:schemeClr>
                </a:solidFill>
              </a:rPr>
              <a:t>Doing Inventory</a:t>
            </a:r>
          </a:p>
        </p:txBody>
      </p:sp>
      <p:sp>
        <p:nvSpPr>
          <p:cNvPr id="34818" name="Content Placeholder 2"/>
          <p:cNvSpPr>
            <a:spLocks noGrp="1"/>
          </p:cNvSpPr>
          <p:nvPr>
            <p:ph idx="1"/>
          </p:nvPr>
        </p:nvSpPr>
        <p:spPr>
          <a:xfrm>
            <a:off x="822325" y="1905000"/>
            <a:ext cx="7331075" cy="4343400"/>
          </a:xfrm>
        </p:spPr>
        <p:txBody>
          <a:bodyPr/>
          <a:lstStyle/>
          <a:p>
            <a:pPr marL="0" indent="0" eaLnBrk="1" hangingPunct="1">
              <a:buFont typeface="Wingdings" charset="0"/>
              <a:buNone/>
            </a:pPr>
            <a:r>
              <a:rPr lang="en-US" sz="2400" b="1" dirty="0">
                <a:solidFill>
                  <a:schemeClr val="tx1">
                    <a:lumMod val="75000"/>
                    <a:lumOff val="25000"/>
                  </a:schemeClr>
                </a:solidFill>
              </a:rPr>
              <a:t>Adding Liters &amp; Milliliters</a:t>
            </a:r>
            <a:r>
              <a:rPr lang="en-US" sz="2400" dirty="0">
                <a:solidFill>
                  <a:schemeClr val="tx1">
                    <a:lumMod val="75000"/>
                    <a:lumOff val="25000"/>
                  </a:schemeClr>
                </a:solidFill>
              </a:rPr>
              <a:t/>
            </a:r>
            <a:br>
              <a:rPr lang="en-US" sz="2400" dirty="0">
                <a:solidFill>
                  <a:schemeClr val="tx1">
                    <a:lumMod val="75000"/>
                    <a:lumOff val="25000"/>
                  </a:schemeClr>
                </a:solidFill>
              </a:rPr>
            </a:br>
            <a:endParaRPr lang="en-US" sz="2400" dirty="0">
              <a:solidFill>
                <a:schemeClr val="tx1">
                  <a:lumMod val="75000"/>
                  <a:lumOff val="25000"/>
                </a:schemeClr>
              </a:solidFill>
            </a:endParaRPr>
          </a:p>
          <a:p>
            <a:pPr marL="0" indent="0" eaLnBrk="1" hangingPunct="1">
              <a:buFont typeface="Wingdings" charset="0"/>
              <a:buNone/>
            </a:pPr>
            <a:r>
              <a:rPr lang="en-US" sz="2400" dirty="0">
                <a:solidFill>
                  <a:schemeClr val="tx1">
                    <a:lumMod val="75000"/>
                    <a:lumOff val="25000"/>
                  </a:schemeClr>
                </a:solidFill>
              </a:rPr>
              <a:t>Dr. </a:t>
            </a:r>
            <a:r>
              <a:rPr lang="en-US" sz="2400" dirty="0" err="1">
                <a:solidFill>
                  <a:schemeClr val="tx1">
                    <a:lumMod val="75000"/>
                    <a:lumOff val="25000"/>
                  </a:schemeClr>
                </a:solidFill>
              </a:rPr>
              <a:t>Turkoglu</a:t>
            </a:r>
            <a:r>
              <a:rPr lang="en-US" sz="2400" dirty="0">
                <a:solidFill>
                  <a:schemeClr val="tx1">
                    <a:lumMod val="75000"/>
                    <a:lumOff val="25000"/>
                  </a:schemeClr>
                </a:solidFill>
              </a:rPr>
              <a:t> wants to know how much saline solution the clinic currently has.  He has asked you to give him the total in liters.  After checking the storage area and the individual patient rooms, you find 11 liter containers and a total of fifteen 250 milliliters vials of saline solution.  How much saline solution, in liters, does the clinic have?</a:t>
            </a:r>
          </a:p>
          <a:p>
            <a:pPr marL="0" indent="0" eaLnBrk="1" hangingPunct="1">
              <a:buFont typeface="Wingdings" charset="0"/>
              <a:buNone/>
            </a:pPr>
            <a:endParaRPr lang="en-US" sz="2400" dirty="0">
              <a:solidFill>
                <a:schemeClr val="tx1">
                  <a:lumMod val="75000"/>
                  <a:lumOff val="25000"/>
                </a:schemeClr>
              </a:solidFill>
            </a:endParaRPr>
          </a:p>
        </p:txBody>
      </p:sp>
      <p:sp>
        <p:nvSpPr>
          <p:cNvPr id="4" name="Action Button: Forward or Next 3"/>
          <p:cNvSpPr/>
          <p:nvPr/>
        </p:nvSpPr>
        <p:spPr>
          <a:xfrm>
            <a:off x="8321040" y="6035040"/>
            <a:ext cx="822960" cy="822960"/>
          </a:xfrm>
          <a:prstGeom prst="actionButtonForwardNext">
            <a:avLst/>
          </a:prstGeom>
          <a:ln/>
        </p:spPr>
        <p:style>
          <a:lnRef idx="1">
            <a:schemeClr val="accent1"/>
          </a:lnRef>
          <a:fillRef idx="3">
            <a:schemeClr val="accent1"/>
          </a:fillRef>
          <a:effectRef idx="2">
            <a:schemeClr val="accent1"/>
          </a:effectRef>
          <a:fontRef idx="minor">
            <a:schemeClr val="lt1"/>
          </a:fontRef>
        </p:style>
      </p:sp>
      <p:sp>
        <p:nvSpPr>
          <p:cNvPr id="5" name="Action Button: Back or Previous 4"/>
          <p:cNvSpPr/>
          <p:nvPr/>
        </p:nvSpPr>
        <p:spPr>
          <a:xfrm>
            <a:off x="0" y="6035040"/>
            <a:ext cx="822960" cy="822960"/>
          </a:xfrm>
          <a:prstGeom prst="actionButtonBackPrevious">
            <a:avLst/>
          </a:prstGeom>
          <a:ln/>
        </p:spPr>
        <p:style>
          <a:lnRef idx="1">
            <a:schemeClr val="accent1"/>
          </a:lnRef>
          <a:fillRef idx="3">
            <a:schemeClr val="accent1"/>
          </a:fillRef>
          <a:effectRef idx="2">
            <a:schemeClr val="accent1"/>
          </a:effectRef>
          <a:fontRef idx="minor">
            <a:schemeClr val="lt1"/>
          </a:fontRef>
        </p:style>
      </p:sp>
    </p:spTree>
    <p:custDataLst>
      <p:tags r:id="rId1"/>
    </p:custDataLst>
    <p:extLst>
      <p:ext uri="{BB962C8B-B14F-4D97-AF65-F5344CB8AC3E}">
        <p14:creationId xmlns:p14="http://schemas.microsoft.com/office/powerpoint/2010/main" val="3623688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98475" y="26988"/>
            <a:ext cx="7556500" cy="1116012"/>
          </a:xfrm>
        </p:spPr>
        <p:txBody>
          <a:bodyPr/>
          <a:lstStyle/>
          <a:p>
            <a:pPr eaLnBrk="1" hangingPunct="1"/>
            <a:r>
              <a:rPr lang="en-US" dirty="0">
                <a:solidFill>
                  <a:schemeClr val="tx1">
                    <a:lumMod val="75000"/>
                    <a:lumOff val="25000"/>
                  </a:schemeClr>
                </a:solidFill>
              </a:rPr>
              <a:t>Steps</a:t>
            </a:r>
          </a:p>
        </p:txBody>
      </p:sp>
      <p:sp>
        <p:nvSpPr>
          <p:cNvPr id="36866" name="Content Placeholder 2"/>
          <p:cNvSpPr>
            <a:spLocks noGrp="1"/>
          </p:cNvSpPr>
          <p:nvPr>
            <p:ph idx="1"/>
          </p:nvPr>
        </p:nvSpPr>
        <p:spPr>
          <a:xfrm>
            <a:off x="822325" y="960120"/>
            <a:ext cx="7331075" cy="5257800"/>
          </a:xfrm>
        </p:spPr>
        <p:txBody>
          <a:bodyPr/>
          <a:lstStyle/>
          <a:p>
            <a:pPr eaLnBrk="1" hangingPunct="1">
              <a:buFont typeface="Wingdings" charset="0"/>
              <a:buNone/>
            </a:pPr>
            <a:r>
              <a:rPr lang="en-US" sz="2000" b="1" dirty="0">
                <a:solidFill>
                  <a:schemeClr val="tx1">
                    <a:lumMod val="75000"/>
                    <a:lumOff val="25000"/>
                  </a:schemeClr>
                </a:solidFill>
              </a:rPr>
              <a:t>Look at the steps again.</a:t>
            </a:r>
            <a:endParaRPr lang="en-US" sz="2000" dirty="0">
              <a:solidFill>
                <a:schemeClr val="tx1">
                  <a:lumMod val="75000"/>
                  <a:lumOff val="25000"/>
                </a:schemeClr>
              </a:solidFill>
            </a:endParaRPr>
          </a:p>
          <a:p>
            <a:pPr eaLnBrk="1" hangingPunct="1">
              <a:spcBef>
                <a:spcPts val="1800"/>
              </a:spcBef>
              <a:buFont typeface="Wingdings" charset="0"/>
              <a:buNone/>
            </a:pPr>
            <a:r>
              <a:rPr lang="en-US" sz="2000" dirty="0">
                <a:solidFill>
                  <a:schemeClr val="tx1">
                    <a:lumMod val="75000"/>
                    <a:lumOff val="25000"/>
                  </a:schemeClr>
                </a:solidFill>
              </a:rPr>
              <a:t>Step 1: 	In order to find the total amount of milliliters, multiply 	15 vials by 250 milliliters per vial.</a:t>
            </a:r>
          </a:p>
          <a:p>
            <a:pPr eaLnBrk="1" hangingPunct="1">
              <a:spcBef>
                <a:spcPts val="1800"/>
              </a:spcBef>
              <a:buFont typeface="Wingdings" charset="0"/>
              <a:buNone/>
            </a:pPr>
            <a:r>
              <a:rPr lang="en-US" sz="2000" dirty="0">
                <a:solidFill>
                  <a:schemeClr val="tx1">
                    <a:lumMod val="75000"/>
                    <a:lumOff val="25000"/>
                  </a:schemeClr>
                </a:solidFill>
              </a:rPr>
              <a:t>	250 	mL per vial</a:t>
            </a:r>
            <a:br>
              <a:rPr lang="en-US" sz="2000" dirty="0">
                <a:solidFill>
                  <a:schemeClr val="tx1">
                    <a:lumMod val="75000"/>
                    <a:lumOff val="25000"/>
                  </a:schemeClr>
                </a:solidFill>
              </a:rPr>
            </a:br>
            <a:r>
              <a:rPr lang="en-US" sz="2000" dirty="0">
                <a:solidFill>
                  <a:schemeClr val="tx1">
                    <a:lumMod val="75000"/>
                    <a:lumOff val="25000"/>
                  </a:schemeClr>
                </a:solidFill>
              </a:rPr>
              <a:t>	</a:t>
            </a:r>
            <a:r>
              <a:rPr lang="en-US" sz="2000" u="sng" dirty="0">
                <a:solidFill>
                  <a:schemeClr val="tx1">
                    <a:lumMod val="75000"/>
                    <a:lumOff val="25000"/>
                  </a:schemeClr>
                </a:solidFill>
              </a:rPr>
              <a:t>×      15 	vials</a:t>
            </a:r>
            <a:r>
              <a:rPr lang="en-US" sz="2000" dirty="0">
                <a:solidFill>
                  <a:schemeClr val="tx1">
                    <a:lumMod val="75000"/>
                    <a:lumOff val="25000"/>
                  </a:schemeClr>
                </a:solidFill>
              </a:rPr>
              <a:t/>
            </a:r>
            <a:br>
              <a:rPr lang="en-US" sz="2000" dirty="0">
                <a:solidFill>
                  <a:schemeClr val="tx1">
                    <a:lumMod val="75000"/>
                    <a:lumOff val="25000"/>
                  </a:schemeClr>
                </a:solidFill>
              </a:rPr>
            </a:br>
            <a:r>
              <a:rPr lang="en-US" sz="2000" dirty="0">
                <a:solidFill>
                  <a:schemeClr val="tx1">
                    <a:lumMod val="75000"/>
                    <a:lumOff val="25000"/>
                  </a:schemeClr>
                </a:solidFill>
              </a:rPr>
              <a:t>	            3750 	mL</a:t>
            </a:r>
          </a:p>
          <a:p>
            <a:pPr eaLnBrk="1" hangingPunct="1">
              <a:spcBef>
                <a:spcPts val="1800"/>
              </a:spcBef>
              <a:buFont typeface="Wingdings" charset="0"/>
              <a:buNone/>
            </a:pPr>
            <a:r>
              <a:rPr lang="en-US" sz="2000" dirty="0">
                <a:solidFill>
                  <a:schemeClr val="tx1">
                    <a:lumMod val="75000"/>
                    <a:lumOff val="25000"/>
                  </a:schemeClr>
                </a:solidFill>
              </a:rPr>
              <a:t>Step 2: 	Now convert milliliters into liters.  In order to </a:t>
            </a:r>
            <a:r>
              <a:rPr lang="en-US" sz="2000" dirty="0" smtClean="0">
                <a:solidFill>
                  <a:schemeClr val="tx1">
                    <a:lumMod val="75000"/>
                    <a:lumOff val="25000"/>
                  </a:schemeClr>
                </a:solidFill>
              </a:rPr>
              <a:t>help you</a:t>
            </a:r>
            <a:r>
              <a:rPr lang="en-US" sz="2000" dirty="0">
                <a:solidFill>
                  <a:schemeClr val="tx1">
                    <a:lumMod val="75000"/>
                    <a:lumOff val="25000"/>
                  </a:schemeClr>
                </a:solidFill>
              </a:rPr>
              <a:t>, refer to the conversion chart above.</a:t>
            </a:r>
          </a:p>
          <a:p>
            <a:pPr eaLnBrk="1" hangingPunct="1">
              <a:spcBef>
                <a:spcPts val="1800"/>
              </a:spcBef>
              <a:buFont typeface="Wingdings" charset="0"/>
              <a:buNone/>
            </a:pPr>
            <a:r>
              <a:rPr lang="en-US" sz="2000" dirty="0">
                <a:solidFill>
                  <a:schemeClr val="tx1">
                    <a:lumMod val="75000"/>
                    <a:lumOff val="25000"/>
                  </a:schemeClr>
                </a:solidFill>
              </a:rPr>
              <a:t>	3750 mL     =     ______   liters</a:t>
            </a:r>
          </a:p>
          <a:p>
            <a:pPr eaLnBrk="1" hangingPunct="1">
              <a:spcBef>
                <a:spcPts val="1800"/>
              </a:spcBef>
              <a:buFont typeface="Wingdings" charset="0"/>
              <a:buNone/>
            </a:pPr>
            <a:r>
              <a:rPr lang="en-US" sz="2000" dirty="0">
                <a:solidFill>
                  <a:schemeClr val="tx1">
                    <a:lumMod val="75000"/>
                    <a:lumOff val="25000"/>
                  </a:schemeClr>
                </a:solidFill>
              </a:rPr>
              <a:t>According to the conversion chart, liters are three places to the left of milliliters, so you move the decimal point to the left three places. Thus, 3750 milliliters is equal to 3.75 liters (we could also refer to this as 3 liters and 750 milliliters).</a:t>
            </a:r>
          </a:p>
          <a:p>
            <a:pPr eaLnBrk="1" hangingPunct="1">
              <a:buFont typeface="Wingdings" charset="0"/>
              <a:buNone/>
            </a:pPr>
            <a:endParaRPr lang="en-US" sz="2000" dirty="0">
              <a:solidFill>
                <a:schemeClr val="tx1">
                  <a:lumMod val="75000"/>
                  <a:lumOff val="25000"/>
                </a:schemeClr>
              </a:solidFill>
            </a:endParaRPr>
          </a:p>
          <a:p>
            <a:pPr eaLnBrk="1" hangingPunct="1">
              <a:buFont typeface="Wingdings" charset="0"/>
              <a:buNone/>
            </a:pPr>
            <a:r>
              <a:rPr lang="en-US" sz="2000" dirty="0">
                <a:solidFill>
                  <a:schemeClr val="tx1">
                    <a:lumMod val="75000"/>
                    <a:lumOff val="25000"/>
                  </a:schemeClr>
                </a:solidFill>
              </a:rPr>
              <a:t/>
            </a:r>
            <a:br>
              <a:rPr lang="en-US" sz="2000" dirty="0">
                <a:solidFill>
                  <a:schemeClr val="tx1">
                    <a:lumMod val="75000"/>
                    <a:lumOff val="25000"/>
                  </a:schemeClr>
                </a:solidFill>
              </a:rPr>
            </a:br>
            <a:endParaRPr lang="en-US" sz="2000" dirty="0">
              <a:solidFill>
                <a:schemeClr val="tx1">
                  <a:lumMod val="75000"/>
                  <a:lumOff val="25000"/>
                </a:schemeClr>
              </a:solidFill>
            </a:endParaRPr>
          </a:p>
          <a:p>
            <a:pPr eaLnBrk="1" hangingPunct="1">
              <a:buFont typeface="Wingdings" charset="0"/>
              <a:buNone/>
            </a:pPr>
            <a:endParaRPr lang="en-US" sz="2000" dirty="0">
              <a:solidFill>
                <a:schemeClr val="tx1">
                  <a:lumMod val="75000"/>
                  <a:lumOff val="25000"/>
                </a:schemeClr>
              </a:solidFill>
            </a:endParaRPr>
          </a:p>
        </p:txBody>
      </p:sp>
      <p:sp>
        <p:nvSpPr>
          <p:cNvPr id="4" name="Action Button: Forward or Next 3"/>
          <p:cNvSpPr/>
          <p:nvPr/>
        </p:nvSpPr>
        <p:spPr>
          <a:xfrm>
            <a:off x="8321040" y="6035040"/>
            <a:ext cx="822960" cy="822960"/>
          </a:xfrm>
          <a:prstGeom prst="actionButtonForwardNext">
            <a:avLst/>
          </a:prstGeom>
          <a:ln/>
        </p:spPr>
        <p:style>
          <a:lnRef idx="1">
            <a:schemeClr val="accent1"/>
          </a:lnRef>
          <a:fillRef idx="3">
            <a:schemeClr val="accent1"/>
          </a:fillRef>
          <a:effectRef idx="2">
            <a:schemeClr val="accent1"/>
          </a:effectRef>
          <a:fontRef idx="minor">
            <a:schemeClr val="lt1"/>
          </a:fontRef>
        </p:style>
      </p:sp>
      <p:sp>
        <p:nvSpPr>
          <p:cNvPr id="5" name="Action Button: Back or Previous 4"/>
          <p:cNvSpPr/>
          <p:nvPr/>
        </p:nvSpPr>
        <p:spPr>
          <a:xfrm>
            <a:off x="0" y="6035040"/>
            <a:ext cx="822960" cy="822960"/>
          </a:xfrm>
          <a:prstGeom prst="actionButtonBackPrevious">
            <a:avLst/>
          </a:prstGeom>
          <a:ln/>
        </p:spPr>
        <p:style>
          <a:lnRef idx="1">
            <a:schemeClr val="accent1"/>
          </a:lnRef>
          <a:fillRef idx="3">
            <a:schemeClr val="accent1"/>
          </a:fillRef>
          <a:effectRef idx="2">
            <a:schemeClr val="accent1"/>
          </a:effectRef>
          <a:fontRef idx="minor">
            <a:schemeClr val="lt1"/>
          </a:fontRef>
        </p:style>
      </p:sp>
    </p:spTree>
    <p:custDataLst>
      <p:tags r:id="rId1"/>
    </p:custDataLst>
    <p:extLst>
      <p:ext uri="{BB962C8B-B14F-4D97-AF65-F5344CB8AC3E}">
        <p14:creationId xmlns:p14="http://schemas.microsoft.com/office/powerpoint/2010/main" val="1523925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596900" y="251403"/>
            <a:ext cx="7556500" cy="1116012"/>
          </a:xfrm>
        </p:spPr>
        <p:txBody>
          <a:bodyPr/>
          <a:lstStyle/>
          <a:p>
            <a:pPr eaLnBrk="1" hangingPunct="1"/>
            <a:r>
              <a:rPr lang="en-US" dirty="0">
                <a:solidFill>
                  <a:schemeClr val="tx1">
                    <a:lumMod val="75000"/>
                    <a:lumOff val="25000"/>
                  </a:schemeClr>
                </a:solidFill>
                <a:latin typeface="+mn-lt"/>
              </a:rPr>
              <a:t>Steps</a:t>
            </a:r>
          </a:p>
        </p:txBody>
      </p:sp>
      <p:sp>
        <p:nvSpPr>
          <p:cNvPr id="37890" name="Content Placeholder 2"/>
          <p:cNvSpPr>
            <a:spLocks noGrp="1"/>
          </p:cNvSpPr>
          <p:nvPr>
            <p:ph idx="1"/>
          </p:nvPr>
        </p:nvSpPr>
        <p:spPr>
          <a:xfrm>
            <a:off x="709612" y="1088925"/>
            <a:ext cx="7331075" cy="5257800"/>
          </a:xfrm>
        </p:spPr>
        <p:txBody>
          <a:bodyPr/>
          <a:lstStyle/>
          <a:p>
            <a:pPr marL="0" indent="0" eaLnBrk="1" hangingPunct="1">
              <a:buFont typeface="Wingdings" charset="0"/>
              <a:buNone/>
              <a:tabLst>
                <a:tab pos="857250" algn="l"/>
                <a:tab pos="1943100" algn="r"/>
                <a:tab pos="2057400" algn="l"/>
              </a:tabLst>
            </a:pPr>
            <a:r>
              <a:rPr lang="en-US" sz="2400" dirty="0">
                <a:solidFill>
                  <a:schemeClr val="tx1">
                    <a:lumMod val="75000"/>
                    <a:lumOff val="25000"/>
                  </a:schemeClr>
                </a:solidFill>
              </a:rPr>
              <a:t>Step 3: 	Add your total 3.75 liters to the original amount of 		liters (11).</a:t>
            </a:r>
            <a:br>
              <a:rPr lang="en-US" sz="2400" dirty="0">
                <a:solidFill>
                  <a:schemeClr val="tx1">
                    <a:lumMod val="75000"/>
                    <a:lumOff val="25000"/>
                  </a:schemeClr>
                </a:solidFill>
              </a:rPr>
            </a:br>
            <a:r>
              <a:rPr lang="en-US" sz="2400" dirty="0">
                <a:solidFill>
                  <a:schemeClr val="tx1">
                    <a:lumMod val="75000"/>
                    <a:lumOff val="25000"/>
                  </a:schemeClr>
                </a:solidFill>
              </a:rPr>
              <a:t>	</a:t>
            </a:r>
          </a:p>
          <a:p>
            <a:pPr marL="0" indent="0" eaLnBrk="1" hangingPunct="1">
              <a:buFont typeface="Wingdings" charset="0"/>
              <a:buNone/>
              <a:tabLst>
                <a:tab pos="857250" algn="l"/>
                <a:tab pos="1943100" algn="r"/>
                <a:tab pos="2057400" algn="l"/>
              </a:tabLst>
            </a:pPr>
            <a:r>
              <a:rPr lang="en-US" sz="2400" dirty="0">
                <a:solidFill>
                  <a:schemeClr val="tx1">
                    <a:lumMod val="75000"/>
                    <a:lumOff val="25000"/>
                  </a:schemeClr>
                </a:solidFill>
              </a:rPr>
              <a:t>	  11.00	liters</a:t>
            </a:r>
            <a:br>
              <a:rPr lang="en-US" sz="2400" dirty="0">
                <a:solidFill>
                  <a:schemeClr val="tx1">
                    <a:lumMod val="75000"/>
                    <a:lumOff val="25000"/>
                  </a:schemeClr>
                </a:solidFill>
              </a:rPr>
            </a:br>
            <a:r>
              <a:rPr lang="en-US" sz="2400" dirty="0">
                <a:solidFill>
                  <a:schemeClr val="tx1">
                    <a:lumMod val="75000"/>
                    <a:lumOff val="25000"/>
                  </a:schemeClr>
                </a:solidFill>
              </a:rPr>
              <a:t>	</a:t>
            </a:r>
            <a:r>
              <a:rPr lang="en-US" sz="2400" u="sng" dirty="0">
                <a:solidFill>
                  <a:schemeClr val="tx1">
                    <a:lumMod val="75000"/>
                    <a:lumOff val="25000"/>
                  </a:schemeClr>
                </a:solidFill>
              </a:rPr>
              <a:t>+  3.75 	liters  </a:t>
            </a:r>
            <a:r>
              <a:rPr lang="en-US" sz="2400" dirty="0">
                <a:solidFill>
                  <a:schemeClr val="tx1">
                    <a:lumMod val="75000"/>
                    <a:lumOff val="25000"/>
                  </a:schemeClr>
                </a:solidFill>
              </a:rPr>
              <a:t/>
            </a:r>
            <a:br>
              <a:rPr lang="en-US" sz="2400" dirty="0">
                <a:solidFill>
                  <a:schemeClr val="tx1">
                    <a:lumMod val="75000"/>
                    <a:lumOff val="25000"/>
                  </a:schemeClr>
                </a:solidFill>
              </a:rPr>
            </a:br>
            <a:r>
              <a:rPr lang="en-US" sz="2400" dirty="0">
                <a:solidFill>
                  <a:schemeClr val="tx1">
                    <a:lumMod val="75000"/>
                    <a:lumOff val="25000"/>
                  </a:schemeClr>
                </a:solidFill>
              </a:rPr>
              <a:t>	   14.75 	liters  </a:t>
            </a:r>
          </a:p>
          <a:p>
            <a:pPr marL="0" indent="0" eaLnBrk="1" hangingPunct="1">
              <a:buFont typeface="Wingdings" charset="0"/>
              <a:buNone/>
              <a:tabLst>
                <a:tab pos="857250" algn="l"/>
                <a:tab pos="1943100" algn="r"/>
                <a:tab pos="2057400" algn="l"/>
              </a:tabLst>
            </a:pPr>
            <a:endParaRPr lang="en-US" sz="2400" dirty="0">
              <a:solidFill>
                <a:schemeClr val="tx1">
                  <a:lumMod val="75000"/>
                  <a:lumOff val="25000"/>
                </a:schemeClr>
              </a:solidFill>
            </a:endParaRPr>
          </a:p>
          <a:p>
            <a:pPr marL="0" indent="0" eaLnBrk="1" hangingPunct="1">
              <a:buFont typeface="Wingdings" charset="0"/>
              <a:buNone/>
              <a:tabLst>
                <a:tab pos="857250" algn="l"/>
                <a:tab pos="1943100" algn="r"/>
                <a:tab pos="2057400" algn="l"/>
              </a:tabLst>
            </a:pPr>
            <a:r>
              <a:rPr lang="en-US" sz="2400" dirty="0">
                <a:solidFill>
                  <a:schemeClr val="tx1">
                    <a:lumMod val="75000"/>
                    <a:lumOff val="25000"/>
                  </a:schemeClr>
                </a:solidFill>
              </a:rPr>
              <a:t>Answer: Lindsay can report to Dr. </a:t>
            </a:r>
            <a:r>
              <a:rPr lang="en-US" sz="2400" dirty="0" err="1">
                <a:solidFill>
                  <a:schemeClr val="tx1">
                    <a:lumMod val="75000"/>
                    <a:lumOff val="25000"/>
                  </a:schemeClr>
                </a:solidFill>
              </a:rPr>
              <a:t>Turkoglu</a:t>
            </a:r>
            <a:r>
              <a:rPr lang="en-US" sz="2400" dirty="0">
                <a:solidFill>
                  <a:schemeClr val="tx1">
                    <a:lumMod val="75000"/>
                    <a:lumOff val="25000"/>
                  </a:schemeClr>
                </a:solidFill>
              </a:rPr>
              <a:t> that there are a total of 14.75 liters of saline solution (14 liters and 750 milliliters is another representation for this quantity, however since the quantity was asked for in liters, the answer should be 14.75 liters).</a:t>
            </a:r>
          </a:p>
          <a:p>
            <a:pPr marL="0" indent="0" eaLnBrk="1" hangingPunct="1">
              <a:buFont typeface="Wingdings" charset="0"/>
              <a:buNone/>
              <a:tabLst>
                <a:tab pos="857250" algn="l"/>
                <a:tab pos="1943100" algn="r"/>
                <a:tab pos="2057400" algn="l"/>
              </a:tabLst>
            </a:pPr>
            <a:endParaRPr lang="en-US" sz="2400" dirty="0">
              <a:solidFill>
                <a:schemeClr val="tx1">
                  <a:lumMod val="75000"/>
                  <a:lumOff val="25000"/>
                </a:schemeClr>
              </a:solidFill>
            </a:endParaRPr>
          </a:p>
          <a:p>
            <a:pPr marL="0" indent="0" eaLnBrk="1" hangingPunct="1">
              <a:buFont typeface="Wingdings" charset="0"/>
              <a:buNone/>
              <a:tabLst>
                <a:tab pos="857250" algn="l"/>
                <a:tab pos="1943100" algn="r"/>
                <a:tab pos="2057400" algn="l"/>
              </a:tabLst>
            </a:pPr>
            <a:r>
              <a:rPr lang="en-US" sz="2400" dirty="0">
                <a:solidFill>
                  <a:schemeClr val="tx1">
                    <a:lumMod val="75000"/>
                    <a:lumOff val="25000"/>
                  </a:schemeClr>
                </a:solidFill>
              </a:rPr>
              <a:t/>
            </a:r>
            <a:br>
              <a:rPr lang="en-US" sz="2400" dirty="0">
                <a:solidFill>
                  <a:schemeClr val="tx1">
                    <a:lumMod val="75000"/>
                    <a:lumOff val="25000"/>
                  </a:schemeClr>
                </a:solidFill>
              </a:rPr>
            </a:br>
            <a:endParaRPr lang="en-US" sz="2400" dirty="0">
              <a:solidFill>
                <a:schemeClr val="tx1">
                  <a:lumMod val="75000"/>
                  <a:lumOff val="25000"/>
                </a:schemeClr>
              </a:solidFill>
            </a:endParaRPr>
          </a:p>
          <a:p>
            <a:pPr marL="0" indent="0" eaLnBrk="1" hangingPunct="1">
              <a:buFont typeface="Wingdings" charset="0"/>
              <a:buNone/>
              <a:tabLst>
                <a:tab pos="857250" algn="l"/>
                <a:tab pos="1943100" algn="r"/>
                <a:tab pos="2057400" algn="l"/>
              </a:tabLst>
            </a:pPr>
            <a:endParaRPr lang="en-US" sz="2400" dirty="0">
              <a:solidFill>
                <a:schemeClr val="tx1">
                  <a:lumMod val="75000"/>
                  <a:lumOff val="25000"/>
                </a:schemeClr>
              </a:solidFill>
            </a:endParaRPr>
          </a:p>
        </p:txBody>
      </p:sp>
      <p:sp>
        <p:nvSpPr>
          <p:cNvPr id="4" name="Action Button: Forward or Next 3"/>
          <p:cNvSpPr/>
          <p:nvPr/>
        </p:nvSpPr>
        <p:spPr>
          <a:xfrm>
            <a:off x="8321040" y="6035040"/>
            <a:ext cx="822960" cy="822960"/>
          </a:xfrm>
          <a:prstGeom prst="actionButtonForwardNext">
            <a:avLst/>
          </a:prstGeom>
          <a:ln/>
        </p:spPr>
        <p:style>
          <a:lnRef idx="1">
            <a:schemeClr val="accent1"/>
          </a:lnRef>
          <a:fillRef idx="3">
            <a:schemeClr val="accent1"/>
          </a:fillRef>
          <a:effectRef idx="2">
            <a:schemeClr val="accent1"/>
          </a:effectRef>
          <a:fontRef idx="minor">
            <a:schemeClr val="lt1"/>
          </a:fontRef>
        </p:style>
      </p:sp>
      <p:sp>
        <p:nvSpPr>
          <p:cNvPr id="5" name="Action Button: Back or Previous 4"/>
          <p:cNvSpPr/>
          <p:nvPr/>
        </p:nvSpPr>
        <p:spPr>
          <a:xfrm>
            <a:off x="0" y="6035040"/>
            <a:ext cx="822960" cy="822960"/>
          </a:xfrm>
          <a:prstGeom prst="actionButtonBackPrevious">
            <a:avLst/>
          </a:prstGeom>
          <a:ln/>
        </p:spPr>
        <p:style>
          <a:lnRef idx="1">
            <a:schemeClr val="accent1"/>
          </a:lnRef>
          <a:fillRef idx="3">
            <a:schemeClr val="accent1"/>
          </a:fillRef>
          <a:effectRef idx="2">
            <a:schemeClr val="accent1"/>
          </a:effectRef>
          <a:fontRef idx="minor">
            <a:schemeClr val="lt1"/>
          </a:fontRef>
        </p:style>
      </p:sp>
      <p:sp>
        <p:nvSpPr>
          <p:cNvPr id="37897" name="TextBox 8"/>
          <p:cNvSpPr txBox="1">
            <a:spLocks noChangeArrowheads="1"/>
          </p:cNvSpPr>
          <p:nvPr/>
        </p:nvSpPr>
        <p:spPr bwMode="auto">
          <a:xfrm>
            <a:off x="6842125" y="3886200"/>
            <a:ext cx="10064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chemeClr val="bg1"/>
                </a:solidFill>
                <a:latin typeface="Rockwell" charset="0"/>
              </a:rPr>
              <a:t>9 in</a:t>
            </a:r>
            <a:r>
              <a:rPr lang="en-US" sz="1400">
                <a:solidFill>
                  <a:srgbClr val="FFFFFF"/>
                </a:solidFill>
                <a:latin typeface="Rockwell" charset="0"/>
              </a:rPr>
              <a:t>.</a:t>
            </a:r>
          </a:p>
        </p:txBody>
      </p:sp>
    </p:spTree>
    <p:custDataLst>
      <p:tags r:id="rId1"/>
    </p:custDataLst>
    <p:extLst>
      <p:ext uri="{BB962C8B-B14F-4D97-AF65-F5344CB8AC3E}">
        <p14:creationId xmlns:p14="http://schemas.microsoft.com/office/powerpoint/2010/main" val="2653848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3543011" y="242094"/>
            <a:ext cx="2036907" cy="672306"/>
          </a:xfrm>
        </p:spPr>
        <p:txBody>
          <a:bodyPr/>
          <a:lstStyle/>
          <a:p>
            <a:pPr eaLnBrk="1" hangingPunct="1"/>
            <a:r>
              <a:rPr lang="en-US" dirty="0">
                <a:solidFill>
                  <a:schemeClr val="tx1">
                    <a:lumMod val="75000"/>
                    <a:lumOff val="25000"/>
                  </a:schemeClr>
                </a:solidFill>
              </a:rPr>
              <a:t>Practice</a:t>
            </a:r>
          </a:p>
        </p:txBody>
      </p:sp>
      <p:sp>
        <p:nvSpPr>
          <p:cNvPr id="38914" name="Content Placeholder 2"/>
          <p:cNvSpPr>
            <a:spLocks noGrp="1"/>
          </p:cNvSpPr>
          <p:nvPr>
            <p:ph idx="1"/>
          </p:nvPr>
        </p:nvSpPr>
        <p:spPr>
          <a:xfrm>
            <a:off x="822325" y="1205344"/>
            <a:ext cx="7331075" cy="5029200"/>
          </a:xfrm>
        </p:spPr>
        <p:txBody>
          <a:bodyPr/>
          <a:lstStyle/>
          <a:p>
            <a:pPr marL="0" indent="0" eaLnBrk="1" hangingPunct="1">
              <a:buFont typeface="Wingdings" charset="0"/>
              <a:buNone/>
            </a:pPr>
            <a:r>
              <a:rPr lang="en-US" sz="2800" b="1" dirty="0"/>
              <a:t>A:  Add these Quantities (Simplify all Answers)</a:t>
            </a:r>
            <a:endParaRPr lang="en-US" sz="2800" dirty="0"/>
          </a:p>
          <a:p>
            <a:pPr marL="0" indent="0" eaLnBrk="1" hangingPunct="1">
              <a:spcBef>
                <a:spcPts val="2400"/>
              </a:spcBef>
              <a:buFont typeface="Wingdings" charset="0"/>
              <a:buNone/>
            </a:pPr>
            <a:r>
              <a:rPr lang="en-US" sz="2800" dirty="0"/>
              <a:t>1)	3 liters 	250mL</a:t>
            </a:r>
            <a:br>
              <a:rPr lang="en-US" sz="2800" dirty="0"/>
            </a:br>
            <a:r>
              <a:rPr lang="en-US" sz="2800" dirty="0"/>
              <a:t>              </a:t>
            </a:r>
            <a:r>
              <a:rPr lang="en-US" sz="2800" u="sng" dirty="0"/>
              <a:t>+ 	            800 mL</a:t>
            </a:r>
            <a:r>
              <a:rPr lang="en-US" sz="2800" dirty="0"/>
              <a:t/>
            </a:r>
            <a:br>
              <a:rPr lang="en-US" sz="2800" dirty="0"/>
            </a:br>
            <a:r>
              <a:rPr lang="en-US" sz="2800" dirty="0"/>
              <a:t>	                  </a:t>
            </a:r>
            <a:r>
              <a:rPr lang="en-US" sz="2800" dirty="0">
                <a:solidFill>
                  <a:srgbClr val="FF0000"/>
                </a:solidFill>
              </a:rPr>
              <a:t>Click Here </a:t>
            </a:r>
          </a:p>
          <a:p>
            <a:pPr marL="0" indent="0" eaLnBrk="1" hangingPunct="1">
              <a:spcBef>
                <a:spcPts val="2400"/>
              </a:spcBef>
              <a:buFont typeface="Wingdings" charset="0"/>
              <a:buNone/>
            </a:pPr>
            <a:r>
              <a:rPr lang="en-US" sz="2800" dirty="0"/>
              <a:t>2)	5 liters 	660 mL</a:t>
            </a:r>
            <a:br>
              <a:rPr lang="en-US" sz="2800" dirty="0"/>
            </a:br>
            <a:r>
              <a:rPr lang="en-US" sz="2800" dirty="0"/>
              <a:t>	</a:t>
            </a:r>
            <a:r>
              <a:rPr lang="en-US" sz="2800" u="sng" dirty="0"/>
              <a:t>+ 3 liters 	600 mL</a:t>
            </a:r>
            <a:br>
              <a:rPr lang="en-US" sz="2800" u="sng" dirty="0"/>
            </a:br>
            <a:r>
              <a:rPr lang="en-US" sz="2800" dirty="0"/>
              <a:t>                 </a:t>
            </a:r>
            <a:r>
              <a:rPr lang="en-US" sz="2800" dirty="0">
                <a:solidFill>
                  <a:srgbClr val="FF0000"/>
                </a:solidFill>
              </a:rPr>
              <a:t>Click Here </a:t>
            </a:r>
            <a:r>
              <a:rPr lang="en-US" sz="2800" dirty="0"/>
              <a:t> </a:t>
            </a:r>
          </a:p>
          <a:p>
            <a:pPr marL="0" indent="0" eaLnBrk="1" hangingPunct="1">
              <a:spcBef>
                <a:spcPts val="2400"/>
              </a:spcBef>
              <a:buFont typeface="Wingdings" charset="0"/>
              <a:buNone/>
            </a:pPr>
            <a:r>
              <a:rPr lang="en-US" sz="2800" dirty="0"/>
              <a:t>3)	35 liters 	1200 mL</a:t>
            </a:r>
            <a:br>
              <a:rPr lang="en-US" sz="2800" dirty="0"/>
            </a:br>
            <a:r>
              <a:rPr lang="en-US" sz="2800" dirty="0"/>
              <a:t>	</a:t>
            </a:r>
            <a:r>
              <a:rPr lang="en-US" sz="2800" u="sng" dirty="0"/>
              <a:t>+ 50 liters	  150 mL</a:t>
            </a:r>
            <a:r>
              <a:rPr lang="en-US" sz="2800" dirty="0"/>
              <a:t/>
            </a:r>
            <a:br>
              <a:rPr lang="en-US" sz="2800" dirty="0"/>
            </a:br>
            <a:r>
              <a:rPr lang="en-US" sz="2800" dirty="0"/>
              <a:t>                </a:t>
            </a:r>
            <a:r>
              <a:rPr lang="en-US" sz="2800" dirty="0">
                <a:solidFill>
                  <a:srgbClr val="FF0000"/>
                </a:solidFill>
              </a:rPr>
              <a:t>Click Here </a:t>
            </a:r>
            <a:endParaRPr lang="en-US" sz="2800" dirty="0"/>
          </a:p>
        </p:txBody>
      </p:sp>
      <p:sp>
        <p:nvSpPr>
          <p:cNvPr id="4" name="Action Button: Forward or Next 3"/>
          <p:cNvSpPr/>
          <p:nvPr/>
        </p:nvSpPr>
        <p:spPr>
          <a:xfrm>
            <a:off x="8321040" y="6035040"/>
            <a:ext cx="822960" cy="822960"/>
          </a:xfrm>
          <a:prstGeom prst="actionButtonForwardNext">
            <a:avLst/>
          </a:prstGeom>
          <a:ln/>
        </p:spPr>
        <p:style>
          <a:lnRef idx="1">
            <a:schemeClr val="accent1"/>
          </a:lnRef>
          <a:fillRef idx="3">
            <a:schemeClr val="accent1"/>
          </a:fillRef>
          <a:effectRef idx="2">
            <a:schemeClr val="accent1"/>
          </a:effectRef>
          <a:fontRef idx="minor">
            <a:schemeClr val="lt1"/>
          </a:fontRef>
        </p:style>
      </p:sp>
      <p:sp>
        <p:nvSpPr>
          <p:cNvPr id="5" name="Action Button: Back or Previous 4"/>
          <p:cNvSpPr/>
          <p:nvPr/>
        </p:nvSpPr>
        <p:spPr>
          <a:xfrm>
            <a:off x="0" y="6035040"/>
            <a:ext cx="822960" cy="822960"/>
          </a:xfrm>
          <a:prstGeom prst="actionButtonBackPrevious">
            <a:avLst/>
          </a:prstGeom>
          <a:ln/>
        </p:spPr>
        <p:style>
          <a:lnRef idx="1">
            <a:schemeClr val="accent1"/>
          </a:lnRef>
          <a:fillRef idx="3">
            <a:schemeClr val="accent1"/>
          </a:fillRef>
          <a:effectRef idx="2">
            <a:schemeClr val="accent1"/>
          </a:effectRef>
          <a:fontRef idx="minor">
            <a:schemeClr val="lt1"/>
          </a:fontRef>
        </p:style>
      </p:sp>
      <p:sp>
        <p:nvSpPr>
          <p:cNvPr id="38921" name="TextBox 8"/>
          <p:cNvSpPr txBox="1">
            <a:spLocks noChangeArrowheads="1"/>
          </p:cNvSpPr>
          <p:nvPr/>
        </p:nvSpPr>
        <p:spPr bwMode="auto">
          <a:xfrm>
            <a:off x="6842125" y="3886200"/>
            <a:ext cx="10064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chemeClr val="bg1"/>
                </a:solidFill>
                <a:latin typeface="Rockwell" charset="0"/>
              </a:rPr>
              <a:t>9 in</a:t>
            </a:r>
            <a:r>
              <a:rPr lang="en-US" sz="1400">
                <a:solidFill>
                  <a:srgbClr val="FFFFFF"/>
                </a:solidFill>
                <a:latin typeface="Rockwell" charset="0"/>
              </a:rPr>
              <a:t>.</a:t>
            </a:r>
          </a:p>
        </p:txBody>
      </p:sp>
      <p:sp>
        <p:nvSpPr>
          <p:cNvPr id="12" name="TextBox 11"/>
          <p:cNvSpPr txBox="1"/>
          <p:nvPr/>
        </p:nvSpPr>
        <p:spPr>
          <a:xfrm>
            <a:off x="2659783" y="2891179"/>
            <a:ext cx="2285999" cy="40011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ts val="0"/>
              </a:spcBef>
              <a:spcAft>
                <a:spcPts val="0"/>
              </a:spcAft>
              <a:defRPr/>
            </a:pPr>
            <a:r>
              <a:rPr lang="en-US" sz="2000" dirty="0"/>
              <a:t>  4 liters     </a:t>
            </a:r>
            <a:r>
              <a:rPr lang="en-US" sz="2000" b="1" dirty="0"/>
              <a:t>50 </a:t>
            </a:r>
            <a:r>
              <a:rPr lang="en-US" sz="2000" b="1" dirty="0" err="1"/>
              <a:t>mL</a:t>
            </a:r>
            <a:endParaRPr lang="en-US" b="1" dirty="0"/>
          </a:p>
        </p:txBody>
      </p:sp>
      <p:sp>
        <p:nvSpPr>
          <p:cNvPr id="13" name="TextBox 12"/>
          <p:cNvSpPr txBox="1"/>
          <p:nvPr/>
        </p:nvSpPr>
        <p:spPr>
          <a:xfrm>
            <a:off x="2201862" y="4467133"/>
            <a:ext cx="2286000" cy="40011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ts val="0"/>
              </a:spcBef>
              <a:spcAft>
                <a:spcPts val="0"/>
              </a:spcAft>
              <a:defRPr/>
            </a:pPr>
            <a:r>
              <a:rPr lang="en-US" sz="2000" dirty="0"/>
              <a:t>  9 liters  260 </a:t>
            </a:r>
            <a:r>
              <a:rPr lang="en-US" sz="2000" dirty="0" err="1"/>
              <a:t>mL</a:t>
            </a:r>
            <a:endParaRPr lang="en-US" dirty="0"/>
          </a:p>
        </p:txBody>
      </p:sp>
      <p:sp>
        <p:nvSpPr>
          <p:cNvPr id="14" name="TextBox 13"/>
          <p:cNvSpPr txBox="1"/>
          <p:nvPr/>
        </p:nvSpPr>
        <p:spPr>
          <a:xfrm>
            <a:off x="2201862" y="6080209"/>
            <a:ext cx="2286000" cy="40011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ts val="0"/>
              </a:spcBef>
              <a:spcAft>
                <a:spcPts val="0"/>
              </a:spcAft>
              <a:defRPr/>
            </a:pPr>
            <a:r>
              <a:rPr lang="en-US" sz="2000" dirty="0"/>
              <a:t>86 liters    350 </a:t>
            </a:r>
            <a:r>
              <a:rPr lang="en-US" sz="2000" dirty="0" err="1"/>
              <a:t>mL</a:t>
            </a:r>
            <a:endParaRPr lang="en-US" dirty="0"/>
          </a:p>
        </p:txBody>
      </p:sp>
    </p:spTree>
    <p:custDataLst>
      <p:tags r:id="rId1"/>
    </p:custDataLst>
    <p:extLst>
      <p:ext uri="{BB962C8B-B14F-4D97-AF65-F5344CB8AC3E}">
        <p14:creationId xmlns:p14="http://schemas.microsoft.com/office/powerpoint/2010/main" val="2019310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357"/>
            <a:ext cx="9144000" cy="6740308"/>
          </a:xfrm>
          <a:prstGeom prst="rect">
            <a:avLst/>
          </a:prstGeom>
        </p:spPr>
        <p:txBody>
          <a:bodyPr wrap="square">
            <a:spAutoFit/>
          </a:bodyPr>
          <a:lstStyle/>
          <a:p>
            <a:pPr algn="ctr"/>
            <a:r>
              <a:rPr lang="en-US" b="1" dirty="0" smtClean="0"/>
              <a:t>English </a:t>
            </a:r>
            <a:r>
              <a:rPr lang="en-US" b="1" dirty="0"/>
              <a:t>836 Writing Development</a:t>
            </a:r>
            <a:endParaRPr lang="en-US" dirty="0"/>
          </a:p>
          <a:p>
            <a:pPr algn="ctr"/>
            <a:r>
              <a:rPr lang="en-US" b="1" dirty="0"/>
              <a:t>Career Advancement Academy (CAA)</a:t>
            </a:r>
            <a:endParaRPr lang="en-US" dirty="0"/>
          </a:p>
          <a:p>
            <a:pPr algn="ctr"/>
            <a:r>
              <a:rPr lang="en-US" b="1" dirty="0"/>
              <a:t>Automotive Technology</a:t>
            </a:r>
            <a:endParaRPr lang="en-US" dirty="0"/>
          </a:p>
          <a:p>
            <a:r>
              <a:rPr lang="en-US" b="1" dirty="0"/>
              <a:t> </a:t>
            </a:r>
            <a:endParaRPr lang="en-US" dirty="0"/>
          </a:p>
          <a:p>
            <a:pPr algn="ctr"/>
            <a:r>
              <a:rPr lang="en-US" b="1" dirty="0"/>
              <a:t>Essay #1 Writing Due: 2/21/12</a:t>
            </a:r>
            <a:endParaRPr lang="en-US" dirty="0"/>
          </a:p>
          <a:p>
            <a:r>
              <a:rPr lang="en-US" b="1" dirty="0"/>
              <a:t> </a:t>
            </a:r>
            <a:endParaRPr lang="en-US" dirty="0"/>
          </a:p>
          <a:p>
            <a:r>
              <a:rPr lang="en-US" dirty="0"/>
              <a:t>For 1.5-2 pages of your best writing, and using the expository essay conventions that we have discussed in class, explain your thesis (opinion) to the following Writing Question: </a:t>
            </a:r>
            <a:r>
              <a:rPr lang="en-US" b="1" dirty="0"/>
              <a:t>Why are have you decided upon a career in the automotive field? </a:t>
            </a:r>
            <a:r>
              <a:rPr lang="en-US" dirty="0"/>
              <a:t>If you are in the CAA program, but you are not planning on an automotive career path, apply the WQ to your personal career path.</a:t>
            </a:r>
          </a:p>
          <a:p>
            <a:r>
              <a:rPr lang="en-US" dirty="0"/>
              <a:t> </a:t>
            </a:r>
          </a:p>
          <a:p>
            <a:r>
              <a:rPr lang="en-US" dirty="0"/>
              <a:t>You can, if you wish, focus on various factors that have guided you towards this career path: economic, passion, job security, family, natural aptitude…et cetera.</a:t>
            </a:r>
          </a:p>
          <a:p>
            <a:r>
              <a:rPr lang="en-US" dirty="0"/>
              <a:t> </a:t>
            </a:r>
          </a:p>
          <a:p>
            <a:r>
              <a:rPr lang="en-US" dirty="0"/>
              <a:t>You will need to integrate quotes from a few—emphasis on few—sources to defend your career path.</a:t>
            </a:r>
          </a:p>
          <a:p>
            <a:r>
              <a:rPr lang="en-US" dirty="0"/>
              <a:t> </a:t>
            </a:r>
          </a:p>
          <a:p>
            <a:r>
              <a:rPr lang="en-US" b="1" dirty="0"/>
              <a:t>Grading:</a:t>
            </a:r>
            <a:r>
              <a:rPr lang="en-US" dirty="0"/>
              <a:t> This will be graded on a Pass (P)/No Pass (NP) basis. Make an earnest effort on the essay, and you will pass. OK?</a:t>
            </a:r>
          </a:p>
          <a:p>
            <a:r>
              <a:rPr lang="en-US" dirty="0"/>
              <a:t> </a:t>
            </a:r>
          </a:p>
          <a:p>
            <a:pPr algn="ctr"/>
            <a:r>
              <a:rPr lang="en-US" dirty="0"/>
              <a:t>**This essay should represent two weeks worth of effort**</a:t>
            </a:r>
          </a:p>
          <a:p>
            <a:r>
              <a:rPr lang="en-US" dirty="0"/>
              <a:t> </a:t>
            </a:r>
          </a:p>
          <a:p>
            <a:r>
              <a:rPr lang="en-US" b="1" dirty="0"/>
              <a:t>REMEMBER:</a:t>
            </a:r>
            <a:r>
              <a:rPr lang="en-US" dirty="0"/>
              <a:t> This is a pass/fail essay. I view this essay as a practice essay; I will expect to see your best sentences, and I expect to see that you are trying to use the expository conventions. </a:t>
            </a:r>
          </a:p>
        </p:txBody>
      </p:sp>
    </p:spTree>
    <p:extLst>
      <p:ext uri="{BB962C8B-B14F-4D97-AF65-F5344CB8AC3E}">
        <p14:creationId xmlns:p14="http://schemas.microsoft.com/office/powerpoint/2010/main" val="1859619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1597025"/>
          </a:xfrm>
        </p:spPr>
        <p:txBody>
          <a:bodyPr/>
          <a:lstStyle/>
          <a:p>
            <a:pPr algn="l"/>
            <a:r>
              <a:rPr lang="en-US" sz="3200">
                <a:latin typeface="Calibri" charset="0"/>
              </a:rPr>
              <a:t>Providing context for critical thinking;</a:t>
            </a:r>
            <a:br>
              <a:rPr lang="en-US" sz="3200">
                <a:latin typeface="Calibri" charset="0"/>
              </a:rPr>
            </a:br>
            <a:r>
              <a:rPr lang="en-US" sz="3200">
                <a:latin typeface="Calibri" charset="0"/>
              </a:rPr>
              <a:t>Problems have visual aids that support the addition &amp; subtraction of fractions</a:t>
            </a:r>
          </a:p>
        </p:txBody>
      </p:sp>
      <p:pic>
        <p:nvPicPr>
          <p:cNvPr id="92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597025"/>
            <a:ext cx="9144000" cy="5260975"/>
          </a:xfrm>
        </p:spPr>
      </p:pic>
    </p:spTree>
    <p:extLst>
      <p:ext uri="{BB962C8B-B14F-4D97-AF65-F5344CB8AC3E}">
        <p14:creationId xmlns:p14="http://schemas.microsoft.com/office/powerpoint/2010/main" val="187877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391133" y="1896385"/>
            <a:ext cx="2820644" cy="3733800"/>
          </a:xfrm>
          <a:prstGeom prst="rect">
            <a:avLst/>
          </a:prstGeom>
        </p:spPr>
        <p:txBody>
          <a:bodyPr/>
          <a:lstStyle/>
          <a:p>
            <a:pPr fontAlgn="auto">
              <a:spcBef>
                <a:spcPts val="600"/>
              </a:spcBef>
              <a:spcAft>
                <a:spcPts val="0"/>
              </a:spcAft>
              <a:buClr>
                <a:schemeClr val="accent1"/>
              </a:buClr>
              <a:buSzPct val="76000"/>
              <a:defRPr/>
            </a:pPr>
            <a:r>
              <a:rPr lang="en-US" sz="2400" dirty="0">
                <a:solidFill>
                  <a:schemeClr val="tx1">
                    <a:lumMod val="65000"/>
                    <a:lumOff val="35000"/>
                  </a:schemeClr>
                </a:solidFill>
                <a:latin typeface="+mn-lt"/>
                <a:ea typeface="ＭＳ Ｐゴシック" pitchFamily="-106" charset="-128"/>
                <a:cs typeface="David" pitchFamily="34" charset="-79"/>
              </a:rPr>
              <a:t>fosters educational and career advancement through research, policy initiatives, and direct assistance to community colleges.</a:t>
            </a:r>
          </a:p>
          <a:p>
            <a:pPr marL="274320" indent="-274320" fontAlgn="auto">
              <a:spcBef>
                <a:spcPts val="600"/>
              </a:spcBef>
              <a:spcAft>
                <a:spcPts val="0"/>
              </a:spcAft>
              <a:buClr>
                <a:schemeClr val="accent1"/>
              </a:buClr>
              <a:buSzPct val="76000"/>
              <a:buFont typeface="Arial" charset="0"/>
              <a:buNone/>
              <a:defRPr/>
            </a:pPr>
            <a:endParaRPr lang="en-US" sz="1600" dirty="0">
              <a:solidFill>
                <a:schemeClr val="tx1">
                  <a:lumMod val="65000"/>
                  <a:lumOff val="35000"/>
                </a:schemeClr>
              </a:solidFill>
              <a:latin typeface="+mn-lt"/>
              <a:ea typeface="ＭＳ Ｐゴシック" pitchFamily="-106" charset="-128"/>
              <a:cs typeface="+mn-cs"/>
            </a:endParaRPr>
          </a:p>
          <a:p>
            <a:pPr marL="274320" indent="-274320" fontAlgn="auto">
              <a:spcBef>
                <a:spcPts val="600"/>
              </a:spcBef>
              <a:spcAft>
                <a:spcPts val="0"/>
              </a:spcAft>
              <a:buClr>
                <a:schemeClr val="accent1"/>
              </a:buClr>
              <a:buSzPct val="76000"/>
              <a:buFont typeface="Arial" charset="0"/>
              <a:buNone/>
              <a:defRPr/>
            </a:pPr>
            <a:endParaRPr lang="en-US" sz="2000" dirty="0">
              <a:latin typeface="+mn-lt"/>
              <a:ea typeface="ＭＳ Ｐゴシック" pitchFamily="-106" charset="-128"/>
              <a:cs typeface="+mn-cs"/>
            </a:endParaRPr>
          </a:p>
        </p:txBody>
      </p:sp>
      <p:sp>
        <p:nvSpPr>
          <p:cNvPr id="3076" name="TextBox 5"/>
          <p:cNvSpPr txBox="1">
            <a:spLocks noChangeArrowheads="1"/>
          </p:cNvSpPr>
          <p:nvPr/>
        </p:nvSpPr>
        <p:spPr bwMode="auto">
          <a:xfrm>
            <a:off x="145773" y="135013"/>
            <a:ext cx="2915479" cy="1569660"/>
          </a:xfrm>
          <a:prstGeom prst="rect">
            <a:avLst/>
          </a:prstGeom>
          <a:noFill/>
          <a:ln w="9525">
            <a:noFill/>
            <a:miter lim="800000"/>
            <a:headEnd/>
            <a:tailEnd/>
          </a:ln>
        </p:spPr>
        <p:txBody>
          <a:bodyPr wrap="square">
            <a:spAutoFit/>
          </a:bodyPr>
          <a:lstStyle/>
          <a:p>
            <a:pPr>
              <a:defRPr/>
            </a:pPr>
            <a:r>
              <a:rPr lang="en-US" sz="3200" b="1" dirty="0">
                <a:solidFill>
                  <a:schemeClr val="tx1">
                    <a:lumMod val="75000"/>
                    <a:lumOff val="25000"/>
                  </a:schemeClr>
                </a:solidFill>
                <a:latin typeface="+mj-lt"/>
                <a:ea typeface="ＭＳ Ｐゴシック" pitchFamily="34" charset="-128"/>
                <a:cs typeface="David" pitchFamily="34" charset="-79"/>
              </a:rPr>
              <a:t>The </a:t>
            </a:r>
            <a:r>
              <a:rPr lang="en-US" sz="3200" b="1" dirty="0" smtClean="0">
                <a:solidFill>
                  <a:schemeClr val="tx1">
                    <a:lumMod val="75000"/>
                    <a:lumOff val="25000"/>
                  </a:schemeClr>
                </a:solidFill>
                <a:latin typeface="+mj-lt"/>
                <a:ea typeface="ＭＳ Ｐゴシック" pitchFamily="34" charset="-128"/>
                <a:cs typeface="David" pitchFamily="34" charset="-79"/>
              </a:rPr>
              <a:t>Career </a:t>
            </a:r>
            <a:r>
              <a:rPr lang="en-US" sz="3200" b="1" dirty="0">
                <a:solidFill>
                  <a:schemeClr val="tx1">
                    <a:lumMod val="75000"/>
                    <a:lumOff val="25000"/>
                  </a:schemeClr>
                </a:solidFill>
                <a:latin typeface="+mj-lt"/>
                <a:ea typeface="ＭＳ Ｐゴシック" pitchFamily="34" charset="-128"/>
                <a:cs typeface="David" pitchFamily="34" charset="-79"/>
              </a:rPr>
              <a:t>Ladders </a:t>
            </a:r>
          </a:p>
          <a:p>
            <a:pPr>
              <a:defRPr/>
            </a:pPr>
            <a:r>
              <a:rPr lang="en-US" sz="3200" b="1" dirty="0">
                <a:solidFill>
                  <a:schemeClr val="tx1">
                    <a:lumMod val="75000"/>
                    <a:lumOff val="25000"/>
                  </a:schemeClr>
                </a:solidFill>
                <a:latin typeface="+mj-lt"/>
                <a:ea typeface="ＭＳ Ｐゴシック" pitchFamily="34" charset="-128"/>
                <a:cs typeface="David" pitchFamily="34" charset="-79"/>
              </a:rPr>
              <a:t>Project</a:t>
            </a:r>
          </a:p>
        </p:txBody>
      </p:sp>
      <p:pic>
        <p:nvPicPr>
          <p:cNvPr id="3" name="Picture 2"/>
          <p:cNvPicPr>
            <a:picLocks noChangeAspect="1"/>
          </p:cNvPicPr>
          <p:nvPr/>
        </p:nvPicPr>
        <p:blipFill>
          <a:blip r:embed="rId3"/>
          <a:stretch>
            <a:fillRect/>
          </a:stretch>
        </p:blipFill>
        <p:spPr>
          <a:xfrm>
            <a:off x="3211777" y="673622"/>
            <a:ext cx="5932223" cy="5497665"/>
          </a:xfrm>
          <a:prstGeom prst="rect">
            <a:avLst/>
          </a:prstGeom>
        </p:spPr>
      </p:pic>
    </p:spTree>
    <p:extLst>
      <p:ext uri="{BB962C8B-B14F-4D97-AF65-F5344CB8AC3E}">
        <p14:creationId xmlns:p14="http://schemas.microsoft.com/office/powerpoint/2010/main" val="1413659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C:\Users\rnewell\Documents\My Scans\math in fitup.jpg"/>
          <p:cNvPicPr>
            <a:picLocks noChangeAspect="1" noChangeArrowheads="1"/>
          </p:cNvPicPr>
          <p:nvPr/>
        </p:nvPicPr>
        <p:blipFill>
          <a:blip r:embed="rId2">
            <a:extLst>
              <a:ext uri="{28A0092B-C50C-407E-A947-70E740481C1C}">
                <a14:useLocalDpi xmlns:a14="http://schemas.microsoft.com/office/drawing/2010/main" val="0"/>
              </a:ext>
            </a:extLst>
          </a:blip>
          <a:srcRect l="1129" r="56"/>
          <a:stretch>
            <a:fillRect/>
          </a:stretch>
        </p:blipFill>
        <p:spPr bwMode="auto">
          <a:xfrm>
            <a:off x="0" y="1735138"/>
            <a:ext cx="9139238" cy="4872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1" name="Title 3"/>
          <p:cNvSpPr>
            <a:spLocks noGrp="1"/>
          </p:cNvSpPr>
          <p:nvPr>
            <p:ph type="title"/>
          </p:nvPr>
        </p:nvSpPr>
        <p:spPr>
          <a:xfrm>
            <a:off x="457200" y="103188"/>
            <a:ext cx="8229600" cy="1314450"/>
          </a:xfrm>
        </p:spPr>
        <p:txBody>
          <a:bodyPr/>
          <a:lstStyle/>
          <a:p>
            <a:r>
              <a:rPr lang="en-US" sz="6600">
                <a:latin typeface="Calibri" charset="0"/>
              </a:rPr>
              <a:t>Math in Fit-up</a:t>
            </a:r>
          </a:p>
        </p:txBody>
      </p:sp>
    </p:spTree>
    <p:extLst>
      <p:ext uri="{BB962C8B-B14F-4D97-AF65-F5344CB8AC3E}">
        <p14:creationId xmlns:p14="http://schemas.microsoft.com/office/powerpoint/2010/main" val="4117385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05401" y="0"/>
            <a:ext cx="4070314" cy="5943600"/>
          </a:xfrm>
          <a:prstGeom prst="rect">
            <a:avLst/>
          </a:prstGeom>
          <a:solidFill>
            <a:srgbClr val="234E80"/>
          </a:solidFill>
          <a:ln>
            <a:solidFill>
              <a:srgbClr val="234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152400" y="7917"/>
            <a:ext cx="5334000" cy="1135083"/>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2800" b="0" dirty="0" smtClean="0">
                <a:solidFill>
                  <a:srgbClr val="234E80"/>
                </a:solidFill>
                <a:effectLst/>
                <a:latin typeface="Gill Sans"/>
                <a:cs typeface="Gill Sans"/>
              </a:rPr>
              <a:t>Examples of CTL</a:t>
            </a:r>
          </a:p>
          <a:p>
            <a:pPr algn="ctr"/>
            <a:r>
              <a:rPr lang="en-US" sz="2800" b="0" dirty="0" smtClean="0">
                <a:solidFill>
                  <a:srgbClr val="234E80"/>
                </a:solidFill>
                <a:effectLst/>
                <a:latin typeface="Gill Sans"/>
                <a:cs typeface="Gill Sans"/>
              </a:rPr>
              <a:t>Iron Hearts</a:t>
            </a:r>
            <a:endParaRPr lang="en-US" sz="2800" b="0" dirty="0">
              <a:solidFill>
                <a:srgbClr val="234E80"/>
              </a:solidFill>
              <a:effectLst/>
            </a:endParaRPr>
          </a:p>
        </p:txBody>
      </p:sp>
      <p:sp>
        <p:nvSpPr>
          <p:cNvPr id="3" name="Content Placeholder 2"/>
          <p:cNvSpPr txBox="1">
            <a:spLocks/>
          </p:cNvSpPr>
          <p:nvPr/>
        </p:nvSpPr>
        <p:spPr>
          <a:xfrm>
            <a:off x="19756" y="1371600"/>
            <a:ext cx="5161844" cy="4343400"/>
          </a:xfrm>
          <a:prstGeom prst="rect">
            <a:avLst/>
          </a:prstGeom>
        </p:spPr>
        <p:txBody>
          <a:bodyPr>
            <a:noAutofit/>
          </a:bodyPr>
          <a:lstStyle>
            <a:lvl1pPr marL="365093" indent="-255566"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658" indent="-22858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761" indent="-22858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2898" indent="-22858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478" indent="-22858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057" indent="-22858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63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217" indent="-22858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97" indent="-22858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27" lvl="0" indent="0">
              <a:buNone/>
            </a:pPr>
            <a:r>
              <a:rPr lang="en-US" sz="2200" dirty="0" smtClean="0">
                <a:solidFill>
                  <a:schemeClr val="tx1">
                    <a:lumMod val="75000"/>
                    <a:lumOff val="25000"/>
                  </a:schemeClr>
                </a:solidFill>
              </a:rPr>
              <a:t>IRON HEARTS</a:t>
            </a:r>
          </a:p>
          <a:p>
            <a:pPr lvl="0"/>
            <a:r>
              <a:rPr lang="en-US" sz="2200" dirty="0" smtClean="0">
                <a:solidFill>
                  <a:schemeClr val="tx1">
                    <a:lumMod val="75000"/>
                    <a:lumOff val="25000"/>
                  </a:schemeClr>
                </a:solidFill>
              </a:rPr>
              <a:t>Students </a:t>
            </a:r>
            <a:r>
              <a:rPr lang="en-US" sz="2200" dirty="0">
                <a:solidFill>
                  <a:schemeClr val="tx1">
                    <a:lumMod val="75000"/>
                    <a:lumOff val="25000"/>
                  </a:schemeClr>
                </a:solidFill>
              </a:rPr>
              <a:t>read poetry about “polishing” their </a:t>
            </a:r>
            <a:r>
              <a:rPr lang="en-US" sz="2200" dirty="0" smtClean="0">
                <a:solidFill>
                  <a:schemeClr val="tx1">
                    <a:lumMod val="75000"/>
                    <a:lumOff val="25000"/>
                  </a:schemeClr>
                </a:solidFill>
              </a:rPr>
              <a:t>hearts in </a:t>
            </a:r>
            <a:r>
              <a:rPr lang="en-US" sz="2200" dirty="0">
                <a:solidFill>
                  <a:schemeClr val="tx1">
                    <a:lumMod val="75000"/>
                    <a:lumOff val="25000"/>
                  </a:schemeClr>
                </a:solidFill>
              </a:rPr>
              <a:t>English </a:t>
            </a:r>
            <a:r>
              <a:rPr lang="en-US" sz="2200" dirty="0" smtClean="0">
                <a:solidFill>
                  <a:schemeClr val="tx1">
                    <a:lumMod val="75000"/>
                    <a:lumOff val="25000"/>
                  </a:schemeClr>
                </a:solidFill>
              </a:rPr>
              <a:t>class</a:t>
            </a:r>
          </a:p>
          <a:p>
            <a:pPr lvl="0"/>
            <a:r>
              <a:rPr lang="en-US" sz="2200" dirty="0" smtClean="0">
                <a:solidFill>
                  <a:schemeClr val="tx1">
                    <a:lumMod val="75000"/>
                    <a:lumOff val="25000"/>
                  </a:schemeClr>
                </a:solidFill>
              </a:rPr>
              <a:t> </a:t>
            </a:r>
            <a:r>
              <a:rPr lang="en-US" sz="2200" dirty="0">
                <a:solidFill>
                  <a:schemeClr val="tx1">
                    <a:lumMod val="75000"/>
                    <a:lumOff val="25000"/>
                  </a:schemeClr>
                </a:solidFill>
              </a:rPr>
              <a:t>Write vignettes about their own transformation in </a:t>
            </a:r>
            <a:r>
              <a:rPr lang="en-US" sz="2200" dirty="0" smtClean="0">
                <a:solidFill>
                  <a:schemeClr val="tx1">
                    <a:lumMod val="75000"/>
                    <a:lumOff val="25000"/>
                  </a:schemeClr>
                </a:solidFill>
              </a:rPr>
              <a:t>welding </a:t>
            </a:r>
          </a:p>
          <a:p>
            <a:pPr lvl="0"/>
            <a:r>
              <a:rPr lang="en-US" sz="2200" dirty="0" smtClean="0">
                <a:solidFill>
                  <a:schemeClr val="tx1">
                    <a:lumMod val="75000"/>
                    <a:lumOff val="25000"/>
                  </a:schemeClr>
                </a:solidFill>
              </a:rPr>
              <a:t>Create </a:t>
            </a:r>
            <a:r>
              <a:rPr lang="en-US" sz="2200" dirty="0">
                <a:solidFill>
                  <a:schemeClr val="tx1">
                    <a:lumMod val="75000"/>
                    <a:lumOff val="25000"/>
                  </a:schemeClr>
                </a:solidFill>
              </a:rPr>
              <a:t>metal hearts in welding</a:t>
            </a:r>
          </a:p>
        </p:txBody>
      </p:sp>
      <p:pic>
        <p:nvPicPr>
          <p:cNvPr id="6" name="Picture 6" descr="DSCN00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0113" y="0"/>
            <a:ext cx="3525287" cy="5950942"/>
          </a:xfrm>
          <a:prstGeom prst="rect">
            <a:avLst/>
          </a:prstGeom>
          <a:ln>
            <a:noFill/>
          </a:ln>
          <a:effectLst>
            <a:outerShdw blurRad="292100" dist="139700" dir="2700000" algn="tl" rotWithShape="0">
              <a:srgbClr val="333333">
                <a:alpha val="65000"/>
              </a:srgbClr>
            </a:outerShdw>
          </a:effectLst>
          <a:extLst>
            <a:ext uri="{FAA26D3D-D897-4be2-8F04-BA451C77F1D7}">
              <ma14:placeholderFlag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57505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00600" y="381000"/>
            <a:ext cx="4343400" cy="762000"/>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2800" b="0" dirty="0" smtClean="0">
                <a:solidFill>
                  <a:srgbClr val="234E80"/>
                </a:solidFill>
                <a:effectLst/>
                <a:latin typeface="Gill Sans"/>
                <a:cs typeface="Gill Sans"/>
              </a:rPr>
              <a:t>Brian’s Heart</a:t>
            </a:r>
            <a:endParaRPr lang="en-US" sz="2800" b="0" dirty="0">
              <a:solidFill>
                <a:srgbClr val="234E80"/>
              </a:solidFill>
              <a:effectLst/>
            </a:endParaRPr>
          </a:p>
        </p:txBody>
      </p:sp>
      <p:sp>
        <p:nvSpPr>
          <p:cNvPr id="4" name="Rectangle 3"/>
          <p:cNvSpPr/>
          <p:nvPr/>
        </p:nvSpPr>
        <p:spPr>
          <a:xfrm>
            <a:off x="0" y="0"/>
            <a:ext cx="4724400" cy="5943600"/>
          </a:xfrm>
          <a:prstGeom prst="rect">
            <a:avLst/>
          </a:prstGeom>
          <a:solidFill>
            <a:srgbClr val="234E80"/>
          </a:solidFill>
          <a:ln>
            <a:solidFill>
              <a:srgbClr val="234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Content Placeholder 3" descr="HEARTS_20120309_RNewell_0013.JPG"/>
          <p:cNvPicPr>
            <a:picLocks noChangeAspect="1"/>
          </p:cNvPicPr>
          <p:nvPr/>
        </p:nvPicPr>
        <p:blipFill rotWithShape="1">
          <a:blip r:embed="rId3">
            <a:extLst>
              <a:ext uri="{28A0092B-C50C-407E-A947-70E740481C1C}">
                <a14:useLocalDpi xmlns:a14="http://schemas.microsoft.com/office/drawing/2010/main" val="0"/>
              </a:ext>
            </a:extLst>
          </a:blip>
          <a:srcRect b="19607"/>
          <a:stretch/>
        </p:blipFill>
        <p:spPr bwMode="auto">
          <a:xfrm>
            <a:off x="0" y="-1"/>
            <a:ext cx="4724400" cy="2088797"/>
          </a:xfrm>
          <a:prstGeom prst="rect">
            <a:avLst/>
          </a:prstGeom>
          <a:ln>
            <a:noFill/>
          </a:ln>
          <a:effectLst>
            <a:outerShdw blurRad="292100" dist="139700" dir="2700000" algn="tl" rotWithShape="0">
              <a:srgbClr val="333333">
                <a:alpha val="65000"/>
              </a:srgbClr>
            </a:outerShdw>
          </a:effectLst>
        </p:spPr>
      </p:pic>
      <p:pic>
        <p:nvPicPr>
          <p:cNvPr id="7" name="Picture 16" descr="DSCN00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38400"/>
            <a:ext cx="4724400" cy="3579656"/>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5086206" y="1371600"/>
            <a:ext cx="3772188" cy="2677656"/>
          </a:xfrm>
          <a:prstGeom prst="rect">
            <a:avLst/>
          </a:prstGeom>
          <a:noFill/>
        </p:spPr>
        <p:txBody>
          <a:bodyPr wrap="square" rtlCol="0">
            <a:spAutoFit/>
          </a:bodyPr>
          <a:lstStyle/>
          <a:p>
            <a:r>
              <a:rPr lang="en-US" sz="2400" dirty="0" smtClean="0">
                <a:solidFill>
                  <a:schemeClr val="tx1">
                    <a:lumMod val="85000"/>
                    <a:lumOff val="15000"/>
                  </a:schemeClr>
                </a:solidFill>
              </a:rPr>
              <a:t>“I could shape it anyway I wanted, nothing was impossible. It was great to work through the entire process of fabricating metal, the fire, the forming, the fusing </a:t>
            </a:r>
            <a:r>
              <a:rPr lang="mr-IN" sz="2400" dirty="0" smtClean="0">
                <a:solidFill>
                  <a:schemeClr val="tx1">
                    <a:lumMod val="85000"/>
                    <a:lumOff val="15000"/>
                  </a:schemeClr>
                </a:solidFill>
              </a:rPr>
              <a:t>…</a:t>
            </a:r>
            <a:r>
              <a:rPr lang="en-US" sz="2400" dirty="0" smtClean="0">
                <a:solidFill>
                  <a:schemeClr val="tx1">
                    <a:lumMod val="85000"/>
                    <a:lumOff val="15000"/>
                  </a:schemeClr>
                </a:solidFill>
              </a:rPr>
              <a:t> the freedom.”</a:t>
            </a:r>
            <a:endParaRPr lang="en-US" sz="2400" dirty="0">
              <a:solidFill>
                <a:schemeClr val="tx1">
                  <a:lumMod val="85000"/>
                  <a:lumOff val="15000"/>
                </a:schemeClr>
              </a:solidFill>
            </a:endParaRPr>
          </a:p>
        </p:txBody>
      </p:sp>
    </p:spTree>
    <p:extLst>
      <p:ext uri="{BB962C8B-B14F-4D97-AF65-F5344CB8AC3E}">
        <p14:creationId xmlns:p14="http://schemas.microsoft.com/office/powerpoint/2010/main" val="2438846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0" y="0"/>
            <a:ext cx="3810000" cy="5943600"/>
          </a:xfrm>
          <a:prstGeom prst="rect">
            <a:avLst/>
          </a:prstGeom>
          <a:solidFill>
            <a:srgbClr val="234E80"/>
          </a:solidFill>
          <a:ln>
            <a:solidFill>
              <a:srgbClr val="234E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2123" y="381000"/>
            <a:ext cx="5334000" cy="736442"/>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159" algn="l" rtl="0" fontAlgn="base">
              <a:spcBef>
                <a:spcPct val="0"/>
              </a:spcBef>
              <a:spcAft>
                <a:spcPct val="0"/>
              </a:spcAft>
              <a:defRPr sz="4100" b="1">
                <a:solidFill>
                  <a:schemeClr val="tx2"/>
                </a:solidFill>
                <a:latin typeface="Lucida Sans Unicode" pitchFamily="34" charset="0"/>
              </a:defRPr>
            </a:lvl6pPr>
            <a:lvl7pPr marL="914318" algn="l" rtl="0" fontAlgn="base">
              <a:spcBef>
                <a:spcPct val="0"/>
              </a:spcBef>
              <a:spcAft>
                <a:spcPct val="0"/>
              </a:spcAft>
              <a:defRPr sz="4100" b="1">
                <a:solidFill>
                  <a:schemeClr val="tx2"/>
                </a:solidFill>
                <a:latin typeface="Lucida Sans Unicode" pitchFamily="34" charset="0"/>
              </a:defRPr>
            </a:lvl7pPr>
            <a:lvl8pPr marL="1371478" algn="l" rtl="0" fontAlgn="base">
              <a:spcBef>
                <a:spcPct val="0"/>
              </a:spcBef>
              <a:spcAft>
                <a:spcPct val="0"/>
              </a:spcAft>
              <a:defRPr sz="4100" b="1">
                <a:solidFill>
                  <a:schemeClr val="tx2"/>
                </a:solidFill>
                <a:latin typeface="Lucida Sans Unicode" pitchFamily="34" charset="0"/>
              </a:defRPr>
            </a:lvl8pPr>
            <a:lvl9pPr marL="1828637" algn="l" rtl="0" fontAlgn="base">
              <a:spcBef>
                <a:spcPct val="0"/>
              </a:spcBef>
              <a:spcAft>
                <a:spcPct val="0"/>
              </a:spcAft>
              <a:defRPr sz="4100" b="1">
                <a:solidFill>
                  <a:schemeClr val="tx2"/>
                </a:solidFill>
                <a:latin typeface="Lucida Sans Unicode" pitchFamily="34" charset="0"/>
              </a:defRPr>
            </a:lvl9pPr>
            <a:extLst/>
          </a:lstStyle>
          <a:p>
            <a:pPr algn="ctr"/>
            <a:r>
              <a:rPr lang="en-US" sz="2800" b="0" dirty="0" smtClean="0">
                <a:solidFill>
                  <a:srgbClr val="234E80"/>
                </a:solidFill>
                <a:effectLst/>
                <a:latin typeface="Gill Sans"/>
                <a:cs typeface="Gill Sans"/>
              </a:rPr>
              <a:t>Monica’s Heart</a:t>
            </a:r>
            <a:endParaRPr lang="en-US" sz="2800" b="0" dirty="0">
              <a:solidFill>
                <a:srgbClr val="234E80"/>
              </a:solidFill>
              <a:effectLst/>
            </a:endParaRPr>
          </a:p>
        </p:txBody>
      </p:sp>
      <p:pic>
        <p:nvPicPr>
          <p:cNvPr id="7" name="Picture 8" descr="DSCN0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0"/>
            <a:ext cx="2667000" cy="5972759"/>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381000" y="1117442"/>
            <a:ext cx="4572000" cy="1938992"/>
          </a:xfrm>
          <a:prstGeom prst="rect">
            <a:avLst/>
          </a:prstGeom>
          <a:noFill/>
        </p:spPr>
        <p:txBody>
          <a:bodyPr wrap="square" rtlCol="0">
            <a:spAutoFit/>
          </a:bodyPr>
          <a:lstStyle/>
          <a:p>
            <a:r>
              <a:rPr lang="ja-JP" altLang="en-US" sz="2400" dirty="0">
                <a:solidFill>
                  <a:schemeClr val="tx1">
                    <a:lumMod val="85000"/>
                    <a:lumOff val="15000"/>
                  </a:schemeClr>
                </a:solidFill>
              </a:rPr>
              <a:t>“</a:t>
            </a:r>
            <a:r>
              <a:rPr lang="en-US" altLang="ja-JP" sz="2400" dirty="0">
                <a:solidFill>
                  <a:schemeClr val="tx1">
                    <a:lumMod val="85000"/>
                    <a:lumOff val="15000"/>
                  </a:schemeClr>
                </a:solidFill>
              </a:rPr>
              <a:t>My journey started with a feeling of intimidation and ended with a feeling of accomplishment …I can do this and I made it mine!”</a:t>
            </a:r>
            <a:endParaRPr lang="en-US" sz="2400" dirty="0">
              <a:solidFill>
                <a:schemeClr val="tx1">
                  <a:lumMod val="85000"/>
                  <a:lumOff val="15000"/>
                </a:schemeClr>
              </a:solidFill>
            </a:endParaRPr>
          </a:p>
          <a:p>
            <a:endParaRPr lang="en-US" sz="2400" dirty="0">
              <a:solidFill>
                <a:schemeClr val="tx1">
                  <a:lumMod val="85000"/>
                  <a:lumOff val="15000"/>
                </a:schemeClr>
              </a:solidFill>
            </a:endParaRPr>
          </a:p>
        </p:txBody>
      </p:sp>
    </p:spTree>
    <p:extLst>
      <p:ext uri="{BB962C8B-B14F-4D97-AF65-F5344CB8AC3E}">
        <p14:creationId xmlns:p14="http://schemas.microsoft.com/office/powerpoint/2010/main" val="3052205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1385" y="131395"/>
            <a:ext cx="8398045" cy="523220"/>
          </a:xfrm>
          <a:prstGeom prst="rect">
            <a:avLst/>
          </a:prstGeom>
          <a:noFill/>
        </p:spPr>
        <p:txBody>
          <a:bodyPr wrap="square" rtlCol="0">
            <a:spAutoFit/>
          </a:bodyPr>
          <a:lstStyle/>
          <a:p>
            <a:pPr algn="ctr"/>
            <a:r>
              <a:rPr lang="en-US" sz="2800" b="1" dirty="0" smtClean="0">
                <a:solidFill>
                  <a:schemeClr val="tx1">
                    <a:lumMod val="75000"/>
                    <a:lumOff val="25000"/>
                  </a:schemeClr>
                </a:solidFill>
                <a:latin typeface="+mn-lt"/>
                <a:cs typeface="Century Gothic"/>
              </a:rPr>
              <a:t>Many Varieties of Published Materials </a:t>
            </a:r>
            <a:endParaRPr lang="en-US" sz="2800" b="1" dirty="0">
              <a:solidFill>
                <a:schemeClr val="tx1">
                  <a:lumMod val="75000"/>
                  <a:lumOff val="25000"/>
                </a:schemeClr>
              </a:solidFill>
              <a:latin typeface="+mn-lt"/>
            </a:endParaRPr>
          </a:p>
        </p:txBody>
      </p:sp>
      <p:pic>
        <p:nvPicPr>
          <p:cNvPr id="2" name="Picture 1" descr="ESL Book.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520" y="1085748"/>
            <a:ext cx="4204306" cy="4861552"/>
          </a:xfrm>
          <a:prstGeom prst="rect">
            <a:avLst/>
          </a:prstGeom>
        </p:spPr>
      </p:pic>
    </p:spTree>
    <p:extLst>
      <p:ext uri="{BB962C8B-B14F-4D97-AF65-F5344CB8AC3E}">
        <p14:creationId xmlns:p14="http://schemas.microsoft.com/office/powerpoint/2010/main" val="3737358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4923"/>
            <a:ext cx="7772400" cy="1470025"/>
          </a:xfrm>
        </p:spPr>
        <p:txBody>
          <a:bodyPr>
            <a:normAutofit fontScale="90000"/>
          </a:bodyPr>
          <a:lstStyle/>
          <a:p>
            <a:r>
              <a:rPr lang="en-US" dirty="0" smtClean="0"/>
              <a:t>Math 220/221: Technical Math</a:t>
            </a:r>
            <a:br>
              <a:rPr lang="en-US" dirty="0" smtClean="0"/>
            </a:br>
            <a:r>
              <a:rPr lang="en-US" sz="2667" dirty="0" smtClean="0"/>
              <a:t>Co-created by Math, Welding and Machining faculty at Peralta District</a:t>
            </a:r>
            <a:r>
              <a:rPr lang="en-US" dirty="0" smtClean="0"/>
              <a:t/>
            </a:r>
            <a:br>
              <a:rPr lang="en-US" dirty="0" smtClean="0"/>
            </a:br>
            <a:endParaRPr lang="en-US" sz="2667" dirty="0"/>
          </a:p>
        </p:txBody>
      </p:sp>
      <p:sp>
        <p:nvSpPr>
          <p:cNvPr id="3" name="Subtitle 2"/>
          <p:cNvSpPr>
            <a:spLocks noGrp="1"/>
          </p:cNvSpPr>
          <p:nvPr>
            <p:ph type="subTitle" idx="1"/>
          </p:nvPr>
        </p:nvSpPr>
        <p:spPr>
          <a:xfrm>
            <a:off x="961021" y="3997592"/>
            <a:ext cx="7497179" cy="2229108"/>
          </a:xfrm>
        </p:spPr>
        <p:txBody>
          <a:bodyPr>
            <a:normAutofit fontScale="85000" lnSpcReduction="20000"/>
          </a:bodyPr>
          <a:lstStyle/>
          <a:p>
            <a:pPr algn="l">
              <a:buFont typeface="Arial"/>
              <a:buChar char="•"/>
            </a:pPr>
            <a:r>
              <a:rPr lang="en-US" dirty="0" smtClean="0"/>
              <a:t>4 units</a:t>
            </a:r>
          </a:p>
          <a:p>
            <a:pPr algn="l">
              <a:buFont typeface="Arial"/>
              <a:buChar char="•"/>
            </a:pPr>
            <a:r>
              <a:rPr lang="en-US" dirty="0" smtClean="0"/>
              <a:t>Taught by math faculty</a:t>
            </a:r>
          </a:p>
          <a:p>
            <a:pPr algn="l">
              <a:buFont typeface="Arial"/>
              <a:buChar char="•"/>
            </a:pPr>
            <a:r>
              <a:rPr lang="en-US" dirty="0" smtClean="0"/>
              <a:t>Contextualized to each skilled trades department</a:t>
            </a:r>
          </a:p>
          <a:p>
            <a:pPr algn="l">
              <a:buFont typeface="Arial"/>
              <a:buChar char="•"/>
            </a:pPr>
            <a:r>
              <a:rPr lang="en-US" dirty="0" smtClean="0"/>
              <a:t>Required for the certificate in each department</a:t>
            </a:r>
          </a:p>
          <a:p>
            <a:pPr algn="l">
              <a:buFont typeface="Arial"/>
              <a:buChar char="•"/>
            </a:pPr>
            <a:r>
              <a:rPr lang="en-US" dirty="0" smtClean="0"/>
              <a:t>Degree Applicable</a:t>
            </a:r>
          </a:p>
          <a:p>
            <a:endParaRPr lang="en-US" dirty="0"/>
          </a:p>
        </p:txBody>
      </p:sp>
      <p:pic>
        <p:nvPicPr>
          <p:cNvPr id="4" name="Picture 3" descr="May2014_untitled_careerladdersproject_Surgical_Tech_prog084.jpg"/>
          <p:cNvPicPr>
            <a:picLocks noChangeAspect="1"/>
          </p:cNvPicPr>
          <p:nvPr/>
        </p:nvPicPr>
        <p:blipFill rotWithShape="1">
          <a:blip r:embed="rId2">
            <a:extLst>
              <a:ext uri="{28A0092B-C50C-407E-A947-70E740481C1C}">
                <a14:useLocalDpi xmlns:a14="http://schemas.microsoft.com/office/drawing/2010/main" val="0"/>
              </a:ext>
            </a:extLst>
          </a:blip>
          <a:srcRect t="50901" b="11163"/>
          <a:stretch/>
        </p:blipFill>
        <p:spPr bwMode="auto">
          <a:xfrm>
            <a:off x="1587" y="0"/>
            <a:ext cx="9142413" cy="2315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449402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01" r="26581" b="-1"/>
          <a:stretch/>
        </p:blipFill>
        <p:spPr>
          <a:xfrm>
            <a:off x="5192486" y="136507"/>
            <a:ext cx="3953622" cy="5931969"/>
          </a:xfrm>
          <a:prstGeom prst="rect">
            <a:avLst/>
          </a:prstGeom>
        </p:spPr>
      </p:pic>
      <p:sp>
        <p:nvSpPr>
          <p:cNvPr id="2" name="Title 1"/>
          <p:cNvSpPr>
            <a:spLocks noGrp="1"/>
          </p:cNvSpPr>
          <p:nvPr>
            <p:ph type="title"/>
          </p:nvPr>
        </p:nvSpPr>
        <p:spPr>
          <a:xfrm>
            <a:off x="488002" y="147187"/>
            <a:ext cx="3601523" cy="1957541"/>
          </a:xfrm>
        </p:spPr>
        <p:txBody>
          <a:bodyPr>
            <a:normAutofit fontScale="90000"/>
          </a:bodyPr>
          <a:lstStyle/>
          <a:p>
            <a:r>
              <a:rPr lang="en-US" dirty="0"/>
              <a:t>English for Special Uses (ESU)</a:t>
            </a:r>
          </a:p>
        </p:txBody>
      </p:sp>
      <p:sp>
        <p:nvSpPr>
          <p:cNvPr id="3" name="Content Placeholder 2"/>
          <p:cNvSpPr>
            <a:spLocks noGrp="1"/>
          </p:cNvSpPr>
          <p:nvPr>
            <p:ph idx="1"/>
          </p:nvPr>
        </p:nvSpPr>
        <p:spPr>
          <a:xfrm>
            <a:off x="272921" y="2224220"/>
            <a:ext cx="3816604" cy="4195664"/>
          </a:xfrm>
        </p:spPr>
        <p:txBody>
          <a:bodyPr>
            <a:noAutofit/>
          </a:bodyPr>
          <a:lstStyle/>
          <a:p>
            <a:r>
              <a:rPr lang="en-US" sz="2200" dirty="0"/>
              <a:t>Advanced level ESL students</a:t>
            </a:r>
          </a:p>
          <a:p>
            <a:r>
              <a:rPr lang="en-US" sz="2200" dirty="0"/>
              <a:t>Contextualized English language skills improvement  for CTE</a:t>
            </a:r>
          </a:p>
          <a:p>
            <a:r>
              <a:rPr lang="en-US" sz="2200" dirty="0"/>
              <a:t>Critical thinking, teamwork, and autonomous learning strategies</a:t>
            </a:r>
          </a:p>
          <a:p>
            <a:r>
              <a:rPr lang="en-US" sz="2200" dirty="0"/>
              <a:t>Concurrently or supplemental to credit</a:t>
            </a:r>
          </a:p>
          <a:p>
            <a:r>
              <a:rPr lang="en-US" sz="2200" dirty="0"/>
              <a:t>Easily tailored to different subjects</a:t>
            </a:r>
          </a:p>
        </p:txBody>
      </p:sp>
    </p:spTree>
    <p:extLst>
      <p:ext uri="{BB962C8B-B14F-4D97-AF65-F5344CB8AC3E}">
        <p14:creationId xmlns:p14="http://schemas.microsoft.com/office/powerpoint/2010/main" val="2314729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491" y="314007"/>
            <a:ext cx="8137146" cy="776288"/>
          </a:xfrm>
        </p:spPr>
        <p:txBody>
          <a:bodyPr>
            <a:normAutofit fontScale="90000"/>
          </a:bodyPr>
          <a:lstStyle/>
          <a:p>
            <a:pPr algn="ctr"/>
            <a:r>
              <a:rPr lang="en-US" sz="4000" b="1" dirty="0"/>
              <a:t>Biology Basic Skills/NC Reading </a:t>
            </a:r>
            <a:r>
              <a:rPr lang="en-US" sz="2800" b="1" dirty="0"/>
              <a:t>(Co-requisite)</a:t>
            </a:r>
          </a:p>
        </p:txBody>
      </p:sp>
      <p:sp>
        <p:nvSpPr>
          <p:cNvPr id="3" name="Content Placeholder 2"/>
          <p:cNvSpPr>
            <a:spLocks noGrp="1"/>
          </p:cNvSpPr>
          <p:nvPr>
            <p:ph idx="1"/>
          </p:nvPr>
        </p:nvSpPr>
        <p:spPr>
          <a:xfrm>
            <a:off x="601146" y="1834107"/>
            <a:ext cx="6709906" cy="4680856"/>
          </a:xfrm>
        </p:spPr>
        <p:txBody>
          <a:bodyPr/>
          <a:lstStyle/>
          <a:p>
            <a:pPr>
              <a:lnSpc>
                <a:spcPct val="100000"/>
              </a:lnSpc>
              <a:spcBef>
                <a:spcPts val="300"/>
              </a:spcBef>
            </a:pPr>
            <a:r>
              <a:rPr lang="en-US" sz="2400" dirty="0"/>
              <a:t>Lack of reading and critical thinking skills by credit biology students  </a:t>
            </a:r>
          </a:p>
          <a:p>
            <a:pPr marL="0" indent="0">
              <a:lnSpc>
                <a:spcPct val="100000"/>
              </a:lnSpc>
              <a:spcBef>
                <a:spcPts val="300"/>
              </a:spcBef>
              <a:buNone/>
            </a:pPr>
            <a:endParaRPr lang="en-US" sz="2400" dirty="0"/>
          </a:p>
          <a:p>
            <a:endParaRPr lang="en-US" dirty="0"/>
          </a:p>
        </p:txBody>
      </p:sp>
      <p:graphicFrame>
        <p:nvGraphicFramePr>
          <p:cNvPr id="6" name="Diagram 5"/>
          <p:cNvGraphicFramePr/>
          <p:nvPr>
            <p:extLst>
              <p:ext uri="{D42A27DB-BD31-4B8C-83A1-F6EECF244321}">
                <p14:modId xmlns:p14="http://schemas.microsoft.com/office/powerpoint/2010/main" val="651447166"/>
              </p:ext>
            </p:extLst>
          </p:nvPr>
        </p:nvGraphicFramePr>
        <p:xfrm>
          <a:off x="946136" y="1219634"/>
          <a:ext cx="6696155" cy="4990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71464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4488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7" name="Picture 6" descr="gear-clipart-Steren_Gear.png"/>
          <p:cNvPicPr>
            <a:picLocks noChangeAspect="1"/>
          </p:cNvPicPr>
          <p:nvPr/>
        </p:nvPicPr>
        <p:blipFill>
          <a:blip r:embed="rId2" cstate="print">
            <a:duotone>
              <a:schemeClr val="accent6">
                <a:shade val="45000"/>
                <a:satMod val="135000"/>
              </a:schemeClr>
              <a:prstClr val="white"/>
            </a:duotone>
            <a:alphaModFix amt="52000"/>
            <a:extLst>
              <a:ext uri="{28A0092B-C50C-407E-A947-70E740481C1C}">
                <a14:useLocalDpi xmlns:a14="http://schemas.microsoft.com/office/drawing/2010/main" val="0"/>
              </a:ext>
            </a:extLst>
          </a:blip>
          <a:stretch>
            <a:fillRect/>
          </a:stretch>
        </p:blipFill>
        <p:spPr>
          <a:xfrm>
            <a:off x="198601" y="2126024"/>
            <a:ext cx="1914123" cy="1955182"/>
          </a:xfrm>
          <a:prstGeom prst="rect">
            <a:avLst/>
          </a:prstGeom>
        </p:spPr>
      </p:pic>
      <p:pic>
        <p:nvPicPr>
          <p:cNvPr id="8" name="Picture 7" descr="gear-clipart-Steren_Gear.png"/>
          <p:cNvPicPr>
            <a:picLocks noChangeAspect="1"/>
          </p:cNvPicPr>
          <p:nvPr/>
        </p:nvPicPr>
        <p:blipFill>
          <a:blip r:embed="rId3" cstate="print">
            <a:duotone>
              <a:schemeClr val="accent6">
                <a:shade val="45000"/>
                <a:satMod val="135000"/>
              </a:schemeClr>
              <a:prstClr val="white"/>
            </a:duotone>
            <a:alphaModFix amt="52000"/>
            <a:extLst>
              <a:ext uri="{28A0092B-C50C-407E-A947-70E740481C1C}">
                <a14:useLocalDpi xmlns:a14="http://schemas.microsoft.com/office/drawing/2010/main" val="0"/>
              </a:ext>
            </a:extLst>
          </a:blip>
          <a:stretch>
            <a:fillRect/>
          </a:stretch>
        </p:blipFill>
        <p:spPr>
          <a:xfrm rot="20933145">
            <a:off x="2076641" y="2173979"/>
            <a:ext cx="1957535" cy="1999525"/>
          </a:xfrm>
          <a:prstGeom prst="rect">
            <a:avLst/>
          </a:prstGeom>
        </p:spPr>
      </p:pic>
      <p:pic>
        <p:nvPicPr>
          <p:cNvPr id="9" name="Picture 8" descr="gear-clipart-Steren_Gear.png"/>
          <p:cNvPicPr>
            <a:picLocks noChangeAspect="1"/>
          </p:cNvPicPr>
          <p:nvPr/>
        </p:nvPicPr>
        <p:blipFill>
          <a:blip r:embed="rId4" cstate="print">
            <a:duotone>
              <a:schemeClr val="accent3">
                <a:shade val="45000"/>
                <a:satMod val="135000"/>
              </a:schemeClr>
              <a:prstClr val="white"/>
            </a:duotone>
            <a:alphaModFix amt="52000"/>
            <a:extLst>
              <a:ext uri="{28A0092B-C50C-407E-A947-70E740481C1C}">
                <a14:useLocalDpi xmlns:a14="http://schemas.microsoft.com/office/drawing/2010/main" val="0"/>
              </a:ext>
            </a:extLst>
          </a:blip>
          <a:stretch>
            <a:fillRect/>
          </a:stretch>
        </p:blipFill>
        <p:spPr>
          <a:xfrm rot="1329503">
            <a:off x="5846073" y="3575307"/>
            <a:ext cx="3073603" cy="3139534"/>
          </a:xfrm>
          <a:prstGeom prst="rect">
            <a:avLst/>
          </a:prstGeom>
        </p:spPr>
      </p:pic>
      <p:pic>
        <p:nvPicPr>
          <p:cNvPr id="10" name="Picture 9" descr="gear-clipart-Steren_Gear.png"/>
          <p:cNvPicPr>
            <a:picLocks noChangeAspect="1"/>
          </p:cNvPicPr>
          <p:nvPr/>
        </p:nvPicPr>
        <p:blipFill>
          <a:blip r:embed="rId5" cstate="print">
            <a:duotone>
              <a:schemeClr val="accent1">
                <a:shade val="45000"/>
                <a:satMod val="135000"/>
              </a:schemeClr>
              <a:prstClr val="white"/>
            </a:duotone>
            <a:alphaModFix amt="52000"/>
            <a:extLst>
              <a:ext uri="{28A0092B-C50C-407E-A947-70E740481C1C}">
                <a14:useLocalDpi xmlns:a14="http://schemas.microsoft.com/office/drawing/2010/main" val="0"/>
              </a:ext>
            </a:extLst>
          </a:blip>
          <a:stretch>
            <a:fillRect/>
          </a:stretch>
        </p:blipFill>
        <p:spPr>
          <a:xfrm rot="20231378">
            <a:off x="3936725" y="1143290"/>
            <a:ext cx="3134521" cy="3201758"/>
          </a:xfrm>
          <a:prstGeom prst="rect">
            <a:avLst/>
          </a:prstGeom>
        </p:spPr>
      </p:pic>
      <p:sp>
        <p:nvSpPr>
          <p:cNvPr id="11" name="TextBox 10"/>
          <p:cNvSpPr txBox="1"/>
          <p:nvPr/>
        </p:nvSpPr>
        <p:spPr>
          <a:xfrm>
            <a:off x="659876" y="2624118"/>
            <a:ext cx="1263192" cy="954107"/>
          </a:xfrm>
          <a:prstGeom prst="rect">
            <a:avLst/>
          </a:prstGeom>
          <a:noFill/>
        </p:spPr>
        <p:txBody>
          <a:bodyPr wrap="square" rtlCol="0">
            <a:spAutoFit/>
          </a:bodyPr>
          <a:lstStyle/>
          <a:p>
            <a:r>
              <a:rPr lang="en-US" sz="1400" dirty="0" smtClean="0">
                <a:solidFill>
                  <a:prstClr val="black"/>
                </a:solidFill>
              </a:rPr>
              <a:t>Beginning ESL or ABE;</a:t>
            </a:r>
          </a:p>
          <a:p>
            <a:r>
              <a:rPr lang="en-US" sz="1400" dirty="0" smtClean="0">
                <a:solidFill>
                  <a:prstClr val="black"/>
                </a:solidFill>
              </a:rPr>
              <a:t>Career Awareness</a:t>
            </a:r>
            <a:endParaRPr lang="en-US" sz="1400" dirty="0">
              <a:solidFill>
                <a:prstClr val="black"/>
              </a:solidFill>
            </a:endParaRPr>
          </a:p>
        </p:txBody>
      </p:sp>
      <p:sp>
        <p:nvSpPr>
          <p:cNvPr id="12" name="TextBox 11"/>
          <p:cNvSpPr txBox="1"/>
          <p:nvPr/>
        </p:nvSpPr>
        <p:spPr>
          <a:xfrm>
            <a:off x="2514600" y="2590800"/>
            <a:ext cx="1278568" cy="1169551"/>
          </a:xfrm>
          <a:prstGeom prst="rect">
            <a:avLst/>
          </a:prstGeom>
          <a:noFill/>
        </p:spPr>
        <p:txBody>
          <a:bodyPr wrap="square" rtlCol="0">
            <a:spAutoFit/>
          </a:bodyPr>
          <a:lstStyle/>
          <a:p>
            <a:r>
              <a:rPr lang="en-US" sz="1400" dirty="0" smtClean="0">
                <a:solidFill>
                  <a:prstClr val="black"/>
                </a:solidFill>
                <a:latin typeface="Calibri"/>
              </a:rPr>
              <a:t>Intermediate ESL / English; ABE and GED Math</a:t>
            </a:r>
            <a:endParaRPr lang="en-US" sz="1400" dirty="0">
              <a:solidFill>
                <a:prstClr val="black"/>
              </a:solidFill>
              <a:latin typeface="Calibri"/>
            </a:endParaRPr>
          </a:p>
        </p:txBody>
      </p:sp>
      <p:sp>
        <p:nvSpPr>
          <p:cNvPr id="13" name="TextBox 12"/>
          <p:cNvSpPr txBox="1"/>
          <p:nvPr/>
        </p:nvSpPr>
        <p:spPr>
          <a:xfrm>
            <a:off x="4572000" y="2209800"/>
            <a:ext cx="990600" cy="1077218"/>
          </a:xfrm>
          <a:prstGeom prst="rect">
            <a:avLst/>
          </a:prstGeom>
          <a:noFill/>
        </p:spPr>
        <p:txBody>
          <a:bodyPr wrap="square" rtlCol="0">
            <a:spAutoFit/>
          </a:bodyPr>
          <a:lstStyle/>
          <a:p>
            <a:pPr>
              <a:buFont typeface="Arial"/>
              <a:buChar char="•"/>
            </a:pPr>
            <a:r>
              <a:rPr lang="en-US" sz="1600" dirty="0" smtClean="0">
                <a:solidFill>
                  <a:prstClr val="black"/>
                </a:solidFill>
              </a:rPr>
              <a:t>English</a:t>
            </a:r>
          </a:p>
          <a:p>
            <a:pPr>
              <a:buFont typeface="Arial"/>
              <a:buChar char="•"/>
            </a:pPr>
            <a:r>
              <a:rPr lang="en-US" sz="1600" dirty="0" smtClean="0">
                <a:solidFill>
                  <a:prstClr val="black"/>
                </a:solidFill>
              </a:rPr>
              <a:t>Math</a:t>
            </a:r>
          </a:p>
          <a:p>
            <a:pPr>
              <a:buFont typeface="Arial"/>
              <a:buChar char="•"/>
            </a:pPr>
            <a:r>
              <a:rPr lang="en-US" sz="1600" dirty="0" smtClean="0">
                <a:solidFill>
                  <a:prstClr val="black"/>
                </a:solidFill>
              </a:rPr>
              <a:t>College skills</a:t>
            </a:r>
          </a:p>
        </p:txBody>
      </p:sp>
      <p:sp>
        <p:nvSpPr>
          <p:cNvPr id="14" name="TextBox 13"/>
          <p:cNvSpPr txBox="1"/>
          <p:nvPr/>
        </p:nvSpPr>
        <p:spPr>
          <a:xfrm>
            <a:off x="6477000" y="4495800"/>
            <a:ext cx="2133599" cy="1077218"/>
          </a:xfrm>
          <a:prstGeom prst="rect">
            <a:avLst/>
          </a:prstGeom>
          <a:noFill/>
          <a:ln>
            <a:noFill/>
          </a:ln>
        </p:spPr>
        <p:txBody>
          <a:bodyPr wrap="square" rtlCol="0">
            <a:spAutoFit/>
          </a:bodyPr>
          <a:lstStyle/>
          <a:p>
            <a:r>
              <a:rPr lang="en-US" sz="1600" dirty="0" smtClean="0">
                <a:solidFill>
                  <a:prstClr val="black"/>
                </a:solidFill>
              </a:rPr>
              <a:t>Skilled Trades Credit</a:t>
            </a:r>
          </a:p>
          <a:p>
            <a:r>
              <a:rPr lang="en-US" sz="1600" dirty="0" smtClean="0">
                <a:solidFill>
                  <a:prstClr val="black"/>
                </a:solidFill>
              </a:rPr>
              <a:t>Certificate and</a:t>
            </a:r>
          </a:p>
          <a:p>
            <a:r>
              <a:rPr lang="en-US" sz="1600" dirty="0" smtClean="0">
                <a:solidFill>
                  <a:prstClr val="black"/>
                </a:solidFill>
              </a:rPr>
              <a:t>Degree Programs at</a:t>
            </a:r>
          </a:p>
          <a:p>
            <a:r>
              <a:rPr lang="en-US" sz="1600" dirty="0" smtClean="0">
                <a:solidFill>
                  <a:prstClr val="black"/>
                </a:solidFill>
              </a:rPr>
              <a:t>Community College</a:t>
            </a:r>
            <a:endParaRPr lang="en-US" sz="1600" dirty="0">
              <a:solidFill>
                <a:prstClr val="black"/>
              </a:solidFill>
            </a:endParaRPr>
          </a:p>
        </p:txBody>
      </p:sp>
      <p:sp>
        <p:nvSpPr>
          <p:cNvPr id="15" name="TextBox 14"/>
          <p:cNvSpPr txBox="1"/>
          <p:nvPr/>
        </p:nvSpPr>
        <p:spPr>
          <a:xfrm>
            <a:off x="414779" y="4189540"/>
            <a:ext cx="1508289" cy="307777"/>
          </a:xfrm>
          <a:prstGeom prst="rect">
            <a:avLst/>
          </a:prstGeom>
          <a:noFill/>
        </p:spPr>
        <p:txBody>
          <a:bodyPr wrap="square" rtlCol="0">
            <a:spAutoFit/>
          </a:bodyPr>
          <a:lstStyle/>
          <a:p>
            <a:r>
              <a:rPr lang="en-US" dirty="0" smtClean="0">
                <a:solidFill>
                  <a:srgbClr val="92A000"/>
                </a:solidFill>
              </a:rPr>
              <a:t>Adult school</a:t>
            </a:r>
            <a:endParaRPr lang="en-US" dirty="0">
              <a:solidFill>
                <a:srgbClr val="92A000"/>
              </a:solidFill>
            </a:endParaRPr>
          </a:p>
        </p:txBody>
      </p:sp>
      <p:sp>
        <p:nvSpPr>
          <p:cNvPr id="16" name="TextBox 15"/>
          <p:cNvSpPr txBox="1"/>
          <p:nvPr/>
        </p:nvSpPr>
        <p:spPr>
          <a:xfrm>
            <a:off x="6061727" y="1033905"/>
            <a:ext cx="1349874" cy="369332"/>
          </a:xfrm>
          <a:prstGeom prst="rect">
            <a:avLst/>
          </a:prstGeom>
          <a:noFill/>
        </p:spPr>
        <p:txBody>
          <a:bodyPr wrap="none" rtlCol="0">
            <a:spAutoFit/>
          </a:bodyPr>
          <a:lstStyle/>
          <a:p>
            <a:r>
              <a:rPr lang="en-US" dirty="0" smtClean="0">
                <a:solidFill>
                  <a:srgbClr val="9F5900"/>
                </a:solidFill>
              </a:rPr>
              <a:t>IBEST Bridge</a:t>
            </a:r>
            <a:endParaRPr lang="en-US" dirty="0">
              <a:solidFill>
                <a:srgbClr val="9F5900"/>
              </a:solidFill>
            </a:endParaRPr>
          </a:p>
        </p:txBody>
      </p:sp>
      <p:sp>
        <p:nvSpPr>
          <p:cNvPr id="17" name="TextBox 16"/>
          <p:cNvSpPr txBox="1"/>
          <p:nvPr/>
        </p:nvSpPr>
        <p:spPr>
          <a:xfrm>
            <a:off x="2420254" y="4343427"/>
            <a:ext cx="1202073" cy="307777"/>
          </a:xfrm>
          <a:prstGeom prst="rect">
            <a:avLst/>
          </a:prstGeom>
          <a:noFill/>
        </p:spPr>
        <p:txBody>
          <a:bodyPr wrap="square" rtlCol="0">
            <a:spAutoFit/>
          </a:bodyPr>
          <a:lstStyle/>
          <a:p>
            <a:r>
              <a:rPr lang="en-US" dirty="0" smtClean="0">
                <a:solidFill>
                  <a:srgbClr val="92A000"/>
                </a:solidFill>
              </a:rPr>
              <a:t>Adult school</a:t>
            </a:r>
            <a:endParaRPr lang="en-US" dirty="0">
              <a:solidFill>
                <a:srgbClr val="92A000"/>
              </a:solidFill>
            </a:endParaRPr>
          </a:p>
        </p:txBody>
      </p:sp>
      <p:sp>
        <p:nvSpPr>
          <p:cNvPr id="18" name="TextBox 17"/>
          <p:cNvSpPr txBox="1"/>
          <p:nvPr/>
        </p:nvSpPr>
        <p:spPr>
          <a:xfrm>
            <a:off x="302684" y="1696279"/>
            <a:ext cx="1130438" cy="307777"/>
          </a:xfrm>
          <a:prstGeom prst="rect">
            <a:avLst/>
          </a:prstGeom>
          <a:noFill/>
        </p:spPr>
        <p:txBody>
          <a:bodyPr wrap="none" rtlCol="0">
            <a:spAutoFit/>
          </a:bodyPr>
          <a:lstStyle/>
          <a:p>
            <a:r>
              <a:rPr lang="en-US" dirty="0" smtClean="0">
                <a:solidFill>
                  <a:srgbClr val="FF6600"/>
                </a:solidFill>
              </a:rPr>
              <a:t>Bridge Prep</a:t>
            </a:r>
            <a:endParaRPr lang="en-US" dirty="0">
              <a:solidFill>
                <a:srgbClr val="FF6600"/>
              </a:solidFill>
            </a:endParaRPr>
          </a:p>
        </p:txBody>
      </p:sp>
      <p:sp>
        <p:nvSpPr>
          <p:cNvPr id="19" name="TextBox 18"/>
          <p:cNvSpPr txBox="1"/>
          <p:nvPr/>
        </p:nvSpPr>
        <p:spPr>
          <a:xfrm>
            <a:off x="2509494" y="1811747"/>
            <a:ext cx="851515" cy="307777"/>
          </a:xfrm>
          <a:prstGeom prst="rect">
            <a:avLst/>
          </a:prstGeom>
          <a:noFill/>
        </p:spPr>
        <p:txBody>
          <a:bodyPr wrap="none" rtlCol="0">
            <a:spAutoFit/>
          </a:bodyPr>
          <a:lstStyle/>
          <a:p>
            <a:r>
              <a:rPr lang="en-US" dirty="0" smtClean="0">
                <a:solidFill>
                  <a:srgbClr val="FF6600"/>
                </a:solidFill>
              </a:rPr>
              <a:t>Bridge 1</a:t>
            </a:r>
            <a:endParaRPr lang="en-US" dirty="0">
              <a:solidFill>
                <a:srgbClr val="FF6600"/>
              </a:solidFill>
            </a:endParaRPr>
          </a:p>
        </p:txBody>
      </p:sp>
      <p:cxnSp>
        <p:nvCxnSpPr>
          <p:cNvPr id="20" name="Straight Connector 19"/>
          <p:cNvCxnSpPr/>
          <p:nvPr/>
        </p:nvCxnSpPr>
        <p:spPr>
          <a:xfrm>
            <a:off x="5486400" y="1905000"/>
            <a:ext cx="0" cy="1931143"/>
          </a:xfrm>
          <a:prstGeom prst="line">
            <a:avLst/>
          </a:prstGeom>
          <a:ln>
            <a:solidFill>
              <a:schemeClr val="accent1">
                <a:lumMod val="50000"/>
              </a:schemeClr>
            </a:solidFill>
            <a:prstDash val="dot"/>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869616" y="4549248"/>
            <a:ext cx="1781836" cy="923330"/>
          </a:xfrm>
          <a:prstGeom prst="rect">
            <a:avLst/>
          </a:prstGeom>
          <a:noFill/>
        </p:spPr>
        <p:txBody>
          <a:bodyPr wrap="square" rtlCol="0">
            <a:spAutoFit/>
          </a:bodyPr>
          <a:lstStyle/>
          <a:p>
            <a:r>
              <a:rPr lang="en-US" dirty="0" smtClean="0">
                <a:solidFill>
                  <a:srgbClr val="FF0000"/>
                </a:solidFill>
              </a:rPr>
              <a:t>Adult School faculty (non-credit) </a:t>
            </a:r>
          </a:p>
        </p:txBody>
      </p:sp>
      <p:cxnSp>
        <p:nvCxnSpPr>
          <p:cNvPr id="22" name="Straight Connector 21"/>
          <p:cNvCxnSpPr/>
          <p:nvPr/>
        </p:nvCxnSpPr>
        <p:spPr>
          <a:xfrm flipH="1">
            <a:off x="4819346" y="3500787"/>
            <a:ext cx="278462" cy="99653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537958" y="2103483"/>
            <a:ext cx="1688123" cy="1015663"/>
          </a:xfrm>
          <a:prstGeom prst="rect">
            <a:avLst/>
          </a:prstGeom>
          <a:noFill/>
        </p:spPr>
        <p:txBody>
          <a:bodyPr wrap="square" rtlCol="0">
            <a:spAutoFit/>
          </a:bodyPr>
          <a:lstStyle/>
          <a:p>
            <a:r>
              <a:rPr lang="en-US" b="1" dirty="0" smtClean="0">
                <a:solidFill>
                  <a:prstClr val="black"/>
                </a:solidFill>
              </a:rPr>
              <a:t>Intro CTE</a:t>
            </a:r>
          </a:p>
          <a:p>
            <a:r>
              <a:rPr lang="en-US" b="1" dirty="0" smtClean="0">
                <a:solidFill>
                  <a:prstClr val="black"/>
                </a:solidFill>
              </a:rPr>
              <a:t>Course:</a:t>
            </a:r>
          </a:p>
          <a:p>
            <a:pPr>
              <a:buFontTx/>
              <a:buChar char="-"/>
            </a:pPr>
            <a:r>
              <a:rPr lang="en-US" sz="1200" dirty="0" smtClean="0">
                <a:solidFill>
                  <a:prstClr val="black"/>
                </a:solidFill>
              </a:rPr>
              <a:t>Wood Technology</a:t>
            </a:r>
          </a:p>
          <a:p>
            <a:pPr>
              <a:buFontTx/>
              <a:buChar char="-"/>
            </a:pPr>
            <a:endParaRPr lang="en-US" sz="1200" dirty="0" smtClean="0">
              <a:solidFill>
                <a:prstClr val="black"/>
              </a:solidFill>
            </a:endParaRPr>
          </a:p>
        </p:txBody>
      </p:sp>
      <p:sp>
        <p:nvSpPr>
          <p:cNvPr id="24" name="TextBox 23"/>
          <p:cNvSpPr txBox="1"/>
          <p:nvPr/>
        </p:nvSpPr>
        <p:spPr>
          <a:xfrm>
            <a:off x="7226081" y="1601616"/>
            <a:ext cx="1781836" cy="923330"/>
          </a:xfrm>
          <a:prstGeom prst="rect">
            <a:avLst/>
          </a:prstGeom>
          <a:noFill/>
        </p:spPr>
        <p:txBody>
          <a:bodyPr wrap="square" rtlCol="0">
            <a:spAutoFit/>
          </a:bodyPr>
          <a:lstStyle/>
          <a:p>
            <a:r>
              <a:rPr lang="en-US" dirty="0" smtClean="0">
                <a:solidFill>
                  <a:srgbClr val="FF0000"/>
                </a:solidFill>
              </a:rPr>
              <a:t>Community College faculty (credit)</a:t>
            </a:r>
          </a:p>
        </p:txBody>
      </p:sp>
      <p:cxnSp>
        <p:nvCxnSpPr>
          <p:cNvPr id="25" name="Straight Connector 24"/>
          <p:cNvCxnSpPr>
            <a:stCxn id="24" idx="1"/>
          </p:cNvCxnSpPr>
          <p:nvPr/>
        </p:nvCxnSpPr>
        <p:spPr>
          <a:xfrm rot="10800000" flipV="1">
            <a:off x="6061727" y="2063280"/>
            <a:ext cx="1164354" cy="62743"/>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15791" y="405353"/>
            <a:ext cx="6407310" cy="369332"/>
          </a:xfrm>
          <a:prstGeom prst="rect">
            <a:avLst/>
          </a:prstGeom>
          <a:noFill/>
        </p:spPr>
        <p:txBody>
          <a:bodyPr wrap="none" rtlCol="0">
            <a:spAutoFit/>
          </a:bodyPr>
          <a:lstStyle/>
          <a:p>
            <a:r>
              <a:rPr lang="en-US" dirty="0" smtClean="0">
                <a:solidFill>
                  <a:srgbClr val="646B86">
                    <a:lumMod val="25000"/>
                  </a:srgbClr>
                </a:solidFill>
                <a:latin typeface="Eras Bold ITC" panose="020B0907030504020204" pitchFamily="34" charset="0"/>
              </a:rPr>
              <a:t>Adult School to Community College Skilled Trades Pathway</a:t>
            </a:r>
            <a:endParaRPr lang="en-US" dirty="0">
              <a:solidFill>
                <a:srgbClr val="646B86">
                  <a:lumMod val="25000"/>
                </a:srgbClr>
              </a:solidFill>
              <a:latin typeface="Eras Bold ITC" panose="020B0907030504020204" pitchFamily="34" charset="0"/>
            </a:endParaRPr>
          </a:p>
        </p:txBody>
      </p:sp>
    </p:spTree>
    <p:extLst>
      <p:ext uri="{BB962C8B-B14F-4D97-AF65-F5344CB8AC3E}">
        <p14:creationId xmlns:p14="http://schemas.microsoft.com/office/powerpoint/2010/main" val="481508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p:cNvSpPr/>
          <p:nvPr/>
        </p:nvSpPr>
        <p:spPr>
          <a:xfrm>
            <a:off x="2527952" y="1733228"/>
            <a:ext cx="1366887" cy="2253006"/>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 name="Flowchart: Process 3"/>
          <p:cNvSpPr/>
          <p:nvPr/>
        </p:nvSpPr>
        <p:spPr>
          <a:xfrm>
            <a:off x="4216921" y="1733228"/>
            <a:ext cx="1366887" cy="2253006"/>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7" name="Straight Arrow Connector 6"/>
          <p:cNvCxnSpPr/>
          <p:nvPr/>
        </p:nvCxnSpPr>
        <p:spPr>
          <a:xfrm flipV="1">
            <a:off x="2356701" y="2855017"/>
            <a:ext cx="171251" cy="4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0" name="Diagram 9"/>
          <p:cNvGraphicFramePr/>
          <p:nvPr>
            <p:extLst>
              <p:ext uri="{D42A27DB-BD31-4B8C-83A1-F6EECF244321}">
                <p14:modId xmlns:p14="http://schemas.microsoft.com/office/powerpoint/2010/main" val="657760571"/>
              </p:ext>
            </p:extLst>
          </p:nvPr>
        </p:nvGraphicFramePr>
        <p:xfrm>
          <a:off x="0" y="70099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0" y="218819"/>
            <a:ext cx="9144000" cy="923330"/>
          </a:xfrm>
          <a:prstGeom prst="rect">
            <a:avLst/>
          </a:prstGeom>
          <a:noFill/>
        </p:spPr>
        <p:txBody>
          <a:bodyPr wrap="square" rtlCol="0">
            <a:spAutoFit/>
          </a:bodyPr>
          <a:lstStyle/>
          <a:p>
            <a:r>
              <a:rPr lang="en-US" sz="1800" b="1" dirty="0" smtClean="0">
                <a:solidFill>
                  <a:schemeClr val="tx1">
                    <a:lumMod val="75000"/>
                    <a:lumOff val="25000"/>
                  </a:schemeClr>
                </a:solidFill>
              </a:rPr>
              <a:t>EARLY CHILDHOOD EDUCATION (ECE) and</a:t>
            </a:r>
          </a:p>
          <a:p>
            <a:r>
              <a:rPr lang="en-US" sz="1800" b="1" dirty="0" smtClean="0">
                <a:solidFill>
                  <a:schemeClr val="tx1">
                    <a:lumMod val="75000"/>
                    <a:lumOff val="25000"/>
                  </a:schemeClr>
                </a:solidFill>
              </a:rPr>
              <a:t>ENGLISH AS A SECOND LANGUAGE NON-CREDIT PROGRAM</a:t>
            </a:r>
          </a:p>
          <a:p>
            <a:r>
              <a:rPr lang="en-US" dirty="0" smtClean="0">
                <a:solidFill>
                  <a:schemeClr val="tx1">
                    <a:lumMod val="75000"/>
                    <a:lumOff val="25000"/>
                  </a:schemeClr>
                </a:solidFill>
              </a:rPr>
              <a:t>(2 SEMESTERS  TOTAL)</a:t>
            </a:r>
            <a:endParaRPr lang="en-US" dirty="0">
              <a:solidFill>
                <a:schemeClr val="tx1">
                  <a:lumMod val="75000"/>
                  <a:lumOff val="25000"/>
                </a:schemeClr>
              </a:solidFill>
            </a:endParaRPr>
          </a:p>
        </p:txBody>
      </p:sp>
      <p:grpSp>
        <p:nvGrpSpPr>
          <p:cNvPr id="12" name="Group 11"/>
          <p:cNvGrpSpPr/>
          <p:nvPr/>
        </p:nvGrpSpPr>
        <p:grpSpPr>
          <a:xfrm>
            <a:off x="5251425" y="1700759"/>
            <a:ext cx="2857980" cy="2382440"/>
            <a:chOff x="1361887" y="727661"/>
            <a:chExt cx="2763631" cy="2382440"/>
          </a:xfrm>
        </p:grpSpPr>
        <p:sp>
          <p:nvSpPr>
            <p:cNvPr id="13" name="Rounded Rectangle 12"/>
            <p:cNvSpPr/>
            <p:nvPr/>
          </p:nvSpPr>
          <p:spPr>
            <a:xfrm>
              <a:off x="2140151" y="727661"/>
              <a:ext cx="1985367" cy="2382440"/>
            </a:xfrm>
            <a:prstGeom prst="roundRect">
              <a:avLst>
                <a:gd name="adj" fmla="val 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1361887" y="1505925"/>
              <a:ext cx="1953601" cy="397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endParaRPr lang="en-US" sz="2300" kern="1200"/>
            </a:p>
          </p:txBody>
        </p:sp>
      </p:grpSp>
      <p:sp>
        <p:nvSpPr>
          <p:cNvPr id="15" name="Flowchart: Extract 14"/>
          <p:cNvSpPr/>
          <p:nvPr/>
        </p:nvSpPr>
        <p:spPr>
          <a:xfrm rot="5400000">
            <a:off x="5902129" y="2770517"/>
            <a:ext cx="350036" cy="346866"/>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TextBox 15"/>
          <p:cNvSpPr txBox="1"/>
          <p:nvPr/>
        </p:nvSpPr>
        <p:spPr>
          <a:xfrm>
            <a:off x="139417" y="1311808"/>
            <a:ext cx="1931939" cy="338554"/>
          </a:xfrm>
          <a:prstGeom prst="rect">
            <a:avLst/>
          </a:prstGeom>
          <a:noFill/>
        </p:spPr>
        <p:txBody>
          <a:bodyPr wrap="none" rtlCol="0">
            <a:spAutoFit/>
          </a:bodyPr>
          <a:lstStyle/>
          <a:p>
            <a:r>
              <a:rPr lang="en-US" sz="1600" dirty="0"/>
              <a:t>8</a:t>
            </a:r>
            <a:r>
              <a:rPr lang="en-US" sz="1600" dirty="0" smtClean="0"/>
              <a:t> weeks/ 3 hrs./wk</a:t>
            </a:r>
            <a:r>
              <a:rPr lang="en-US" sz="1600" dirty="0" smtClean="0">
                <a:solidFill>
                  <a:schemeClr val="tx2"/>
                </a:solidFill>
              </a:rPr>
              <a:t>.</a:t>
            </a:r>
            <a:endParaRPr lang="en-US" sz="1600" dirty="0">
              <a:solidFill>
                <a:schemeClr val="tx2"/>
              </a:solidFill>
            </a:endParaRPr>
          </a:p>
        </p:txBody>
      </p:sp>
      <p:sp>
        <p:nvSpPr>
          <p:cNvPr id="17" name="TextBox 16"/>
          <p:cNvSpPr txBox="1"/>
          <p:nvPr/>
        </p:nvSpPr>
        <p:spPr>
          <a:xfrm>
            <a:off x="2130201" y="1294573"/>
            <a:ext cx="1931939" cy="338554"/>
          </a:xfrm>
          <a:prstGeom prst="rect">
            <a:avLst/>
          </a:prstGeom>
          <a:noFill/>
        </p:spPr>
        <p:txBody>
          <a:bodyPr wrap="none" rtlCol="0">
            <a:spAutoFit/>
          </a:bodyPr>
          <a:lstStyle/>
          <a:p>
            <a:r>
              <a:rPr lang="en-US" sz="1600" dirty="0" smtClean="0"/>
              <a:t>8 </a:t>
            </a:r>
            <a:r>
              <a:rPr lang="en-US" sz="1600" dirty="0"/>
              <a:t>weeks/ 3 hrs./wk</a:t>
            </a:r>
            <a:r>
              <a:rPr lang="en-US" sz="1600" dirty="0">
                <a:solidFill>
                  <a:srgbClr val="EEEEEE"/>
                </a:solidFill>
              </a:rPr>
              <a:t>.</a:t>
            </a:r>
          </a:p>
        </p:txBody>
      </p:sp>
      <p:sp>
        <p:nvSpPr>
          <p:cNvPr id="18" name="TextBox 17"/>
          <p:cNvSpPr txBox="1"/>
          <p:nvPr/>
        </p:nvSpPr>
        <p:spPr>
          <a:xfrm>
            <a:off x="4124320" y="1294356"/>
            <a:ext cx="1931939" cy="338554"/>
          </a:xfrm>
          <a:prstGeom prst="rect">
            <a:avLst/>
          </a:prstGeom>
          <a:noFill/>
        </p:spPr>
        <p:txBody>
          <a:bodyPr wrap="none" rtlCol="0">
            <a:spAutoFit/>
          </a:bodyPr>
          <a:lstStyle/>
          <a:p>
            <a:r>
              <a:rPr lang="en-US" sz="1600" dirty="0" smtClean="0"/>
              <a:t>8 </a:t>
            </a:r>
            <a:r>
              <a:rPr lang="en-US" sz="1600" dirty="0"/>
              <a:t>weeks/ 3 hrs./wk.</a:t>
            </a:r>
          </a:p>
        </p:txBody>
      </p:sp>
      <p:sp>
        <p:nvSpPr>
          <p:cNvPr id="19" name="TextBox 18"/>
          <p:cNvSpPr txBox="1"/>
          <p:nvPr/>
        </p:nvSpPr>
        <p:spPr>
          <a:xfrm>
            <a:off x="6136733" y="1311808"/>
            <a:ext cx="1931939" cy="338554"/>
          </a:xfrm>
          <a:prstGeom prst="rect">
            <a:avLst/>
          </a:prstGeom>
          <a:noFill/>
        </p:spPr>
        <p:txBody>
          <a:bodyPr wrap="none" rtlCol="0">
            <a:spAutoFit/>
          </a:bodyPr>
          <a:lstStyle/>
          <a:p>
            <a:r>
              <a:rPr lang="en-US" sz="1600" dirty="0" smtClean="0"/>
              <a:t>8 </a:t>
            </a:r>
            <a:r>
              <a:rPr lang="en-US" sz="1600" dirty="0"/>
              <a:t>weeks/ 3 hrs./wk</a:t>
            </a:r>
            <a:r>
              <a:rPr lang="en-US" sz="1600" dirty="0">
                <a:solidFill>
                  <a:srgbClr val="EEEEEE"/>
                </a:solidFill>
              </a:rPr>
              <a:t>.</a:t>
            </a:r>
          </a:p>
        </p:txBody>
      </p:sp>
      <p:sp>
        <p:nvSpPr>
          <p:cNvPr id="20" name="TextBox 19"/>
          <p:cNvSpPr txBox="1"/>
          <p:nvPr/>
        </p:nvSpPr>
        <p:spPr>
          <a:xfrm>
            <a:off x="518474" y="1836923"/>
            <a:ext cx="1319753" cy="954107"/>
          </a:xfrm>
          <a:prstGeom prst="rect">
            <a:avLst/>
          </a:prstGeom>
          <a:noFill/>
        </p:spPr>
        <p:txBody>
          <a:bodyPr wrap="square" rtlCol="0">
            <a:spAutoFit/>
          </a:bodyPr>
          <a:lstStyle/>
          <a:p>
            <a:r>
              <a:rPr lang="en-US" sz="1400" dirty="0" smtClean="0"/>
              <a:t>Infant/Toddler </a:t>
            </a:r>
            <a:r>
              <a:rPr lang="en-US" sz="1400" dirty="0"/>
              <a:t>Development 1.5 hours</a:t>
            </a:r>
          </a:p>
          <a:p>
            <a:endParaRPr lang="en-US" sz="1400" dirty="0"/>
          </a:p>
        </p:txBody>
      </p:sp>
      <p:cxnSp>
        <p:nvCxnSpPr>
          <p:cNvPr id="22" name="Straight Connector 21"/>
          <p:cNvCxnSpPr/>
          <p:nvPr/>
        </p:nvCxnSpPr>
        <p:spPr>
          <a:xfrm>
            <a:off x="169184" y="2953999"/>
            <a:ext cx="1746702" cy="0"/>
          </a:xfrm>
          <a:prstGeom prst="line">
            <a:avLst/>
          </a:prstGeom>
        </p:spPr>
        <p:style>
          <a:lnRef idx="1">
            <a:schemeClr val="dk1"/>
          </a:lnRef>
          <a:fillRef idx="0">
            <a:schemeClr val="dk1"/>
          </a:fillRef>
          <a:effectRef idx="0">
            <a:schemeClr val="dk1"/>
          </a:effectRef>
          <a:fontRef idx="minor">
            <a:schemeClr val="tx1"/>
          </a:fontRef>
        </p:style>
      </p:cxnSp>
      <p:sp>
        <p:nvSpPr>
          <p:cNvPr id="25" name="TextBox 24"/>
          <p:cNvSpPr txBox="1"/>
          <p:nvPr/>
        </p:nvSpPr>
        <p:spPr>
          <a:xfrm rot="16200000">
            <a:off x="-151943" y="3238639"/>
            <a:ext cx="970137" cy="338554"/>
          </a:xfrm>
          <a:prstGeom prst="rect">
            <a:avLst/>
          </a:prstGeom>
          <a:noFill/>
        </p:spPr>
        <p:txBody>
          <a:bodyPr wrap="none" rtlCol="0">
            <a:spAutoFit/>
          </a:bodyPr>
          <a:lstStyle/>
          <a:p>
            <a:r>
              <a:rPr lang="en-US" sz="1600" dirty="0" smtClean="0">
                <a:latin typeface="+mn-lt"/>
              </a:rPr>
              <a:t>ESL 502</a:t>
            </a:r>
            <a:endParaRPr lang="en-US" sz="1600" dirty="0">
              <a:latin typeface="+mn-lt"/>
            </a:endParaRPr>
          </a:p>
        </p:txBody>
      </p:sp>
      <p:sp>
        <p:nvSpPr>
          <p:cNvPr id="27" name="TextBox 26"/>
          <p:cNvSpPr txBox="1"/>
          <p:nvPr/>
        </p:nvSpPr>
        <p:spPr>
          <a:xfrm>
            <a:off x="603315" y="3024699"/>
            <a:ext cx="1375816" cy="954107"/>
          </a:xfrm>
          <a:prstGeom prst="rect">
            <a:avLst/>
          </a:prstGeom>
          <a:noFill/>
        </p:spPr>
        <p:txBody>
          <a:bodyPr wrap="square" rtlCol="0">
            <a:spAutoFit/>
          </a:bodyPr>
          <a:lstStyle/>
          <a:p>
            <a:r>
              <a:rPr lang="en-US" sz="1400" dirty="0" smtClean="0"/>
              <a:t>English for Infant/Toddler Development 1.5 hrs.</a:t>
            </a:r>
            <a:endParaRPr lang="en-US" sz="1400" dirty="0"/>
          </a:p>
        </p:txBody>
      </p:sp>
      <p:cxnSp>
        <p:nvCxnSpPr>
          <p:cNvPr id="28" name="Straight Connector 27"/>
          <p:cNvCxnSpPr/>
          <p:nvPr/>
        </p:nvCxnSpPr>
        <p:spPr>
          <a:xfrm>
            <a:off x="2203516" y="2975477"/>
            <a:ext cx="1691322" cy="5077"/>
          </a:xfrm>
          <a:prstGeom prst="line">
            <a:avLst/>
          </a:prstGeom>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2352329" y="1778887"/>
            <a:ext cx="1516639" cy="954107"/>
          </a:xfrm>
          <a:prstGeom prst="rect">
            <a:avLst/>
          </a:prstGeom>
          <a:noFill/>
        </p:spPr>
        <p:txBody>
          <a:bodyPr wrap="square" rtlCol="0">
            <a:spAutoFit/>
          </a:bodyPr>
          <a:lstStyle/>
          <a:p>
            <a:r>
              <a:rPr lang="en-US" sz="1400" dirty="0" smtClean="0"/>
              <a:t>Introduction to Infant/Toddler Curriculum</a:t>
            </a:r>
          </a:p>
          <a:p>
            <a:r>
              <a:rPr lang="en-US" sz="1400" dirty="0" smtClean="0"/>
              <a:t>1.5 </a:t>
            </a:r>
            <a:r>
              <a:rPr lang="en-US" sz="1400" dirty="0" err="1" smtClean="0"/>
              <a:t>hrs</a:t>
            </a:r>
            <a:r>
              <a:rPr lang="en-US" sz="1400" dirty="0" smtClean="0"/>
              <a:t>  </a:t>
            </a:r>
            <a:endParaRPr lang="en-US" sz="1400" dirty="0"/>
          </a:p>
        </p:txBody>
      </p:sp>
      <p:sp>
        <p:nvSpPr>
          <p:cNvPr id="33" name="TextBox 32"/>
          <p:cNvSpPr txBox="1"/>
          <p:nvPr/>
        </p:nvSpPr>
        <p:spPr>
          <a:xfrm>
            <a:off x="2472615" y="3071834"/>
            <a:ext cx="1477560" cy="954107"/>
          </a:xfrm>
          <a:prstGeom prst="rect">
            <a:avLst/>
          </a:prstGeom>
          <a:noFill/>
        </p:spPr>
        <p:txBody>
          <a:bodyPr wrap="square" rtlCol="0">
            <a:spAutoFit/>
          </a:bodyPr>
          <a:lstStyle/>
          <a:p>
            <a:r>
              <a:rPr lang="en-US" sz="1400" dirty="0" smtClean="0"/>
              <a:t>English for Infant/Toddler Curriculum</a:t>
            </a:r>
          </a:p>
          <a:p>
            <a:r>
              <a:rPr lang="en-US" sz="1400" dirty="0" smtClean="0"/>
              <a:t>1.5 </a:t>
            </a:r>
            <a:r>
              <a:rPr lang="en-US" sz="1400" dirty="0" err="1" smtClean="0"/>
              <a:t>hrs</a:t>
            </a:r>
            <a:endParaRPr lang="en-US" sz="1400" dirty="0"/>
          </a:p>
        </p:txBody>
      </p:sp>
      <p:sp>
        <p:nvSpPr>
          <p:cNvPr id="36" name="Rounded Rectangle 4"/>
          <p:cNvSpPr/>
          <p:nvPr/>
        </p:nvSpPr>
        <p:spPr>
          <a:xfrm rot="16200000">
            <a:off x="3525709" y="2280486"/>
            <a:ext cx="1410785" cy="397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en-US" sz="2300" kern="1200" dirty="0" smtClean="0"/>
              <a:t>  </a:t>
            </a:r>
            <a:r>
              <a:rPr lang="en-US" sz="1600" kern="1200" dirty="0" smtClean="0">
                <a:solidFill>
                  <a:srgbClr val="000000"/>
                </a:solidFill>
              </a:rPr>
              <a:t>CHDEV 504</a:t>
            </a:r>
            <a:r>
              <a:rPr lang="en-US" sz="2300" kern="1200" dirty="0" smtClean="0">
                <a:solidFill>
                  <a:srgbClr val="000000"/>
                </a:solidFill>
              </a:rPr>
              <a:t>                                                        </a:t>
            </a:r>
            <a:endParaRPr lang="en-US" sz="2300" kern="1200" dirty="0">
              <a:solidFill>
                <a:srgbClr val="000000"/>
              </a:solidFill>
            </a:endParaRPr>
          </a:p>
        </p:txBody>
      </p:sp>
      <p:sp>
        <p:nvSpPr>
          <p:cNvPr id="37" name="TextBox 36"/>
          <p:cNvSpPr txBox="1"/>
          <p:nvPr/>
        </p:nvSpPr>
        <p:spPr>
          <a:xfrm rot="16200000">
            <a:off x="1843621" y="3332475"/>
            <a:ext cx="823880" cy="338554"/>
          </a:xfrm>
          <a:prstGeom prst="rect">
            <a:avLst/>
          </a:prstGeom>
          <a:noFill/>
        </p:spPr>
        <p:txBody>
          <a:bodyPr wrap="none" rtlCol="0">
            <a:spAutoFit/>
          </a:bodyPr>
          <a:lstStyle/>
          <a:p>
            <a:pPr lvl="0"/>
            <a:r>
              <a:rPr lang="en-US" sz="1600" dirty="0" smtClean="0">
                <a:latin typeface="+mn-lt"/>
              </a:rPr>
              <a:t>ESL 503</a:t>
            </a:r>
            <a:endParaRPr lang="en-US" sz="1600" dirty="0">
              <a:latin typeface="+mn-lt"/>
            </a:endParaRPr>
          </a:p>
        </p:txBody>
      </p:sp>
      <p:sp>
        <p:nvSpPr>
          <p:cNvPr id="38" name="TextBox 37"/>
          <p:cNvSpPr txBox="1"/>
          <p:nvPr/>
        </p:nvSpPr>
        <p:spPr>
          <a:xfrm rot="16200000">
            <a:off x="3870114" y="3310792"/>
            <a:ext cx="999030" cy="338554"/>
          </a:xfrm>
          <a:prstGeom prst="rect">
            <a:avLst/>
          </a:prstGeom>
          <a:noFill/>
        </p:spPr>
        <p:txBody>
          <a:bodyPr wrap="square" rtlCol="0">
            <a:spAutoFit/>
          </a:bodyPr>
          <a:lstStyle/>
          <a:p>
            <a:pPr lvl="0"/>
            <a:r>
              <a:rPr lang="en-US" sz="1600" dirty="0" smtClean="0">
                <a:latin typeface="+mn-lt"/>
              </a:rPr>
              <a:t>ESL 504</a:t>
            </a:r>
            <a:endParaRPr lang="en-US" sz="1600" dirty="0">
              <a:latin typeface="+mn-lt"/>
            </a:endParaRPr>
          </a:p>
        </p:txBody>
      </p:sp>
      <p:sp>
        <p:nvSpPr>
          <p:cNvPr id="39" name="TextBox 38"/>
          <p:cNvSpPr txBox="1"/>
          <p:nvPr/>
        </p:nvSpPr>
        <p:spPr>
          <a:xfrm>
            <a:off x="4499292" y="3024700"/>
            <a:ext cx="1511006" cy="954107"/>
          </a:xfrm>
          <a:prstGeom prst="rect">
            <a:avLst/>
          </a:prstGeom>
          <a:noFill/>
        </p:spPr>
        <p:txBody>
          <a:bodyPr wrap="square" rtlCol="0">
            <a:spAutoFit/>
          </a:bodyPr>
          <a:lstStyle/>
          <a:p>
            <a:r>
              <a:rPr lang="en-US" sz="1400" dirty="0" smtClean="0"/>
              <a:t>English for Early Childhood Development</a:t>
            </a:r>
          </a:p>
          <a:p>
            <a:r>
              <a:rPr lang="en-US" sz="1400" dirty="0" smtClean="0"/>
              <a:t>1.5 hrs.</a:t>
            </a:r>
            <a:endParaRPr lang="en-US" sz="1400" dirty="0"/>
          </a:p>
        </p:txBody>
      </p:sp>
      <p:cxnSp>
        <p:nvCxnSpPr>
          <p:cNvPr id="40" name="Straight Connector 39"/>
          <p:cNvCxnSpPr/>
          <p:nvPr/>
        </p:nvCxnSpPr>
        <p:spPr>
          <a:xfrm>
            <a:off x="4200351" y="2980554"/>
            <a:ext cx="1703363" cy="0"/>
          </a:xfrm>
          <a:prstGeom prst="line">
            <a:avLst/>
          </a:prstGeom>
        </p:spPr>
        <p:style>
          <a:lnRef idx="1">
            <a:schemeClr val="dk1"/>
          </a:lnRef>
          <a:fillRef idx="0">
            <a:schemeClr val="dk1"/>
          </a:fillRef>
          <a:effectRef idx="0">
            <a:schemeClr val="dk1"/>
          </a:effectRef>
          <a:fontRef idx="minor">
            <a:schemeClr val="tx1"/>
          </a:fontRef>
        </p:style>
      </p:cxnSp>
      <p:sp>
        <p:nvSpPr>
          <p:cNvPr id="43" name="Rounded Rectangle 4"/>
          <p:cNvSpPr/>
          <p:nvPr/>
        </p:nvSpPr>
        <p:spPr>
          <a:xfrm rot="16200000">
            <a:off x="5470136" y="2693443"/>
            <a:ext cx="1953601" cy="397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endParaRPr lang="en-US" sz="2300" kern="1200"/>
          </a:p>
        </p:txBody>
      </p:sp>
      <p:sp>
        <p:nvSpPr>
          <p:cNvPr id="46" name="Rounded Rectangle 4"/>
          <p:cNvSpPr/>
          <p:nvPr/>
        </p:nvSpPr>
        <p:spPr>
          <a:xfrm rot="16200000">
            <a:off x="5615005" y="2224040"/>
            <a:ext cx="1392782" cy="397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endParaRPr lang="en-US" sz="2300" kern="1200"/>
          </a:p>
        </p:txBody>
      </p:sp>
      <p:cxnSp>
        <p:nvCxnSpPr>
          <p:cNvPr id="47" name="Straight Connector 46"/>
          <p:cNvCxnSpPr/>
          <p:nvPr/>
        </p:nvCxnSpPr>
        <p:spPr>
          <a:xfrm>
            <a:off x="6243321" y="2980554"/>
            <a:ext cx="1809947" cy="0"/>
          </a:xfrm>
          <a:prstGeom prst="line">
            <a:avLst/>
          </a:prstGeom>
        </p:spPr>
        <p:style>
          <a:lnRef idx="1">
            <a:schemeClr val="dk1"/>
          </a:lnRef>
          <a:fillRef idx="0">
            <a:schemeClr val="dk1"/>
          </a:fillRef>
          <a:effectRef idx="0">
            <a:schemeClr val="dk1"/>
          </a:effectRef>
          <a:fontRef idx="minor">
            <a:schemeClr val="tx1"/>
          </a:fontRef>
        </p:style>
      </p:cxnSp>
      <p:sp>
        <p:nvSpPr>
          <p:cNvPr id="48" name="TextBox 47"/>
          <p:cNvSpPr txBox="1"/>
          <p:nvPr/>
        </p:nvSpPr>
        <p:spPr>
          <a:xfrm rot="16200000">
            <a:off x="5504162" y="2401604"/>
            <a:ext cx="1497526" cy="338554"/>
          </a:xfrm>
          <a:prstGeom prst="rect">
            <a:avLst/>
          </a:prstGeom>
          <a:noFill/>
        </p:spPr>
        <p:txBody>
          <a:bodyPr wrap="none" rtlCol="0">
            <a:spAutoFit/>
          </a:bodyPr>
          <a:lstStyle/>
          <a:p>
            <a:r>
              <a:rPr lang="en-US" sz="1600" dirty="0" smtClean="0">
                <a:latin typeface="+mn-lt"/>
              </a:rPr>
              <a:t>        CHDEV 505</a:t>
            </a:r>
            <a:endParaRPr lang="en-US" sz="1600" dirty="0">
              <a:latin typeface="+mn-lt"/>
            </a:endParaRPr>
          </a:p>
        </p:txBody>
      </p:sp>
      <p:sp>
        <p:nvSpPr>
          <p:cNvPr id="49" name="TextBox 48"/>
          <p:cNvSpPr txBox="1"/>
          <p:nvPr/>
        </p:nvSpPr>
        <p:spPr>
          <a:xfrm>
            <a:off x="6509932" y="1915178"/>
            <a:ext cx="1571436" cy="954107"/>
          </a:xfrm>
          <a:prstGeom prst="rect">
            <a:avLst/>
          </a:prstGeom>
          <a:noFill/>
        </p:spPr>
        <p:txBody>
          <a:bodyPr wrap="square" rtlCol="0">
            <a:spAutoFit/>
          </a:bodyPr>
          <a:lstStyle/>
          <a:p>
            <a:r>
              <a:rPr lang="en-US" sz="1400" dirty="0" smtClean="0"/>
              <a:t>ECE Curriculum for Family Childcare </a:t>
            </a:r>
          </a:p>
          <a:p>
            <a:r>
              <a:rPr lang="en-US" sz="1400" dirty="0" smtClean="0"/>
              <a:t>1.5 hrs</a:t>
            </a:r>
            <a:r>
              <a:rPr lang="en-US" sz="1400" dirty="0" smtClean="0">
                <a:solidFill>
                  <a:srgbClr val="FCFFD9"/>
                </a:solidFill>
              </a:rPr>
              <a:t>.</a:t>
            </a:r>
            <a:endParaRPr lang="en-US" sz="1400" dirty="0">
              <a:solidFill>
                <a:srgbClr val="FCFFD9"/>
              </a:solidFill>
            </a:endParaRPr>
          </a:p>
        </p:txBody>
      </p:sp>
      <p:sp>
        <p:nvSpPr>
          <p:cNvPr id="50" name="TextBox 49"/>
          <p:cNvSpPr txBox="1"/>
          <p:nvPr/>
        </p:nvSpPr>
        <p:spPr>
          <a:xfrm rot="16200000">
            <a:off x="5765367" y="3288647"/>
            <a:ext cx="1024586" cy="338554"/>
          </a:xfrm>
          <a:prstGeom prst="rect">
            <a:avLst/>
          </a:prstGeom>
          <a:noFill/>
        </p:spPr>
        <p:txBody>
          <a:bodyPr wrap="square" rtlCol="0">
            <a:spAutoFit/>
          </a:bodyPr>
          <a:lstStyle/>
          <a:p>
            <a:r>
              <a:rPr lang="en-US" sz="1600" dirty="0" smtClean="0">
                <a:latin typeface="+mn-lt"/>
              </a:rPr>
              <a:t>ESL  505</a:t>
            </a:r>
            <a:endParaRPr lang="en-US" sz="1600" dirty="0">
              <a:latin typeface="+mn-lt"/>
            </a:endParaRPr>
          </a:p>
        </p:txBody>
      </p:sp>
      <p:sp>
        <p:nvSpPr>
          <p:cNvPr id="52" name="TextBox 51"/>
          <p:cNvSpPr txBox="1"/>
          <p:nvPr/>
        </p:nvSpPr>
        <p:spPr>
          <a:xfrm>
            <a:off x="6542491" y="3069992"/>
            <a:ext cx="1435895" cy="954107"/>
          </a:xfrm>
          <a:prstGeom prst="rect">
            <a:avLst/>
          </a:prstGeom>
          <a:noFill/>
        </p:spPr>
        <p:txBody>
          <a:bodyPr wrap="square" rtlCol="0">
            <a:spAutoFit/>
          </a:bodyPr>
          <a:lstStyle/>
          <a:p>
            <a:r>
              <a:rPr lang="en-US" sz="1400" dirty="0" smtClean="0"/>
              <a:t>English for Early Childhood Curriculum</a:t>
            </a:r>
          </a:p>
          <a:p>
            <a:r>
              <a:rPr lang="en-US" sz="1400" dirty="0" smtClean="0"/>
              <a:t>1.5 hrs.</a:t>
            </a:r>
            <a:endParaRPr lang="en-US" sz="1400" dirty="0"/>
          </a:p>
        </p:txBody>
      </p:sp>
      <p:sp>
        <p:nvSpPr>
          <p:cNvPr id="54" name="TextBox 53"/>
          <p:cNvSpPr txBox="1"/>
          <p:nvPr/>
        </p:nvSpPr>
        <p:spPr>
          <a:xfrm>
            <a:off x="147677" y="4342027"/>
            <a:ext cx="7720662" cy="1754326"/>
          </a:xfrm>
          <a:prstGeom prst="rect">
            <a:avLst/>
          </a:prstGeom>
          <a:noFill/>
        </p:spPr>
        <p:txBody>
          <a:bodyPr wrap="square" rtlCol="0">
            <a:spAutoFit/>
          </a:bodyPr>
          <a:lstStyle/>
          <a:p>
            <a:pPr marL="285750" indent="-285750">
              <a:lnSpc>
                <a:spcPct val="120000"/>
              </a:lnSpc>
              <a:buFont typeface="Arial"/>
              <a:buChar char="•"/>
            </a:pPr>
            <a:r>
              <a:rPr lang="en-US" dirty="0">
                <a:solidFill>
                  <a:schemeClr val="bg1">
                    <a:lumMod val="50000"/>
                  </a:schemeClr>
                </a:solidFill>
                <a:latin typeface="Arial" panose="020B0604020202020204" pitchFamily="34" charset="0"/>
                <a:cs typeface="Arial" panose="020B0604020202020204" pitchFamily="34" charset="0"/>
              </a:rPr>
              <a:t>8</a:t>
            </a:r>
            <a:r>
              <a:rPr lang="en-US" dirty="0" smtClean="0">
                <a:solidFill>
                  <a:schemeClr val="bg1">
                    <a:lumMod val="50000"/>
                  </a:schemeClr>
                </a:solidFill>
                <a:latin typeface="Arial" panose="020B0604020202020204" pitchFamily="34" charset="0"/>
                <a:cs typeface="Arial" panose="020B0604020202020204" pitchFamily="34" charset="0"/>
              </a:rPr>
              <a:t>- week Modules: Aligned ECE &amp; ESL  3 hrs. a week</a:t>
            </a:r>
          </a:p>
          <a:p>
            <a:pPr marL="285750" indent="-285750">
              <a:lnSpc>
                <a:spcPct val="120000"/>
              </a:lnSpc>
              <a:buFont typeface="Arial"/>
              <a:buChar char="•"/>
            </a:pPr>
            <a:r>
              <a:rPr lang="en-US" dirty="0" smtClean="0">
                <a:solidFill>
                  <a:schemeClr val="bg1">
                    <a:lumMod val="50000"/>
                  </a:schemeClr>
                </a:solidFill>
                <a:latin typeface="Arial" panose="020B0604020202020204" pitchFamily="34" charset="0"/>
                <a:cs typeface="Arial" panose="020B0604020202020204" pitchFamily="34" charset="0"/>
              </a:rPr>
              <a:t>Designed as “on ramp” or Prep for Credit-bearing ECE Pathway and/or Employment</a:t>
            </a:r>
          </a:p>
          <a:p>
            <a:pPr marL="285750" indent="-285750">
              <a:lnSpc>
                <a:spcPct val="120000"/>
              </a:lnSpc>
              <a:buFont typeface="Arial"/>
              <a:buChar char="•"/>
            </a:pPr>
            <a:r>
              <a:rPr lang="en-US" dirty="0" smtClean="0">
                <a:solidFill>
                  <a:schemeClr val="bg1">
                    <a:lumMod val="50000"/>
                  </a:schemeClr>
                </a:solidFill>
                <a:latin typeface="Arial" panose="020B0604020202020204" pitchFamily="34" charset="0"/>
                <a:cs typeface="Arial" panose="020B0604020202020204" pitchFamily="34" charset="0"/>
              </a:rPr>
              <a:t>Enhanced Non-Credit  (CDCP)</a:t>
            </a:r>
          </a:p>
          <a:p>
            <a:pPr marL="285750" indent="-285750">
              <a:lnSpc>
                <a:spcPct val="120000"/>
              </a:lnSpc>
              <a:buFont typeface="Arial"/>
              <a:buChar char="•"/>
            </a:pPr>
            <a:r>
              <a:rPr lang="en-US" dirty="0" smtClean="0">
                <a:solidFill>
                  <a:schemeClr val="bg1">
                    <a:lumMod val="50000"/>
                  </a:schemeClr>
                </a:solidFill>
                <a:latin typeface="Arial" panose="020B0604020202020204" pitchFamily="34" charset="0"/>
                <a:cs typeface="Arial" panose="020B0604020202020204" pitchFamily="34" charset="0"/>
              </a:rPr>
              <a:t>Joint Project of Merritt ECE and Laney ESL Departments</a:t>
            </a:r>
            <a:endParaRPr lang="en-US" dirty="0">
              <a:solidFill>
                <a:schemeClr val="bg1">
                  <a:lumMod val="50000"/>
                </a:schemeClr>
              </a:solidFill>
              <a:latin typeface="Arial" panose="020B0604020202020204" pitchFamily="34" charset="0"/>
              <a:cs typeface="Arial" panose="020B0604020202020204" pitchFamily="34" charset="0"/>
            </a:endParaRPr>
          </a:p>
        </p:txBody>
      </p:sp>
      <p:sp>
        <p:nvSpPr>
          <p:cNvPr id="55" name="6-Point Star 54"/>
          <p:cNvSpPr/>
          <p:nvPr/>
        </p:nvSpPr>
        <p:spPr>
          <a:xfrm>
            <a:off x="7082832" y="4876266"/>
            <a:ext cx="1765420" cy="153617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Certificates of completion after every 2 modules</a:t>
            </a:r>
            <a:endParaRPr lang="en-US" sz="1200" b="1" dirty="0"/>
          </a:p>
        </p:txBody>
      </p:sp>
    </p:spTree>
    <p:extLst>
      <p:ext uri="{BB962C8B-B14F-4D97-AF65-F5344CB8AC3E}">
        <p14:creationId xmlns:p14="http://schemas.microsoft.com/office/powerpoint/2010/main" val="2272590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398" y="648176"/>
            <a:ext cx="7886700" cy="1537252"/>
          </a:xfrm>
        </p:spPr>
        <p:txBody>
          <a:bodyPr/>
          <a:lstStyle/>
          <a:p>
            <a:r>
              <a:rPr lang="en-US" dirty="0" smtClean="0">
                <a:solidFill>
                  <a:srgbClr val="446680"/>
                </a:solidFill>
              </a:rPr>
              <a:t>Objectives for Today’s Workshop</a:t>
            </a:r>
            <a:endParaRPr lang="en-US" dirty="0">
              <a:solidFill>
                <a:srgbClr val="446680"/>
              </a:solidFill>
            </a:endParaRPr>
          </a:p>
        </p:txBody>
      </p:sp>
      <p:sp>
        <p:nvSpPr>
          <p:cNvPr id="3" name="Content Placeholder 2"/>
          <p:cNvSpPr>
            <a:spLocks noGrp="1"/>
          </p:cNvSpPr>
          <p:nvPr>
            <p:ph idx="1"/>
          </p:nvPr>
        </p:nvSpPr>
        <p:spPr>
          <a:xfrm>
            <a:off x="615397" y="2083326"/>
            <a:ext cx="7648069" cy="4046520"/>
          </a:xfrm>
        </p:spPr>
        <p:txBody>
          <a:bodyPr>
            <a:normAutofit/>
          </a:bodyPr>
          <a:lstStyle/>
          <a:p>
            <a:r>
              <a:rPr lang="en-US" sz="2800" dirty="0" smtClean="0"/>
              <a:t>Present </a:t>
            </a:r>
            <a:r>
              <a:rPr lang="en-US" sz="2800" dirty="0"/>
              <a:t>overview of contextualized teaching and </a:t>
            </a:r>
            <a:r>
              <a:rPr lang="en-US" sz="2800" dirty="0" smtClean="0"/>
              <a:t>learning (CTL)</a:t>
            </a:r>
          </a:p>
          <a:p>
            <a:pPr marL="0" indent="0">
              <a:buNone/>
            </a:pPr>
            <a:endParaRPr lang="en-US" sz="1000" dirty="0"/>
          </a:p>
          <a:p>
            <a:r>
              <a:rPr lang="en-US" sz="2800" dirty="0" smtClean="0"/>
              <a:t>Provide concrete examples of what CTL looks like in practice</a:t>
            </a:r>
          </a:p>
          <a:p>
            <a:endParaRPr lang="en-US" sz="1000" dirty="0"/>
          </a:p>
          <a:p>
            <a:r>
              <a:rPr lang="en-US" sz="2800" dirty="0" smtClean="0"/>
              <a:t>Surface and address questions about how to develop or expand CTL at your college</a:t>
            </a:r>
            <a:endParaRPr lang="en-US" sz="2800" dirty="0"/>
          </a:p>
          <a:p>
            <a:pPr marL="0" indent="0">
              <a:buNone/>
            </a:pPr>
            <a:endParaRPr lang="en-US" sz="2800" dirty="0">
              <a:solidFill>
                <a:srgbClr val="446680"/>
              </a:solidFill>
              <a:latin typeface="Calibri"/>
              <a:ea typeface="Calibri"/>
              <a:cs typeface="Calibri"/>
              <a:sym typeface="Calibri"/>
              <a:rtl val="0"/>
            </a:endParaRPr>
          </a:p>
        </p:txBody>
      </p:sp>
    </p:spTree>
    <p:extLst>
      <p:ext uri="{BB962C8B-B14F-4D97-AF65-F5344CB8AC3E}">
        <p14:creationId xmlns:p14="http://schemas.microsoft.com/office/powerpoint/2010/main" val="195663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teway to Health Care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00476">
            <a:off x="3555229" y="272126"/>
            <a:ext cx="4986570" cy="6334531"/>
          </a:xfrm>
          <a:prstGeom prst="rect">
            <a:avLst/>
          </a:prstGeom>
          <a:effectLst>
            <a:outerShdw blurRad="50800" dist="127000" dir="5400000" algn="t" rotWithShape="0">
              <a:prstClr val="black">
                <a:alpha val="40000"/>
              </a:prstClr>
            </a:outerShdw>
          </a:effectLst>
        </p:spPr>
      </p:pic>
      <p:sp>
        <p:nvSpPr>
          <p:cNvPr id="5" name="TextBox 4"/>
          <p:cNvSpPr txBox="1"/>
          <p:nvPr/>
        </p:nvSpPr>
        <p:spPr>
          <a:xfrm>
            <a:off x="166323" y="367891"/>
            <a:ext cx="3158762" cy="5632311"/>
          </a:xfrm>
          <a:prstGeom prst="rect">
            <a:avLst/>
          </a:prstGeom>
          <a:noFill/>
        </p:spPr>
        <p:txBody>
          <a:bodyPr wrap="square" rtlCol="0">
            <a:spAutoFit/>
          </a:bodyPr>
          <a:lstStyle/>
          <a:p>
            <a:r>
              <a:rPr lang="en-US" sz="2000" b="1" dirty="0" smtClean="0">
                <a:solidFill>
                  <a:schemeClr val="tx1">
                    <a:lumMod val="75000"/>
                    <a:lumOff val="25000"/>
                  </a:schemeClr>
                </a:solidFill>
              </a:rPr>
              <a:t>ACCEL Consortium Gateway to Health Careers:</a:t>
            </a:r>
          </a:p>
          <a:p>
            <a:endParaRPr lang="en-US" sz="100" b="1" dirty="0" smtClean="0">
              <a:solidFill>
                <a:schemeClr val="tx1">
                  <a:lumMod val="75000"/>
                  <a:lumOff val="25000"/>
                </a:schemeClr>
              </a:solidFill>
            </a:endParaRPr>
          </a:p>
          <a:p>
            <a:endParaRPr lang="en-US" sz="800" dirty="0">
              <a:solidFill>
                <a:schemeClr val="tx1">
                  <a:lumMod val="75000"/>
                  <a:lumOff val="25000"/>
                </a:schemeClr>
              </a:solidFill>
            </a:endParaRPr>
          </a:p>
          <a:p>
            <a:pPr marL="285750" indent="-285750">
              <a:buFont typeface="Arial"/>
              <a:buChar char="•"/>
            </a:pPr>
            <a:r>
              <a:rPr lang="en-US" dirty="0" smtClean="0">
                <a:solidFill>
                  <a:schemeClr val="tx1">
                    <a:lumMod val="75000"/>
                    <a:lumOff val="25000"/>
                  </a:schemeClr>
                </a:solidFill>
              </a:rPr>
              <a:t>Co-taught at adult school by college health instructor + adult school ESL Teacher</a:t>
            </a:r>
          </a:p>
          <a:p>
            <a:pPr marL="171450" indent="-171450">
              <a:buFont typeface="Arial"/>
              <a:buChar char="•"/>
            </a:pPr>
            <a:endParaRPr lang="en-US" sz="800" dirty="0">
              <a:solidFill>
                <a:schemeClr val="tx1">
                  <a:lumMod val="75000"/>
                  <a:lumOff val="25000"/>
                </a:schemeClr>
              </a:solidFill>
            </a:endParaRPr>
          </a:p>
          <a:p>
            <a:pPr marL="285750" indent="-285750">
              <a:buFont typeface="Arial"/>
              <a:buChar char="•"/>
            </a:pPr>
            <a:r>
              <a:rPr lang="en-US" dirty="0" smtClean="0">
                <a:solidFill>
                  <a:schemeClr val="tx1">
                    <a:lumMod val="75000"/>
                    <a:lumOff val="25000"/>
                  </a:schemeClr>
                </a:solidFill>
              </a:rPr>
              <a:t>Bridge to entry-level Allied </a:t>
            </a:r>
          </a:p>
          <a:p>
            <a:pPr marL="285750" indent="-285750">
              <a:buFont typeface="Arial"/>
              <a:buChar char="•"/>
            </a:pPr>
            <a:r>
              <a:rPr lang="en-US" dirty="0" smtClean="0">
                <a:solidFill>
                  <a:schemeClr val="tx1">
                    <a:lumMod val="75000"/>
                    <a:lumOff val="25000"/>
                  </a:schemeClr>
                </a:solidFill>
              </a:rPr>
              <a:t>Health classes at college</a:t>
            </a:r>
          </a:p>
          <a:p>
            <a:pPr marL="285750" indent="-285750">
              <a:buFont typeface="Arial"/>
              <a:buChar char="•"/>
            </a:pPr>
            <a:endParaRPr lang="en-US" sz="800" dirty="0">
              <a:solidFill>
                <a:schemeClr val="tx1">
                  <a:lumMod val="75000"/>
                  <a:lumOff val="25000"/>
                </a:schemeClr>
              </a:solidFill>
            </a:endParaRPr>
          </a:p>
          <a:p>
            <a:pPr marL="285750" indent="-285750">
              <a:buFont typeface="Arial"/>
              <a:buChar char="•"/>
            </a:pPr>
            <a:r>
              <a:rPr lang="en-US" dirty="0" smtClean="0">
                <a:solidFill>
                  <a:schemeClr val="tx1">
                    <a:lumMod val="75000"/>
                    <a:lumOff val="25000"/>
                  </a:schemeClr>
                </a:solidFill>
              </a:rPr>
              <a:t>Repeatable</a:t>
            </a:r>
          </a:p>
          <a:p>
            <a:pPr marL="285750" indent="-285750">
              <a:buFont typeface="Arial"/>
              <a:buChar char="•"/>
            </a:pPr>
            <a:endParaRPr lang="en-US" sz="800" dirty="0">
              <a:solidFill>
                <a:schemeClr val="tx1">
                  <a:lumMod val="75000"/>
                  <a:lumOff val="25000"/>
                </a:schemeClr>
              </a:solidFill>
            </a:endParaRPr>
          </a:p>
          <a:p>
            <a:pPr marL="285750" indent="-285750">
              <a:buFont typeface="Arial"/>
              <a:buChar char="•"/>
            </a:pPr>
            <a:r>
              <a:rPr lang="en-US" dirty="0" smtClean="0">
                <a:solidFill>
                  <a:schemeClr val="tx1">
                    <a:lumMod val="75000"/>
                    <a:lumOff val="25000"/>
                  </a:schemeClr>
                </a:solidFill>
              </a:rPr>
              <a:t>Shuttle Between Consortium Adult Schools to make </a:t>
            </a:r>
            <a:r>
              <a:rPr lang="en-US" dirty="0">
                <a:solidFill>
                  <a:schemeClr val="tx1">
                    <a:lumMod val="75000"/>
                    <a:lumOff val="25000"/>
                  </a:schemeClr>
                </a:solidFill>
              </a:rPr>
              <a:t>u</a:t>
            </a:r>
            <a:r>
              <a:rPr lang="en-US" dirty="0" smtClean="0">
                <a:solidFill>
                  <a:schemeClr val="tx1">
                    <a:lumMod val="75000"/>
                    <a:lumOff val="25000"/>
                  </a:schemeClr>
                </a:solidFill>
              </a:rPr>
              <a:t>p adequate cohort</a:t>
            </a:r>
          </a:p>
          <a:p>
            <a:pPr marL="285750" indent="-285750">
              <a:buFont typeface="Arial"/>
              <a:buChar char="•"/>
            </a:pPr>
            <a:endParaRPr lang="en-US" sz="800" dirty="0">
              <a:solidFill>
                <a:schemeClr val="tx1">
                  <a:lumMod val="75000"/>
                  <a:lumOff val="25000"/>
                </a:schemeClr>
              </a:solidFill>
            </a:endParaRPr>
          </a:p>
          <a:p>
            <a:pPr marL="285750" indent="-285750">
              <a:buFont typeface="Arial"/>
              <a:buChar char="•"/>
            </a:pPr>
            <a:r>
              <a:rPr lang="en-US" dirty="0" smtClean="0">
                <a:solidFill>
                  <a:schemeClr val="tx1">
                    <a:lumMod val="75000"/>
                    <a:lumOff val="25000"/>
                  </a:schemeClr>
                </a:solidFill>
              </a:rPr>
              <a:t>ESL class contextualized to Allied Health careers _ terminology</a:t>
            </a:r>
            <a:endParaRPr lang="en-US" dirty="0">
              <a:solidFill>
                <a:schemeClr val="tx1">
                  <a:lumMod val="75000"/>
                  <a:lumOff val="25000"/>
                </a:schemeClr>
              </a:solidFill>
            </a:endParaRPr>
          </a:p>
        </p:txBody>
      </p:sp>
    </p:spTree>
    <p:extLst>
      <p:ext uri="{BB962C8B-B14F-4D97-AF65-F5344CB8AC3E}">
        <p14:creationId xmlns:p14="http://schemas.microsoft.com/office/powerpoint/2010/main" val="42182144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8253"/>
            <a:ext cx="7886700" cy="1325563"/>
          </a:xfrm>
        </p:spPr>
        <p:txBody>
          <a:bodyPr/>
          <a:lstStyle/>
          <a:p>
            <a:pPr algn="l"/>
            <a:r>
              <a:rPr lang="en-US" sz="2800" b="1" dirty="0">
                <a:solidFill>
                  <a:schemeClr val="tx1">
                    <a:lumMod val="75000"/>
                    <a:lumOff val="25000"/>
                  </a:schemeClr>
                </a:solidFill>
              </a:rPr>
              <a:t>Pasadena City College Design Technology Pathway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746" y="1405139"/>
            <a:ext cx="6453768" cy="4302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45188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3179"/>
            <a:ext cx="9144000" cy="6126480"/>
          </a:xfrm>
          <a:prstGeom prst="rect">
            <a:avLst/>
          </a:prstGeom>
        </p:spPr>
      </p:pic>
      <p:sp>
        <p:nvSpPr>
          <p:cNvPr id="4" name="TextBox 3"/>
          <p:cNvSpPr txBox="1"/>
          <p:nvPr/>
        </p:nvSpPr>
        <p:spPr>
          <a:xfrm>
            <a:off x="4569412" y="6177777"/>
            <a:ext cx="4389948" cy="307777"/>
          </a:xfrm>
          <a:prstGeom prst="rect">
            <a:avLst/>
          </a:prstGeom>
          <a:noFill/>
        </p:spPr>
        <p:txBody>
          <a:bodyPr wrap="square" rtlCol="0">
            <a:spAutoFit/>
          </a:bodyPr>
          <a:lstStyle/>
          <a:p>
            <a:r>
              <a:rPr lang="en-US" sz="1400" b="1" dirty="0" smtClean="0">
                <a:solidFill>
                  <a:schemeClr val="tx1">
                    <a:lumMod val="75000"/>
                    <a:lumOff val="25000"/>
                  </a:schemeClr>
                </a:solidFill>
                <a:latin typeface="+mn-lt"/>
              </a:rPr>
              <a:t>Pasadena City College Design Technology </a:t>
            </a:r>
            <a:r>
              <a:rPr lang="en-US" sz="1400" b="1" dirty="0">
                <a:solidFill>
                  <a:schemeClr val="tx1">
                    <a:lumMod val="75000"/>
                    <a:lumOff val="25000"/>
                  </a:schemeClr>
                </a:solidFill>
              </a:rPr>
              <a:t>Pathway</a:t>
            </a:r>
            <a:endParaRPr lang="en-US" sz="1400" b="1" dirty="0">
              <a:solidFill>
                <a:schemeClr val="tx1">
                  <a:lumMod val="75000"/>
                  <a:lumOff val="25000"/>
                </a:schemeClr>
              </a:solidFill>
              <a:latin typeface="+mn-lt"/>
            </a:endParaRPr>
          </a:p>
        </p:txBody>
      </p:sp>
    </p:spTree>
    <p:extLst>
      <p:ext uri="{BB962C8B-B14F-4D97-AF65-F5344CB8AC3E}">
        <p14:creationId xmlns:p14="http://schemas.microsoft.com/office/powerpoint/2010/main" val="335060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36715" cy="1430308"/>
          </a:xfrm>
        </p:spPr>
        <p:txBody>
          <a:bodyPr/>
          <a:lstStyle/>
          <a:p>
            <a:r>
              <a:rPr lang="en-US" sz="2400" i="1" dirty="0" smtClean="0"/>
              <a:t>Laney College</a:t>
            </a:r>
            <a:r>
              <a:rPr lang="en-US" dirty="0" smtClean="0"/>
              <a:t/>
            </a:r>
            <a:br>
              <a:rPr lang="en-US" dirty="0" smtClean="0"/>
            </a:br>
            <a:r>
              <a:rPr lang="en-US" dirty="0" smtClean="0"/>
              <a:t>English 1A for CTE</a:t>
            </a:r>
            <a:br>
              <a:rPr lang="en-US" dirty="0" smtClean="0"/>
            </a:br>
            <a:endParaRPr lang="en-US" dirty="0"/>
          </a:p>
        </p:txBody>
      </p:sp>
      <p:sp>
        <p:nvSpPr>
          <p:cNvPr id="3" name="Content Placeholder 2"/>
          <p:cNvSpPr>
            <a:spLocks noGrp="1"/>
          </p:cNvSpPr>
          <p:nvPr>
            <p:ph idx="1"/>
          </p:nvPr>
        </p:nvSpPr>
        <p:spPr>
          <a:xfrm>
            <a:off x="457200" y="2270406"/>
            <a:ext cx="5022439" cy="4525963"/>
          </a:xfrm>
        </p:spPr>
        <p:txBody>
          <a:bodyPr>
            <a:normAutofit/>
          </a:bodyPr>
          <a:lstStyle/>
          <a:p>
            <a:r>
              <a:rPr lang="en-US" sz="2800" dirty="0" smtClean="0"/>
              <a:t>4 units</a:t>
            </a:r>
          </a:p>
          <a:p>
            <a:r>
              <a:rPr lang="en-US" sz="2800" dirty="0" smtClean="0"/>
              <a:t>Contextualized to the workplace</a:t>
            </a:r>
          </a:p>
          <a:p>
            <a:r>
              <a:rPr lang="en-US" sz="2800" dirty="0" smtClean="0"/>
              <a:t>Reserved for CTE students only</a:t>
            </a:r>
          </a:p>
          <a:p>
            <a:r>
              <a:rPr lang="en-US" sz="2800" dirty="0" smtClean="0"/>
              <a:t>Degree applicable</a:t>
            </a:r>
          </a:p>
          <a:p>
            <a:r>
              <a:rPr lang="en-US" sz="2800" dirty="0" smtClean="0"/>
              <a:t>Transferable</a:t>
            </a:r>
          </a:p>
          <a:p>
            <a:pPr>
              <a:buNone/>
            </a:pPr>
            <a:r>
              <a:rPr lang="en-US" sz="2400" dirty="0" smtClean="0"/>
              <a:t> </a:t>
            </a:r>
            <a:endParaRPr lang="en-US" sz="2400" dirty="0"/>
          </a:p>
        </p:txBody>
      </p:sp>
      <p:pic>
        <p:nvPicPr>
          <p:cNvPr id="4" name="Picture 3" descr="_NIK5147_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3710" y="248253"/>
            <a:ext cx="3570290"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644106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488"/>
            <a:ext cx="7772400" cy="920187"/>
          </a:xfrm>
        </p:spPr>
        <p:txBody>
          <a:bodyPr>
            <a:normAutofit/>
          </a:bodyPr>
          <a:lstStyle/>
          <a:p>
            <a:r>
              <a:rPr lang="en-US" sz="2400" dirty="0" smtClean="0"/>
              <a:t>Integrative Learning – Linked Courses</a:t>
            </a:r>
            <a:br>
              <a:rPr lang="en-US" sz="2400" dirty="0" smtClean="0"/>
            </a:br>
            <a:r>
              <a:rPr lang="en-US" sz="1800" i="1" dirty="0" smtClean="0"/>
              <a:t>(from University of Wisconsin – Eau Claire)</a:t>
            </a:r>
            <a:endParaRPr lang="en-US" sz="1800" i="1" dirty="0"/>
          </a:p>
        </p:txBody>
      </p:sp>
      <p:sp>
        <p:nvSpPr>
          <p:cNvPr id="4" name="TextBox 3"/>
          <p:cNvSpPr txBox="1"/>
          <p:nvPr/>
        </p:nvSpPr>
        <p:spPr>
          <a:xfrm>
            <a:off x="373824" y="868356"/>
            <a:ext cx="8540750" cy="5109091"/>
          </a:xfrm>
          <a:prstGeom prst="rect">
            <a:avLst/>
          </a:prstGeom>
          <a:noFill/>
        </p:spPr>
        <p:txBody>
          <a:bodyPr wrap="square" rtlCol="0">
            <a:spAutoFit/>
          </a:bodyPr>
          <a:lstStyle/>
          <a:p>
            <a:pPr algn="ctr"/>
            <a:r>
              <a:rPr lang="en-US" sz="2400" b="1" dirty="0" smtClean="0">
                <a:solidFill>
                  <a:schemeClr val="tx1">
                    <a:lumMod val="75000"/>
                    <a:lumOff val="25000"/>
                  </a:schemeClr>
                </a:solidFill>
                <a:latin typeface="+mn-lt"/>
              </a:rPr>
              <a:t>“What It Means to Be Human”</a:t>
            </a:r>
          </a:p>
          <a:p>
            <a:pPr algn="ctr"/>
            <a:endParaRPr lang="en-US" sz="1600" b="1" dirty="0">
              <a:solidFill>
                <a:schemeClr val="tx1">
                  <a:lumMod val="75000"/>
                  <a:lumOff val="25000"/>
                </a:schemeClr>
              </a:solidFill>
              <a:latin typeface="+mn-lt"/>
            </a:endParaRPr>
          </a:p>
          <a:p>
            <a:pPr algn="ctr"/>
            <a:r>
              <a:rPr lang="en-US" dirty="0" smtClean="0">
                <a:solidFill>
                  <a:schemeClr val="tx1">
                    <a:lumMod val="75000"/>
                    <a:lumOff val="25000"/>
                  </a:schemeClr>
                </a:solidFill>
                <a:latin typeface="+mn-lt"/>
              </a:rPr>
              <a:t>Combined Semester Project for Psychology 230 (Human Development) and English 150 (Introduction to Literature)</a:t>
            </a:r>
          </a:p>
          <a:p>
            <a:pPr algn="ctr"/>
            <a:endParaRPr lang="en-US" sz="800" dirty="0">
              <a:solidFill>
                <a:schemeClr val="tx1">
                  <a:lumMod val="75000"/>
                  <a:lumOff val="25000"/>
                </a:schemeClr>
              </a:solidFill>
              <a:latin typeface="+mn-lt"/>
            </a:endParaRPr>
          </a:p>
          <a:p>
            <a:r>
              <a:rPr lang="en-US" b="1" dirty="0" smtClean="0">
                <a:solidFill>
                  <a:schemeClr val="tx1">
                    <a:lumMod val="75000"/>
                    <a:lumOff val="25000"/>
                  </a:schemeClr>
                </a:solidFill>
                <a:latin typeface="+mn-lt"/>
              </a:rPr>
              <a:t>Purposes:</a:t>
            </a:r>
            <a:r>
              <a:rPr lang="en-US" dirty="0" smtClean="0">
                <a:solidFill>
                  <a:schemeClr val="tx1">
                    <a:lumMod val="75000"/>
                    <a:lumOff val="25000"/>
                  </a:schemeClr>
                </a:solidFill>
                <a:latin typeface="+mn-lt"/>
              </a:rPr>
              <a:t> </a:t>
            </a:r>
            <a:r>
              <a:rPr lang="en-US" sz="1400" i="1" dirty="0" smtClean="0">
                <a:solidFill>
                  <a:schemeClr val="tx1">
                    <a:lumMod val="75000"/>
                    <a:lumOff val="25000"/>
                  </a:schemeClr>
                </a:solidFill>
                <a:latin typeface="+mn-lt"/>
              </a:rPr>
              <a:t>&lt;from syllabus&gt;</a:t>
            </a:r>
          </a:p>
          <a:p>
            <a:endParaRPr lang="en-US" sz="800" dirty="0" smtClean="0">
              <a:solidFill>
                <a:schemeClr val="tx1">
                  <a:lumMod val="75000"/>
                  <a:lumOff val="25000"/>
                </a:schemeClr>
              </a:solidFill>
              <a:latin typeface="+mn-lt"/>
            </a:endParaRPr>
          </a:p>
          <a:p>
            <a:pPr marL="285750" indent="-285750">
              <a:buClr>
                <a:srgbClr val="0070C0"/>
              </a:buClr>
              <a:buFont typeface="Arial"/>
              <a:buChar char="•"/>
            </a:pPr>
            <a:r>
              <a:rPr lang="en-US" dirty="0" smtClean="0">
                <a:solidFill>
                  <a:schemeClr val="tx1">
                    <a:lumMod val="75000"/>
                    <a:lumOff val="25000"/>
                  </a:schemeClr>
                </a:solidFill>
                <a:latin typeface="+mn-lt"/>
              </a:rPr>
              <a:t>Develop and demonstrate your understanding of connections between disciplines of English and Psychology</a:t>
            </a:r>
          </a:p>
          <a:p>
            <a:pPr marL="285750" indent="-285750">
              <a:buClr>
                <a:srgbClr val="0070C0"/>
              </a:buClr>
              <a:buFont typeface="Arial"/>
              <a:buChar char="•"/>
            </a:pPr>
            <a:r>
              <a:rPr lang="en-US" dirty="0" smtClean="0">
                <a:solidFill>
                  <a:schemeClr val="tx1">
                    <a:lumMod val="75000"/>
                    <a:lumOff val="25000"/>
                  </a:schemeClr>
                </a:solidFill>
                <a:latin typeface="+mn-lt"/>
              </a:rPr>
              <a:t>Demonstrate your insights gathered from the bundle theme: What It Means to Be Human</a:t>
            </a:r>
          </a:p>
          <a:p>
            <a:pPr marL="285750" indent="-285750">
              <a:buClr>
                <a:srgbClr val="0070C0"/>
              </a:buClr>
              <a:buFont typeface="Arial"/>
              <a:buChar char="•"/>
            </a:pPr>
            <a:r>
              <a:rPr lang="en-US" dirty="0" smtClean="0">
                <a:solidFill>
                  <a:schemeClr val="tx1">
                    <a:lumMod val="75000"/>
                    <a:lumOff val="25000"/>
                  </a:schemeClr>
                </a:solidFill>
                <a:latin typeface="+mn-lt"/>
              </a:rPr>
              <a:t>Offer you an opportunity to explore more deeply a course topic that has interested you</a:t>
            </a:r>
          </a:p>
          <a:p>
            <a:pPr marL="285750" indent="-285750">
              <a:buClr>
                <a:srgbClr val="0070C0"/>
              </a:buClr>
              <a:buFont typeface="Arial"/>
              <a:buChar char="•"/>
            </a:pPr>
            <a:r>
              <a:rPr lang="en-US" dirty="0" smtClean="0">
                <a:solidFill>
                  <a:schemeClr val="tx1">
                    <a:lumMod val="75000"/>
                    <a:lumOff val="25000"/>
                  </a:schemeClr>
                </a:solidFill>
                <a:latin typeface="+mn-lt"/>
              </a:rPr>
              <a:t>Develop your skills in critical and creative thinking, reading, writing, and  reflection</a:t>
            </a:r>
          </a:p>
          <a:p>
            <a:pPr marL="285750" indent="-285750">
              <a:buClr>
                <a:srgbClr val="0070C0"/>
              </a:buClr>
              <a:buFont typeface="Arial"/>
              <a:buChar char="•"/>
            </a:pPr>
            <a:r>
              <a:rPr lang="en-US" dirty="0" smtClean="0">
                <a:solidFill>
                  <a:schemeClr val="tx1">
                    <a:lumMod val="75000"/>
                    <a:lumOff val="25000"/>
                  </a:schemeClr>
                </a:solidFill>
                <a:latin typeface="+mn-lt"/>
              </a:rPr>
              <a:t>Identify for you some new insight you have gained from this experience</a:t>
            </a:r>
          </a:p>
          <a:p>
            <a:endParaRPr lang="en-US" dirty="0">
              <a:solidFill>
                <a:schemeClr val="tx1">
                  <a:lumMod val="75000"/>
                  <a:lumOff val="25000"/>
                </a:schemeClr>
              </a:solidFill>
              <a:latin typeface="+mn-lt"/>
            </a:endParaRPr>
          </a:p>
          <a:p>
            <a:r>
              <a:rPr lang="en-US" b="1" dirty="0" smtClean="0">
                <a:solidFill>
                  <a:schemeClr val="tx1">
                    <a:lumMod val="75000"/>
                    <a:lumOff val="25000"/>
                  </a:schemeClr>
                </a:solidFill>
                <a:latin typeface="+mn-lt"/>
              </a:rPr>
              <a:t>Assignment:</a:t>
            </a:r>
            <a:r>
              <a:rPr lang="en-US" dirty="0" smtClean="0">
                <a:solidFill>
                  <a:schemeClr val="tx1">
                    <a:lumMod val="75000"/>
                    <a:lumOff val="25000"/>
                  </a:schemeClr>
                </a:solidFill>
                <a:latin typeface="+mn-lt"/>
              </a:rPr>
              <a:t>  Student writes paper or develops creative project that is reviewed and graded by both instructors – one grade awarded for both classes</a:t>
            </a:r>
            <a:endParaRPr lang="en-US" dirty="0">
              <a:solidFill>
                <a:schemeClr val="tx1">
                  <a:lumMod val="75000"/>
                  <a:lumOff val="25000"/>
                </a:schemeClr>
              </a:solidFill>
              <a:latin typeface="+mn-lt"/>
            </a:endParaRPr>
          </a:p>
          <a:p>
            <a:endParaRPr lang="en-US" dirty="0" smtClean="0">
              <a:solidFill>
                <a:schemeClr val="tx1">
                  <a:lumMod val="75000"/>
                  <a:lumOff val="25000"/>
                </a:schemeClr>
              </a:solidFill>
            </a:endParaRPr>
          </a:p>
        </p:txBody>
      </p:sp>
      <p:pic>
        <p:nvPicPr>
          <p:cNvPr id="5" name="Picture 4" descr="CLP_2016_Logo (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91" y="6296749"/>
            <a:ext cx="1439346" cy="469163"/>
          </a:xfrm>
          <a:prstGeom prst="rect">
            <a:avLst/>
          </a:prstGeom>
        </p:spPr>
      </p:pic>
      <p:pic>
        <p:nvPicPr>
          <p:cNvPr id="6" name="Shape 314"/>
          <p:cNvPicPr preferRelativeResize="0"/>
          <p:nvPr/>
        </p:nvPicPr>
        <p:blipFill rotWithShape="1">
          <a:blip r:embed="rId3">
            <a:alphaModFix/>
          </a:blip>
          <a:srcRect/>
          <a:stretch/>
        </p:blipFill>
        <p:spPr>
          <a:xfrm>
            <a:off x="8559294" y="6296749"/>
            <a:ext cx="584706" cy="561349"/>
          </a:xfrm>
          <a:prstGeom prst="rect">
            <a:avLst/>
          </a:prstGeom>
          <a:noFill/>
          <a:ln>
            <a:noFill/>
          </a:ln>
        </p:spPr>
      </p:pic>
    </p:spTree>
    <p:extLst>
      <p:ext uri="{BB962C8B-B14F-4D97-AF65-F5344CB8AC3E}">
        <p14:creationId xmlns:p14="http://schemas.microsoft.com/office/powerpoint/2010/main" val="24172042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9009"/>
            <a:ext cx="7886700" cy="1325563"/>
          </a:xfrm>
        </p:spPr>
        <p:txBody>
          <a:bodyPr>
            <a:normAutofit/>
          </a:bodyPr>
          <a:lstStyle/>
          <a:p>
            <a:r>
              <a:rPr lang="en-US" sz="2800" b="1" dirty="0" smtClean="0">
                <a:solidFill>
                  <a:schemeClr val="bg1">
                    <a:lumMod val="50000"/>
                  </a:schemeClr>
                </a:solidFill>
              </a:rPr>
              <a:t>Rubric Used for Grading Integrated Assignment</a:t>
            </a:r>
            <a:endParaRPr lang="en-US" sz="2800" b="1" dirty="0">
              <a:solidFill>
                <a:schemeClr val="bg1">
                  <a:lumMod val="50000"/>
                </a:schemeClr>
              </a:solidFill>
            </a:endParaRPr>
          </a:p>
        </p:txBody>
      </p:sp>
      <p:pic>
        <p:nvPicPr>
          <p:cNvPr id="4" name="Picture 3" descr="Linked Class Rubric Exampl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7907"/>
            <a:ext cx="9144000" cy="4940866"/>
          </a:xfrm>
          <a:prstGeom prst="rect">
            <a:avLst/>
          </a:prstGeom>
          <a:ln>
            <a:solidFill>
              <a:schemeClr val="tx1">
                <a:lumMod val="75000"/>
                <a:lumOff val="25000"/>
              </a:schemeClr>
            </a:solidFill>
          </a:ln>
        </p:spPr>
      </p:pic>
    </p:spTree>
    <p:extLst>
      <p:ext uri="{BB962C8B-B14F-4D97-AF65-F5344CB8AC3E}">
        <p14:creationId xmlns:p14="http://schemas.microsoft.com/office/powerpoint/2010/main" val="38795187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bg1">
                    <a:lumMod val="50000"/>
                  </a:schemeClr>
                </a:solidFill>
              </a:rPr>
              <a:t>SAMPLE OF COMMON ASSIGNMENT – ENGLISH 1A AND GEOLOGY 30</a:t>
            </a:r>
            <a:endParaRPr lang="en-US" sz="2800" b="1" dirty="0">
              <a:solidFill>
                <a:schemeClr val="bg1">
                  <a:lumMod val="50000"/>
                </a:schemeClr>
              </a:solidFill>
            </a:endParaRPr>
          </a:p>
        </p:txBody>
      </p:sp>
      <p:sp>
        <p:nvSpPr>
          <p:cNvPr id="3" name="TextBox 2"/>
          <p:cNvSpPr txBox="1"/>
          <p:nvPr/>
        </p:nvSpPr>
        <p:spPr>
          <a:xfrm>
            <a:off x="457200" y="1291257"/>
            <a:ext cx="8115300" cy="4278094"/>
          </a:xfrm>
          <a:prstGeom prst="rect">
            <a:avLst/>
          </a:prstGeom>
          <a:noFill/>
        </p:spPr>
        <p:txBody>
          <a:bodyPr wrap="square" rtlCol="0">
            <a:spAutoFit/>
          </a:bodyPr>
          <a:lstStyle/>
          <a:p>
            <a:r>
              <a:rPr lang="en-US" sz="1600" b="1" dirty="0">
                <a:solidFill>
                  <a:schemeClr val="tx1">
                    <a:lumMod val="75000"/>
                    <a:lumOff val="25000"/>
                  </a:schemeClr>
                </a:solidFill>
                <a:latin typeface="+mn-lt"/>
              </a:rPr>
              <a:t>Essay #2: Can We Mitigate the Damage Done to Our Environment?</a:t>
            </a:r>
            <a:endParaRPr lang="en-US" sz="1600" dirty="0">
              <a:solidFill>
                <a:schemeClr val="tx1">
                  <a:lumMod val="75000"/>
                  <a:lumOff val="25000"/>
                </a:schemeClr>
              </a:solidFill>
              <a:latin typeface="+mn-lt"/>
            </a:endParaRPr>
          </a:p>
          <a:p>
            <a:r>
              <a:rPr lang="en-US" sz="1600" dirty="0">
                <a:solidFill>
                  <a:schemeClr val="tx1">
                    <a:lumMod val="75000"/>
                    <a:lumOff val="25000"/>
                  </a:schemeClr>
                </a:solidFill>
                <a:latin typeface="+mn-lt"/>
              </a:rPr>
              <a:t> </a:t>
            </a:r>
          </a:p>
          <a:p>
            <a:r>
              <a:rPr lang="en-US" sz="1600" dirty="0">
                <a:solidFill>
                  <a:schemeClr val="tx1">
                    <a:lumMod val="75000"/>
                    <a:lumOff val="25000"/>
                  </a:schemeClr>
                </a:solidFill>
                <a:latin typeface="+mn-lt"/>
              </a:rPr>
              <a:t>We have read several articles that describe the ways we are retrieving the resources necessary to maintain our lives and lifestyles, and the impact these means of retrieval are having on our natural environment. The impact is not only destroying our ozone through CO2 emissions, but disturbing and destroying ecosystems, killing wildlife and plant species. </a:t>
            </a:r>
          </a:p>
          <a:p>
            <a:r>
              <a:rPr lang="en-US" sz="1600" dirty="0">
                <a:solidFill>
                  <a:schemeClr val="tx1">
                    <a:lumMod val="75000"/>
                    <a:lumOff val="25000"/>
                  </a:schemeClr>
                </a:solidFill>
                <a:latin typeface="+mn-lt"/>
              </a:rPr>
              <a:t> </a:t>
            </a:r>
          </a:p>
          <a:p>
            <a:r>
              <a:rPr lang="en-US" sz="1600" b="1" dirty="0">
                <a:solidFill>
                  <a:schemeClr val="tx1">
                    <a:lumMod val="75000"/>
                    <a:lumOff val="25000"/>
                  </a:schemeClr>
                </a:solidFill>
                <a:latin typeface="+mn-lt"/>
              </a:rPr>
              <a:t>Your task: </a:t>
            </a:r>
            <a:endParaRPr lang="en-US" sz="1600" dirty="0">
              <a:solidFill>
                <a:schemeClr val="tx1">
                  <a:lumMod val="75000"/>
                  <a:lumOff val="25000"/>
                </a:schemeClr>
              </a:solidFill>
              <a:latin typeface="+mn-lt"/>
            </a:endParaRPr>
          </a:p>
          <a:p>
            <a:r>
              <a:rPr lang="en-US" sz="1600" dirty="0">
                <a:solidFill>
                  <a:schemeClr val="tx1">
                    <a:lumMod val="75000"/>
                    <a:lumOff val="25000"/>
                  </a:schemeClr>
                </a:solidFill>
                <a:latin typeface="+mn-lt"/>
              </a:rPr>
              <a:t>Research one of the major environmental threats caused by resource consumption—food production, deforestation, deep water drilling, hydraulic fracking, energy consumption, water consumption, water pollution—and the solutions being proposed to monitor the resource’s use or misuse. Write an essay outlining the problem and evaluating the proposed solutions. </a:t>
            </a:r>
          </a:p>
          <a:p>
            <a:r>
              <a:rPr lang="en-US" sz="1600" dirty="0">
                <a:solidFill>
                  <a:schemeClr val="tx1">
                    <a:lumMod val="75000"/>
                    <a:lumOff val="25000"/>
                  </a:schemeClr>
                </a:solidFill>
                <a:latin typeface="+mn-lt"/>
              </a:rPr>
              <a:t> </a:t>
            </a:r>
          </a:p>
          <a:p>
            <a:r>
              <a:rPr lang="en-US" sz="1600" b="1" dirty="0">
                <a:solidFill>
                  <a:schemeClr val="tx1">
                    <a:lumMod val="75000"/>
                    <a:lumOff val="25000"/>
                  </a:schemeClr>
                </a:solidFill>
                <a:latin typeface="+mn-lt"/>
              </a:rPr>
              <a:t>Assignment requirements:</a:t>
            </a:r>
            <a:endParaRPr lang="en-US" sz="1600" dirty="0">
              <a:solidFill>
                <a:schemeClr val="tx1">
                  <a:lumMod val="75000"/>
                  <a:lumOff val="25000"/>
                </a:schemeClr>
              </a:solidFill>
              <a:latin typeface="+mn-lt"/>
            </a:endParaRPr>
          </a:p>
          <a:p>
            <a:pPr marL="285750" lvl="0" indent="-285750">
              <a:buFont typeface="Arial" charset="0"/>
              <a:buChar char="•"/>
            </a:pPr>
            <a:r>
              <a:rPr lang="en-US" sz="1600" dirty="0" smtClean="0">
                <a:solidFill>
                  <a:schemeClr val="tx1">
                    <a:lumMod val="75000"/>
                    <a:lumOff val="25000"/>
                  </a:schemeClr>
                </a:solidFill>
                <a:latin typeface="+mn-lt"/>
              </a:rPr>
              <a:t>Eight </a:t>
            </a:r>
            <a:r>
              <a:rPr lang="en-US" sz="1600" dirty="0">
                <a:solidFill>
                  <a:schemeClr val="tx1">
                    <a:lumMod val="75000"/>
                    <a:lumOff val="25000"/>
                  </a:schemeClr>
                </a:solidFill>
                <a:latin typeface="+mn-lt"/>
              </a:rPr>
              <a:t>reliable journalistic or scholarly sources </a:t>
            </a:r>
          </a:p>
          <a:p>
            <a:pPr marL="285750" lvl="0" indent="-285750">
              <a:buFont typeface="Arial" charset="0"/>
              <a:buChar char="•"/>
            </a:pPr>
            <a:r>
              <a:rPr lang="en-US" sz="1600" dirty="0">
                <a:solidFill>
                  <a:schemeClr val="tx1">
                    <a:lumMod val="75000"/>
                    <a:lumOff val="25000"/>
                  </a:schemeClr>
                </a:solidFill>
                <a:latin typeface="+mn-lt"/>
              </a:rPr>
              <a:t>8-10 pages </a:t>
            </a:r>
          </a:p>
          <a:p>
            <a:pPr marL="285750" lvl="0" indent="-285750">
              <a:buFont typeface="Arial" charset="0"/>
              <a:buChar char="•"/>
            </a:pPr>
            <a:r>
              <a:rPr lang="en-US" sz="1600" dirty="0">
                <a:solidFill>
                  <a:schemeClr val="tx1">
                    <a:lumMod val="75000"/>
                    <a:lumOff val="25000"/>
                  </a:schemeClr>
                </a:solidFill>
                <a:latin typeface="+mn-lt"/>
              </a:rPr>
              <a:t>An annotated bibliography</a:t>
            </a:r>
          </a:p>
        </p:txBody>
      </p:sp>
    </p:spTree>
    <p:extLst>
      <p:ext uri="{BB962C8B-B14F-4D97-AF65-F5344CB8AC3E}">
        <p14:creationId xmlns:p14="http://schemas.microsoft.com/office/powerpoint/2010/main" val="39776913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dical CTL.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4558"/>
            <a:ext cx="9144000" cy="4065705"/>
          </a:xfrm>
          <a:prstGeom prst="rect">
            <a:avLst/>
          </a:prstGeom>
          <a:ln>
            <a:solidFill>
              <a:schemeClr val="tx1">
                <a:lumMod val="75000"/>
                <a:lumOff val="25000"/>
              </a:schemeClr>
            </a:solidFill>
          </a:ln>
        </p:spPr>
      </p:pic>
      <p:sp>
        <p:nvSpPr>
          <p:cNvPr id="2" name="TextBox 1"/>
          <p:cNvSpPr txBox="1"/>
          <p:nvPr/>
        </p:nvSpPr>
        <p:spPr>
          <a:xfrm>
            <a:off x="406400" y="541867"/>
            <a:ext cx="8229599" cy="830997"/>
          </a:xfrm>
          <a:prstGeom prst="rect">
            <a:avLst/>
          </a:prstGeom>
          <a:noFill/>
        </p:spPr>
        <p:txBody>
          <a:bodyPr wrap="square" rtlCol="0">
            <a:spAutoFit/>
          </a:bodyPr>
          <a:lstStyle/>
          <a:p>
            <a:pPr algn="ctr"/>
            <a:r>
              <a:rPr lang="en-US" sz="2400" dirty="0" smtClean="0"/>
              <a:t>Increase in Use of Term “Integrated Curriculum” in Medical School Literature  1983 - 2013</a:t>
            </a:r>
            <a:endParaRPr lang="en-US" sz="2400" dirty="0"/>
          </a:p>
        </p:txBody>
      </p:sp>
    </p:spTree>
    <p:extLst>
      <p:ext uri="{BB962C8B-B14F-4D97-AF65-F5344CB8AC3E}">
        <p14:creationId xmlns:p14="http://schemas.microsoft.com/office/powerpoint/2010/main" val="21136670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8906" y="1999370"/>
            <a:ext cx="8433727" cy="1446550"/>
          </a:xfrm>
          <a:prstGeom prst="rect">
            <a:avLst/>
          </a:prstGeom>
          <a:noFill/>
        </p:spPr>
        <p:txBody>
          <a:bodyPr wrap="square" rtlCol="0">
            <a:spAutoFit/>
          </a:bodyPr>
          <a:lstStyle/>
          <a:p>
            <a:pPr algn="ctr"/>
            <a:r>
              <a:rPr lang="en-US" sz="4400" b="1" dirty="0" smtClean="0">
                <a:solidFill>
                  <a:schemeClr val="tx1">
                    <a:lumMod val="75000"/>
                    <a:lumOff val="25000"/>
                  </a:schemeClr>
                </a:solidFill>
                <a:latin typeface="+mj-lt"/>
              </a:rPr>
              <a:t>What the research tell us about how CTL helps students</a:t>
            </a:r>
            <a:endParaRPr lang="en-US" sz="4400" b="1" dirty="0">
              <a:solidFill>
                <a:schemeClr val="tx1">
                  <a:lumMod val="75000"/>
                  <a:lumOff val="25000"/>
                </a:schemeClr>
              </a:solidFill>
              <a:latin typeface="+mj-lt"/>
            </a:endParaRPr>
          </a:p>
        </p:txBody>
      </p:sp>
    </p:spTree>
    <p:extLst>
      <p:ext uri="{BB962C8B-B14F-4D97-AF65-F5344CB8AC3E}">
        <p14:creationId xmlns:p14="http://schemas.microsoft.com/office/powerpoint/2010/main" val="371998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91"/>
          <p:cNvSpPr/>
          <p:nvPr/>
        </p:nvSpPr>
        <p:spPr>
          <a:xfrm>
            <a:off x="3330359" y="270229"/>
            <a:ext cx="2738773" cy="461920"/>
          </a:xfrm>
          <a:prstGeom prst="rect">
            <a:avLst/>
          </a:prstGeom>
          <a:noFill/>
          <a:ln>
            <a:noFill/>
          </a:ln>
        </p:spPr>
        <p:txBody>
          <a:bodyPr lIns="91425" tIns="45700" rIns="91425" bIns="45700" anchor="t" anchorCtr="0">
            <a:noAutofit/>
          </a:bodyPr>
          <a:lstStyle/>
          <a:p>
            <a:pPr lvl="0">
              <a:buClr>
                <a:schemeClr val="dk1"/>
              </a:buClr>
              <a:buSzPct val="25000"/>
            </a:pPr>
            <a:r>
              <a:rPr lang="en-US" sz="2800" b="1" dirty="0" smtClean="0">
                <a:solidFill>
                  <a:schemeClr val="bg1">
                    <a:lumMod val="50000"/>
                  </a:schemeClr>
                </a:solidFill>
                <a:latin typeface="+mj-lt"/>
                <a:ea typeface="Cabin"/>
                <a:cs typeface="Cabin"/>
                <a:sym typeface="Cabin"/>
              </a:rPr>
              <a:t>Outcome Data</a:t>
            </a:r>
            <a:r>
              <a:rPr lang="en-US" sz="2800" b="1" i="0" u="none" strike="noStrike" cap="none" dirty="0" smtClean="0">
                <a:solidFill>
                  <a:schemeClr val="bg1">
                    <a:lumMod val="50000"/>
                  </a:schemeClr>
                </a:solidFill>
                <a:latin typeface="+mj-lt"/>
                <a:ea typeface="Cabin"/>
                <a:cs typeface="Cabin"/>
                <a:sym typeface="Cabin"/>
              </a:rPr>
              <a:t> </a:t>
            </a:r>
            <a:endParaRPr lang="en" sz="2800" b="1" i="0" u="none" strike="noStrike" cap="none" baseline="0" dirty="0">
              <a:solidFill>
                <a:schemeClr val="bg1">
                  <a:lumMod val="50000"/>
                </a:schemeClr>
              </a:solidFill>
              <a:latin typeface="+mj-lt"/>
              <a:ea typeface="Cabin"/>
              <a:cs typeface="Cabin"/>
              <a:sym typeface="Cabin"/>
            </a:endParaRPr>
          </a:p>
        </p:txBody>
      </p:sp>
      <p:sp>
        <p:nvSpPr>
          <p:cNvPr id="12" name="Shape 192"/>
          <p:cNvSpPr/>
          <p:nvPr/>
        </p:nvSpPr>
        <p:spPr>
          <a:xfrm>
            <a:off x="243024" y="1459006"/>
            <a:ext cx="8470257" cy="501630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 sz="1700" b="0" i="0" u="none" strike="noStrike" cap="none" baseline="0" dirty="0">
              <a:solidFill>
                <a:srgbClr val="254061"/>
              </a:solidFill>
              <a:latin typeface="Cabin"/>
              <a:ea typeface="Cabin"/>
              <a:cs typeface="Cabin"/>
              <a:sym typeface="Cabin"/>
            </a:endParaRPr>
          </a:p>
        </p:txBody>
      </p:sp>
      <p:sp>
        <p:nvSpPr>
          <p:cNvPr id="2" name="TextBox 1"/>
          <p:cNvSpPr txBox="1"/>
          <p:nvPr/>
        </p:nvSpPr>
        <p:spPr>
          <a:xfrm>
            <a:off x="710658" y="1033320"/>
            <a:ext cx="8060956" cy="5482014"/>
          </a:xfrm>
          <a:prstGeom prst="rect">
            <a:avLst/>
          </a:prstGeom>
          <a:noFill/>
        </p:spPr>
        <p:txBody>
          <a:bodyPr wrap="square" rtlCol="0">
            <a:spAutoFit/>
          </a:bodyPr>
          <a:lstStyle/>
          <a:p>
            <a:r>
              <a:rPr lang="en-US" sz="2400" b="1" dirty="0">
                <a:solidFill>
                  <a:schemeClr val="tx1">
                    <a:lumMod val="75000"/>
                    <a:lumOff val="25000"/>
                  </a:schemeClr>
                </a:solidFill>
                <a:latin typeface="+mn-lt"/>
              </a:rPr>
              <a:t>Students in contextualized </a:t>
            </a:r>
            <a:r>
              <a:rPr lang="en-US" sz="2400" b="1" dirty="0" smtClean="0">
                <a:solidFill>
                  <a:schemeClr val="tx1">
                    <a:lumMod val="75000"/>
                    <a:lumOff val="25000"/>
                  </a:schemeClr>
                </a:solidFill>
                <a:latin typeface="+mn-lt"/>
              </a:rPr>
              <a:t>developmental math courses compared </a:t>
            </a:r>
            <a:r>
              <a:rPr lang="en-US" sz="2400" b="1" dirty="0">
                <a:solidFill>
                  <a:schemeClr val="tx1">
                    <a:lumMod val="75000"/>
                    <a:lumOff val="25000"/>
                  </a:schemeClr>
                </a:solidFill>
                <a:latin typeface="+mn-lt"/>
              </a:rPr>
              <a:t>to standard math courses:</a:t>
            </a:r>
          </a:p>
          <a:p>
            <a:endParaRPr lang="en-US" sz="1050" b="1" dirty="0">
              <a:solidFill>
                <a:schemeClr val="tx1">
                  <a:lumMod val="75000"/>
                  <a:lumOff val="25000"/>
                </a:schemeClr>
              </a:solidFill>
              <a:latin typeface="+mn-lt"/>
            </a:endParaRPr>
          </a:p>
          <a:p>
            <a:pPr marL="457200" indent="-457200">
              <a:lnSpc>
                <a:spcPct val="120000"/>
              </a:lnSpc>
              <a:buFont typeface="Arial"/>
              <a:buChar char="•"/>
            </a:pPr>
            <a:r>
              <a:rPr lang="en-US" sz="2600" dirty="0">
                <a:solidFill>
                  <a:schemeClr val="tx1">
                    <a:lumMod val="75000"/>
                    <a:lumOff val="25000"/>
                  </a:schemeClr>
                </a:solidFill>
                <a:latin typeface="+mn-lt"/>
              </a:rPr>
              <a:t>327% more likely to pass contextual course</a:t>
            </a:r>
          </a:p>
          <a:p>
            <a:pPr marL="457200" indent="-457200">
              <a:lnSpc>
                <a:spcPct val="120000"/>
              </a:lnSpc>
              <a:buFont typeface="Arial"/>
              <a:buChar char="•"/>
            </a:pPr>
            <a:r>
              <a:rPr lang="en-US" sz="2600" dirty="0">
                <a:solidFill>
                  <a:schemeClr val="tx1">
                    <a:lumMod val="75000"/>
                    <a:lumOff val="25000"/>
                  </a:schemeClr>
                </a:solidFill>
                <a:latin typeface="+mn-lt"/>
              </a:rPr>
              <a:t>387% more likely to pass degree applicable coursework </a:t>
            </a:r>
            <a:r>
              <a:rPr lang="en-US" sz="2600" dirty="0" smtClean="0">
                <a:solidFill>
                  <a:schemeClr val="tx1">
                    <a:lumMod val="75000"/>
                    <a:lumOff val="25000"/>
                  </a:schemeClr>
                </a:solidFill>
                <a:latin typeface="+mn-lt"/>
              </a:rPr>
              <a:t>in </a:t>
            </a:r>
            <a:r>
              <a:rPr lang="en-US" sz="2600" dirty="0">
                <a:solidFill>
                  <a:schemeClr val="tx1">
                    <a:lumMod val="75000"/>
                    <a:lumOff val="25000"/>
                  </a:schemeClr>
                </a:solidFill>
                <a:latin typeface="+mn-lt"/>
              </a:rPr>
              <a:t>the same semester</a:t>
            </a:r>
          </a:p>
          <a:p>
            <a:pPr marL="457200" indent="-457200">
              <a:lnSpc>
                <a:spcPct val="120000"/>
              </a:lnSpc>
              <a:buFont typeface="Arial"/>
              <a:buChar char="•"/>
            </a:pPr>
            <a:r>
              <a:rPr lang="en-US" sz="2600" dirty="0">
                <a:solidFill>
                  <a:schemeClr val="tx1">
                    <a:lumMod val="75000"/>
                    <a:lumOff val="25000"/>
                  </a:schemeClr>
                </a:solidFill>
                <a:latin typeface="+mn-lt"/>
              </a:rPr>
              <a:t>400% as likely to pass transfer-level course in the same semester</a:t>
            </a:r>
          </a:p>
          <a:p>
            <a:pPr marL="457200" indent="-457200">
              <a:lnSpc>
                <a:spcPct val="120000"/>
              </a:lnSpc>
              <a:buFont typeface="Arial"/>
              <a:buChar char="•"/>
            </a:pPr>
            <a:r>
              <a:rPr lang="en-US" sz="2600" dirty="0">
                <a:solidFill>
                  <a:schemeClr val="tx1">
                    <a:lumMod val="75000"/>
                    <a:lumOff val="25000"/>
                  </a:schemeClr>
                </a:solidFill>
                <a:latin typeface="+mn-lt"/>
              </a:rPr>
              <a:t>167% more likely to pass degree applicable coursework in the subsequent semester </a:t>
            </a:r>
            <a:endParaRPr lang="en-US" sz="2600" baseline="30000" dirty="0">
              <a:solidFill>
                <a:schemeClr val="tx1">
                  <a:lumMod val="75000"/>
                  <a:lumOff val="25000"/>
                </a:schemeClr>
              </a:solidFill>
              <a:latin typeface="+mn-lt"/>
            </a:endParaRPr>
          </a:p>
          <a:p>
            <a:endParaRPr lang="en-US" sz="2000" b="1" baseline="30000" dirty="0">
              <a:solidFill>
                <a:srgbClr val="000000"/>
              </a:solidFill>
              <a:latin typeface="+mn-lt"/>
            </a:endParaRPr>
          </a:p>
          <a:p>
            <a:r>
              <a:rPr lang="en-US" b="1" baseline="30000" dirty="0">
                <a:solidFill>
                  <a:schemeClr val="tx1">
                    <a:lumMod val="75000"/>
                    <a:lumOff val="25000"/>
                  </a:schemeClr>
                </a:solidFill>
                <a:latin typeface="+mn-lt"/>
              </a:rPr>
              <a:t>W. C. </a:t>
            </a:r>
            <a:r>
              <a:rPr lang="en-US" b="1" baseline="30000" dirty="0" err="1">
                <a:solidFill>
                  <a:schemeClr val="tx1">
                    <a:lumMod val="75000"/>
                    <a:lumOff val="25000"/>
                  </a:schemeClr>
                </a:solidFill>
                <a:latin typeface="+mn-lt"/>
              </a:rPr>
              <a:t>Wiseley</a:t>
            </a:r>
            <a:r>
              <a:rPr lang="en-US" b="1" baseline="30000" dirty="0">
                <a:solidFill>
                  <a:schemeClr val="tx1">
                    <a:lumMod val="75000"/>
                    <a:lumOff val="25000"/>
                  </a:schemeClr>
                </a:solidFill>
                <a:latin typeface="+mn-lt"/>
              </a:rPr>
              <a:t>. </a:t>
            </a:r>
            <a:r>
              <a:rPr lang="en-US" b="1" i="1" baseline="30000" dirty="0">
                <a:solidFill>
                  <a:schemeClr val="tx1">
                    <a:lumMod val="75000"/>
                    <a:lumOff val="25000"/>
                  </a:schemeClr>
                </a:solidFill>
                <a:latin typeface="+mn-lt"/>
              </a:rPr>
              <a:t>Effectiveness of Contextual Approaches to Developmental Math in CCCs . </a:t>
            </a:r>
            <a:r>
              <a:rPr lang="en-US" b="1" baseline="30000" dirty="0">
                <a:solidFill>
                  <a:schemeClr val="tx1">
                    <a:lumMod val="75000"/>
                    <a:lumOff val="25000"/>
                  </a:schemeClr>
                </a:solidFill>
                <a:latin typeface="+mn-lt"/>
              </a:rPr>
              <a:t>Univ. of Pacific, May </a:t>
            </a:r>
            <a:r>
              <a:rPr lang="en-US" b="1" baseline="30000" dirty="0" smtClean="0">
                <a:solidFill>
                  <a:schemeClr val="tx1">
                    <a:lumMod val="75000"/>
                    <a:lumOff val="25000"/>
                  </a:schemeClr>
                </a:solidFill>
                <a:latin typeface="+mn-lt"/>
              </a:rPr>
              <a:t>2009</a:t>
            </a:r>
            <a:endParaRPr lang="en-US" b="1" dirty="0">
              <a:solidFill>
                <a:schemeClr val="tx1">
                  <a:lumMod val="75000"/>
                  <a:lumOff val="25000"/>
                </a:schemeClr>
              </a:solidFill>
              <a:latin typeface="+mn-lt"/>
            </a:endParaRPr>
          </a:p>
          <a:p>
            <a:pPr marL="457200" indent="-457200" eaLnBrk="1" hangingPunct="1">
              <a:lnSpc>
                <a:spcPct val="150000"/>
              </a:lnSpc>
              <a:buFont typeface="Arial"/>
              <a:buChar char="•"/>
            </a:pPr>
            <a:endParaRPr lang="en-US" sz="2800" dirty="0">
              <a:solidFill>
                <a:srgbClr val="000000"/>
              </a:solidFill>
              <a:latin typeface="Arial" charset="0"/>
              <a:ea typeface="ＭＳ Ｐゴシック" charset="0"/>
              <a:cs typeface="Arial" charset="0"/>
            </a:endParaRPr>
          </a:p>
        </p:txBody>
      </p:sp>
      <p:pic>
        <p:nvPicPr>
          <p:cNvPr id="5" name="Picture 4" descr="CLP_2016_Logo (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91" y="6296749"/>
            <a:ext cx="1439346" cy="469163"/>
          </a:xfrm>
          <a:prstGeom prst="rect">
            <a:avLst/>
          </a:prstGeom>
        </p:spPr>
      </p:pic>
      <p:pic>
        <p:nvPicPr>
          <p:cNvPr id="6" name="Shape 314"/>
          <p:cNvPicPr preferRelativeResize="0"/>
          <p:nvPr/>
        </p:nvPicPr>
        <p:blipFill rotWithShape="1">
          <a:blip r:embed="rId4">
            <a:alphaModFix/>
          </a:blip>
          <a:srcRect/>
          <a:stretch/>
        </p:blipFill>
        <p:spPr>
          <a:xfrm>
            <a:off x="8559294" y="6296749"/>
            <a:ext cx="584706" cy="561349"/>
          </a:xfrm>
          <a:prstGeom prst="rect">
            <a:avLst/>
          </a:prstGeom>
          <a:noFill/>
          <a:ln>
            <a:noFill/>
          </a:ln>
        </p:spPr>
      </p:pic>
    </p:spTree>
    <p:extLst>
      <p:ext uri="{BB962C8B-B14F-4D97-AF65-F5344CB8AC3E}">
        <p14:creationId xmlns:p14="http://schemas.microsoft.com/office/powerpoint/2010/main" val="1071421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Opening Question</a:t>
            </a:r>
            <a:endParaRPr lang="en-US" sz="4800" dirty="0"/>
          </a:p>
        </p:txBody>
      </p:sp>
      <p:sp>
        <p:nvSpPr>
          <p:cNvPr id="3" name="Content Placeholder 2"/>
          <p:cNvSpPr>
            <a:spLocks noGrp="1"/>
          </p:cNvSpPr>
          <p:nvPr>
            <p:ph idx="1"/>
          </p:nvPr>
        </p:nvSpPr>
        <p:spPr/>
        <p:txBody>
          <a:bodyPr/>
          <a:lstStyle/>
          <a:p>
            <a:pPr marL="0" indent="0">
              <a:buNone/>
            </a:pPr>
            <a:r>
              <a:rPr lang="en-US" sz="4800" dirty="0"/>
              <a:t>What are </a:t>
            </a:r>
            <a:r>
              <a:rPr lang="en-US" sz="4800" b="1" dirty="0"/>
              <a:t>one English skill</a:t>
            </a:r>
            <a:r>
              <a:rPr lang="en-US" sz="4800" dirty="0"/>
              <a:t> and </a:t>
            </a:r>
            <a:r>
              <a:rPr lang="en-US" sz="4800" b="1" dirty="0"/>
              <a:t>one Math Skill</a:t>
            </a:r>
            <a:r>
              <a:rPr lang="en-US" sz="4800" dirty="0"/>
              <a:t> that you would love for your students to have and </a:t>
            </a:r>
            <a:r>
              <a:rPr lang="en-US" sz="4800" u="sng" dirty="0"/>
              <a:t>Why?</a:t>
            </a:r>
            <a:endParaRPr lang="en-US" sz="4800" dirty="0"/>
          </a:p>
          <a:p>
            <a:pPr marL="0" indent="0">
              <a:buNone/>
            </a:pPr>
            <a:endParaRPr lang="en-US" dirty="0"/>
          </a:p>
          <a:p>
            <a:endParaRPr lang="en-US" dirty="0"/>
          </a:p>
        </p:txBody>
      </p:sp>
    </p:spTree>
    <p:extLst>
      <p:ext uri="{BB962C8B-B14F-4D97-AF65-F5344CB8AC3E}">
        <p14:creationId xmlns:p14="http://schemas.microsoft.com/office/powerpoint/2010/main" val="31299695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8906" y="1178064"/>
            <a:ext cx="8433727" cy="3416320"/>
          </a:xfrm>
          <a:prstGeom prst="rect">
            <a:avLst/>
          </a:prstGeom>
          <a:noFill/>
        </p:spPr>
        <p:txBody>
          <a:bodyPr wrap="square" rtlCol="0">
            <a:spAutoFit/>
          </a:bodyPr>
          <a:lstStyle/>
          <a:p>
            <a:pPr algn="ctr"/>
            <a:r>
              <a:rPr lang="en-US" sz="7200" b="1" dirty="0" smtClean="0">
                <a:solidFill>
                  <a:schemeClr val="tx1">
                    <a:lumMod val="75000"/>
                    <a:lumOff val="25000"/>
                  </a:schemeClr>
                </a:solidFill>
                <a:latin typeface="+mj-lt"/>
              </a:rPr>
              <a:t>Questions?</a:t>
            </a:r>
          </a:p>
          <a:p>
            <a:pPr algn="ctr"/>
            <a:endParaRPr lang="en-US" sz="7200" b="1" dirty="0">
              <a:solidFill>
                <a:schemeClr val="tx1">
                  <a:lumMod val="75000"/>
                  <a:lumOff val="25000"/>
                </a:schemeClr>
              </a:solidFill>
              <a:latin typeface="+mj-lt"/>
            </a:endParaRPr>
          </a:p>
          <a:p>
            <a:pPr algn="ctr"/>
            <a:r>
              <a:rPr lang="en-US" sz="7200" b="1" dirty="0" smtClean="0">
                <a:solidFill>
                  <a:schemeClr val="tx1">
                    <a:lumMod val="75000"/>
                    <a:lumOff val="25000"/>
                  </a:schemeClr>
                </a:solidFill>
                <a:latin typeface="+mj-lt"/>
              </a:rPr>
              <a:t>Discussion</a:t>
            </a:r>
            <a:endParaRPr lang="en-US" sz="7200" b="1" dirty="0">
              <a:solidFill>
                <a:schemeClr val="tx1">
                  <a:lumMod val="75000"/>
                  <a:lumOff val="25000"/>
                </a:schemeClr>
              </a:solidFill>
              <a:latin typeface="+mj-lt"/>
            </a:endParaRPr>
          </a:p>
        </p:txBody>
      </p:sp>
    </p:spTree>
    <p:extLst>
      <p:ext uri="{BB962C8B-B14F-4D97-AF65-F5344CB8AC3E}">
        <p14:creationId xmlns:p14="http://schemas.microsoft.com/office/powerpoint/2010/main" val="34321179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471"/>
          <p:cNvSpPr txBox="1">
            <a:spLocks/>
          </p:cNvSpPr>
          <p:nvPr/>
        </p:nvSpPr>
        <p:spPr>
          <a:xfrm>
            <a:off x="319761" y="524563"/>
            <a:ext cx="3875792" cy="516225"/>
          </a:xfrm>
          <a:prstGeom prst="rect">
            <a:avLst/>
          </a:prstGeom>
        </p:spPr>
        <p:txBody>
          <a:bodyPr lIns="91425" tIns="91425" rIns="91425" bIns="91425" anchor="t" anchorCtr="0">
            <a:noAutofit/>
          </a:bodyPr>
          <a:lstStyle>
            <a:lvl1pPr marL="342178" indent="-342178" algn="l" defTabSz="9124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381" indent="-285151" algn="l" defTabSz="9124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590" indent="-228122" algn="l" defTabSz="9124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822" indent="-228122" algn="l" defTabSz="9124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3063" indent="-228122" algn="l" defTabSz="9124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296" indent="-228122" algn="l" defTabSz="9124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536" indent="-228122" algn="l" defTabSz="9124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766" indent="-228122" algn="l" defTabSz="9124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8005" indent="-228122" algn="l" defTabSz="9124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Arial" panose="020B0604020202020204" pitchFamily="34" charset="0"/>
              <a:buNone/>
            </a:pPr>
            <a:r>
              <a:rPr lang="en" sz="2400" b="1" i="1" dirty="0" smtClean="0">
                <a:solidFill>
                  <a:schemeClr val="tx1">
                    <a:lumMod val="75000"/>
                    <a:lumOff val="25000"/>
                  </a:schemeClr>
                </a:solidFill>
              </a:rPr>
              <a:t>FOR MORE INFORMATION</a:t>
            </a:r>
            <a:r>
              <a:rPr lang="en-US" sz="2400" b="1" i="1" dirty="0" smtClean="0">
                <a:solidFill>
                  <a:schemeClr val="tx1">
                    <a:lumMod val="75000"/>
                    <a:lumOff val="25000"/>
                  </a:schemeClr>
                </a:solidFill>
              </a:rPr>
              <a:t>:</a:t>
            </a:r>
            <a:endParaRPr lang="en" sz="2400" b="1" i="1" dirty="0">
              <a:solidFill>
                <a:schemeClr val="tx1">
                  <a:lumMod val="75000"/>
                  <a:lumOff val="25000"/>
                </a:schemeClr>
              </a:solidFill>
            </a:endParaRPr>
          </a:p>
        </p:txBody>
      </p:sp>
      <p:sp>
        <p:nvSpPr>
          <p:cNvPr id="4" name="Shape 472"/>
          <p:cNvSpPr txBox="1"/>
          <p:nvPr/>
        </p:nvSpPr>
        <p:spPr>
          <a:xfrm>
            <a:off x="604415" y="1796047"/>
            <a:ext cx="4234780" cy="3275252"/>
          </a:xfrm>
          <a:prstGeom prst="rect">
            <a:avLst/>
          </a:prstGeom>
          <a:noFill/>
          <a:ln>
            <a:noFill/>
          </a:ln>
        </p:spPr>
        <p:txBody>
          <a:bodyPr lIns="91425" tIns="91425" rIns="91425" bIns="91425" anchor="t" anchorCtr="0">
            <a:noAutofit/>
          </a:bodyPr>
          <a:lstStyle/>
          <a:p>
            <a:pPr lvl="0" rtl="0">
              <a:spcBef>
                <a:spcPts val="0"/>
              </a:spcBef>
              <a:buNone/>
            </a:pPr>
            <a:r>
              <a:rPr lang="en-US" sz="2000" b="1" dirty="0" smtClean="0">
                <a:solidFill>
                  <a:schemeClr val="tx1">
                    <a:lumMod val="75000"/>
                    <a:lumOff val="25000"/>
                  </a:schemeClr>
                </a:solidFill>
              </a:rPr>
              <a:t>Peter Simon</a:t>
            </a:r>
          </a:p>
          <a:p>
            <a:pPr lvl="0" rtl="0">
              <a:spcBef>
                <a:spcPts val="0"/>
              </a:spcBef>
              <a:buNone/>
            </a:pPr>
            <a:r>
              <a:rPr lang="en-US" sz="2000" u="sng" dirty="0">
                <a:solidFill>
                  <a:schemeClr val="tx1">
                    <a:lumMod val="75000"/>
                    <a:lumOff val="25000"/>
                  </a:schemeClr>
                </a:solidFill>
                <a:hlinkClick r:id="rId2"/>
              </a:rPr>
              <a:t>p</a:t>
            </a:r>
            <a:r>
              <a:rPr lang="en-US" sz="2000" u="sng" dirty="0" smtClean="0">
                <a:solidFill>
                  <a:schemeClr val="tx1">
                    <a:lumMod val="75000"/>
                    <a:lumOff val="25000"/>
                  </a:schemeClr>
                </a:solidFill>
                <a:hlinkClick r:id="rId2"/>
              </a:rPr>
              <a:t>simon@careerladdersproject.org</a:t>
            </a:r>
            <a:endParaRPr lang="en-US" sz="2000" u="sng" dirty="0" smtClean="0">
              <a:solidFill>
                <a:schemeClr val="tx1">
                  <a:lumMod val="75000"/>
                  <a:lumOff val="25000"/>
                </a:schemeClr>
              </a:solidFill>
            </a:endParaRPr>
          </a:p>
          <a:p>
            <a:pPr lvl="0" rtl="0">
              <a:spcBef>
                <a:spcPts val="0"/>
              </a:spcBef>
              <a:buNone/>
            </a:pPr>
            <a:endParaRPr lang="en-US" sz="2000" u="sng" dirty="0">
              <a:solidFill>
                <a:schemeClr val="tx1">
                  <a:lumMod val="75000"/>
                  <a:lumOff val="25000"/>
                </a:schemeClr>
              </a:solidFill>
            </a:endParaRPr>
          </a:p>
          <a:p>
            <a:pPr lvl="0" rtl="0">
              <a:spcBef>
                <a:spcPts val="0"/>
              </a:spcBef>
              <a:buNone/>
            </a:pPr>
            <a:endParaRPr lang="en-US" sz="1200" dirty="0" smtClean="0">
              <a:solidFill>
                <a:schemeClr val="tx1">
                  <a:lumMod val="75000"/>
                  <a:lumOff val="25000"/>
                </a:schemeClr>
              </a:solidFill>
            </a:endParaRPr>
          </a:p>
          <a:p>
            <a:pPr lvl="0">
              <a:spcBef>
                <a:spcPts val="0"/>
              </a:spcBef>
              <a:buClr>
                <a:schemeClr val="dk1"/>
              </a:buClr>
              <a:buSzPct val="68750"/>
            </a:pPr>
            <a:r>
              <a:rPr lang="en-US" sz="2000" b="1" dirty="0" smtClean="0">
                <a:solidFill>
                  <a:schemeClr val="tx1">
                    <a:lumMod val="75000"/>
                    <a:lumOff val="25000"/>
                  </a:schemeClr>
                </a:solidFill>
              </a:rPr>
              <a:t>Toni Parsons</a:t>
            </a:r>
            <a:endParaRPr lang="en-US" sz="2000" b="1" dirty="0">
              <a:solidFill>
                <a:schemeClr val="tx1">
                  <a:lumMod val="75000"/>
                  <a:lumOff val="25000"/>
                </a:schemeClr>
              </a:solidFill>
            </a:endParaRPr>
          </a:p>
          <a:p>
            <a:pPr lvl="0">
              <a:spcBef>
                <a:spcPts val="0"/>
              </a:spcBef>
              <a:buClr>
                <a:schemeClr val="dk1"/>
              </a:buClr>
              <a:buSzPct val="68750"/>
            </a:pPr>
            <a:r>
              <a:rPr lang="en-US" sz="2000" dirty="0" smtClean="0">
                <a:solidFill>
                  <a:schemeClr val="tx1">
                    <a:lumMod val="75000"/>
                    <a:lumOff val="25000"/>
                  </a:schemeClr>
                </a:solidFill>
                <a:hlinkClick r:id="rId3"/>
              </a:rPr>
              <a:t>mparsons@sdcccd.edu</a:t>
            </a:r>
            <a:endParaRPr lang="en-US" sz="2000" dirty="0" smtClean="0">
              <a:solidFill>
                <a:schemeClr val="tx1">
                  <a:lumMod val="75000"/>
                  <a:lumOff val="25000"/>
                </a:schemeClr>
              </a:solidFill>
            </a:endParaRPr>
          </a:p>
          <a:p>
            <a:pPr lvl="0">
              <a:spcBef>
                <a:spcPts val="0"/>
              </a:spcBef>
              <a:buClr>
                <a:schemeClr val="dk1"/>
              </a:buClr>
              <a:buSzPct val="68750"/>
            </a:pPr>
            <a:endParaRPr lang="en-US" sz="2000" dirty="0" smtClean="0">
              <a:solidFill>
                <a:schemeClr val="tx1">
                  <a:lumMod val="75000"/>
                  <a:lumOff val="25000"/>
                </a:schemeClr>
              </a:solidFill>
            </a:endParaRPr>
          </a:p>
          <a:p>
            <a:pPr lvl="0">
              <a:spcBef>
                <a:spcPts val="0"/>
              </a:spcBef>
              <a:buClr>
                <a:schemeClr val="dk1"/>
              </a:buClr>
              <a:buSzPct val="68750"/>
            </a:pPr>
            <a:endParaRPr lang="en-US" sz="2400" dirty="0">
              <a:solidFill>
                <a:schemeClr val="tx1">
                  <a:lumMod val="75000"/>
                  <a:lumOff val="25000"/>
                </a:schemeClr>
              </a:solidFill>
            </a:endParaRPr>
          </a:p>
          <a:p>
            <a:pPr lvl="0">
              <a:spcBef>
                <a:spcPts val="0"/>
              </a:spcBef>
              <a:buClr>
                <a:schemeClr val="dk1"/>
              </a:buClr>
              <a:buSzPct val="68750"/>
            </a:pPr>
            <a:endParaRPr lang="en-US" sz="2000" dirty="0">
              <a:solidFill>
                <a:schemeClr val="tx1">
                  <a:lumMod val="75000"/>
                  <a:lumOff val="25000"/>
                </a:schemeClr>
              </a:solidFill>
            </a:endParaRPr>
          </a:p>
          <a:p>
            <a:pPr lvl="0" rtl="0">
              <a:spcBef>
                <a:spcPts val="0"/>
              </a:spcBef>
              <a:buClr>
                <a:schemeClr val="dk1"/>
              </a:buClr>
              <a:buSzPct val="68750"/>
              <a:buFont typeface="Arial"/>
              <a:buNone/>
            </a:pPr>
            <a:endParaRPr lang="en" sz="1200" dirty="0">
              <a:solidFill>
                <a:srgbClr val="000000"/>
              </a:solidFill>
            </a:endParaRPr>
          </a:p>
          <a:p>
            <a:pPr lvl="0" rtl="0">
              <a:spcBef>
                <a:spcPts val="0"/>
              </a:spcBef>
              <a:buNone/>
            </a:pPr>
            <a:endParaRPr sz="1600" dirty="0">
              <a:solidFill>
                <a:srgbClr val="000000"/>
              </a:solidFill>
            </a:endParaRPr>
          </a:p>
          <a:p>
            <a:pPr lvl="0" rtl="0">
              <a:spcBef>
                <a:spcPts val="0"/>
              </a:spcBef>
              <a:buNone/>
            </a:pPr>
            <a:endParaRPr sz="2000" u="sng" dirty="0">
              <a:solidFill>
                <a:srgbClr val="000000"/>
              </a:solidFill>
              <a:hlinkClick r:id="rId4"/>
            </a:endParaRPr>
          </a:p>
          <a:p>
            <a:pPr lvl="0" rtl="0">
              <a:spcBef>
                <a:spcPts val="0"/>
              </a:spcBef>
              <a:buNone/>
            </a:pPr>
            <a:endParaRPr dirty="0">
              <a:solidFill>
                <a:srgbClr val="000000"/>
              </a:solidFill>
            </a:endParaRPr>
          </a:p>
          <a:p>
            <a:pPr lvl="0" rtl="0">
              <a:spcBef>
                <a:spcPts val="0"/>
              </a:spcBef>
              <a:buNone/>
            </a:pPr>
            <a:endParaRPr dirty="0">
              <a:solidFill>
                <a:srgbClr val="000000"/>
              </a:solidFill>
            </a:endParaRPr>
          </a:p>
          <a:p>
            <a:pPr lvl="0" rtl="0">
              <a:spcBef>
                <a:spcPts val="0"/>
              </a:spcBef>
              <a:buNone/>
            </a:pPr>
            <a:endParaRPr dirty="0">
              <a:solidFill>
                <a:srgbClr val="000000"/>
              </a:solidFill>
            </a:endParaRPr>
          </a:p>
          <a:p>
            <a:pPr lvl="0" rtl="0">
              <a:spcBef>
                <a:spcPts val="0"/>
              </a:spcBef>
              <a:buNone/>
            </a:pPr>
            <a:endParaRPr dirty="0">
              <a:solidFill>
                <a:srgbClr val="000000"/>
              </a:solidFill>
            </a:endParaRPr>
          </a:p>
        </p:txBody>
      </p:sp>
      <p:pic>
        <p:nvPicPr>
          <p:cNvPr id="5" name="Shape 473"/>
          <p:cNvPicPr preferRelativeResize="0"/>
          <p:nvPr/>
        </p:nvPicPr>
        <p:blipFill rotWithShape="1">
          <a:blip r:embed="rId5">
            <a:alphaModFix/>
          </a:blip>
          <a:srcRect/>
          <a:stretch/>
        </p:blipFill>
        <p:spPr>
          <a:xfrm>
            <a:off x="2079238" y="6107685"/>
            <a:ext cx="238200" cy="238200"/>
          </a:xfrm>
          <a:prstGeom prst="rect">
            <a:avLst/>
          </a:prstGeom>
          <a:noFill/>
          <a:ln>
            <a:noFill/>
          </a:ln>
        </p:spPr>
      </p:pic>
      <p:pic>
        <p:nvPicPr>
          <p:cNvPr id="6" name="Shape 474"/>
          <p:cNvPicPr preferRelativeResize="0"/>
          <p:nvPr/>
        </p:nvPicPr>
        <p:blipFill rotWithShape="1">
          <a:blip r:embed="rId6">
            <a:alphaModFix/>
          </a:blip>
          <a:srcRect/>
          <a:stretch/>
        </p:blipFill>
        <p:spPr>
          <a:xfrm>
            <a:off x="1238920" y="6117606"/>
            <a:ext cx="238200" cy="228299"/>
          </a:xfrm>
          <a:prstGeom prst="rect">
            <a:avLst/>
          </a:prstGeom>
          <a:noFill/>
          <a:ln>
            <a:noFill/>
          </a:ln>
        </p:spPr>
      </p:pic>
      <p:pic>
        <p:nvPicPr>
          <p:cNvPr id="7" name="Shape 475"/>
          <p:cNvPicPr preferRelativeResize="0"/>
          <p:nvPr/>
        </p:nvPicPr>
        <p:blipFill rotWithShape="1">
          <a:blip r:embed="rId7">
            <a:alphaModFix/>
          </a:blip>
          <a:srcRect/>
          <a:stretch/>
        </p:blipFill>
        <p:spPr>
          <a:xfrm>
            <a:off x="1795604" y="6120931"/>
            <a:ext cx="238200" cy="238200"/>
          </a:xfrm>
          <a:prstGeom prst="rect">
            <a:avLst/>
          </a:prstGeom>
          <a:noFill/>
          <a:ln>
            <a:noFill/>
          </a:ln>
        </p:spPr>
      </p:pic>
      <p:pic>
        <p:nvPicPr>
          <p:cNvPr id="8" name="Shape 476"/>
          <p:cNvPicPr preferRelativeResize="0"/>
          <p:nvPr/>
        </p:nvPicPr>
        <p:blipFill rotWithShape="1">
          <a:blip r:embed="rId8">
            <a:alphaModFix/>
          </a:blip>
          <a:srcRect/>
          <a:stretch/>
        </p:blipFill>
        <p:spPr>
          <a:xfrm>
            <a:off x="1514089" y="6117606"/>
            <a:ext cx="241499" cy="241499"/>
          </a:xfrm>
          <a:prstGeom prst="rect">
            <a:avLst/>
          </a:prstGeom>
          <a:noFill/>
          <a:ln>
            <a:noFill/>
          </a:ln>
        </p:spPr>
      </p:pic>
      <p:sp>
        <p:nvSpPr>
          <p:cNvPr id="9" name="Shape 477"/>
          <p:cNvSpPr txBox="1"/>
          <p:nvPr/>
        </p:nvSpPr>
        <p:spPr>
          <a:xfrm>
            <a:off x="1105757" y="5794911"/>
            <a:ext cx="3547358" cy="400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C425D"/>
              </a:buClr>
              <a:buSzPct val="25000"/>
              <a:buFont typeface="Arial"/>
              <a:buNone/>
            </a:pPr>
            <a:r>
              <a:rPr lang="en" sz="1600" dirty="0" smtClean="0">
                <a:solidFill>
                  <a:srgbClr val="446680"/>
                </a:solidFill>
                <a:latin typeface="Arial"/>
                <a:ea typeface="Arial"/>
                <a:cs typeface="Arial"/>
                <a:sym typeface="Arial"/>
              </a:rPr>
              <a:t>www.</a:t>
            </a:r>
            <a:r>
              <a:rPr lang="en" sz="1600" b="0" i="0" u="none" strike="noStrike" cap="none" dirty="0" smtClean="0">
                <a:solidFill>
                  <a:srgbClr val="446680"/>
                </a:solidFill>
                <a:latin typeface="Arial"/>
                <a:ea typeface="Arial"/>
                <a:cs typeface="Arial"/>
                <a:sym typeface="Arial"/>
              </a:rPr>
              <a:t>CareerLaddersProject.org</a:t>
            </a:r>
            <a:endParaRPr lang="en" sz="1600" b="0" i="0" u="none" strike="noStrike" cap="none" dirty="0">
              <a:solidFill>
                <a:srgbClr val="446680"/>
              </a:solidFill>
              <a:latin typeface="Arial"/>
              <a:ea typeface="Arial"/>
              <a:cs typeface="Arial"/>
              <a:sym typeface="Arial"/>
            </a:endParaRPr>
          </a:p>
        </p:txBody>
      </p:sp>
      <p:pic>
        <p:nvPicPr>
          <p:cNvPr id="13" name="Picture 12" descr="CLP_2016_Logo (blu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38920" y="5000438"/>
            <a:ext cx="2437367" cy="794473"/>
          </a:xfrm>
          <a:prstGeom prst="rect">
            <a:avLst/>
          </a:prstGeom>
        </p:spPr>
      </p:pic>
      <p:pic>
        <p:nvPicPr>
          <p:cNvPr id="10" name="Picture 2" descr="http://www.careerladdersproject.org/stuff/images/simages/content/images/large/_NIK4889_f.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839195" y="381514"/>
            <a:ext cx="4101630" cy="61652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409426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928" y="129870"/>
            <a:ext cx="6627601" cy="6132877"/>
          </a:xfrm>
          <a:prstGeom prst="rect">
            <a:avLst/>
          </a:prstGeom>
        </p:spPr>
      </p:pic>
    </p:spTree>
    <p:extLst>
      <p:ext uri="{BB962C8B-B14F-4D97-AF65-F5344CB8AC3E}">
        <p14:creationId xmlns:p14="http://schemas.microsoft.com/office/powerpoint/2010/main" val="1885949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308550">
            <a:off x="581317" y="704475"/>
            <a:ext cx="3885703" cy="1446550"/>
          </a:xfrm>
          <a:prstGeom prst="rect">
            <a:avLst/>
          </a:prstGeom>
          <a:noFill/>
        </p:spPr>
        <p:txBody>
          <a:bodyPr wrap="square" rtlCol="0">
            <a:spAutoFit/>
          </a:bodyPr>
          <a:lstStyle/>
          <a:p>
            <a:pPr algn="ctr"/>
            <a:r>
              <a:rPr lang="en-US" sz="4400" dirty="0" smtClean="0">
                <a:solidFill>
                  <a:schemeClr val="tx2"/>
                </a:solidFill>
                <a:latin typeface="Arial" panose="020B0604020202020204" pitchFamily="34" charset="0"/>
                <a:cs typeface="Arial" panose="020B0604020202020204" pitchFamily="34" charset="0"/>
              </a:rPr>
              <a:t>I</a:t>
            </a:r>
            <a:r>
              <a:rPr lang="en-US" sz="4000" dirty="0" smtClean="0">
                <a:solidFill>
                  <a:schemeClr val="tx2"/>
                </a:solidFill>
                <a:latin typeface="Arial" panose="020B0604020202020204" pitchFamily="34" charset="0"/>
                <a:cs typeface="Arial" panose="020B0604020202020204" pitchFamily="34" charset="0"/>
              </a:rPr>
              <a:t>ntegrated </a:t>
            </a:r>
          </a:p>
          <a:p>
            <a:pPr algn="ctr"/>
            <a:r>
              <a:rPr lang="en-US" sz="4400" dirty="0" smtClean="0">
                <a:solidFill>
                  <a:schemeClr val="tx2"/>
                </a:solidFill>
                <a:latin typeface="Arial" panose="020B0604020202020204" pitchFamily="34" charset="0"/>
                <a:cs typeface="Arial" panose="020B0604020202020204" pitchFamily="34" charset="0"/>
              </a:rPr>
              <a:t>L</a:t>
            </a:r>
            <a:r>
              <a:rPr lang="en-US" sz="4000" dirty="0" smtClean="0">
                <a:solidFill>
                  <a:schemeClr val="tx2"/>
                </a:solidFill>
                <a:latin typeface="Arial" panose="020B0604020202020204" pitchFamily="34" charset="0"/>
                <a:cs typeface="Arial" panose="020B0604020202020204" pitchFamily="34" charset="0"/>
              </a:rPr>
              <a:t>earning</a:t>
            </a:r>
            <a:endParaRPr lang="en-US" sz="4000" dirty="0">
              <a:solidFill>
                <a:schemeClr val="tx2"/>
              </a:solidFill>
              <a:latin typeface="Arial" panose="020B0604020202020204" pitchFamily="34" charset="0"/>
              <a:cs typeface="Arial" panose="020B0604020202020204" pitchFamily="34" charset="0"/>
            </a:endParaRPr>
          </a:p>
        </p:txBody>
      </p:sp>
      <p:sp>
        <p:nvSpPr>
          <p:cNvPr id="3" name="TextBox 2"/>
          <p:cNvSpPr txBox="1"/>
          <p:nvPr/>
        </p:nvSpPr>
        <p:spPr>
          <a:xfrm>
            <a:off x="5384207" y="470090"/>
            <a:ext cx="2612482" cy="1200329"/>
          </a:xfrm>
          <a:prstGeom prst="rect">
            <a:avLst/>
          </a:prstGeom>
          <a:noFill/>
        </p:spPr>
        <p:txBody>
          <a:bodyPr wrap="square" rtlCol="0">
            <a:spAutoFit/>
          </a:bodyPr>
          <a:lstStyle/>
          <a:p>
            <a:pPr algn="ctr"/>
            <a:r>
              <a:rPr lang="en-US" sz="3600" dirty="0" smtClean="0">
                <a:solidFill>
                  <a:schemeClr val="accent3"/>
                </a:solidFill>
                <a:latin typeface="Arial" panose="020B0604020202020204" pitchFamily="34" charset="0"/>
                <a:cs typeface="Arial" panose="020B0604020202020204" pitchFamily="34" charset="0"/>
              </a:rPr>
              <a:t>E</a:t>
            </a:r>
            <a:r>
              <a:rPr lang="en-US" sz="3200" dirty="0" smtClean="0">
                <a:solidFill>
                  <a:schemeClr val="accent3"/>
                </a:solidFill>
                <a:latin typeface="Arial" panose="020B0604020202020204" pitchFamily="34" charset="0"/>
                <a:cs typeface="Arial" panose="020B0604020202020204" pitchFamily="34" charset="0"/>
              </a:rPr>
              <a:t>mbedded</a:t>
            </a:r>
            <a:r>
              <a:rPr lang="en-US" sz="2800" dirty="0" smtClean="0">
                <a:solidFill>
                  <a:schemeClr val="accent3"/>
                </a:solidFill>
                <a:latin typeface="Arial" panose="020B0604020202020204" pitchFamily="34" charset="0"/>
                <a:cs typeface="Arial" panose="020B0604020202020204" pitchFamily="34" charset="0"/>
              </a:rPr>
              <a:t> </a:t>
            </a:r>
            <a:r>
              <a:rPr lang="en-US" sz="3600" dirty="0" smtClean="0">
                <a:solidFill>
                  <a:schemeClr val="accent3"/>
                </a:solidFill>
                <a:latin typeface="Arial" panose="020B0604020202020204" pitchFamily="34" charset="0"/>
                <a:cs typeface="Arial" panose="020B0604020202020204" pitchFamily="34" charset="0"/>
              </a:rPr>
              <a:t>R</a:t>
            </a:r>
            <a:r>
              <a:rPr lang="en-US" sz="2800" dirty="0" smtClean="0">
                <a:solidFill>
                  <a:schemeClr val="accent3"/>
                </a:solidFill>
                <a:latin typeface="Arial" panose="020B0604020202020204" pitchFamily="34" charset="0"/>
                <a:cs typeface="Arial" panose="020B0604020202020204" pitchFamily="34" charset="0"/>
              </a:rPr>
              <a:t>emediation</a:t>
            </a:r>
            <a:endParaRPr lang="en-US" sz="2800" dirty="0">
              <a:solidFill>
                <a:schemeClr val="accent3"/>
              </a:solidFill>
              <a:latin typeface="Arial" panose="020B0604020202020204" pitchFamily="34" charset="0"/>
              <a:cs typeface="Arial" panose="020B0604020202020204" pitchFamily="34" charset="0"/>
            </a:endParaRPr>
          </a:p>
        </p:txBody>
      </p:sp>
      <p:sp>
        <p:nvSpPr>
          <p:cNvPr id="4" name="TextBox 3"/>
          <p:cNvSpPr txBox="1"/>
          <p:nvPr/>
        </p:nvSpPr>
        <p:spPr>
          <a:xfrm rot="20580060">
            <a:off x="267738" y="2811638"/>
            <a:ext cx="2982596" cy="1446550"/>
          </a:xfrm>
          <a:prstGeom prst="rect">
            <a:avLst/>
          </a:prstGeom>
          <a:noFill/>
        </p:spPr>
        <p:txBody>
          <a:bodyPr wrap="square" rtlCol="0">
            <a:spAutoFit/>
          </a:bodyPr>
          <a:lstStyle/>
          <a:p>
            <a:pPr algn="ctr"/>
            <a:r>
              <a:rPr lang="en-US" sz="4400" dirty="0" smtClean="0">
                <a:solidFill>
                  <a:srgbClr val="7030A0"/>
                </a:solidFill>
                <a:latin typeface="Arial" panose="020B0604020202020204" pitchFamily="34" charset="0"/>
                <a:ea typeface="Batang" panose="02030600000101010101" pitchFamily="18" charset="-127"/>
                <a:cs typeface="Arial" panose="020B0604020202020204" pitchFamily="34" charset="0"/>
              </a:rPr>
              <a:t>B</a:t>
            </a:r>
            <a:r>
              <a:rPr lang="en-US" sz="4000" dirty="0" smtClean="0">
                <a:solidFill>
                  <a:srgbClr val="7030A0"/>
                </a:solidFill>
                <a:latin typeface="Arial" panose="020B0604020202020204" pitchFamily="34" charset="0"/>
                <a:ea typeface="Batang" panose="02030600000101010101" pitchFamily="18" charset="-127"/>
                <a:cs typeface="Arial" panose="020B0604020202020204" pitchFamily="34" charset="0"/>
              </a:rPr>
              <a:t>lended </a:t>
            </a:r>
          </a:p>
          <a:p>
            <a:pPr algn="ctr"/>
            <a:r>
              <a:rPr lang="en-US" sz="4400" dirty="0" smtClean="0">
                <a:solidFill>
                  <a:srgbClr val="7030A0"/>
                </a:solidFill>
                <a:latin typeface="Arial" panose="020B0604020202020204" pitchFamily="34" charset="0"/>
                <a:ea typeface="Batang" panose="02030600000101010101" pitchFamily="18" charset="-127"/>
                <a:cs typeface="Arial" panose="020B0604020202020204" pitchFamily="34" charset="0"/>
              </a:rPr>
              <a:t>C</a:t>
            </a:r>
            <a:r>
              <a:rPr lang="en-US" sz="4000" dirty="0" smtClean="0">
                <a:solidFill>
                  <a:srgbClr val="7030A0"/>
                </a:solidFill>
                <a:latin typeface="Arial" panose="020B0604020202020204" pitchFamily="34" charset="0"/>
                <a:ea typeface="Batang" panose="02030600000101010101" pitchFamily="18" charset="-127"/>
                <a:cs typeface="Arial" panose="020B0604020202020204" pitchFamily="34" charset="0"/>
              </a:rPr>
              <a:t>ourses</a:t>
            </a:r>
            <a:endParaRPr lang="en-US" sz="4000" dirty="0">
              <a:solidFill>
                <a:srgbClr val="7030A0"/>
              </a:solidFill>
              <a:latin typeface="Arial" panose="020B0604020202020204" pitchFamily="34" charset="0"/>
              <a:ea typeface="Batang" panose="02030600000101010101" pitchFamily="18" charset="-127"/>
              <a:cs typeface="Arial" panose="020B0604020202020204" pitchFamily="34" charset="0"/>
            </a:endParaRPr>
          </a:p>
        </p:txBody>
      </p:sp>
      <p:sp>
        <p:nvSpPr>
          <p:cNvPr id="5" name="TextBox 4"/>
          <p:cNvSpPr txBox="1"/>
          <p:nvPr/>
        </p:nvSpPr>
        <p:spPr>
          <a:xfrm rot="367214">
            <a:off x="1830266" y="4889362"/>
            <a:ext cx="3345485" cy="1446550"/>
          </a:xfrm>
          <a:prstGeom prst="rect">
            <a:avLst/>
          </a:prstGeom>
          <a:noFill/>
        </p:spPr>
        <p:txBody>
          <a:bodyPr wrap="square" rtlCol="0">
            <a:spAutoFit/>
          </a:bodyPr>
          <a:lstStyle/>
          <a:p>
            <a:pPr algn="ctr"/>
            <a:r>
              <a:rPr lang="en-US" sz="4400" dirty="0" smtClean="0">
                <a:solidFill>
                  <a:schemeClr val="bg1">
                    <a:lumMod val="50000"/>
                  </a:schemeClr>
                </a:solidFill>
                <a:latin typeface="Arial" panose="020B0604020202020204" pitchFamily="34" charset="0"/>
                <a:ea typeface="Batang" panose="02030600000101010101" pitchFamily="18" charset="-127"/>
                <a:cs typeface="Arial" panose="020B0604020202020204" pitchFamily="34" charset="0"/>
              </a:rPr>
              <a:t>L</a:t>
            </a:r>
            <a:r>
              <a:rPr lang="en-US" sz="4000" dirty="0" smtClean="0">
                <a:solidFill>
                  <a:schemeClr val="bg1">
                    <a:lumMod val="50000"/>
                  </a:schemeClr>
                </a:solidFill>
                <a:latin typeface="Arial" panose="020B0604020202020204" pitchFamily="34" charset="0"/>
                <a:ea typeface="Batang" panose="02030600000101010101" pitchFamily="18" charset="-127"/>
                <a:cs typeface="Arial" panose="020B0604020202020204" pitchFamily="34" charset="0"/>
              </a:rPr>
              <a:t>earning </a:t>
            </a:r>
            <a:r>
              <a:rPr lang="en-US" sz="4400" dirty="0" smtClean="0">
                <a:solidFill>
                  <a:schemeClr val="bg1">
                    <a:lumMod val="50000"/>
                  </a:schemeClr>
                </a:solidFill>
                <a:latin typeface="Arial" panose="020B0604020202020204" pitchFamily="34" charset="0"/>
                <a:ea typeface="Batang" panose="02030600000101010101" pitchFamily="18" charset="-127"/>
                <a:cs typeface="Arial" panose="020B0604020202020204" pitchFamily="34" charset="0"/>
              </a:rPr>
              <a:t>C</a:t>
            </a:r>
            <a:r>
              <a:rPr lang="en-US" sz="4000" dirty="0" smtClean="0">
                <a:solidFill>
                  <a:schemeClr val="bg1">
                    <a:lumMod val="50000"/>
                  </a:schemeClr>
                </a:solidFill>
                <a:latin typeface="Arial" panose="020B0604020202020204" pitchFamily="34" charset="0"/>
                <a:ea typeface="Batang" panose="02030600000101010101" pitchFamily="18" charset="-127"/>
                <a:cs typeface="Arial" panose="020B0604020202020204" pitchFamily="34" charset="0"/>
              </a:rPr>
              <a:t>ommunities</a:t>
            </a:r>
            <a:endParaRPr lang="en-US" sz="4000" dirty="0">
              <a:solidFill>
                <a:schemeClr val="bg1">
                  <a:lumMod val="50000"/>
                </a:schemeClr>
              </a:solidFill>
              <a:latin typeface="Arial" panose="020B0604020202020204" pitchFamily="34" charset="0"/>
              <a:ea typeface="Batang" panose="02030600000101010101" pitchFamily="18" charset="-127"/>
              <a:cs typeface="Arial" panose="020B0604020202020204" pitchFamily="34" charset="0"/>
            </a:endParaRPr>
          </a:p>
        </p:txBody>
      </p:sp>
      <p:sp>
        <p:nvSpPr>
          <p:cNvPr id="6" name="TextBox 5"/>
          <p:cNvSpPr txBox="1"/>
          <p:nvPr/>
        </p:nvSpPr>
        <p:spPr>
          <a:xfrm rot="367534">
            <a:off x="5316330" y="2035568"/>
            <a:ext cx="2754641" cy="1446550"/>
          </a:xfrm>
          <a:prstGeom prst="rect">
            <a:avLst/>
          </a:prstGeom>
          <a:noFill/>
        </p:spPr>
        <p:txBody>
          <a:bodyPr wrap="square" rtlCol="0">
            <a:spAutoFit/>
          </a:bodyPr>
          <a:lstStyle/>
          <a:p>
            <a:pPr algn="ctr"/>
            <a:r>
              <a:rPr lang="en-US" sz="4400" dirty="0" smtClean="0">
                <a:solidFill>
                  <a:schemeClr val="accent6"/>
                </a:solidFill>
                <a:latin typeface="Arial" panose="020B0604020202020204" pitchFamily="34" charset="0"/>
                <a:ea typeface="Batang" panose="02030600000101010101" pitchFamily="18" charset="-127"/>
                <a:cs typeface="Arial" panose="020B0604020202020204" pitchFamily="34" charset="0"/>
              </a:rPr>
              <a:t>L</a:t>
            </a:r>
            <a:r>
              <a:rPr lang="en-US" sz="4000" dirty="0" smtClean="0">
                <a:solidFill>
                  <a:schemeClr val="accent6"/>
                </a:solidFill>
                <a:latin typeface="Arial" panose="020B0604020202020204" pitchFamily="34" charset="0"/>
                <a:ea typeface="Batang" panose="02030600000101010101" pitchFamily="18" charset="-127"/>
                <a:cs typeface="Arial" panose="020B0604020202020204" pitchFamily="34" charset="0"/>
              </a:rPr>
              <a:t>inking </a:t>
            </a:r>
            <a:r>
              <a:rPr lang="en-US" sz="4400" dirty="0" smtClean="0">
                <a:solidFill>
                  <a:schemeClr val="accent6"/>
                </a:solidFill>
                <a:latin typeface="Arial" panose="020B0604020202020204" pitchFamily="34" charset="0"/>
                <a:ea typeface="Batang" panose="02030600000101010101" pitchFamily="18" charset="-127"/>
                <a:cs typeface="Arial" panose="020B0604020202020204" pitchFamily="34" charset="0"/>
              </a:rPr>
              <a:t>L</a:t>
            </a:r>
            <a:r>
              <a:rPr lang="en-US" sz="4000" dirty="0" smtClean="0">
                <a:solidFill>
                  <a:schemeClr val="accent6"/>
                </a:solidFill>
                <a:latin typeface="Arial" panose="020B0604020202020204" pitchFamily="34" charset="0"/>
                <a:ea typeface="Batang" panose="02030600000101010101" pitchFamily="18" charset="-127"/>
                <a:cs typeface="Arial" panose="020B0604020202020204" pitchFamily="34" charset="0"/>
              </a:rPr>
              <a:t>earning</a:t>
            </a:r>
            <a:endParaRPr lang="en-US" sz="4000" dirty="0">
              <a:solidFill>
                <a:schemeClr val="accent6"/>
              </a:solidFill>
              <a:latin typeface="Arial" panose="020B0604020202020204" pitchFamily="34" charset="0"/>
              <a:ea typeface="Batang" panose="02030600000101010101" pitchFamily="18" charset="-127"/>
              <a:cs typeface="Arial" panose="020B0604020202020204" pitchFamily="34" charset="0"/>
            </a:endParaRPr>
          </a:p>
        </p:txBody>
      </p:sp>
      <p:sp>
        <p:nvSpPr>
          <p:cNvPr id="7" name="TextBox 6"/>
          <p:cNvSpPr txBox="1"/>
          <p:nvPr/>
        </p:nvSpPr>
        <p:spPr>
          <a:xfrm rot="21230179">
            <a:off x="5194483" y="3836696"/>
            <a:ext cx="3466252" cy="707886"/>
          </a:xfrm>
          <a:prstGeom prst="rect">
            <a:avLst/>
          </a:prstGeom>
          <a:noFill/>
        </p:spPr>
        <p:txBody>
          <a:bodyPr wrap="square" rtlCol="0">
            <a:spAutoFit/>
          </a:bodyPr>
          <a:lstStyle/>
          <a:p>
            <a:pPr algn="ctr"/>
            <a:r>
              <a:rPr lang="en-US" sz="4000" dirty="0" smtClean="0">
                <a:solidFill>
                  <a:schemeClr val="accent5"/>
                </a:solidFill>
                <a:latin typeface="Arial" panose="020B0604020202020204" pitchFamily="34" charset="0"/>
                <a:ea typeface="Batang" panose="02030600000101010101" pitchFamily="18" charset="-127"/>
                <a:cs typeface="Arial" panose="020B0604020202020204" pitchFamily="34" charset="0"/>
              </a:rPr>
              <a:t>S</a:t>
            </a:r>
            <a:r>
              <a:rPr lang="en-US" sz="3200" dirty="0" smtClean="0">
                <a:solidFill>
                  <a:schemeClr val="accent5"/>
                </a:solidFill>
                <a:latin typeface="Arial" panose="020B0604020202020204" pitchFamily="34" charset="0"/>
                <a:ea typeface="Batang" panose="02030600000101010101" pitchFamily="18" charset="-127"/>
                <a:cs typeface="Arial" panose="020B0604020202020204" pitchFamily="34" charset="0"/>
              </a:rPr>
              <a:t>ervice </a:t>
            </a:r>
            <a:r>
              <a:rPr lang="en-US" sz="4000" dirty="0" smtClean="0">
                <a:solidFill>
                  <a:schemeClr val="accent5"/>
                </a:solidFill>
                <a:latin typeface="Arial" panose="020B0604020202020204" pitchFamily="34" charset="0"/>
                <a:ea typeface="Batang" panose="02030600000101010101" pitchFamily="18" charset="-127"/>
                <a:cs typeface="Arial" panose="020B0604020202020204" pitchFamily="34" charset="0"/>
              </a:rPr>
              <a:t>L</a:t>
            </a:r>
            <a:r>
              <a:rPr lang="en-US" sz="3200" dirty="0" smtClean="0">
                <a:solidFill>
                  <a:schemeClr val="accent5"/>
                </a:solidFill>
                <a:latin typeface="Arial" panose="020B0604020202020204" pitchFamily="34" charset="0"/>
                <a:ea typeface="Batang" panose="02030600000101010101" pitchFamily="18" charset="-127"/>
                <a:cs typeface="Arial" panose="020B0604020202020204" pitchFamily="34" charset="0"/>
              </a:rPr>
              <a:t>earning</a:t>
            </a:r>
            <a:endParaRPr lang="en-US" sz="3200" dirty="0">
              <a:solidFill>
                <a:schemeClr val="accent5"/>
              </a:solidFill>
              <a:latin typeface="Arial" panose="020B0604020202020204" pitchFamily="34" charset="0"/>
              <a:ea typeface="Batang" panose="02030600000101010101" pitchFamily="18" charset="-127"/>
              <a:cs typeface="Arial" panose="020B0604020202020204" pitchFamily="34" charset="0"/>
            </a:endParaRPr>
          </a:p>
        </p:txBody>
      </p:sp>
      <p:sp>
        <p:nvSpPr>
          <p:cNvPr id="15" name="TextBox 14"/>
          <p:cNvSpPr txBox="1"/>
          <p:nvPr/>
        </p:nvSpPr>
        <p:spPr>
          <a:xfrm rot="20580060">
            <a:off x="6374917" y="5093447"/>
            <a:ext cx="2231789" cy="769441"/>
          </a:xfrm>
          <a:prstGeom prst="rect">
            <a:avLst/>
          </a:prstGeom>
          <a:noFill/>
        </p:spPr>
        <p:txBody>
          <a:bodyPr wrap="square" rtlCol="0">
            <a:spAutoFit/>
          </a:bodyPr>
          <a:lstStyle/>
          <a:p>
            <a:pPr algn="ctr"/>
            <a:r>
              <a:rPr lang="en-US" sz="4400" dirty="0" smtClean="0">
                <a:solidFill>
                  <a:srgbClr val="00B050"/>
                </a:solidFill>
                <a:latin typeface="Arial" panose="020B0604020202020204" pitchFamily="34" charset="0"/>
                <a:ea typeface="Batang" panose="02030600000101010101" pitchFamily="18" charset="-127"/>
                <a:cs typeface="Arial" panose="020B0604020202020204" pitchFamily="34" charset="0"/>
              </a:rPr>
              <a:t>Cohorts</a:t>
            </a:r>
            <a:endParaRPr lang="en-US" sz="4000" dirty="0">
              <a:solidFill>
                <a:srgbClr val="00B050"/>
              </a:solidFill>
              <a:latin typeface="Arial" panose="020B0604020202020204" pitchFamily="34" charset="0"/>
              <a:ea typeface="Batang" panose="02030600000101010101" pitchFamily="18" charset="-127"/>
              <a:cs typeface="Arial" panose="020B0604020202020204" pitchFamily="34" charset="0"/>
            </a:endParaRPr>
          </a:p>
        </p:txBody>
      </p:sp>
      <p:sp>
        <p:nvSpPr>
          <p:cNvPr id="37" name="TextBox 36"/>
          <p:cNvSpPr txBox="1"/>
          <p:nvPr/>
        </p:nvSpPr>
        <p:spPr>
          <a:xfrm>
            <a:off x="3193859" y="539395"/>
            <a:ext cx="824957" cy="1862048"/>
          </a:xfrm>
          <a:prstGeom prst="rect">
            <a:avLst/>
          </a:prstGeom>
          <a:noFill/>
        </p:spPr>
        <p:txBody>
          <a:bodyPr wrap="square" rtlCol="0">
            <a:spAutoFit/>
          </a:bodyPr>
          <a:lstStyle/>
          <a:p>
            <a:endParaRPr lang="en-US" sz="11500" dirty="0">
              <a:solidFill>
                <a:srgbClr val="C00000"/>
              </a:solidFill>
            </a:endParaRPr>
          </a:p>
        </p:txBody>
      </p:sp>
      <p:grpSp>
        <p:nvGrpSpPr>
          <p:cNvPr id="29" name="Group 28"/>
          <p:cNvGrpSpPr/>
          <p:nvPr/>
        </p:nvGrpSpPr>
        <p:grpSpPr>
          <a:xfrm>
            <a:off x="-11530" y="1"/>
            <a:ext cx="9144000" cy="6857999"/>
            <a:chOff x="-11530" y="1"/>
            <a:chExt cx="9144000" cy="6857999"/>
          </a:xfrm>
        </p:grpSpPr>
        <p:sp>
          <p:nvSpPr>
            <p:cNvPr id="30" name="Rectangle 29"/>
            <p:cNvSpPr/>
            <p:nvPr/>
          </p:nvSpPr>
          <p:spPr>
            <a:xfrm>
              <a:off x="-11530" y="1"/>
              <a:ext cx="9144000" cy="685799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1" name="TextBox 30"/>
            <p:cNvSpPr txBox="1"/>
            <p:nvPr/>
          </p:nvSpPr>
          <p:spPr>
            <a:xfrm>
              <a:off x="3193859" y="539395"/>
              <a:ext cx="824957" cy="1862048"/>
            </a:xfrm>
            <a:prstGeom prst="rect">
              <a:avLst/>
            </a:prstGeom>
            <a:noFill/>
          </p:spPr>
          <p:txBody>
            <a:bodyPr wrap="square" rtlCol="0">
              <a:spAutoFit/>
            </a:bodyPr>
            <a:lstStyle/>
            <a:p>
              <a:r>
                <a:rPr lang="en-US" sz="11500" dirty="0" smtClean="0">
                  <a:solidFill>
                    <a:srgbClr val="C00000"/>
                  </a:solidFill>
                </a:rPr>
                <a:t>C</a:t>
              </a:r>
              <a:endParaRPr lang="en-US" sz="11500" dirty="0">
                <a:solidFill>
                  <a:srgbClr val="C00000"/>
                </a:solidFill>
              </a:endParaRPr>
            </a:p>
          </p:txBody>
        </p:sp>
        <p:sp>
          <p:nvSpPr>
            <p:cNvPr id="32" name="TextBox 31"/>
            <p:cNvSpPr txBox="1"/>
            <p:nvPr/>
          </p:nvSpPr>
          <p:spPr>
            <a:xfrm>
              <a:off x="3254994" y="2146310"/>
              <a:ext cx="824957" cy="1862048"/>
            </a:xfrm>
            <a:prstGeom prst="rect">
              <a:avLst/>
            </a:prstGeom>
            <a:noFill/>
          </p:spPr>
          <p:txBody>
            <a:bodyPr wrap="square" rtlCol="0">
              <a:spAutoFit/>
            </a:bodyPr>
            <a:lstStyle/>
            <a:p>
              <a:r>
                <a:rPr lang="en-US" sz="11500" dirty="0">
                  <a:solidFill>
                    <a:srgbClr val="C00000"/>
                  </a:solidFill>
                </a:rPr>
                <a:t>T</a:t>
              </a:r>
            </a:p>
          </p:txBody>
        </p:sp>
        <p:sp>
          <p:nvSpPr>
            <p:cNvPr id="33" name="TextBox 32"/>
            <p:cNvSpPr txBox="1"/>
            <p:nvPr/>
          </p:nvSpPr>
          <p:spPr>
            <a:xfrm>
              <a:off x="3428037" y="4318870"/>
              <a:ext cx="824957" cy="1862048"/>
            </a:xfrm>
            <a:prstGeom prst="rect">
              <a:avLst/>
            </a:prstGeom>
            <a:noFill/>
          </p:spPr>
          <p:txBody>
            <a:bodyPr wrap="square" rtlCol="0">
              <a:spAutoFit/>
            </a:bodyPr>
            <a:lstStyle/>
            <a:p>
              <a:r>
                <a:rPr lang="en-US" sz="11500" dirty="0" smtClean="0">
                  <a:solidFill>
                    <a:srgbClr val="C00000"/>
                  </a:solidFill>
                </a:rPr>
                <a:t>L</a:t>
              </a:r>
              <a:endParaRPr lang="en-US" sz="11500" dirty="0">
                <a:solidFill>
                  <a:srgbClr val="C00000"/>
                </a:solidFill>
              </a:endParaRPr>
            </a:p>
          </p:txBody>
        </p:sp>
        <p:sp>
          <p:nvSpPr>
            <p:cNvPr id="34" name="TextBox 33"/>
            <p:cNvSpPr txBox="1"/>
            <p:nvPr/>
          </p:nvSpPr>
          <p:spPr>
            <a:xfrm>
              <a:off x="4320546" y="1220768"/>
              <a:ext cx="2621167" cy="461665"/>
            </a:xfrm>
            <a:prstGeom prst="rect">
              <a:avLst/>
            </a:prstGeom>
            <a:noFill/>
          </p:spPr>
          <p:txBody>
            <a:bodyPr wrap="square" rtlCol="0">
              <a:spAutoFit/>
            </a:bodyPr>
            <a:lstStyle/>
            <a:p>
              <a:r>
                <a:rPr lang="en-US" sz="2400" dirty="0" err="1" smtClean="0">
                  <a:solidFill>
                    <a:schemeClr val="accent2">
                      <a:lumMod val="75000"/>
                    </a:schemeClr>
                  </a:solidFill>
                </a:rPr>
                <a:t>ontextualized</a:t>
              </a:r>
              <a:endParaRPr lang="en-US" sz="2400" dirty="0">
                <a:solidFill>
                  <a:schemeClr val="accent2">
                    <a:lumMod val="75000"/>
                  </a:schemeClr>
                </a:solidFill>
              </a:endParaRPr>
            </a:p>
          </p:txBody>
        </p:sp>
        <p:sp>
          <p:nvSpPr>
            <p:cNvPr id="44" name="TextBox 43"/>
            <p:cNvSpPr txBox="1"/>
            <p:nvPr/>
          </p:nvSpPr>
          <p:spPr>
            <a:xfrm>
              <a:off x="4320546" y="2894164"/>
              <a:ext cx="1268196" cy="461665"/>
            </a:xfrm>
            <a:prstGeom prst="rect">
              <a:avLst/>
            </a:prstGeom>
            <a:noFill/>
          </p:spPr>
          <p:txBody>
            <a:bodyPr wrap="square" rtlCol="0">
              <a:spAutoFit/>
            </a:bodyPr>
            <a:lstStyle/>
            <a:p>
              <a:r>
                <a:rPr lang="en-US" sz="2400" dirty="0" err="1">
                  <a:solidFill>
                    <a:schemeClr val="accent2">
                      <a:lumMod val="75000"/>
                    </a:schemeClr>
                  </a:solidFill>
                </a:rPr>
                <a:t>e</a:t>
              </a:r>
              <a:r>
                <a:rPr lang="en-US" sz="2400" dirty="0" err="1" smtClean="0">
                  <a:solidFill>
                    <a:schemeClr val="accent2">
                      <a:lumMod val="75000"/>
                    </a:schemeClr>
                  </a:solidFill>
                </a:rPr>
                <a:t>aching</a:t>
              </a:r>
              <a:r>
                <a:rPr lang="en-US" sz="2400" dirty="0" smtClean="0">
                  <a:solidFill>
                    <a:schemeClr val="accent2">
                      <a:lumMod val="75000"/>
                    </a:schemeClr>
                  </a:solidFill>
                </a:rPr>
                <a:t> </a:t>
              </a:r>
              <a:endParaRPr lang="en-US" sz="2400" dirty="0">
                <a:solidFill>
                  <a:schemeClr val="accent2">
                    <a:lumMod val="75000"/>
                  </a:schemeClr>
                </a:solidFill>
              </a:endParaRPr>
            </a:p>
          </p:txBody>
        </p:sp>
        <p:sp>
          <p:nvSpPr>
            <p:cNvPr id="45" name="TextBox 44"/>
            <p:cNvSpPr txBox="1"/>
            <p:nvPr/>
          </p:nvSpPr>
          <p:spPr>
            <a:xfrm>
              <a:off x="4273781" y="5149516"/>
              <a:ext cx="1268196" cy="461665"/>
            </a:xfrm>
            <a:prstGeom prst="rect">
              <a:avLst/>
            </a:prstGeom>
            <a:noFill/>
          </p:spPr>
          <p:txBody>
            <a:bodyPr wrap="square" rtlCol="0">
              <a:spAutoFit/>
            </a:bodyPr>
            <a:lstStyle/>
            <a:p>
              <a:r>
                <a:rPr lang="en-US" sz="2400" dirty="0" smtClean="0">
                  <a:solidFill>
                    <a:schemeClr val="accent2">
                      <a:lumMod val="75000"/>
                    </a:schemeClr>
                  </a:solidFill>
                </a:rPr>
                <a:t>earning</a:t>
              </a:r>
              <a:endParaRPr lang="en-US" sz="2400" dirty="0">
                <a:solidFill>
                  <a:schemeClr val="accent2">
                    <a:lumMod val="75000"/>
                  </a:schemeClr>
                </a:solidFill>
              </a:endParaRPr>
            </a:p>
          </p:txBody>
        </p:sp>
        <p:sp>
          <p:nvSpPr>
            <p:cNvPr id="46" name="TextBox 45"/>
            <p:cNvSpPr txBox="1"/>
            <p:nvPr/>
          </p:nvSpPr>
          <p:spPr>
            <a:xfrm>
              <a:off x="3975622" y="3814844"/>
              <a:ext cx="421964" cy="1015663"/>
            </a:xfrm>
            <a:prstGeom prst="rect">
              <a:avLst/>
            </a:prstGeom>
            <a:noFill/>
          </p:spPr>
          <p:txBody>
            <a:bodyPr wrap="square" rtlCol="0">
              <a:spAutoFit/>
            </a:bodyPr>
            <a:lstStyle/>
            <a:p>
              <a:r>
                <a:rPr lang="en-US" sz="6000" dirty="0" smtClean="0">
                  <a:solidFill>
                    <a:srgbClr val="C00000"/>
                  </a:solidFill>
                </a:rPr>
                <a:t>&amp;</a:t>
              </a:r>
              <a:endParaRPr lang="en-US" sz="6000" dirty="0">
                <a:solidFill>
                  <a:srgbClr val="C00000"/>
                </a:solidFill>
              </a:endParaRPr>
            </a:p>
          </p:txBody>
        </p:sp>
        <p:sp>
          <p:nvSpPr>
            <p:cNvPr id="47" name="Oval 46"/>
            <p:cNvSpPr/>
            <p:nvPr/>
          </p:nvSpPr>
          <p:spPr>
            <a:xfrm>
              <a:off x="1190737" y="160866"/>
              <a:ext cx="6739466" cy="65362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06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5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1"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500"/>
                                  </p:stCondLst>
                                  <p:childTnLst>
                                    <p:set>
                                      <p:cBhvr>
                                        <p:cTn id="21" dur="1" fill="hold">
                                          <p:stCondLst>
                                            <p:cond delay="0"/>
                                          </p:stCondLst>
                                        </p:cTn>
                                        <p:tgtEl>
                                          <p:spTgt spid="5"/>
                                        </p:tgtEl>
                                        <p:attrNameLst>
                                          <p:attrName>style.visibility</p:attrName>
                                        </p:attrNameLst>
                                      </p:cBhvr>
                                      <p:to>
                                        <p:strVal val="visible"/>
                                      </p:to>
                                    </p:set>
                                  </p:childTnLst>
                                </p:cTn>
                              </p:par>
                            </p:childTnLst>
                          </p:cTn>
                        </p:par>
                        <p:par>
                          <p:cTn id="22" fill="hold">
                            <p:stCondLst>
                              <p:cond delay="5500"/>
                            </p:stCondLst>
                            <p:childTnLst>
                              <p:par>
                                <p:cTn id="23" presetID="1" presetClass="entr" presetSubtype="0" fill="hold" grpId="0" nodeType="afterEffect">
                                  <p:stCondLst>
                                    <p:cond delay="1000"/>
                                  </p:stCondLst>
                                  <p:childTnLst>
                                    <p:set>
                                      <p:cBhvr>
                                        <p:cTn id="24" dur="1" fill="hold">
                                          <p:stCondLst>
                                            <p:cond delay="0"/>
                                          </p:stCondLst>
                                        </p:cTn>
                                        <p:tgtEl>
                                          <p:spTgt spid="7"/>
                                        </p:tgtEl>
                                        <p:attrNameLst>
                                          <p:attrName>style.visibility</p:attrName>
                                        </p:attrNameLst>
                                      </p:cBhvr>
                                      <p:to>
                                        <p:strVal val="visible"/>
                                      </p:to>
                                    </p:set>
                                  </p:childTnLst>
                                </p:cTn>
                              </p:par>
                            </p:childTnLst>
                          </p:cTn>
                        </p:par>
                        <p:par>
                          <p:cTn id="25" fill="hold">
                            <p:stCondLst>
                              <p:cond delay="6500"/>
                            </p:stCondLst>
                            <p:childTnLst>
                              <p:par>
                                <p:cTn id="26" presetID="1" presetClass="entr" presetSubtype="0" fill="hold" grpId="0" nodeType="afterEffect">
                                  <p:stCondLst>
                                    <p:cond delay="100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3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6" grpId="1"/>
      <p:bldP spid="7"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76264" y="720220"/>
            <a:ext cx="8697572" cy="655638"/>
          </a:xfrm>
          <a:prstGeom prst="rect">
            <a:avLst/>
          </a:prstGeom>
        </p:spPr>
        <p:txBody>
          <a:bodyPr lIns="91425" tIns="91425" rIns="91425" bIns="91425" anchor="ctr" anchorCtr="0">
            <a:noAutofit/>
          </a:bodyPr>
          <a:lstStyle>
            <a:defPPr marR="0" algn="l" rtl="0">
              <a:lnSpc>
                <a:spcPct val="100000"/>
              </a:lnSpc>
              <a:spcBef>
                <a:spcPts val="0"/>
              </a:spcBef>
              <a:spcAft>
                <a:spcPts val="0"/>
              </a:spcAft>
            </a:defPPr>
            <a:lvl1pPr marR="0" algn="ctr" rtl="0">
              <a:lnSpc>
                <a:spcPct val="100000"/>
              </a:lnSpc>
              <a:spcBef>
                <a:spcPts val="0"/>
              </a:spcBef>
              <a:spcAft>
                <a:spcPts val="0"/>
              </a:spcAft>
              <a:buSzPct val="100000"/>
              <a:buNone/>
              <a:defRPr sz="3600" b="0" i="0" u="none" strike="noStrike" cap="none" baseline="0">
                <a:solidFill>
                  <a:srgbClr val="000000"/>
                </a:solidFill>
                <a:latin typeface="Arial"/>
                <a:ea typeface="Arial"/>
                <a:cs typeface="Arial"/>
                <a:sym typeface="Arial"/>
                <a:rtl val="0"/>
              </a:defRPr>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pPr algn="l">
              <a:defRPr/>
            </a:pPr>
            <a:r>
              <a:rPr lang="en-US" sz="2800" b="1" dirty="0" smtClean="0">
                <a:solidFill>
                  <a:schemeClr val="bg1">
                    <a:lumMod val="50000"/>
                  </a:schemeClr>
                </a:solidFill>
                <a:latin typeface="+mj-lt"/>
              </a:rPr>
              <a:t>What is Contextualized Teaching and Learning?</a:t>
            </a:r>
            <a:endParaRPr lang="en-US" sz="2800" b="1" dirty="0">
              <a:solidFill>
                <a:schemeClr val="bg1">
                  <a:lumMod val="50000"/>
                </a:schemeClr>
              </a:solidFill>
              <a:latin typeface="+mj-lt"/>
            </a:endParaRPr>
          </a:p>
        </p:txBody>
      </p:sp>
      <p:sp>
        <p:nvSpPr>
          <p:cNvPr id="6" name="TextBox 5"/>
          <p:cNvSpPr txBox="1"/>
          <p:nvPr/>
        </p:nvSpPr>
        <p:spPr>
          <a:xfrm>
            <a:off x="184691" y="2007413"/>
            <a:ext cx="8841850" cy="3046988"/>
          </a:xfrm>
          <a:prstGeom prst="rect">
            <a:avLst/>
          </a:prstGeom>
          <a:noFill/>
        </p:spPr>
        <p:txBody>
          <a:bodyPr wrap="square" rtlCol="0">
            <a:spAutoFit/>
          </a:bodyPr>
          <a:lstStyle/>
          <a:p>
            <a:r>
              <a:rPr lang="en-US" sz="3200" dirty="0">
                <a:solidFill>
                  <a:schemeClr val="tx1">
                    <a:lumMod val="75000"/>
                    <a:lumOff val="25000"/>
                  </a:schemeClr>
                </a:solidFill>
                <a:latin typeface="+mn-lt"/>
              </a:rPr>
              <a:t>CTL is a group of instructional strategies designed to link the learning of basic skills with academic or occupational content by focusing teaching and learning directly on concrete applications in a specific career context that is of interest to students. </a:t>
            </a:r>
          </a:p>
          <a:p>
            <a:endParaRPr lang="en-US" sz="3200" dirty="0">
              <a:solidFill>
                <a:schemeClr val="tx1">
                  <a:lumMod val="75000"/>
                  <a:lumOff val="25000"/>
                </a:schemeClr>
              </a:solidFill>
              <a:latin typeface="+mn-lt"/>
            </a:endParaRPr>
          </a:p>
        </p:txBody>
      </p:sp>
      <p:pic>
        <p:nvPicPr>
          <p:cNvPr id="4" name="Picture 3" descr="CLP_2016_Logo (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91" y="6296749"/>
            <a:ext cx="1439346" cy="469163"/>
          </a:xfrm>
          <a:prstGeom prst="rect">
            <a:avLst/>
          </a:prstGeom>
        </p:spPr>
      </p:pic>
      <p:pic>
        <p:nvPicPr>
          <p:cNvPr id="7" name="Shape 314"/>
          <p:cNvPicPr preferRelativeResize="0"/>
          <p:nvPr/>
        </p:nvPicPr>
        <p:blipFill rotWithShape="1">
          <a:blip r:embed="rId3">
            <a:alphaModFix/>
          </a:blip>
          <a:srcRect/>
          <a:stretch/>
        </p:blipFill>
        <p:spPr>
          <a:xfrm>
            <a:off x="8559294" y="6296749"/>
            <a:ext cx="584706" cy="561349"/>
          </a:xfrm>
          <a:prstGeom prst="rect">
            <a:avLst/>
          </a:prstGeom>
          <a:noFill/>
          <a:ln>
            <a:noFill/>
          </a:ln>
        </p:spPr>
      </p:pic>
    </p:spTree>
    <p:extLst>
      <p:ext uri="{BB962C8B-B14F-4D97-AF65-F5344CB8AC3E}">
        <p14:creationId xmlns:p14="http://schemas.microsoft.com/office/powerpoint/2010/main" val="1899333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dirty="0" smtClean="0">
                <a:solidFill>
                  <a:srgbClr val="0070C0"/>
                </a:solidFill>
              </a:rPr>
              <a:t>“That is the greatest idea ever – the fact that all our courses are integrated.” – CTL Student</a:t>
            </a:r>
            <a:endParaRPr lang="en-US" dirty="0">
              <a:solidFill>
                <a:srgbClr val="0070C0"/>
              </a:solidFill>
            </a:endParaRPr>
          </a:p>
        </p:txBody>
      </p:sp>
      <p:pic>
        <p:nvPicPr>
          <p:cNvPr id="3" name="Picture 2" descr="CLP_2016_Logo (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91" y="6296749"/>
            <a:ext cx="1439346" cy="469163"/>
          </a:xfrm>
          <a:prstGeom prst="rect">
            <a:avLst/>
          </a:prstGeom>
        </p:spPr>
      </p:pic>
      <p:pic>
        <p:nvPicPr>
          <p:cNvPr id="4" name="Shape 314"/>
          <p:cNvPicPr preferRelativeResize="0"/>
          <p:nvPr/>
        </p:nvPicPr>
        <p:blipFill rotWithShape="1">
          <a:blip r:embed="rId3">
            <a:alphaModFix/>
          </a:blip>
          <a:srcRect/>
          <a:stretch/>
        </p:blipFill>
        <p:spPr>
          <a:xfrm>
            <a:off x="8559294" y="6296749"/>
            <a:ext cx="584706" cy="561349"/>
          </a:xfrm>
          <a:prstGeom prst="rect">
            <a:avLst/>
          </a:prstGeom>
          <a:noFill/>
          <a:ln>
            <a:noFill/>
          </a:ln>
        </p:spPr>
      </p:pic>
    </p:spTree>
    <p:extLst>
      <p:ext uri="{BB962C8B-B14F-4D97-AF65-F5344CB8AC3E}">
        <p14:creationId xmlns:p14="http://schemas.microsoft.com/office/powerpoint/2010/main" val="1195592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idx="4294967295"/>
          </p:nvPr>
        </p:nvSpPr>
        <p:spPr>
          <a:xfrm>
            <a:off x="1098127" y="585064"/>
            <a:ext cx="8423275" cy="641350"/>
          </a:xfrm>
          <a:prstGeom prst="rect">
            <a:avLst/>
          </a:prstGeom>
        </p:spPr>
        <p:txBody>
          <a:bodyPr lIns="91425" tIns="91425" rIns="91425" bIns="91425" anchor="t" anchorCtr="0">
            <a:noAutofit/>
          </a:bodyPr>
          <a:lstStyle/>
          <a:p>
            <a:pPr algn="l"/>
            <a:r>
              <a:rPr lang="en-US" sz="2800" b="1" dirty="0" smtClean="0">
                <a:solidFill>
                  <a:schemeClr val="bg1">
                    <a:lumMod val="50000"/>
                  </a:schemeClr>
                </a:solidFill>
                <a:cs typeface="Arial"/>
              </a:rPr>
              <a:t>Why Contextualized </a:t>
            </a:r>
            <a:r>
              <a:rPr lang="en-US" sz="2800" b="1" dirty="0">
                <a:solidFill>
                  <a:schemeClr val="bg1">
                    <a:lumMod val="50000"/>
                  </a:schemeClr>
                </a:solidFill>
                <a:cs typeface="Arial"/>
              </a:rPr>
              <a:t>Teaching and Learning?</a:t>
            </a:r>
            <a:br>
              <a:rPr lang="en-US" sz="2800" b="1" dirty="0">
                <a:solidFill>
                  <a:schemeClr val="bg1">
                    <a:lumMod val="50000"/>
                  </a:schemeClr>
                </a:solidFill>
                <a:cs typeface="Arial"/>
              </a:rPr>
            </a:br>
            <a:endParaRPr lang="en" sz="2800" b="1" dirty="0">
              <a:solidFill>
                <a:schemeClr val="bg1">
                  <a:lumMod val="50000"/>
                </a:schemeClr>
              </a:solidFill>
              <a:cs typeface="Arial"/>
            </a:endParaRPr>
          </a:p>
        </p:txBody>
      </p:sp>
      <p:sp>
        <p:nvSpPr>
          <p:cNvPr id="184" name="Shape 184"/>
          <p:cNvSpPr txBox="1">
            <a:spLocks noGrp="1"/>
          </p:cNvSpPr>
          <p:nvPr>
            <p:ph type="body" idx="4294967295"/>
          </p:nvPr>
        </p:nvSpPr>
        <p:spPr>
          <a:xfrm>
            <a:off x="0" y="1393825"/>
            <a:ext cx="8521700" cy="4414838"/>
          </a:xfrm>
          <a:prstGeom prst="rect">
            <a:avLst/>
          </a:prstGeom>
        </p:spPr>
        <p:txBody>
          <a:bodyPr lIns="91425" tIns="91425" rIns="91425" bIns="91425" anchor="t" anchorCtr="0">
            <a:noAutofit/>
          </a:bodyPr>
          <a:lstStyle/>
          <a:p>
            <a:pPr marL="228600" lvl="0" rtl="0">
              <a:spcBef>
                <a:spcPts val="0"/>
              </a:spcBef>
              <a:buClr>
                <a:srgbClr val="800000"/>
              </a:buClr>
            </a:pPr>
            <a:endParaRPr lang="en-US" sz="1700" dirty="0" smtClean="0">
              <a:solidFill>
                <a:srgbClr val="254061"/>
              </a:solidFill>
            </a:endParaRPr>
          </a:p>
          <a:p>
            <a:pPr marL="228600" lvl="0" rtl="0">
              <a:spcBef>
                <a:spcPts val="0"/>
              </a:spcBef>
              <a:buClr>
                <a:srgbClr val="800000"/>
              </a:buClr>
            </a:pPr>
            <a:endParaRPr lang="en-US" sz="1700" dirty="0">
              <a:solidFill>
                <a:srgbClr val="254061"/>
              </a:solidFill>
            </a:endParaRPr>
          </a:p>
          <a:p>
            <a:pPr marL="228600" lvl="0" rtl="0">
              <a:spcBef>
                <a:spcPts val="0"/>
              </a:spcBef>
              <a:buClr>
                <a:srgbClr val="800000"/>
              </a:buClr>
            </a:pPr>
            <a:endParaRPr lang="en-US" sz="1700" dirty="0" smtClean="0">
              <a:solidFill>
                <a:srgbClr val="254061"/>
              </a:solidFill>
            </a:endParaRPr>
          </a:p>
          <a:p>
            <a:pPr marL="228600" lvl="0" rtl="0">
              <a:spcBef>
                <a:spcPts val="0"/>
              </a:spcBef>
              <a:buClr>
                <a:srgbClr val="800000"/>
              </a:buClr>
            </a:pPr>
            <a:endParaRPr lang="en-US" sz="1700" dirty="0">
              <a:solidFill>
                <a:srgbClr val="254061"/>
              </a:solidFill>
            </a:endParaRPr>
          </a:p>
          <a:p>
            <a:pPr marL="228600" lvl="0" rtl="0">
              <a:spcBef>
                <a:spcPts val="0"/>
              </a:spcBef>
              <a:buClr>
                <a:srgbClr val="800000"/>
              </a:buClr>
            </a:pPr>
            <a:endParaRPr lang="en-US" sz="1700" dirty="0" smtClean="0">
              <a:solidFill>
                <a:srgbClr val="254061"/>
              </a:solidFill>
            </a:endParaRPr>
          </a:p>
          <a:p>
            <a:pPr marL="228600" lvl="0" rtl="0">
              <a:spcBef>
                <a:spcPts val="0"/>
              </a:spcBef>
              <a:buClr>
                <a:srgbClr val="800000"/>
              </a:buClr>
            </a:pPr>
            <a:endParaRPr lang="en-US" sz="1700" dirty="0">
              <a:solidFill>
                <a:srgbClr val="254061"/>
              </a:solidFill>
            </a:endParaRPr>
          </a:p>
          <a:p>
            <a:pPr marL="228600" lvl="0" rtl="0">
              <a:spcBef>
                <a:spcPts val="0"/>
              </a:spcBef>
              <a:buClr>
                <a:srgbClr val="800000"/>
              </a:buClr>
            </a:pPr>
            <a:endParaRPr lang="en-US" sz="1700" dirty="0" smtClean="0">
              <a:solidFill>
                <a:srgbClr val="254061"/>
              </a:solidFill>
            </a:endParaRPr>
          </a:p>
          <a:p>
            <a:pPr marL="228600" lvl="0" rtl="0">
              <a:spcBef>
                <a:spcPts val="0"/>
              </a:spcBef>
              <a:buClr>
                <a:srgbClr val="800000"/>
              </a:buClr>
            </a:pPr>
            <a:endParaRPr lang="en-US" sz="1700" dirty="0">
              <a:solidFill>
                <a:srgbClr val="254061"/>
              </a:solidFill>
            </a:endParaRPr>
          </a:p>
          <a:p>
            <a:pPr marL="228600" lvl="0" rtl="0">
              <a:spcBef>
                <a:spcPts val="0"/>
              </a:spcBef>
              <a:buClr>
                <a:srgbClr val="800000"/>
              </a:buClr>
            </a:pPr>
            <a:endParaRPr lang="en-US" sz="1700" dirty="0" smtClean="0">
              <a:solidFill>
                <a:srgbClr val="254061"/>
              </a:solidFill>
            </a:endParaRPr>
          </a:p>
          <a:p>
            <a:pPr marL="228600" lvl="0" rtl="0">
              <a:spcBef>
                <a:spcPts val="0"/>
              </a:spcBef>
              <a:buClr>
                <a:srgbClr val="800000"/>
              </a:buClr>
            </a:pPr>
            <a:endParaRPr lang="en-US" sz="1700" dirty="0">
              <a:solidFill>
                <a:srgbClr val="254061"/>
              </a:solidFill>
            </a:endParaRPr>
          </a:p>
          <a:p>
            <a:pPr marL="228600" lvl="0" rtl="0">
              <a:spcBef>
                <a:spcPts val="0"/>
              </a:spcBef>
              <a:buClr>
                <a:srgbClr val="800000"/>
              </a:buClr>
            </a:pPr>
            <a:endParaRPr lang="en-US" sz="1700" dirty="0" smtClean="0">
              <a:solidFill>
                <a:srgbClr val="254061"/>
              </a:solidFill>
            </a:endParaRPr>
          </a:p>
          <a:p>
            <a:pPr marL="228600" lvl="0" rtl="0">
              <a:spcBef>
                <a:spcPts val="0"/>
              </a:spcBef>
              <a:buClr>
                <a:srgbClr val="800000"/>
              </a:buClr>
            </a:pPr>
            <a:endParaRPr lang="en-US" sz="1700" dirty="0">
              <a:solidFill>
                <a:srgbClr val="254061"/>
              </a:solidFill>
            </a:endParaRPr>
          </a:p>
          <a:p>
            <a:pPr marL="228600" lvl="0" rtl="0">
              <a:spcBef>
                <a:spcPts val="0"/>
              </a:spcBef>
              <a:buClr>
                <a:srgbClr val="800000"/>
              </a:buClr>
            </a:pPr>
            <a:endParaRPr lang="en-US" sz="1700" dirty="0" smtClean="0">
              <a:solidFill>
                <a:srgbClr val="254061"/>
              </a:solidFill>
            </a:endParaRPr>
          </a:p>
          <a:p>
            <a:pPr marL="228600" lvl="0" rtl="0">
              <a:spcBef>
                <a:spcPts val="0"/>
              </a:spcBef>
              <a:buClr>
                <a:srgbClr val="800000"/>
              </a:buClr>
            </a:pPr>
            <a:endParaRPr lang="en-US" sz="1700" dirty="0">
              <a:solidFill>
                <a:srgbClr val="254061"/>
              </a:solidFill>
            </a:endParaRPr>
          </a:p>
          <a:p>
            <a:pPr marL="228600" lvl="0" rtl="0">
              <a:spcBef>
                <a:spcPts val="0"/>
              </a:spcBef>
              <a:buClr>
                <a:srgbClr val="800000"/>
              </a:buClr>
            </a:pPr>
            <a:endParaRPr lang="en" sz="1700" dirty="0">
              <a:solidFill>
                <a:srgbClr val="254061"/>
              </a:solidFill>
            </a:endParaRPr>
          </a:p>
          <a:p>
            <a:pPr rtl="0">
              <a:spcBef>
                <a:spcPts val="0"/>
              </a:spcBef>
              <a:buNone/>
            </a:pPr>
            <a:endParaRPr sz="1700" dirty="0">
              <a:solidFill>
                <a:srgbClr val="254061"/>
              </a:solidFill>
            </a:endParaRPr>
          </a:p>
          <a:p>
            <a:pPr rtl="0">
              <a:spcBef>
                <a:spcPts val="0"/>
              </a:spcBef>
              <a:buNone/>
            </a:pPr>
            <a:endParaRPr sz="1700" dirty="0">
              <a:solidFill>
                <a:srgbClr val="254061"/>
              </a:solidFill>
            </a:endParaRPr>
          </a:p>
          <a:p>
            <a:pPr rtl="0">
              <a:spcBef>
                <a:spcPts val="0"/>
              </a:spcBef>
              <a:buNone/>
            </a:pPr>
            <a:endParaRPr sz="1700" dirty="0">
              <a:solidFill>
                <a:srgbClr val="254061"/>
              </a:solidFill>
            </a:endParaRPr>
          </a:p>
          <a:p>
            <a:pPr>
              <a:spcBef>
                <a:spcPts val="0"/>
              </a:spcBef>
              <a:buNone/>
            </a:pPr>
            <a:r>
              <a:rPr lang="en" sz="1700" dirty="0">
                <a:solidFill>
                  <a:srgbClr val="254061"/>
                </a:solidFill>
              </a:rPr>
              <a:t>	</a:t>
            </a:r>
          </a:p>
        </p:txBody>
      </p:sp>
      <p:sp>
        <p:nvSpPr>
          <p:cNvPr id="5" name="TextBox 7"/>
          <p:cNvSpPr txBox="1">
            <a:spLocks noChangeArrowheads="1"/>
          </p:cNvSpPr>
          <p:nvPr/>
        </p:nvSpPr>
        <p:spPr bwMode="auto">
          <a:xfrm>
            <a:off x="492981" y="1452238"/>
            <a:ext cx="8358666" cy="4701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3200" dirty="0" smtClean="0">
                <a:solidFill>
                  <a:schemeClr val="tx1">
                    <a:lumMod val="75000"/>
                    <a:lumOff val="25000"/>
                  </a:schemeClr>
                </a:solidFill>
                <a:latin typeface="+mn-lt"/>
              </a:rPr>
              <a:t>Most </a:t>
            </a:r>
            <a:r>
              <a:rPr lang="en-US" sz="3200" dirty="0">
                <a:solidFill>
                  <a:schemeClr val="tx1">
                    <a:lumMod val="75000"/>
                    <a:lumOff val="25000"/>
                  </a:schemeClr>
                </a:solidFill>
                <a:latin typeface="+mn-lt"/>
              </a:rPr>
              <a:t>people learn better and faster, and retain information longer, when they are taught concepts in </a:t>
            </a:r>
            <a:r>
              <a:rPr lang="en-US" sz="3200" dirty="0" smtClean="0">
                <a:solidFill>
                  <a:schemeClr val="tx1">
                    <a:lumMod val="75000"/>
                    <a:lumOff val="25000"/>
                  </a:schemeClr>
                </a:solidFill>
                <a:latin typeface="+mn-lt"/>
              </a:rPr>
              <a:t>context</a:t>
            </a:r>
            <a:r>
              <a:rPr lang="en-US" sz="3200" dirty="0">
                <a:solidFill>
                  <a:schemeClr val="tx1">
                    <a:lumMod val="75000"/>
                    <a:lumOff val="25000"/>
                  </a:schemeClr>
                </a:solidFill>
                <a:latin typeface="+mn-lt"/>
              </a:rPr>
              <a:t> </a:t>
            </a:r>
            <a:r>
              <a:rPr lang="en-US" sz="3200" dirty="0" smtClean="0">
                <a:solidFill>
                  <a:schemeClr val="tx1">
                    <a:lumMod val="75000"/>
                    <a:lumOff val="25000"/>
                  </a:schemeClr>
                </a:solidFill>
                <a:latin typeface="+mn-lt"/>
              </a:rPr>
              <a:t>because it: </a:t>
            </a:r>
          </a:p>
          <a:p>
            <a:pPr eaLnBrk="1" hangingPunct="1"/>
            <a:endParaRPr lang="en-US" sz="800" dirty="0">
              <a:solidFill>
                <a:schemeClr val="tx1">
                  <a:lumMod val="75000"/>
                  <a:lumOff val="25000"/>
                </a:schemeClr>
              </a:solidFill>
              <a:latin typeface="+mn-lt"/>
            </a:endParaRPr>
          </a:p>
          <a:p>
            <a:pPr marL="852487" lvl="2" indent="-342900">
              <a:spcAft>
                <a:spcPts val="325"/>
              </a:spcAft>
              <a:buClr>
                <a:srgbClr val="0070C0"/>
              </a:buClr>
              <a:buFont typeface="Arial"/>
              <a:buChar char="•"/>
            </a:pPr>
            <a:r>
              <a:rPr lang="en-US" sz="2600" dirty="0">
                <a:solidFill>
                  <a:schemeClr val="tx1">
                    <a:lumMod val="75000"/>
                    <a:lumOff val="25000"/>
                  </a:schemeClr>
                </a:solidFill>
                <a:latin typeface="+mn-lt"/>
                <a:ea typeface="ＭＳ Ｐゴシック" charset="0"/>
              </a:rPr>
              <a:t>Makes </a:t>
            </a:r>
            <a:r>
              <a:rPr lang="en-US" sz="2600" dirty="0" smtClean="0">
                <a:solidFill>
                  <a:schemeClr val="tx1">
                    <a:lumMod val="75000"/>
                    <a:lumOff val="25000"/>
                  </a:schemeClr>
                </a:solidFill>
                <a:latin typeface="+mn-lt"/>
                <a:ea typeface="ＭＳ Ｐゴシック" charset="0"/>
              </a:rPr>
              <a:t>learning relevant</a:t>
            </a:r>
          </a:p>
          <a:p>
            <a:pPr marL="852487" lvl="2" indent="-342900">
              <a:spcAft>
                <a:spcPts val="325"/>
              </a:spcAft>
              <a:buClr>
                <a:srgbClr val="0070C0"/>
              </a:buClr>
              <a:buFont typeface="Arial"/>
              <a:buChar char="•"/>
            </a:pPr>
            <a:r>
              <a:rPr lang="en-US" sz="2600" dirty="0" smtClean="0">
                <a:solidFill>
                  <a:schemeClr val="tx1">
                    <a:lumMod val="75000"/>
                    <a:lumOff val="25000"/>
                  </a:schemeClr>
                </a:solidFill>
                <a:latin typeface="+mn-lt"/>
                <a:ea typeface="ＭＳ Ｐゴシック" charset="0"/>
              </a:rPr>
              <a:t>Deepens understanding of concepts</a:t>
            </a:r>
          </a:p>
          <a:p>
            <a:pPr marL="852487" lvl="2" indent="-342900">
              <a:spcAft>
                <a:spcPts val="325"/>
              </a:spcAft>
              <a:buClr>
                <a:srgbClr val="0070C0"/>
              </a:buClr>
              <a:buFont typeface="Arial"/>
              <a:buChar char="•"/>
            </a:pPr>
            <a:r>
              <a:rPr lang="en-US" sz="2600" dirty="0" smtClean="0">
                <a:solidFill>
                  <a:schemeClr val="tx1">
                    <a:lumMod val="75000"/>
                    <a:lumOff val="25000"/>
                  </a:schemeClr>
                </a:solidFill>
                <a:latin typeface="+mn-lt"/>
                <a:ea typeface="ＭＳ Ｐゴシック" charset="0"/>
              </a:rPr>
              <a:t>Engages students in content areas early, leading to better retention and persistence</a:t>
            </a:r>
          </a:p>
          <a:p>
            <a:pPr marL="852487" lvl="2" indent="-342900">
              <a:spcAft>
                <a:spcPts val="325"/>
              </a:spcAft>
              <a:buClr>
                <a:srgbClr val="0070C0"/>
              </a:buClr>
              <a:buFont typeface="Arial"/>
              <a:buChar char="•"/>
            </a:pPr>
            <a:r>
              <a:rPr lang="en-US" sz="2600" dirty="0" smtClean="0">
                <a:solidFill>
                  <a:schemeClr val="tx1">
                    <a:lumMod val="75000"/>
                    <a:lumOff val="25000"/>
                  </a:schemeClr>
                </a:solidFill>
                <a:latin typeface="+mn-lt"/>
                <a:ea typeface="ＭＳ Ｐゴシック" charset="0"/>
              </a:rPr>
              <a:t>Increases </a:t>
            </a:r>
            <a:r>
              <a:rPr lang="en-US" sz="2600" dirty="0">
                <a:solidFill>
                  <a:schemeClr val="tx1">
                    <a:lumMod val="75000"/>
                    <a:lumOff val="25000"/>
                  </a:schemeClr>
                </a:solidFill>
                <a:latin typeface="+mn-lt"/>
                <a:ea typeface="ＭＳ Ｐゴシック" charset="0"/>
              </a:rPr>
              <a:t>learner confidence &amp; </a:t>
            </a:r>
            <a:r>
              <a:rPr lang="en-US" sz="2600" dirty="0" smtClean="0">
                <a:solidFill>
                  <a:schemeClr val="tx1">
                    <a:lumMod val="75000"/>
                    <a:lumOff val="25000"/>
                  </a:schemeClr>
                </a:solidFill>
                <a:latin typeface="+mn-lt"/>
                <a:ea typeface="ＭＳ Ｐゴシック" charset="0"/>
              </a:rPr>
              <a:t>enthusiasm</a:t>
            </a:r>
            <a:endParaRPr lang="en-US" sz="2600" dirty="0">
              <a:solidFill>
                <a:schemeClr val="tx1">
                  <a:lumMod val="75000"/>
                  <a:lumOff val="25000"/>
                </a:schemeClr>
              </a:solidFill>
              <a:latin typeface="+mn-lt"/>
              <a:ea typeface="ＭＳ Ｐゴシック" charset="0"/>
            </a:endParaRPr>
          </a:p>
          <a:p>
            <a:pPr marL="852487" lvl="2" indent="-342900">
              <a:spcAft>
                <a:spcPts val="325"/>
              </a:spcAft>
              <a:buClr>
                <a:srgbClr val="0070C0"/>
              </a:buClr>
              <a:buFont typeface="Arial"/>
              <a:buChar char="•"/>
            </a:pPr>
            <a:r>
              <a:rPr lang="en-US" sz="2600" dirty="0">
                <a:solidFill>
                  <a:schemeClr val="tx1">
                    <a:lumMod val="75000"/>
                    <a:lumOff val="25000"/>
                  </a:schemeClr>
                </a:solidFill>
                <a:latin typeface="+mn-lt"/>
                <a:ea typeface="ＭＳ Ｐゴシック" charset="0"/>
              </a:rPr>
              <a:t>Enhances interest in long-term goals &amp; </a:t>
            </a:r>
            <a:r>
              <a:rPr lang="en-US" sz="2600" dirty="0" smtClean="0">
                <a:solidFill>
                  <a:schemeClr val="tx1">
                    <a:lumMod val="75000"/>
                    <a:lumOff val="25000"/>
                  </a:schemeClr>
                </a:solidFill>
                <a:latin typeface="+mn-lt"/>
                <a:ea typeface="ＭＳ Ｐゴシック" charset="0"/>
              </a:rPr>
              <a:t>education</a:t>
            </a:r>
            <a:endParaRPr lang="en-US" sz="2600" dirty="0">
              <a:solidFill>
                <a:schemeClr val="tx1">
                  <a:lumMod val="75000"/>
                  <a:lumOff val="25000"/>
                </a:schemeClr>
              </a:solidFill>
              <a:latin typeface="+mn-lt"/>
              <a:ea typeface="ＭＳ Ｐゴシック" charset="0"/>
            </a:endParaRPr>
          </a:p>
          <a:p>
            <a:pPr eaLnBrk="1" hangingPunct="1">
              <a:buClr>
                <a:schemeClr val="bg1">
                  <a:lumMod val="50000"/>
                </a:schemeClr>
              </a:buClr>
            </a:pPr>
            <a:endParaRPr lang="en-US" sz="2700" dirty="0">
              <a:solidFill>
                <a:srgbClr val="000000"/>
              </a:solidFill>
              <a:latin typeface="David" charset="0"/>
            </a:endParaRPr>
          </a:p>
        </p:txBody>
      </p:sp>
      <p:pic>
        <p:nvPicPr>
          <p:cNvPr id="6" name="Picture 5" descr="CLP_2016_Logo (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91" y="6296749"/>
            <a:ext cx="1439346" cy="469163"/>
          </a:xfrm>
          <a:prstGeom prst="rect">
            <a:avLst/>
          </a:prstGeom>
        </p:spPr>
      </p:pic>
      <p:pic>
        <p:nvPicPr>
          <p:cNvPr id="7" name="Shape 314"/>
          <p:cNvPicPr preferRelativeResize="0"/>
          <p:nvPr/>
        </p:nvPicPr>
        <p:blipFill rotWithShape="1">
          <a:blip r:embed="rId4">
            <a:alphaModFix/>
          </a:blip>
          <a:srcRect/>
          <a:stretch/>
        </p:blipFill>
        <p:spPr>
          <a:xfrm>
            <a:off x="8559294" y="6296749"/>
            <a:ext cx="584706" cy="561349"/>
          </a:xfrm>
          <a:prstGeom prst="rect">
            <a:avLst/>
          </a:prstGeom>
          <a:noFill/>
          <a:ln>
            <a:noFill/>
          </a:ln>
        </p:spPr>
      </p:pic>
    </p:spTree>
    <p:extLst>
      <p:ext uri="{BB962C8B-B14F-4D97-AF65-F5344CB8AC3E}">
        <p14:creationId xmlns:p14="http://schemas.microsoft.com/office/powerpoint/2010/main" val="1048317856"/>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91"/>
          <p:cNvSpPr/>
          <p:nvPr/>
        </p:nvSpPr>
        <p:spPr>
          <a:xfrm>
            <a:off x="1981686" y="427299"/>
            <a:ext cx="8740953" cy="584700"/>
          </a:xfrm>
          <a:prstGeom prst="rect">
            <a:avLst/>
          </a:prstGeom>
          <a:noFill/>
          <a:ln>
            <a:noFill/>
          </a:ln>
        </p:spPr>
        <p:txBody>
          <a:bodyPr lIns="91425" tIns="45700" rIns="91425" bIns="45700" anchor="t" anchorCtr="0">
            <a:noAutofit/>
          </a:bodyPr>
          <a:lstStyle/>
          <a:p>
            <a:pPr lvl="0">
              <a:buClr>
                <a:schemeClr val="dk1"/>
              </a:buClr>
              <a:buSzPct val="25000"/>
            </a:pPr>
            <a:r>
              <a:rPr lang="en-US" sz="2800" b="1" dirty="0" smtClean="0">
                <a:solidFill>
                  <a:schemeClr val="bg1">
                    <a:lumMod val="50000"/>
                  </a:schemeClr>
                </a:solidFill>
                <a:latin typeface="+mj-lt"/>
                <a:ea typeface="ＭＳ Ｐゴシック" charset="0"/>
                <a:cs typeface="Arial"/>
              </a:rPr>
              <a:t>Different Ways </a:t>
            </a:r>
            <a:r>
              <a:rPr lang="en-US" sz="2800" b="1" dirty="0">
                <a:solidFill>
                  <a:schemeClr val="bg1">
                    <a:lumMod val="50000"/>
                  </a:schemeClr>
                </a:solidFill>
                <a:latin typeface="+mj-lt"/>
                <a:ea typeface="ＭＳ Ｐゴシック" charset="0"/>
                <a:cs typeface="Arial"/>
              </a:rPr>
              <a:t>to </a:t>
            </a:r>
            <a:r>
              <a:rPr lang="en-US" sz="2800" b="1" dirty="0" smtClean="0">
                <a:solidFill>
                  <a:schemeClr val="bg1">
                    <a:lumMod val="50000"/>
                  </a:schemeClr>
                </a:solidFill>
                <a:latin typeface="+mj-lt"/>
                <a:ea typeface="ＭＳ Ｐゴシック" charset="0"/>
                <a:cs typeface="Arial"/>
              </a:rPr>
              <a:t>Accomplish </a:t>
            </a:r>
            <a:r>
              <a:rPr lang="en-US" sz="2800" b="1" dirty="0">
                <a:solidFill>
                  <a:schemeClr val="bg1">
                    <a:lumMod val="50000"/>
                  </a:schemeClr>
                </a:solidFill>
                <a:latin typeface="+mj-lt"/>
                <a:ea typeface="ＭＳ Ｐゴシック" charset="0"/>
                <a:cs typeface="Arial"/>
              </a:rPr>
              <a:t>CTL </a:t>
            </a:r>
            <a:r>
              <a:rPr lang="en-US" sz="2800" b="1" dirty="0" smtClean="0">
                <a:solidFill>
                  <a:schemeClr val="bg1">
                    <a:lumMod val="50000"/>
                  </a:schemeClr>
                </a:solidFill>
                <a:latin typeface="+mj-lt"/>
                <a:ea typeface="ＭＳ Ｐゴシック" charset="0"/>
                <a:cs typeface="Arial"/>
              </a:rPr>
              <a:t> </a:t>
            </a:r>
            <a:endParaRPr lang="en" sz="2800" b="1" i="0" u="none" strike="noStrike" cap="none" baseline="0" dirty="0">
              <a:solidFill>
                <a:schemeClr val="bg1">
                  <a:lumMod val="50000"/>
                </a:schemeClr>
              </a:solidFill>
              <a:latin typeface="+mj-lt"/>
              <a:ea typeface="Cabin"/>
              <a:cs typeface="Arial"/>
              <a:sym typeface="Cabin"/>
            </a:endParaRPr>
          </a:p>
        </p:txBody>
      </p:sp>
      <p:sp>
        <p:nvSpPr>
          <p:cNvPr id="12" name="Shape 192"/>
          <p:cNvSpPr/>
          <p:nvPr/>
        </p:nvSpPr>
        <p:spPr>
          <a:xfrm>
            <a:off x="243024" y="1459006"/>
            <a:ext cx="8470257" cy="501630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 sz="1700" b="0" i="0" u="none" strike="noStrike" cap="none" baseline="0" dirty="0">
              <a:solidFill>
                <a:srgbClr val="254061"/>
              </a:solidFill>
              <a:latin typeface="Cabin"/>
              <a:ea typeface="Cabin"/>
              <a:cs typeface="Cabin"/>
              <a:sym typeface="Cabin"/>
            </a:endParaRPr>
          </a:p>
        </p:txBody>
      </p:sp>
      <p:sp>
        <p:nvSpPr>
          <p:cNvPr id="2" name="TextBox 1"/>
          <p:cNvSpPr txBox="1"/>
          <p:nvPr/>
        </p:nvSpPr>
        <p:spPr>
          <a:xfrm>
            <a:off x="473683" y="1141155"/>
            <a:ext cx="7686320" cy="1988237"/>
          </a:xfrm>
          <a:prstGeom prst="rect">
            <a:avLst/>
          </a:prstGeom>
          <a:noFill/>
        </p:spPr>
        <p:txBody>
          <a:bodyPr wrap="square" rtlCol="0">
            <a:spAutoFit/>
          </a:bodyPr>
          <a:lstStyle/>
          <a:p>
            <a:pPr marL="457200" indent="-457200">
              <a:lnSpc>
                <a:spcPct val="80000"/>
              </a:lnSpc>
              <a:buClr>
                <a:srgbClr val="0070C0"/>
              </a:buClr>
              <a:buFont typeface="Arial"/>
              <a:buChar char="•"/>
            </a:pPr>
            <a:r>
              <a:rPr lang="en-US" sz="2800" dirty="0" smtClean="0">
                <a:solidFill>
                  <a:schemeClr val="tx1">
                    <a:lumMod val="75000"/>
                    <a:lumOff val="25000"/>
                  </a:schemeClr>
                </a:solidFill>
                <a:latin typeface="+mn-lt"/>
                <a:ea typeface="ＭＳ Ｐゴシック" charset="0"/>
                <a:cs typeface="ＭＳ Ｐゴシック" charset="0"/>
              </a:rPr>
              <a:t>Foundational or general education </a:t>
            </a:r>
            <a:r>
              <a:rPr lang="en-US" sz="2800" dirty="0">
                <a:solidFill>
                  <a:schemeClr val="tx1">
                    <a:lumMod val="75000"/>
                    <a:lumOff val="25000"/>
                  </a:schemeClr>
                </a:solidFill>
                <a:latin typeface="+mn-lt"/>
                <a:ea typeface="ＭＳ Ｐゴシック" charset="0"/>
                <a:cs typeface="ＭＳ Ｐゴシック" charset="0"/>
              </a:rPr>
              <a:t>courses </a:t>
            </a:r>
            <a:r>
              <a:rPr lang="en-US" sz="2800" dirty="0" smtClean="0">
                <a:solidFill>
                  <a:schemeClr val="tx1">
                    <a:lumMod val="75000"/>
                    <a:lumOff val="25000"/>
                  </a:schemeClr>
                </a:solidFill>
                <a:latin typeface="+mn-lt"/>
                <a:ea typeface="ＭＳ Ｐゴシック" charset="0"/>
                <a:cs typeface="ＭＳ Ｐゴシック" charset="0"/>
              </a:rPr>
              <a:t>with embedded subject matter material</a:t>
            </a:r>
            <a:endParaRPr lang="en-US" sz="2800" dirty="0">
              <a:solidFill>
                <a:schemeClr val="tx1">
                  <a:lumMod val="75000"/>
                  <a:lumOff val="25000"/>
                </a:schemeClr>
              </a:solidFill>
              <a:latin typeface="+mn-lt"/>
              <a:ea typeface="ＭＳ Ｐゴシック" charset="0"/>
              <a:cs typeface="ＭＳ Ｐゴシック" charset="0"/>
            </a:endParaRPr>
          </a:p>
          <a:p>
            <a:pPr marL="457200" indent="-457200">
              <a:lnSpc>
                <a:spcPct val="80000"/>
              </a:lnSpc>
              <a:buClr>
                <a:srgbClr val="0070C0"/>
              </a:buClr>
              <a:buFont typeface="Arial"/>
              <a:buChar char="•"/>
            </a:pPr>
            <a:endParaRPr lang="en-US" sz="2800" dirty="0">
              <a:solidFill>
                <a:schemeClr val="tx1">
                  <a:lumMod val="75000"/>
                  <a:lumOff val="25000"/>
                </a:schemeClr>
              </a:solidFill>
              <a:latin typeface="+mn-lt"/>
              <a:ea typeface="ＭＳ Ｐゴシック" charset="0"/>
              <a:cs typeface="ＭＳ Ｐゴシック" charset="0"/>
            </a:endParaRPr>
          </a:p>
          <a:p>
            <a:pPr marL="457200" indent="-457200">
              <a:lnSpc>
                <a:spcPct val="80000"/>
              </a:lnSpc>
              <a:buClr>
                <a:srgbClr val="0070C0"/>
              </a:buClr>
              <a:buFont typeface="Arial"/>
              <a:buChar char="•"/>
            </a:pPr>
            <a:r>
              <a:rPr lang="en-US" sz="2800" dirty="0">
                <a:solidFill>
                  <a:schemeClr val="tx1">
                    <a:lumMod val="75000"/>
                    <a:lumOff val="25000"/>
                  </a:schemeClr>
                </a:solidFill>
                <a:latin typeface="+mn-lt"/>
                <a:ea typeface="ＭＳ Ｐゴシック" charset="0"/>
                <a:cs typeface="ＭＳ Ｐゴシック" charset="0"/>
              </a:rPr>
              <a:t>C</a:t>
            </a:r>
            <a:r>
              <a:rPr lang="en-US" sz="2800" dirty="0" smtClean="0">
                <a:solidFill>
                  <a:schemeClr val="tx1">
                    <a:lumMod val="75000"/>
                    <a:lumOff val="25000"/>
                  </a:schemeClr>
                </a:solidFill>
                <a:latin typeface="+mn-lt"/>
                <a:ea typeface="ＭＳ Ｐゴシック" charset="0"/>
                <a:cs typeface="ＭＳ Ｐゴシック" charset="0"/>
              </a:rPr>
              <a:t>areer </a:t>
            </a:r>
            <a:r>
              <a:rPr lang="en-US" sz="2800" dirty="0">
                <a:solidFill>
                  <a:schemeClr val="tx1">
                    <a:lumMod val="75000"/>
                    <a:lumOff val="25000"/>
                  </a:schemeClr>
                </a:solidFill>
                <a:latin typeface="+mn-lt"/>
                <a:ea typeface="ＭＳ Ｐゴシック" charset="0"/>
                <a:cs typeface="ＭＳ Ｐゴシック" charset="0"/>
              </a:rPr>
              <a:t>technical </a:t>
            </a:r>
            <a:r>
              <a:rPr lang="en-US" sz="2800" dirty="0" smtClean="0">
                <a:solidFill>
                  <a:schemeClr val="tx1">
                    <a:lumMod val="75000"/>
                    <a:lumOff val="25000"/>
                  </a:schemeClr>
                </a:solidFill>
                <a:latin typeface="+mn-lt"/>
                <a:ea typeface="ＭＳ Ｐゴシック" charset="0"/>
                <a:cs typeface="ＭＳ Ｐゴシック" charset="0"/>
              </a:rPr>
              <a:t>or academic courses with embedded foundational skills instruction</a:t>
            </a:r>
            <a:endParaRPr lang="en-US" sz="2800" dirty="0">
              <a:solidFill>
                <a:schemeClr val="tx1">
                  <a:lumMod val="75000"/>
                  <a:lumOff val="25000"/>
                </a:schemeClr>
              </a:solidFill>
              <a:latin typeface="+mn-lt"/>
              <a:ea typeface="ＭＳ Ｐゴシック" charset="0"/>
              <a:cs typeface="ＭＳ Ｐゴシック" charset="0"/>
            </a:endParaRPr>
          </a:p>
          <a:p>
            <a:pPr marL="457200" indent="-457200">
              <a:lnSpc>
                <a:spcPct val="80000"/>
              </a:lnSpc>
              <a:buClr>
                <a:srgbClr val="0070C0"/>
              </a:buClr>
              <a:buFont typeface="Arial"/>
              <a:buChar char="•"/>
            </a:pPr>
            <a:endParaRPr lang="en-US" sz="1400" dirty="0">
              <a:solidFill>
                <a:schemeClr val="tx1">
                  <a:lumMod val="75000"/>
                  <a:lumOff val="25000"/>
                </a:schemeClr>
              </a:solidFill>
              <a:latin typeface="+mn-lt"/>
              <a:ea typeface="ＭＳ Ｐゴシック" charset="0"/>
              <a:cs typeface="ＭＳ Ｐゴシック" charset="0"/>
            </a:endParaRPr>
          </a:p>
        </p:txBody>
      </p:sp>
      <p:pic>
        <p:nvPicPr>
          <p:cNvPr id="5" name="Picture 4" descr="CLP_2016_Logo (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91" y="6296749"/>
            <a:ext cx="1439346" cy="469163"/>
          </a:xfrm>
          <a:prstGeom prst="rect">
            <a:avLst/>
          </a:prstGeom>
        </p:spPr>
      </p:pic>
      <p:pic>
        <p:nvPicPr>
          <p:cNvPr id="6" name="Shape 314"/>
          <p:cNvPicPr preferRelativeResize="0"/>
          <p:nvPr/>
        </p:nvPicPr>
        <p:blipFill rotWithShape="1">
          <a:blip r:embed="rId3">
            <a:alphaModFix/>
          </a:blip>
          <a:srcRect/>
          <a:stretch/>
        </p:blipFill>
        <p:spPr>
          <a:xfrm>
            <a:off x="8559294" y="6296749"/>
            <a:ext cx="584706" cy="561349"/>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9647" y="3089824"/>
            <a:ext cx="45720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495726" y="3143913"/>
            <a:ext cx="3531219" cy="3096232"/>
          </a:xfrm>
          <a:prstGeom prst="rect">
            <a:avLst/>
          </a:prstGeom>
          <a:noFill/>
        </p:spPr>
        <p:txBody>
          <a:bodyPr wrap="square" rtlCol="0">
            <a:spAutoFit/>
          </a:bodyPr>
          <a:lstStyle/>
          <a:p>
            <a:pPr marL="457200" indent="-457200">
              <a:lnSpc>
                <a:spcPct val="80000"/>
              </a:lnSpc>
              <a:buClr>
                <a:srgbClr val="0070C0"/>
              </a:buClr>
              <a:buFont typeface="Arial"/>
              <a:buChar char="•"/>
            </a:pPr>
            <a:r>
              <a:rPr lang="en-US" sz="2800" dirty="0">
                <a:solidFill>
                  <a:schemeClr val="tx1">
                    <a:lumMod val="75000"/>
                    <a:lumOff val="25000"/>
                  </a:schemeClr>
                </a:solidFill>
                <a:latin typeface="+mn-lt"/>
                <a:ea typeface="ＭＳ Ｐゴシック" charset="0"/>
                <a:cs typeface="ＭＳ Ｐゴシック" charset="0"/>
              </a:rPr>
              <a:t>Linked courses or learning communities (often organized around theme)</a:t>
            </a:r>
          </a:p>
          <a:p>
            <a:pPr marL="457200" indent="-457200">
              <a:lnSpc>
                <a:spcPct val="80000"/>
              </a:lnSpc>
              <a:buClr>
                <a:srgbClr val="0070C0"/>
              </a:buClr>
              <a:buFont typeface="Arial"/>
              <a:buChar char="•"/>
            </a:pPr>
            <a:endParaRPr lang="en-US" sz="2800" dirty="0">
              <a:solidFill>
                <a:schemeClr val="tx1">
                  <a:lumMod val="75000"/>
                  <a:lumOff val="25000"/>
                </a:schemeClr>
              </a:solidFill>
              <a:latin typeface="+mn-lt"/>
              <a:ea typeface="ＭＳ Ｐゴシック" charset="0"/>
              <a:cs typeface="ＭＳ Ｐゴシック" charset="0"/>
            </a:endParaRPr>
          </a:p>
          <a:p>
            <a:pPr marL="457200" indent="-457200">
              <a:lnSpc>
                <a:spcPct val="80000"/>
              </a:lnSpc>
              <a:buClr>
                <a:srgbClr val="0070C0"/>
              </a:buClr>
              <a:buFont typeface="Arial"/>
              <a:buChar char="•"/>
            </a:pPr>
            <a:r>
              <a:rPr lang="en-US" sz="2800" dirty="0">
                <a:solidFill>
                  <a:schemeClr val="tx1">
                    <a:lumMod val="75000"/>
                    <a:lumOff val="25000"/>
                  </a:schemeClr>
                </a:solidFill>
                <a:latin typeface="+mn-lt"/>
                <a:ea typeface="ＭＳ Ｐゴシック" charset="0"/>
                <a:cs typeface="ＭＳ Ｐゴシック" charset="0"/>
              </a:rPr>
              <a:t>Team teaching of courses</a:t>
            </a:r>
          </a:p>
          <a:p>
            <a:endParaRPr lang="en-US" sz="1600" dirty="0">
              <a:latin typeface="+mn-lt"/>
            </a:endParaRPr>
          </a:p>
        </p:txBody>
      </p:sp>
    </p:spTree>
    <p:extLst>
      <p:ext uri="{BB962C8B-B14F-4D97-AF65-F5344CB8AC3E}">
        <p14:creationId xmlns:p14="http://schemas.microsoft.com/office/powerpoint/2010/main" val="13847759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ags/tag2.xml><?xml version="1.0" encoding="utf-8"?>
<p:tagLst xmlns:a="http://schemas.openxmlformats.org/drawingml/2006/main" xmlns:r="http://schemas.openxmlformats.org/officeDocument/2006/relationships" xmlns:p="http://schemas.openxmlformats.org/presentationml/2006/main">
  <p:tag name="TIMING" val="|1.6"/>
</p:tagLst>
</file>

<file path=ppt/tags/tag3.xml><?xml version="1.0" encoding="utf-8"?>
<p:tagLst xmlns:a="http://schemas.openxmlformats.org/drawingml/2006/main" xmlns:r="http://schemas.openxmlformats.org/officeDocument/2006/relationships" xmlns:p="http://schemas.openxmlformats.org/presentationml/2006/main">
  <p:tag name="TIMING" val="|1.6"/>
</p:tagLst>
</file>

<file path=ppt/tags/tag4.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Default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719881B346B04489DBB1FD3F77338E" ma:contentTypeVersion="22" ma:contentTypeDescription="Create a new document." ma:contentTypeScope="" ma:versionID="c3b478e15887a6fc1729dd18fd54c0ad">
  <xsd:schema xmlns:xsd="http://www.w3.org/2001/XMLSchema" xmlns:xs="http://www.w3.org/2001/XMLSchema" xmlns:p="http://schemas.microsoft.com/office/2006/metadata/properties" xmlns:ns2="dd55edd3-c13a-4196-a8fc-6e8423fa579b" xmlns:ns3="9d1c91eb-701b-4b85-bad8-f6648cdc8e2d" xmlns:ns4="3e268902-b06d-4a84-b7ee-92760eeec0b9" targetNamespace="http://schemas.microsoft.com/office/2006/metadata/properties" ma:root="true" ma:fieldsID="4d0fc31fe41d59f63ef9caaf8953c896" ns2:_="" ns3:_="" ns4:_="">
    <xsd:import namespace="dd55edd3-c13a-4196-a8fc-6e8423fa579b"/>
    <xsd:import namespace="9d1c91eb-701b-4b85-bad8-f6648cdc8e2d"/>
    <xsd:import namespace="3e268902-b06d-4a84-b7ee-92760eeec0b9"/>
    <xsd:element name="properties">
      <xsd:complexType>
        <xsd:sequence>
          <xsd:element name="documentManagement">
            <xsd:complexType>
              <xsd:all>
                <xsd:element ref="ns2:Content_x0020_Author" minOccurs="0"/>
                <xsd:element ref="ns3:Primary_x0020_Presenter" minOccurs="0"/>
                <xsd:element ref="ns2:Other_x0020_Presenters" minOccurs="0"/>
                <xsd:element ref="ns2:i49c2d90aefc475eba00cdbdd5fb6e3e" minOccurs="0"/>
                <xsd:element ref="ns2:TaxCatchAll" minOccurs="0"/>
                <xsd:element ref="ns2:d996becddd684ee0a7622592fd162832" minOccurs="0"/>
                <xsd:element ref="ns2:j805bb02b68b40aa9605c0c2fb3e69c6" minOccurs="0"/>
                <xsd:element ref="ns2:b95820e2835842369b418f737e171bda" minOccurs="0"/>
                <xsd:element ref="ns2:nf80308fca814ec0bc3e3ef799291a1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55edd3-c13a-4196-a8fc-6e8423fa579b" elementFormDefault="qualified">
    <xsd:import namespace="http://schemas.microsoft.com/office/2006/documentManagement/types"/>
    <xsd:import namespace="http://schemas.microsoft.com/office/infopath/2007/PartnerControls"/>
    <xsd:element name="Content_x0020_Author" ma:index="2" nillable="true" ma:displayName="Content Author" ma:internalName="Content_x0020_Author">
      <xsd:simpleType>
        <xsd:restriction base="dms:Text">
          <xsd:maxLength value="255"/>
        </xsd:restriction>
      </xsd:simpleType>
    </xsd:element>
    <xsd:element name="Other_x0020_Presenters" ma:index="6" nillable="true" ma:displayName="Other Presenters" ma:description="Separate names by coma or semicolon" ma:internalName="Other_x0020_Presenters">
      <xsd:simpleType>
        <xsd:restriction base="dms:Text">
          <xsd:maxLength value="255"/>
        </xsd:restriction>
      </xsd:simpleType>
    </xsd:element>
    <xsd:element name="i49c2d90aefc475eba00cdbdd5fb6e3e" ma:index="9" nillable="true" ma:taxonomy="true" ma:internalName="i49c2d90aefc475eba00cdbdd5fb6e3e" ma:taxonomyFieldName="Document_x0020_Type" ma:displayName="Document Type" ma:indexed="true" ma:default="" ma:fieldId="{249c2d90-aefc-475e-ba00-cdbdd5fb6e3e}" ma:sspId="de5cb620-e6fb-443f-8af8-593776910b5f" ma:termSetId="aa33e5c7-164e-49e5-b248-1eda04a19e3b" ma:anchorId="00000000-0000-0000-0000-000000000000" ma:open="false" ma:isKeyword="false">
      <xsd:complexType>
        <xsd:sequence>
          <xsd:element ref="pc:Terms" minOccurs="0" maxOccurs="1"/>
        </xsd:sequence>
      </xsd:complexType>
    </xsd:element>
    <xsd:element name="TaxCatchAll" ma:index="10" nillable="true" ma:displayName="Taxonomy Catch All Column" ma:description="" ma:hidden="true" ma:list="{2c161e17-bc5e-49b9-92f1-b77cfa2bad8e}" ma:internalName="TaxCatchAll" ma:showField="CatchAllData" ma:web="dd55edd3-c13a-4196-a8fc-6e8423fa579b">
      <xsd:complexType>
        <xsd:complexContent>
          <xsd:extension base="dms:MultiChoiceLookup">
            <xsd:sequence>
              <xsd:element name="Value" type="dms:Lookup" maxOccurs="unbounded" minOccurs="0" nillable="true"/>
            </xsd:sequence>
          </xsd:extension>
        </xsd:complexContent>
      </xsd:complexType>
    </xsd:element>
    <xsd:element name="d996becddd684ee0a7622592fd162832" ma:index="12" nillable="true" ma:taxonomy="true" ma:internalName="d996becddd684ee0a7622592fd162832" ma:taxonomyFieldName="Funder" ma:displayName="Funder" ma:indexed="true" ma:default="" ma:fieldId="{d996becd-dd68-4ee0-a762-2592fd162832}" ma:sspId="de5cb620-e6fb-443f-8af8-593776910b5f" ma:termSetId="f69113f0-5da7-449d-8bb3-6ded365cc71f" ma:anchorId="00000000-0000-0000-0000-000000000000" ma:open="false" ma:isKeyword="false">
      <xsd:complexType>
        <xsd:sequence>
          <xsd:element ref="pc:Terms" minOccurs="0" maxOccurs="1"/>
        </xsd:sequence>
      </xsd:complexType>
    </xsd:element>
    <xsd:element name="j805bb02b68b40aa9605c0c2fb3e69c6" ma:index="14" nillable="true" ma:taxonomy="true" ma:internalName="j805bb02b68b40aa9605c0c2fb3e69c6" ma:taxonomyFieldName="Project" ma:displayName="Project" ma:indexed="true" ma:default="" ma:fieldId="{3805bb02-b68b-40aa-9605-c0c2fb3e69c6}" ma:sspId="de5cb620-e6fb-443f-8af8-593776910b5f" ma:termSetId="8c426ee8-1ce9-4d47-9da0-1b85b66bebd2" ma:anchorId="00000000-0000-0000-0000-000000000000" ma:open="false" ma:isKeyword="false">
      <xsd:complexType>
        <xsd:sequence>
          <xsd:element ref="pc:Terms" minOccurs="0" maxOccurs="1"/>
        </xsd:sequence>
      </xsd:complexType>
    </xsd:element>
    <xsd:element name="b95820e2835842369b418f737e171bda" ma:index="16" nillable="true" ma:taxonomy="true" ma:internalName="b95820e2835842369b418f737e171bda" ma:taxonomyFieldName="Year" ma:displayName="Year" ma:indexed="true" ma:default="" ma:fieldId="{b95820e2-8358-4236-9b41-8f737e171bda}" ma:sspId="de5cb620-e6fb-443f-8af8-593776910b5f" ma:termSetId="4e74796d-802f-45f7-8582-ee50282b9aae" ma:anchorId="00000000-0000-0000-0000-000000000000" ma:open="false" ma:isKeyword="false">
      <xsd:complexType>
        <xsd:sequence>
          <xsd:element ref="pc:Terms" minOccurs="0" maxOccurs="1"/>
        </xsd:sequence>
      </xsd:complexType>
    </xsd:element>
    <xsd:element name="nf80308fca814ec0bc3e3ef799291a1e" ma:index="20" nillable="true" ma:taxonomy="true" ma:internalName="nf80308fca814ec0bc3e3ef799291a1e" ma:taxonomyFieldName="Focus" ma:displayName="Focus" ma:default="" ma:fieldId="{7f80308f-ca81-4ec0-bc3e-3ef799291a1e}" ma:taxonomyMulti="true" ma:sspId="de5cb620-e6fb-443f-8af8-593776910b5f" ma:termSetId="b6e29fce-e472-4a30-88ab-fe5dc45b808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d1c91eb-701b-4b85-bad8-f6648cdc8e2d" elementFormDefault="qualified">
    <xsd:import namespace="http://schemas.microsoft.com/office/2006/documentManagement/types"/>
    <xsd:import namespace="http://schemas.microsoft.com/office/infopath/2007/PartnerControls"/>
    <xsd:element name="Primary_x0020_Presenter" ma:index="5" nillable="true" ma:displayName="Primary Presenter" ma:internalName="Primary_x0020_Present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268902-b06d-4a84-b7ee-92760eeec0b9" elementFormDefault="qualified">
    <xsd:import namespace="http://schemas.microsoft.com/office/2006/documentManagement/types"/>
    <xsd:import namespace="http://schemas.microsoft.com/office/infopath/2007/PartnerControls"/>
    <xsd:element name="SharedWithUsers" ma:index="2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49c2d90aefc475eba00cdbdd5fb6e3e xmlns="dd55edd3-c13a-4196-a8fc-6e8423fa579b">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7cba3326-3d97-4f4a-b6a8-3d263d814356</TermId>
        </TermInfo>
      </Terms>
    </i49c2d90aefc475eba00cdbdd5fb6e3e>
    <Other_x0020_Presenters xmlns="dd55edd3-c13a-4196-a8fc-6e8423fa579b" xsi:nil="true"/>
    <b95820e2835842369b418f737e171bda xmlns="dd55edd3-c13a-4196-a8fc-6e8423fa579b">
      <Terms xmlns="http://schemas.microsoft.com/office/infopath/2007/PartnerControls">
        <TermInfo xmlns="http://schemas.microsoft.com/office/infopath/2007/PartnerControls">
          <TermName xmlns="http://schemas.microsoft.com/office/infopath/2007/PartnerControls">2016</TermName>
          <TermId xmlns="http://schemas.microsoft.com/office/infopath/2007/PartnerControls">052a711d-db08-407a-8e46-b6af8f99c4d7</TermId>
        </TermInfo>
      </Terms>
    </b95820e2835842369b418f737e171bda>
    <j805bb02b68b40aa9605c0c2fb3e69c6 xmlns="dd55edd3-c13a-4196-a8fc-6e8423fa579b">
      <Terms xmlns="http://schemas.microsoft.com/office/infopath/2007/PartnerControls"/>
    </j805bb02b68b40aa9605c0c2fb3e69c6>
    <TaxCatchAll xmlns="dd55edd3-c13a-4196-a8fc-6e8423fa579b">
      <Value>4</Value>
      <Value>51</Value>
      <Value>42</Value>
    </TaxCatchAll>
    <nf80308fca814ec0bc3e3ef799291a1e xmlns="dd55edd3-c13a-4196-a8fc-6e8423fa579b">
      <Terms xmlns="http://schemas.microsoft.com/office/infopath/2007/PartnerControls">
        <TermInfo xmlns="http://schemas.microsoft.com/office/infopath/2007/PartnerControls">
          <TermName xmlns="http://schemas.microsoft.com/office/infopath/2007/PartnerControls">CLP-wide</TermName>
          <TermId xmlns="http://schemas.microsoft.com/office/infopath/2007/PartnerControls">718e8f93-f87d-442c-a8d1-dd491c86a454</TermId>
        </TermInfo>
      </Terms>
    </nf80308fca814ec0bc3e3ef799291a1e>
    <d996becddd684ee0a7622592fd162832 xmlns="dd55edd3-c13a-4196-a8fc-6e8423fa579b">
      <Terms xmlns="http://schemas.microsoft.com/office/infopath/2007/PartnerControls"/>
    </d996becddd684ee0a7622592fd162832>
    <Content_x0020_Author xmlns="dd55edd3-c13a-4196-a8fc-6e8423fa579b" xsi:nil="true"/>
    <Primary_x0020_Presenter xmlns="9d1c91eb-701b-4b85-bad8-f6648cdc8e2d" xsi:nil="true"/>
  </documentManagement>
</p:properties>
</file>

<file path=customXml/itemProps1.xml><?xml version="1.0" encoding="utf-8"?>
<ds:datastoreItem xmlns:ds="http://schemas.openxmlformats.org/officeDocument/2006/customXml" ds:itemID="{3A67CC1B-5462-4FED-9714-E2EA21492349}">
  <ds:schemaRefs>
    <ds:schemaRef ds:uri="http://schemas.microsoft.com/sharepoint/v3/contenttype/forms"/>
  </ds:schemaRefs>
</ds:datastoreItem>
</file>

<file path=customXml/itemProps2.xml><?xml version="1.0" encoding="utf-8"?>
<ds:datastoreItem xmlns:ds="http://schemas.openxmlformats.org/officeDocument/2006/customXml" ds:itemID="{EB5FA5EE-0574-46B8-B069-40060D62C8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55edd3-c13a-4196-a8fc-6e8423fa579b"/>
    <ds:schemaRef ds:uri="9d1c91eb-701b-4b85-bad8-f6648cdc8e2d"/>
    <ds:schemaRef ds:uri="3e268902-b06d-4a84-b7ee-92760eeec0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DBEF51-F7F4-4548-A3D6-542C82BF4824}">
  <ds:schemaRefs>
    <ds:schemaRef ds:uri="http://schemas.microsoft.com/office/2006/metadata/properties"/>
    <ds:schemaRef ds:uri="http://purl.org/dc/dcmitype/"/>
    <ds:schemaRef ds:uri="9d1c91eb-701b-4b85-bad8-f6648cdc8e2d"/>
    <ds:schemaRef ds:uri="http://www.w3.org/XML/1998/namespace"/>
    <ds:schemaRef ds:uri="http://schemas.microsoft.com/office/2006/documentManagement/types"/>
    <ds:schemaRef ds:uri="http://schemas.microsoft.com/office/infopath/2007/PartnerControls"/>
    <ds:schemaRef ds:uri="http://purl.org/dc/terms/"/>
    <ds:schemaRef ds:uri="http://purl.org/dc/elements/1.1/"/>
    <ds:schemaRef ds:uri="http://schemas.openxmlformats.org/package/2006/metadata/core-properties"/>
    <ds:schemaRef ds:uri="3e268902-b06d-4a84-b7ee-92760eeec0b9"/>
    <ds:schemaRef ds:uri="dd55edd3-c13a-4196-a8fc-6e8423fa579b"/>
  </ds:schemaRefs>
</ds:datastoreItem>
</file>

<file path=docProps/app.xml><?xml version="1.0" encoding="utf-8"?>
<Properties xmlns="http://schemas.openxmlformats.org/officeDocument/2006/extended-properties" xmlns:vt="http://schemas.openxmlformats.org/officeDocument/2006/docPropsVTypes">
  <Template/>
  <TotalTime>2332</TotalTime>
  <Words>1303</Words>
  <Application>Microsoft Macintosh PowerPoint</Application>
  <PresentationFormat>On-screen Show (4:3)</PresentationFormat>
  <Paragraphs>332</Paragraphs>
  <Slides>42</Slides>
  <Notes>12</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42</vt:i4>
      </vt:variant>
    </vt:vector>
  </HeadingPairs>
  <TitlesOfParts>
    <vt:vector size="59" baseType="lpstr">
      <vt:lpstr>Arial</vt:lpstr>
      <vt:lpstr>Batang</vt:lpstr>
      <vt:lpstr>Cabin</vt:lpstr>
      <vt:lpstr>Calibri</vt:lpstr>
      <vt:lpstr>Calibri Light</vt:lpstr>
      <vt:lpstr>Century Gothic</vt:lpstr>
      <vt:lpstr>David</vt:lpstr>
      <vt:lpstr>Eras Bold ITC</vt:lpstr>
      <vt:lpstr>Gill Sans</vt:lpstr>
      <vt:lpstr>Mangal</vt:lpstr>
      <vt:lpstr>MS PGothic</vt:lpstr>
      <vt:lpstr>ＭＳ Ｐゴシック</vt:lpstr>
      <vt:lpstr>Rockwell</vt:lpstr>
      <vt:lpstr>Wingdings</vt:lpstr>
      <vt:lpstr>Wingdings 3</vt:lpstr>
      <vt:lpstr>Default Theme</vt:lpstr>
      <vt:lpstr>Custom Design</vt:lpstr>
      <vt:lpstr>PowerPoint Presentation</vt:lpstr>
      <vt:lpstr>PowerPoint Presentation</vt:lpstr>
      <vt:lpstr>Objectives for Today’s Workshop</vt:lpstr>
      <vt:lpstr>Opening Question</vt:lpstr>
      <vt:lpstr>PowerPoint Presentation</vt:lpstr>
      <vt:lpstr>PowerPoint Presentation</vt:lpstr>
      <vt:lpstr>“That is the greatest idea ever – the fact that all our courses are integrated.” – CTL Student</vt:lpstr>
      <vt:lpstr>Why Contextualized Teaching and Learning? </vt:lpstr>
      <vt:lpstr>PowerPoint Presentation</vt:lpstr>
      <vt:lpstr>PowerPoint Presentation</vt:lpstr>
      <vt:lpstr>PowerPoint Presentation</vt:lpstr>
      <vt:lpstr>Examples of CTL</vt:lpstr>
      <vt:lpstr>PowerPoint Presentation</vt:lpstr>
      <vt:lpstr>Task One:  Doing Inventory</vt:lpstr>
      <vt:lpstr>Steps</vt:lpstr>
      <vt:lpstr>Steps</vt:lpstr>
      <vt:lpstr>Practice</vt:lpstr>
      <vt:lpstr>PowerPoint Presentation</vt:lpstr>
      <vt:lpstr>Providing context for critical thinking; Problems have visual aids that support the addition &amp; subtraction of fractions</vt:lpstr>
      <vt:lpstr>Math in Fit-up</vt:lpstr>
      <vt:lpstr>PowerPoint Presentation</vt:lpstr>
      <vt:lpstr>PowerPoint Presentation</vt:lpstr>
      <vt:lpstr>PowerPoint Presentation</vt:lpstr>
      <vt:lpstr>PowerPoint Presentation</vt:lpstr>
      <vt:lpstr>Math 220/221: Technical Math Co-created by Math, Welding and Machining faculty at Peralta District </vt:lpstr>
      <vt:lpstr>English for Special Uses (ESU)</vt:lpstr>
      <vt:lpstr>Biology Basic Skills/NC Reading (Co-requisite)</vt:lpstr>
      <vt:lpstr>PowerPoint Presentation</vt:lpstr>
      <vt:lpstr>PowerPoint Presentation</vt:lpstr>
      <vt:lpstr>PowerPoint Presentation</vt:lpstr>
      <vt:lpstr>Pasadena City College Design Technology Pathway</vt:lpstr>
      <vt:lpstr>PowerPoint Presentation</vt:lpstr>
      <vt:lpstr>Laney College English 1A for CTE </vt:lpstr>
      <vt:lpstr>Integrative Learning – Linked Courses (from University of Wisconsin – Eau Claire)</vt:lpstr>
      <vt:lpstr>Rubric Used for Grading Integrated Assignment</vt:lpstr>
      <vt:lpstr>SAMPLE OF COMMON ASSIGNMENT – ENGLISH 1A AND GEOLOGY 30</vt:lpstr>
      <vt:lpstr>PowerPoint Presentation</vt:lpstr>
      <vt:lpstr>PowerPoint Presentation</vt:lpstr>
      <vt:lpstr>PowerPoint Presentation</vt:lpstr>
      <vt:lpstr>PowerPoint Presentation</vt:lpstr>
      <vt:lpstr>PowerPoint Presentation</vt:lpstr>
      <vt:lpstr>PowerPoint Presentation</vt:lpstr>
    </vt:vector>
  </TitlesOfParts>
  <Company>Career Ladders Project</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Robles</dc:creator>
  <cp:lastModifiedBy>Lorraine Slattery-Farrell</cp:lastModifiedBy>
  <cp:revision>178</cp:revision>
  <cp:lastPrinted>2017-05-06T13:00:59Z</cp:lastPrinted>
  <dcterms:created xsi:type="dcterms:W3CDTF">2016-06-25T13:16:36Z</dcterms:created>
  <dcterms:modified xsi:type="dcterms:W3CDTF">2017-05-07T19:00:58Z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0x01010070719881B346B04489DBB1FD3F77338E</vt:lpwstr>
  </property>
  <property fmtid="{D5CDD505-2E9C-101B-9397-08002B2CF9AE}" pid="3" name="Project">
    <vt:lpwstr/>
  </property>
  <property fmtid="{D5CDD505-2E9C-101B-9397-08002B2CF9AE}" pid="4" name="Year">
    <vt:lpwstr>4;#2016|052a711d-db08-407a-8e46-b6af8f99c4d7</vt:lpwstr>
  </property>
  <property fmtid="{D5CDD505-2E9C-101B-9397-08002B2CF9AE}" pid="5" name="Funder">
    <vt:lpwstr/>
  </property>
  <property fmtid="{D5CDD505-2E9C-101B-9397-08002B2CF9AE}" pid="6" name="Document Type">
    <vt:lpwstr>42;#Template|7cba3326-3d97-4f4a-b6a8-3d263d814356</vt:lpwstr>
  </property>
  <property fmtid="{D5CDD505-2E9C-101B-9397-08002B2CF9AE}" pid="7" name="Focus">
    <vt:lpwstr>51;#CLP-wide|718e8f93-f87d-442c-a8d1-dd491c86a454</vt:lpwstr>
  </property>
</Properties>
</file>