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56" r:id="rId2"/>
    <p:sldId id="257" r:id="rId3"/>
    <p:sldId id="326" r:id="rId4"/>
    <p:sldId id="324" r:id="rId5"/>
    <p:sldId id="287" r:id="rId6"/>
    <p:sldId id="306" r:id="rId7"/>
    <p:sldId id="307" r:id="rId8"/>
    <p:sldId id="308" r:id="rId9"/>
    <p:sldId id="309" r:id="rId10"/>
    <p:sldId id="289" r:id="rId11"/>
    <p:sldId id="301" r:id="rId12"/>
    <p:sldId id="322" r:id="rId13"/>
    <p:sldId id="303" r:id="rId14"/>
    <p:sldId id="304" r:id="rId15"/>
    <p:sldId id="319" r:id="rId16"/>
    <p:sldId id="321" r:id="rId17"/>
    <p:sldId id="323" r:id="rId18"/>
    <p:sldId id="302" r:id="rId19"/>
    <p:sldId id="312" r:id="rId20"/>
    <p:sldId id="316" r:id="rId21"/>
    <p:sldId id="314" r:id="rId22"/>
    <p:sldId id="290" r:id="rId23"/>
    <p:sldId id="305" r:id="rId24"/>
    <p:sldId id="317" r:id="rId25"/>
    <p:sldId id="282" r:id="rId26"/>
    <p:sldId id="315"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3"/>
    <p:restoredTop sz="50131" autoAdjust="0"/>
  </p:normalViewPr>
  <p:slideViewPr>
    <p:cSldViewPr>
      <p:cViewPr varScale="1">
        <p:scale>
          <a:sx n="63" d="100"/>
          <a:sy n="63" d="100"/>
        </p:scale>
        <p:origin x="984" y="16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B39B8D-BE4C-431E-9F68-FC35D2DAE5AA}" type="datetimeFigureOut">
              <a:rPr lang="en-US" smtClean="0"/>
              <a:t>5/7/17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3BB34-7A27-4CAC-AA8A-5ABC1E416DA7}" type="slidenum">
              <a:rPr lang="en-US" smtClean="0"/>
              <a:t>‹#›</a:t>
            </a:fld>
            <a:endParaRPr lang="en-US" dirty="0"/>
          </a:p>
        </p:txBody>
      </p:sp>
    </p:spTree>
    <p:extLst>
      <p:ext uri="{BB962C8B-B14F-4D97-AF65-F5344CB8AC3E}">
        <p14:creationId xmlns:p14="http://schemas.microsoft.com/office/powerpoint/2010/main" val="2845226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83BB34-7A27-4CAC-AA8A-5ABC1E416DA7}" type="slidenum">
              <a:rPr lang="en-US" smtClean="0"/>
              <a:t>1</a:t>
            </a:fld>
            <a:endParaRPr lang="en-US" dirty="0"/>
          </a:p>
        </p:txBody>
      </p:sp>
    </p:spTree>
    <p:extLst>
      <p:ext uri="{BB962C8B-B14F-4D97-AF65-F5344CB8AC3E}">
        <p14:creationId xmlns:p14="http://schemas.microsoft.com/office/powerpoint/2010/main" val="696181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3</a:t>
            </a:fld>
            <a:endParaRPr lang="en-US"/>
          </a:p>
        </p:txBody>
      </p:sp>
    </p:spTree>
    <p:extLst>
      <p:ext uri="{BB962C8B-B14F-4D97-AF65-F5344CB8AC3E}">
        <p14:creationId xmlns:p14="http://schemas.microsoft.com/office/powerpoint/2010/main" val="16816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F5C029-5E50-4781-9B35-C454C2BED9F4}" type="datetimeFigureOut">
              <a:rPr lang="en-US" smtClean="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C029-5E50-4781-9B35-C454C2BED9F4}" type="datetimeFigureOut">
              <a:rPr lang="en-US" smtClean="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F5C029-5E50-4781-9B35-C454C2BED9F4}" type="datetimeFigureOut">
              <a:rPr lang="en-US" smtClean="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C029-5E50-4781-9B35-C454C2BED9F4}" type="datetimeFigureOut">
              <a:rPr lang="en-US" smtClean="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5C029-5E50-4781-9B35-C454C2BED9F4}" type="datetimeFigureOut">
              <a:rPr lang="en-US" smtClean="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F5C029-5E50-4781-9B35-C454C2BED9F4}" type="datetimeFigureOut">
              <a:rPr lang="en-US" smtClean="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F5C029-5E50-4781-9B35-C454C2BED9F4}" type="datetimeFigureOut">
              <a:rPr lang="en-US" smtClean="0"/>
              <a:t>5/7/17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2E0010-E065-4399-B15A-1EC00457C896}"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5C029-5E50-4781-9B35-C454C2BED9F4}" type="datetimeFigureOut">
              <a:rPr lang="en-US" smtClean="0"/>
              <a:t>5/7/17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5C029-5E50-4781-9B35-C454C2BED9F4}" type="datetimeFigureOut">
              <a:rPr lang="en-US" smtClean="0"/>
              <a:t>5/7/17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5C029-5E50-4781-9B35-C454C2BED9F4}" type="datetimeFigureOut">
              <a:rPr lang="en-US" smtClean="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5C029-5E50-4781-9B35-C454C2BED9F4}" type="datetimeFigureOut">
              <a:rPr lang="en-US" smtClean="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F5C029-5E50-4781-9B35-C454C2BED9F4}" type="datetimeFigureOut">
              <a:rPr lang="en-US" smtClean="0"/>
              <a:t>5/7/17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72E0010-E065-4399-B15A-1EC00457C89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avisondolores@foothill.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708" y="1295400"/>
            <a:ext cx="7848600" cy="1927225"/>
          </a:xfrm>
        </p:spPr>
        <p:txBody>
          <a:bodyPr/>
          <a:lstStyle/>
          <a:p>
            <a:r>
              <a:rPr lang="en-US" sz="4000" dirty="0" smtClean="0"/>
              <a:t>Curriculum Streamlining</a:t>
            </a:r>
            <a:endParaRPr lang="en-US" sz="4000" dirty="0"/>
          </a:p>
        </p:txBody>
      </p:sp>
      <p:sp>
        <p:nvSpPr>
          <p:cNvPr id="3" name="Subtitle 2"/>
          <p:cNvSpPr>
            <a:spLocks noGrp="1"/>
          </p:cNvSpPr>
          <p:nvPr>
            <p:ph type="subTitle" idx="1"/>
          </p:nvPr>
        </p:nvSpPr>
        <p:spPr>
          <a:xfrm>
            <a:off x="381000" y="4038600"/>
            <a:ext cx="8001000" cy="2209800"/>
          </a:xfrm>
        </p:spPr>
        <p:txBody>
          <a:bodyPr>
            <a:normAutofit fontScale="92500"/>
          </a:bodyPr>
          <a:lstStyle/>
          <a:p>
            <a:r>
              <a:rPr lang="en-US" b="1" dirty="0" smtClean="0"/>
              <a:t>CTE Leadership Institute 2017</a:t>
            </a:r>
          </a:p>
          <a:p>
            <a:endParaRPr lang="en-US" b="1" dirty="0"/>
          </a:p>
          <a:p>
            <a:r>
              <a:rPr lang="en-US" b="1" dirty="0" smtClean="0"/>
              <a:t>Dolores Davison, ASCCC Secretary and Curriculum Chair </a:t>
            </a:r>
          </a:p>
          <a:p>
            <a:r>
              <a:rPr lang="en-US" b="1" dirty="0" smtClean="0"/>
              <a:t>Katie </a:t>
            </a:r>
            <a:r>
              <a:rPr lang="en-US" b="1" dirty="0" err="1" smtClean="0"/>
              <a:t>Krolikowski</a:t>
            </a:r>
            <a:r>
              <a:rPr lang="en-US" b="1" dirty="0" smtClean="0"/>
              <a:t>, ASCCC CTE Leadership Committee</a:t>
            </a:r>
          </a:p>
        </p:txBody>
      </p:sp>
    </p:spTree>
    <p:extLst>
      <p:ext uri="{BB962C8B-B14F-4D97-AF65-F5344CB8AC3E}">
        <p14:creationId xmlns:p14="http://schemas.microsoft.com/office/powerpoint/2010/main" val="194981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Progress to date</a:t>
            </a:r>
            <a:endParaRPr lang="en-US" dirty="0"/>
          </a:p>
        </p:txBody>
      </p:sp>
      <p:sp>
        <p:nvSpPr>
          <p:cNvPr id="5" name="Text Placeholder 4"/>
          <p:cNvSpPr>
            <a:spLocks noGrp="1"/>
          </p:cNvSpPr>
          <p:nvPr>
            <p:ph type="body" idx="1"/>
          </p:nvPr>
        </p:nvSpPr>
        <p:spPr/>
        <p:txBody>
          <a:bodyPr>
            <a:normAutofit fontScale="92500" lnSpcReduction="10000"/>
          </a:bodyPr>
          <a:lstStyle/>
          <a:p>
            <a:r>
              <a:rPr lang="en-US" dirty="0" smtClean="0"/>
              <a:t>SACC</a:t>
            </a:r>
            <a:endParaRPr lang="en-US" dirty="0"/>
          </a:p>
          <a:p>
            <a:r>
              <a:rPr lang="en-US" dirty="0" smtClean="0"/>
              <a:t>State Chancellor’s office</a:t>
            </a:r>
          </a:p>
          <a:p>
            <a:r>
              <a:rPr lang="en-US" dirty="0" smtClean="0"/>
              <a:t>5C identified local and statewide issues to tackle next</a:t>
            </a:r>
          </a:p>
          <a:p>
            <a:r>
              <a:rPr lang="en-US" dirty="0" smtClean="0"/>
              <a:t>Which issues are most important to CTE faculty?</a:t>
            </a:r>
          </a:p>
        </p:txBody>
      </p:sp>
    </p:spTree>
    <p:extLst>
      <p:ext uri="{BB962C8B-B14F-4D97-AF65-F5344CB8AC3E}">
        <p14:creationId xmlns:p14="http://schemas.microsoft.com/office/powerpoint/2010/main" val="1863977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229600" cy="990600"/>
          </a:xfrm>
        </p:spPr>
        <p:txBody>
          <a:bodyPr>
            <a:noAutofit/>
          </a:bodyPr>
          <a:lstStyle/>
          <a:p>
            <a:r>
              <a:rPr lang="en-US" sz="3200" dirty="0" smtClean="0"/>
              <a:t>SACC Effective </a:t>
            </a:r>
            <a:r>
              <a:rPr lang="en-US" sz="3200" dirty="0"/>
              <a:t>P</a:t>
            </a:r>
            <a:r>
              <a:rPr lang="en-US" sz="3200" dirty="0" smtClean="0"/>
              <a:t>ractices and Accomplishments over </a:t>
            </a:r>
            <a:r>
              <a:rPr lang="en-US" sz="3200" dirty="0"/>
              <a:t>the P</a:t>
            </a:r>
            <a:r>
              <a:rPr lang="en-US" sz="3200" dirty="0" smtClean="0"/>
              <a:t>revious 2 </a:t>
            </a:r>
            <a:r>
              <a:rPr lang="en-US" sz="3200" dirty="0"/>
              <a:t>Y</a:t>
            </a:r>
            <a:r>
              <a:rPr lang="en-US" sz="3200" dirty="0" smtClean="0"/>
              <a:t>ears</a:t>
            </a:r>
            <a:r>
              <a:rPr lang="en-US" sz="3200" dirty="0"/>
              <a:t>:</a:t>
            </a:r>
            <a:br>
              <a:rPr lang="en-US" sz="3200" dirty="0"/>
            </a:br>
            <a:endParaRPr lang="en-US" sz="3200" dirty="0"/>
          </a:p>
        </p:txBody>
      </p:sp>
      <p:sp>
        <p:nvSpPr>
          <p:cNvPr id="3" name="Content Placeholder 2"/>
          <p:cNvSpPr>
            <a:spLocks noGrp="1"/>
          </p:cNvSpPr>
          <p:nvPr>
            <p:ph idx="1"/>
          </p:nvPr>
        </p:nvSpPr>
        <p:spPr/>
        <p:txBody>
          <a:bodyPr/>
          <a:lstStyle/>
          <a:p>
            <a:pPr lvl="1"/>
            <a:r>
              <a:rPr lang="en-US" sz="3200" dirty="0" smtClean="0"/>
              <a:t>Established </a:t>
            </a:r>
            <a:r>
              <a:rPr lang="en-US" sz="3200" dirty="0"/>
              <a:t>hours and units calculations</a:t>
            </a:r>
          </a:p>
          <a:p>
            <a:pPr lvl="1"/>
            <a:r>
              <a:rPr lang="en-US" sz="3200" dirty="0"/>
              <a:t>Auto approval of nonsubstantial </a:t>
            </a:r>
            <a:r>
              <a:rPr lang="en-US" sz="3200" dirty="0" smtClean="0"/>
              <a:t>credit </a:t>
            </a:r>
            <a:r>
              <a:rPr lang="en-US" sz="3200" dirty="0"/>
              <a:t>courses</a:t>
            </a:r>
          </a:p>
          <a:p>
            <a:pPr lvl="1"/>
            <a:r>
              <a:rPr lang="en-US" sz="3200" dirty="0" smtClean="0"/>
              <a:t>Modify Title </a:t>
            </a:r>
            <a:r>
              <a:rPr lang="en-US" sz="3200" dirty="0"/>
              <a:t>5 </a:t>
            </a:r>
            <a:r>
              <a:rPr lang="en-US" sz="3200" dirty="0" smtClean="0"/>
              <a:t>to </a:t>
            </a:r>
            <a:r>
              <a:rPr lang="en-US" sz="3200" dirty="0"/>
              <a:t>delegate local authority for stand-alone credit courses</a:t>
            </a:r>
          </a:p>
          <a:p>
            <a:pPr lvl="1"/>
            <a:r>
              <a:rPr lang="en-US" sz="3200" dirty="0"/>
              <a:t>Increase </a:t>
            </a:r>
            <a:r>
              <a:rPr lang="en-US" sz="3200" dirty="0" smtClean="0"/>
              <a:t>availability of </a:t>
            </a:r>
            <a:r>
              <a:rPr lang="en-US" sz="3200" dirty="0"/>
              <a:t>curriculum training</a:t>
            </a:r>
          </a:p>
          <a:p>
            <a:pPr lvl="1"/>
            <a:r>
              <a:rPr lang="en-US" sz="3200" dirty="0"/>
              <a:t>Peer review workshops</a:t>
            </a:r>
          </a:p>
          <a:p>
            <a:pPr lvl="1"/>
            <a:r>
              <a:rPr lang="en-US" sz="3200" dirty="0"/>
              <a:t>Improved </a:t>
            </a:r>
            <a:r>
              <a:rPr lang="en-US" sz="3200" dirty="0" smtClean="0"/>
              <a:t>communications </a:t>
            </a:r>
            <a:endParaRPr lang="en-US" sz="3200" dirty="0"/>
          </a:p>
          <a:p>
            <a:endParaRPr lang="en-US" dirty="0"/>
          </a:p>
        </p:txBody>
      </p:sp>
    </p:spTree>
    <p:extLst>
      <p:ext uri="{BB962C8B-B14F-4D97-AF65-F5344CB8AC3E}">
        <p14:creationId xmlns:p14="http://schemas.microsoft.com/office/powerpoint/2010/main" val="1301109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Substantial Change to Curriculum Approval Process!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6256"/>
          <a:stretch/>
        </p:blipFill>
        <p:spPr>
          <a:xfrm>
            <a:off x="533400" y="1573361"/>
            <a:ext cx="8153400" cy="5064077"/>
          </a:xfrm>
          <a:prstGeom prst="rect">
            <a:avLst/>
          </a:prstGeom>
        </p:spPr>
      </p:pic>
    </p:spTree>
    <p:extLst>
      <p:ext uri="{BB962C8B-B14F-4D97-AF65-F5344CB8AC3E}">
        <p14:creationId xmlns:p14="http://schemas.microsoft.com/office/powerpoint/2010/main" val="244603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Actions:  Credit Course Certification</a:t>
            </a:r>
            <a:endParaRPr lang="en-US" dirty="0"/>
          </a:p>
        </p:txBody>
      </p:sp>
      <p:sp>
        <p:nvSpPr>
          <p:cNvPr id="3" name="Content Placeholder 2"/>
          <p:cNvSpPr>
            <a:spLocks noGrp="1"/>
          </p:cNvSpPr>
          <p:nvPr>
            <p:ph idx="1"/>
          </p:nvPr>
        </p:nvSpPr>
        <p:spPr/>
        <p:txBody>
          <a:bodyPr>
            <a:normAutofit lnSpcReduction="10000"/>
          </a:bodyPr>
          <a:lstStyle/>
          <a:p>
            <a:r>
              <a:rPr lang="en-US" sz="3000" dirty="0" smtClean="0"/>
              <a:t>Annual Credit Courses Certification</a:t>
            </a:r>
          </a:p>
          <a:p>
            <a:pPr lvl="1"/>
            <a:r>
              <a:rPr lang="en-US" sz="2400" dirty="0" smtClean="0"/>
              <a:t>Initial document was due December 16, 2016</a:t>
            </a:r>
          </a:p>
          <a:p>
            <a:pPr lvl="2"/>
            <a:r>
              <a:rPr lang="en-US" sz="2200" dirty="0" smtClean="0"/>
              <a:t>112 of 113 colleges have now signed the certification </a:t>
            </a:r>
          </a:p>
          <a:p>
            <a:pPr lvl="1"/>
            <a:r>
              <a:rPr lang="en-US" sz="2400" dirty="0" smtClean="0"/>
              <a:t>CIO and Curriculum Chair signature </a:t>
            </a:r>
          </a:p>
          <a:p>
            <a:pPr lvl="1"/>
            <a:r>
              <a:rPr lang="en-US" sz="2400" dirty="0" smtClean="0"/>
              <a:t>Will be due annually on 1 October beginning in 2017 </a:t>
            </a:r>
          </a:p>
          <a:p>
            <a:pPr lvl="1"/>
            <a:endParaRPr lang="en-US" sz="1000" dirty="0"/>
          </a:p>
          <a:p>
            <a:r>
              <a:rPr lang="en-US" sz="3000" dirty="0"/>
              <a:t>This certification applies to the </a:t>
            </a:r>
            <a:r>
              <a:rPr lang="en-US" sz="3000" dirty="0" smtClean="0"/>
              <a:t>following: </a:t>
            </a:r>
            <a:endParaRPr lang="en-US" sz="3000" dirty="0"/>
          </a:p>
          <a:p>
            <a:pPr lvl="1"/>
            <a:r>
              <a:rPr lang="en-US" dirty="0"/>
              <a:t>1. </a:t>
            </a:r>
            <a:r>
              <a:rPr lang="en-US" sz="2400" dirty="0"/>
              <a:t>New </a:t>
            </a:r>
            <a:r>
              <a:rPr lang="en-US" sz="2400" dirty="0" smtClean="0"/>
              <a:t>course proposals </a:t>
            </a:r>
            <a:r>
              <a:rPr lang="en-US" sz="2400" dirty="0"/>
              <a:t>to existing approved credit programs </a:t>
            </a:r>
          </a:p>
          <a:p>
            <a:pPr lvl="1"/>
            <a:r>
              <a:rPr lang="en-US" sz="2400" dirty="0"/>
              <a:t>2. Substantial change proposals </a:t>
            </a:r>
            <a:r>
              <a:rPr lang="en-US" sz="2400" dirty="0" smtClean="0"/>
              <a:t>for credit courses</a:t>
            </a:r>
            <a:endParaRPr lang="en-US" sz="2400" dirty="0"/>
          </a:p>
          <a:p>
            <a:pPr lvl="1"/>
            <a:r>
              <a:rPr lang="en-US" sz="2400" dirty="0"/>
              <a:t>3. Stand-alone proposals </a:t>
            </a:r>
          </a:p>
          <a:p>
            <a:pPr lvl="1"/>
            <a:r>
              <a:rPr lang="en-US" sz="2400" dirty="0"/>
              <a:t>4. Nonsubstantial change proposals</a:t>
            </a:r>
            <a:r>
              <a:rPr lang="en-US" dirty="0"/>
              <a:t> </a:t>
            </a:r>
            <a:r>
              <a:rPr lang="en-US" sz="2400" dirty="0" smtClean="0"/>
              <a:t>for credit courses </a:t>
            </a:r>
            <a:endParaRPr lang="en-US" sz="2400" dirty="0"/>
          </a:p>
          <a:p>
            <a:pPr marL="236538" lvl="1" indent="-182563"/>
            <a:endParaRPr lang="en-US" dirty="0" smtClean="0"/>
          </a:p>
          <a:p>
            <a:pPr lvl="1"/>
            <a:endParaRPr lang="en-US" dirty="0"/>
          </a:p>
        </p:txBody>
      </p:sp>
    </p:spTree>
    <p:extLst>
      <p:ext uri="{BB962C8B-B14F-4D97-AF65-F5344CB8AC3E}">
        <p14:creationId xmlns:p14="http://schemas.microsoft.com/office/powerpoint/2010/main" val="1832247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Credit </a:t>
            </a:r>
            <a:r>
              <a:rPr lang="en-US" dirty="0" smtClean="0"/>
              <a:t>Courses Need to Demonstrate that Both of the Documents Below Were Used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6231" y="1676070"/>
            <a:ext cx="7611538" cy="4725060"/>
          </a:xfrm>
          <a:prstGeom prst="rect">
            <a:avLst/>
          </a:prstGeom>
        </p:spPr>
      </p:pic>
    </p:spTree>
    <p:extLst>
      <p:ext uri="{BB962C8B-B14F-4D97-AF65-F5344CB8AC3E}">
        <p14:creationId xmlns:p14="http://schemas.microsoft.com/office/powerpoint/2010/main" val="4085661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0"/>
            <a:ext cx="9144000" cy="6553200"/>
          </a:xfrm>
          <a:prstGeom prst="rect">
            <a:avLst/>
          </a:prstGeom>
        </p:spPr>
      </p:pic>
    </p:spTree>
    <p:extLst>
      <p:ext uri="{BB962C8B-B14F-4D97-AF65-F5344CB8AC3E}">
        <p14:creationId xmlns:p14="http://schemas.microsoft.com/office/powerpoint/2010/main" val="569178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Quick Reminder</a:t>
            </a:r>
            <a:endParaRPr lang="en-US" dirty="0"/>
          </a:p>
        </p:txBody>
      </p:sp>
      <p:sp>
        <p:nvSpPr>
          <p:cNvPr id="5" name="Content Placeholder 4"/>
          <p:cNvSpPr>
            <a:spLocks noGrp="1"/>
          </p:cNvSpPr>
          <p:nvPr>
            <p:ph idx="1"/>
          </p:nvPr>
        </p:nvSpPr>
        <p:spPr/>
        <p:txBody>
          <a:bodyPr>
            <a:normAutofit fontScale="92500" lnSpcReduction="10000"/>
          </a:bodyPr>
          <a:lstStyle/>
          <a:p>
            <a:r>
              <a:rPr lang="en-US" sz="3200" dirty="0" smtClean="0"/>
              <a:t>All curriculum (courses and programs, credit and non credit, standalone, etc.) must still be submitted to the Chancellor’s Office Curriculum Inventory for chaptering!!!</a:t>
            </a:r>
          </a:p>
          <a:p>
            <a:r>
              <a:rPr lang="en-US" sz="3200" dirty="0" smtClean="0"/>
              <a:t>For colleges that have signed the certification, credit courses will be automatically approved; for those colleges that don’t sign, their courses will go into the queue.</a:t>
            </a:r>
          </a:p>
          <a:p>
            <a:r>
              <a:rPr lang="en-US" sz="3200" dirty="0" smtClean="0"/>
              <a:t>All other curriculum pieces (for the moment) will go into the queue for approval by the Chancellor’s Office.</a:t>
            </a:r>
          </a:p>
          <a:p>
            <a:endParaRPr lang="en-US" dirty="0"/>
          </a:p>
          <a:p>
            <a:endParaRPr lang="en-US" dirty="0" smtClean="0"/>
          </a:p>
        </p:txBody>
      </p:sp>
    </p:spTree>
    <p:extLst>
      <p:ext uri="{BB962C8B-B14F-4D97-AF65-F5344CB8AC3E}">
        <p14:creationId xmlns:p14="http://schemas.microsoft.com/office/powerpoint/2010/main" val="1099028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Efficient Curriculum Processes still not a reality</a:t>
            </a:r>
            <a:endParaRPr lang="en-US" dirty="0"/>
          </a:p>
        </p:txBody>
      </p:sp>
      <p:sp>
        <p:nvSpPr>
          <p:cNvPr id="3" name="Content Placeholder 2"/>
          <p:cNvSpPr>
            <a:spLocks noGrp="1"/>
          </p:cNvSpPr>
          <p:nvPr>
            <p:ph idx="1"/>
          </p:nvPr>
        </p:nvSpPr>
        <p:spPr/>
        <p:txBody>
          <a:bodyPr>
            <a:normAutofit/>
          </a:bodyPr>
          <a:lstStyle/>
          <a:p>
            <a:r>
              <a:rPr lang="en-US" sz="3200" dirty="0" smtClean="0"/>
              <a:t>A number of issues remain at the local level</a:t>
            </a:r>
          </a:p>
          <a:p>
            <a:pPr marL="182880" lvl="1"/>
            <a:r>
              <a:rPr lang="en-US" sz="3200" dirty="0" smtClean="0"/>
              <a:t>Which </a:t>
            </a:r>
            <a:r>
              <a:rPr lang="en-US" sz="3200" dirty="0"/>
              <a:t>concerns/roadblocks are most important to CTE faculty? </a:t>
            </a:r>
            <a:endParaRPr lang="en-US" sz="3200" dirty="0" smtClean="0"/>
          </a:p>
          <a:p>
            <a:pPr marL="182880" lvl="1"/>
            <a:r>
              <a:rPr lang="en-US" sz="3200" dirty="0" smtClean="0"/>
              <a:t>What </a:t>
            </a:r>
            <a:r>
              <a:rPr lang="en-US" sz="3200" dirty="0"/>
              <a:t>role should CTE faculty play in curriculum processes</a:t>
            </a:r>
            <a:r>
              <a:rPr lang="en-US" sz="3200" dirty="0" smtClean="0"/>
              <a:t>?</a:t>
            </a:r>
            <a:endParaRPr lang="en-US" sz="3200" dirty="0"/>
          </a:p>
        </p:txBody>
      </p:sp>
    </p:spTree>
    <p:extLst>
      <p:ext uri="{BB962C8B-B14F-4D97-AF65-F5344CB8AC3E}">
        <p14:creationId xmlns:p14="http://schemas.microsoft.com/office/powerpoint/2010/main" val="791822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Far North Project</a:t>
            </a:r>
            <a:endParaRPr lang="en-US" dirty="0"/>
          </a:p>
        </p:txBody>
      </p:sp>
      <p:sp>
        <p:nvSpPr>
          <p:cNvPr id="3" name="Content Placeholder 2"/>
          <p:cNvSpPr>
            <a:spLocks noGrp="1"/>
          </p:cNvSpPr>
          <p:nvPr>
            <p:ph idx="1"/>
          </p:nvPr>
        </p:nvSpPr>
        <p:spPr/>
        <p:txBody>
          <a:bodyPr>
            <a:normAutofit/>
          </a:bodyPr>
          <a:lstStyle/>
          <a:p>
            <a:r>
              <a:rPr lang="en-US" sz="2800" dirty="0" smtClean="0"/>
              <a:t>Convened between June and October 2016</a:t>
            </a:r>
          </a:p>
          <a:p>
            <a:r>
              <a:rPr lang="en-US" sz="2800" dirty="0" smtClean="0"/>
              <a:t>Brought together members of 10 curriculum committees from the North Far North Region</a:t>
            </a:r>
          </a:p>
          <a:p>
            <a:r>
              <a:rPr lang="en-US" sz="2800" dirty="0" smtClean="0"/>
              <a:t>Looked at local approval processes (Board of Governors WFTF Recommendation 8)</a:t>
            </a:r>
          </a:p>
          <a:p>
            <a:r>
              <a:rPr lang="en-US" sz="2800" dirty="0" smtClean="0"/>
              <a:t>Determined that many of the issues could be either resolved locally or through changes with the process at the Chancellor’s Office </a:t>
            </a:r>
            <a:endParaRPr lang="en-US" sz="2800" dirty="0"/>
          </a:p>
        </p:txBody>
      </p:sp>
    </p:spTree>
    <p:extLst>
      <p:ext uri="{BB962C8B-B14F-4D97-AF65-F5344CB8AC3E}">
        <p14:creationId xmlns:p14="http://schemas.microsoft.com/office/powerpoint/2010/main" val="4274680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Discoveries in 5C and NFN Projects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Concerns regarding local approval processes include:</a:t>
            </a:r>
          </a:p>
          <a:p>
            <a:pPr lvl="1"/>
            <a:r>
              <a:rPr lang="en-US" sz="2200" dirty="0"/>
              <a:t>Lack of training for curriculum chairs, as well as turnover of curriculum chairs and lack of release time </a:t>
            </a:r>
          </a:p>
          <a:p>
            <a:pPr lvl="1"/>
            <a:r>
              <a:rPr lang="en-US" sz="2200" dirty="0" smtClean="0"/>
              <a:t>Turn over of CIOs, and lack of familiarity with local processes</a:t>
            </a:r>
          </a:p>
          <a:p>
            <a:pPr lvl="1"/>
            <a:r>
              <a:rPr lang="en-US" sz="2200" dirty="0" smtClean="0"/>
              <a:t>Lack </a:t>
            </a:r>
            <a:r>
              <a:rPr lang="en-US" sz="2200" dirty="0"/>
              <a:t>of training at the local level for </a:t>
            </a:r>
            <a:r>
              <a:rPr lang="en-US" sz="2200" dirty="0" smtClean="0"/>
              <a:t>curriculum </a:t>
            </a:r>
            <a:r>
              <a:rPr lang="en-US" sz="2200" dirty="0"/>
              <a:t>specialists (and sometimes the lack of a curriculum specialist at </a:t>
            </a:r>
            <a:r>
              <a:rPr lang="en-US" sz="2200" dirty="0" smtClean="0"/>
              <a:t>the college)</a:t>
            </a:r>
            <a:endParaRPr lang="en-US" sz="2200" dirty="0"/>
          </a:p>
          <a:p>
            <a:pPr lvl="1"/>
            <a:r>
              <a:rPr lang="en-US" sz="2200" dirty="0" smtClean="0"/>
              <a:t>Variations in in curriculum timelines (first readings, second readings, frequency of curriculum meetings)</a:t>
            </a:r>
          </a:p>
          <a:p>
            <a:pPr lvl="1"/>
            <a:r>
              <a:rPr lang="en-US" sz="2200" dirty="0" smtClean="0"/>
              <a:t>Variations in submission of curriculum to the Board of Trustees</a:t>
            </a:r>
            <a:endParaRPr lang="en-US" sz="2200" dirty="0"/>
          </a:p>
          <a:p>
            <a:pPr lvl="1"/>
            <a:r>
              <a:rPr lang="en-US" sz="2200" dirty="0" smtClean="0"/>
              <a:t>Overall length of approval process does not allow for necessary changes to curriculum due to industry demands </a:t>
            </a:r>
          </a:p>
          <a:p>
            <a:pPr lvl="1"/>
            <a:endParaRPr lang="en-US" dirty="0"/>
          </a:p>
          <a:p>
            <a:endParaRPr lang="en-US" dirty="0"/>
          </a:p>
          <a:p>
            <a:endParaRPr lang="en-US" dirty="0"/>
          </a:p>
        </p:txBody>
      </p:sp>
    </p:spTree>
    <p:extLst>
      <p:ext uri="{BB962C8B-B14F-4D97-AF65-F5344CB8AC3E}">
        <p14:creationId xmlns:p14="http://schemas.microsoft.com/office/powerpoint/2010/main" val="1223894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Curriculum Streamlining Brief History</a:t>
            </a:r>
          </a:p>
          <a:p>
            <a:pPr lvl="1"/>
            <a:r>
              <a:rPr lang="en-US" sz="2800" dirty="0" smtClean="0"/>
              <a:t>What does this mean at my local campus? </a:t>
            </a:r>
          </a:p>
          <a:p>
            <a:pPr lvl="1"/>
            <a:r>
              <a:rPr lang="en-US" sz="2800" dirty="0" smtClean="0"/>
              <a:t>What role should CTE faculty play in curriculum processes?</a:t>
            </a:r>
            <a:endParaRPr lang="en-US" sz="2800" dirty="0"/>
          </a:p>
          <a:p>
            <a:r>
              <a:rPr lang="en-US" sz="3200" dirty="0" smtClean="0"/>
              <a:t>Progress to date</a:t>
            </a:r>
          </a:p>
          <a:p>
            <a:pPr lvl="1"/>
            <a:r>
              <a:rPr lang="en-US" sz="2800" dirty="0" smtClean="0"/>
              <a:t>Changes by SACC have improved efficiency</a:t>
            </a:r>
          </a:p>
          <a:p>
            <a:pPr lvl="1"/>
            <a:r>
              <a:rPr lang="en-US" sz="2800" dirty="0" smtClean="0"/>
              <a:t>Certification process is a major change</a:t>
            </a:r>
          </a:p>
          <a:p>
            <a:pPr lvl="1"/>
            <a:r>
              <a:rPr lang="en-US" sz="2800" dirty="0" smtClean="0"/>
              <a:t>Far North and other 5C projects identified </a:t>
            </a:r>
            <a:r>
              <a:rPr lang="en-US" sz="2800" b="1" dirty="0" smtClean="0"/>
              <a:t>local</a:t>
            </a:r>
            <a:r>
              <a:rPr lang="en-US" sz="2800" dirty="0" smtClean="0"/>
              <a:t> roadblocks to efficient curriculum changes</a:t>
            </a:r>
          </a:p>
          <a:p>
            <a:pPr lvl="1"/>
            <a:r>
              <a:rPr lang="en-US" sz="2800" dirty="0" smtClean="0"/>
              <a:t>5C work intended to help address roadblocks</a:t>
            </a:r>
          </a:p>
          <a:p>
            <a:pPr lvl="1"/>
            <a:r>
              <a:rPr lang="en-US" sz="2800" dirty="0" smtClean="0"/>
              <a:t>Which concerns/roadblocks are most important to CTE faculty? </a:t>
            </a:r>
          </a:p>
          <a:p>
            <a:r>
              <a:rPr lang="en-US" sz="3200" dirty="0" smtClean="0"/>
              <a:t>Next Steps</a:t>
            </a:r>
          </a:p>
          <a:p>
            <a:pPr lvl="1"/>
            <a:r>
              <a:rPr lang="en-US" sz="2800" dirty="0" smtClean="0"/>
              <a:t>Chancellor’s office</a:t>
            </a:r>
          </a:p>
          <a:p>
            <a:pPr lvl="1"/>
            <a:r>
              <a:rPr lang="en-US" sz="2800" dirty="0" smtClean="0"/>
              <a:t>Regional consortia: How can CTE faculty get involved?</a:t>
            </a:r>
            <a:endParaRPr lang="en-US" sz="2800" dirty="0"/>
          </a:p>
        </p:txBody>
      </p:sp>
    </p:spTree>
    <p:extLst>
      <p:ext uri="{BB962C8B-B14F-4D97-AF65-F5344CB8AC3E}">
        <p14:creationId xmlns:p14="http://schemas.microsoft.com/office/powerpoint/2010/main" val="2644651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 of 5C Work</a:t>
            </a:r>
            <a:endParaRPr lang="en-US" dirty="0"/>
          </a:p>
        </p:txBody>
      </p:sp>
      <p:sp>
        <p:nvSpPr>
          <p:cNvPr id="3" name="Content Placeholder 2"/>
          <p:cNvSpPr>
            <a:spLocks noGrp="1"/>
          </p:cNvSpPr>
          <p:nvPr>
            <p:ph idx="1"/>
          </p:nvPr>
        </p:nvSpPr>
        <p:spPr/>
        <p:txBody>
          <a:bodyPr>
            <a:normAutofit lnSpcReduction="10000"/>
          </a:bodyPr>
          <a:lstStyle/>
          <a:p>
            <a:pPr lvl="1"/>
            <a:r>
              <a:rPr lang="en-US" sz="2800" dirty="0" smtClean="0"/>
              <a:t>Definitions </a:t>
            </a:r>
            <a:r>
              <a:rPr lang="en-US" sz="2800" dirty="0"/>
              <a:t>of Basic </a:t>
            </a:r>
            <a:r>
              <a:rPr lang="en-US" sz="2800" dirty="0" smtClean="0"/>
              <a:t>Skills/ESL </a:t>
            </a:r>
            <a:r>
              <a:rPr lang="en-US" sz="2800" dirty="0"/>
              <a:t>Coding Issues</a:t>
            </a:r>
          </a:p>
          <a:p>
            <a:pPr lvl="1"/>
            <a:r>
              <a:rPr lang="en-US" sz="2800" dirty="0"/>
              <a:t>TOP Code Alignment (with </a:t>
            </a:r>
            <a:r>
              <a:rPr lang="en-US" sz="2800" dirty="0" err="1"/>
              <a:t>WestEd</a:t>
            </a:r>
            <a:r>
              <a:rPr lang="en-US" sz="2800" dirty="0"/>
              <a:t>)</a:t>
            </a:r>
          </a:p>
          <a:p>
            <a:pPr lvl="1"/>
            <a:r>
              <a:rPr lang="en-US" sz="2800" dirty="0"/>
              <a:t>Credit Hour Regulations</a:t>
            </a:r>
          </a:p>
          <a:p>
            <a:pPr lvl="1"/>
            <a:r>
              <a:rPr lang="en-US" sz="2800" dirty="0"/>
              <a:t>Catalog Rights and </a:t>
            </a:r>
            <a:r>
              <a:rPr lang="en-US" sz="2800" dirty="0" smtClean="0"/>
              <a:t>Definitions Workgroup</a:t>
            </a:r>
          </a:p>
          <a:p>
            <a:pPr lvl="1"/>
            <a:r>
              <a:rPr lang="en-US" sz="2800" dirty="0" smtClean="0"/>
              <a:t>Certificate and Title 5 Workgroup</a:t>
            </a:r>
            <a:endParaRPr lang="en-US" sz="2800" dirty="0"/>
          </a:p>
          <a:p>
            <a:pPr lvl="1"/>
            <a:r>
              <a:rPr lang="en-US" sz="2800" dirty="0"/>
              <a:t>Program and Course Approval </a:t>
            </a:r>
            <a:r>
              <a:rPr lang="en-US" sz="2800" dirty="0" smtClean="0"/>
              <a:t>Handbook, 6</a:t>
            </a:r>
            <a:r>
              <a:rPr lang="en-US" sz="2800" baseline="30000" dirty="0" smtClean="0"/>
              <a:t>th</a:t>
            </a:r>
            <a:r>
              <a:rPr lang="en-US" sz="2800" dirty="0" smtClean="0"/>
              <a:t> edition</a:t>
            </a:r>
          </a:p>
          <a:p>
            <a:pPr lvl="1"/>
            <a:r>
              <a:rPr lang="en-US" sz="2800" dirty="0" smtClean="0"/>
              <a:t>High School Articulation Workgroup</a:t>
            </a:r>
          </a:p>
          <a:p>
            <a:pPr lvl="1"/>
            <a:r>
              <a:rPr lang="en-US" sz="2800" dirty="0" smtClean="0"/>
              <a:t>COCI</a:t>
            </a:r>
          </a:p>
          <a:p>
            <a:pPr lvl="1"/>
            <a:r>
              <a:rPr lang="en-US" sz="2800" dirty="0" smtClean="0"/>
              <a:t>Regional Workshops</a:t>
            </a:r>
          </a:p>
          <a:p>
            <a:pPr lvl="1"/>
            <a:endParaRPr lang="en-US" sz="2400" dirty="0" smtClean="0"/>
          </a:p>
          <a:p>
            <a:pPr lvl="1"/>
            <a:endParaRPr lang="en-US" dirty="0"/>
          </a:p>
          <a:p>
            <a:endParaRPr lang="en-US" dirty="0"/>
          </a:p>
        </p:txBody>
      </p:sp>
    </p:spTree>
    <p:extLst>
      <p:ext uri="{BB962C8B-B14F-4D97-AF65-F5344CB8AC3E}">
        <p14:creationId xmlns:p14="http://schemas.microsoft.com/office/powerpoint/2010/main" val="3619981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from 5C Workgroup</a:t>
            </a:r>
            <a:endParaRPr lang="en-US" dirty="0"/>
          </a:p>
        </p:txBody>
      </p:sp>
      <p:sp>
        <p:nvSpPr>
          <p:cNvPr id="3" name="Content Placeholder 2"/>
          <p:cNvSpPr>
            <a:spLocks noGrp="1"/>
          </p:cNvSpPr>
          <p:nvPr>
            <p:ph idx="1"/>
          </p:nvPr>
        </p:nvSpPr>
        <p:spPr/>
        <p:txBody>
          <a:bodyPr/>
          <a:lstStyle/>
          <a:p>
            <a:pPr marL="0" indent="0">
              <a:buNone/>
            </a:pPr>
            <a:r>
              <a:rPr lang="en-US" dirty="0" smtClean="0"/>
              <a:t>The streamlining effort is a system wide collaboration that will take significant time, energy, and patience to appropriately facilitate the lifecycle of curriculum. Currently, the recommendations are the following:</a:t>
            </a:r>
          </a:p>
          <a:p>
            <a:pPr marL="0" indent="0">
              <a:buNone/>
            </a:pPr>
            <a:endParaRPr lang="en-US" dirty="0" smtClean="0"/>
          </a:p>
          <a:p>
            <a:r>
              <a:rPr lang="en-US" dirty="0"/>
              <a:t>Develop a process </a:t>
            </a:r>
            <a:r>
              <a:rPr lang="en-US" dirty="0" smtClean="0"/>
              <a:t>to allow for local approval beyond standalone courses</a:t>
            </a:r>
            <a:endParaRPr lang="en-US" dirty="0"/>
          </a:p>
          <a:p>
            <a:r>
              <a:rPr lang="en-US" dirty="0" smtClean="0"/>
              <a:t>Work with the regional consortia regarding streamlining the recommendation process</a:t>
            </a:r>
          </a:p>
          <a:p>
            <a:r>
              <a:rPr lang="en-US" dirty="0"/>
              <a:t>Develop a new process for state </a:t>
            </a:r>
            <a:r>
              <a:rPr lang="en-US" dirty="0" smtClean="0"/>
              <a:t>chaptering at the CCCCO</a:t>
            </a:r>
            <a:endParaRPr lang="en-US" dirty="0"/>
          </a:p>
          <a:p>
            <a:endParaRPr lang="en-US" dirty="0"/>
          </a:p>
        </p:txBody>
      </p:sp>
    </p:spTree>
    <p:extLst>
      <p:ext uri="{BB962C8B-B14F-4D97-AF65-F5344CB8AC3E}">
        <p14:creationId xmlns:p14="http://schemas.microsoft.com/office/powerpoint/2010/main" val="418343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Next steps</a:t>
            </a:r>
            <a:endParaRPr lang="en-US" dirty="0"/>
          </a:p>
        </p:txBody>
      </p:sp>
      <p:sp>
        <p:nvSpPr>
          <p:cNvPr id="5" name="Text Placeholder 4"/>
          <p:cNvSpPr>
            <a:spLocks noGrp="1"/>
          </p:cNvSpPr>
          <p:nvPr>
            <p:ph type="body" idx="1"/>
          </p:nvPr>
        </p:nvSpPr>
        <p:spPr/>
        <p:txBody>
          <a:bodyPr/>
          <a:lstStyle/>
          <a:p>
            <a:r>
              <a:rPr lang="en-US" dirty="0" smtClean="0"/>
              <a:t>Chancellor’s Office has more to do</a:t>
            </a:r>
          </a:p>
          <a:p>
            <a:r>
              <a:rPr lang="en-US" dirty="0" smtClean="0"/>
              <a:t>Regional Consortia are important to address</a:t>
            </a:r>
          </a:p>
        </p:txBody>
      </p:sp>
    </p:spTree>
    <p:extLst>
      <p:ext uri="{BB962C8B-B14F-4D97-AF65-F5344CB8AC3E}">
        <p14:creationId xmlns:p14="http://schemas.microsoft.com/office/powerpoint/2010/main" val="3281735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Regional Workshops</a:t>
            </a:r>
            <a:br>
              <a:rPr lang="en-US" dirty="0" smtClean="0"/>
            </a:br>
            <a:endParaRPr lang="en-US" dirty="0"/>
          </a:p>
        </p:txBody>
      </p:sp>
      <p:sp>
        <p:nvSpPr>
          <p:cNvPr id="3" name="Content Placeholder 2"/>
          <p:cNvSpPr>
            <a:spLocks noGrp="1"/>
          </p:cNvSpPr>
          <p:nvPr>
            <p:ph idx="1"/>
          </p:nvPr>
        </p:nvSpPr>
        <p:spPr/>
        <p:txBody>
          <a:bodyPr/>
          <a:lstStyle/>
          <a:p>
            <a:r>
              <a:rPr lang="en-US" dirty="0" smtClean="0"/>
              <a:t>Create local workshops involving multiple colleges, led by the ASCCC, CIOs, and 5C membership</a:t>
            </a:r>
          </a:p>
          <a:p>
            <a:r>
              <a:rPr lang="en-US" dirty="0" smtClean="0"/>
              <a:t>Bring together teams of curriculum chairs, CIOs, articulation officers, curriculum specialists, and interested faculty and staff/administrators whenever possible</a:t>
            </a:r>
          </a:p>
          <a:p>
            <a:r>
              <a:rPr lang="en-US" dirty="0" smtClean="0"/>
              <a:t>Discuss local processes and look for ways to streamline those processes </a:t>
            </a:r>
          </a:p>
          <a:p>
            <a:r>
              <a:rPr lang="en-US" dirty="0" smtClean="0"/>
              <a:t>Meetings taking place throughout the state during spring 2017</a:t>
            </a:r>
            <a:endParaRPr lang="en-US" dirty="0"/>
          </a:p>
        </p:txBody>
      </p:sp>
    </p:spTree>
    <p:extLst>
      <p:ext uri="{BB962C8B-B14F-4D97-AF65-F5344CB8AC3E}">
        <p14:creationId xmlns:p14="http://schemas.microsoft.com/office/powerpoint/2010/main" val="625543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Workshops for 2017</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10 March at LACCD (involving all LACCD curriculum chairs)</a:t>
            </a:r>
          </a:p>
          <a:p>
            <a:r>
              <a:rPr lang="en-US" dirty="0" smtClean="0"/>
              <a:t>17 March at Merritt College (Peralta District colleges, Contra Costa College, Solano College)</a:t>
            </a:r>
          </a:p>
          <a:p>
            <a:r>
              <a:rPr lang="en-US" dirty="0" smtClean="0"/>
              <a:t>17 April at Marin College (College of Marin, CCSF, Santa Rosa, Napa Valley)</a:t>
            </a:r>
          </a:p>
          <a:p>
            <a:r>
              <a:rPr lang="en-US" dirty="0" smtClean="0"/>
              <a:t>26 April at Long Beach (Long Beach, Cerritos, Coastline, Cypress, Fullerton, Golden West, Orange Coast and others)</a:t>
            </a:r>
          </a:p>
          <a:p>
            <a:r>
              <a:rPr lang="en-US" dirty="0" smtClean="0"/>
              <a:t>28 April at Cabrillo (Cabrillo, Cuesta, </a:t>
            </a:r>
            <a:r>
              <a:rPr lang="en-US" dirty="0" err="1" smtClean="0"/>
              <a:t>Gavilan</a:t>
            </a:r>
            <a:r>
              <a:rPr lang="en-US" dirty="0" smtClean="0"/>
              <a:t>, </a:t>
            </a:r>
            <a:r>
              <a:rPr lang="en-US" dirty="0" err="1" smtClean="0"/>
              <a:t>Hartnell</a:t>
            </a:r>
            <a:r>
              <a:rPr lang="en-US" dirty="0" smtClean="0"/>
              <a:t>, Monterey Peninsula)</a:t>
            </a:r>
          </a:p>
          <a:p>
            <a:r>
              <a:rPr lang="en-US" dirty="0" smtClean="0"/>
              <a:t>3 May at Clovis (State Center, Sequoias, Modesto, Delta)</a:t>
            </a:r>
          </a:p>
          <a:p>
            <a:r>
              <a:rPr lang="en-US" dirty="0" smtClean="0"/>
              <a:t>12 May at Butte (North Far North Colleges)</a:t>
            </a:r>
          </a:p>
          <a:p>
            <a:r>
              <a:rPr lang="en-US" dirty="0" smtClean="0"/>
              <a:t>15 May at Irvine Valley College (SoCal colleges, Regions 8 and 9)</a:t>
            </a:r>
          </a:p>
          <a:p>
            <a:r>
              <a:rPr lang="en-US" dirty="0" smtClean="0"/>
              <a:t>22 May at San Diego Mesa (all San Diego)</a:t>
            </a:r>
          </a:p>
          <a:p>
            <a:r>
              <a:rPr lang="en-US" dirty="0" smtClean="0"/>
              <a:t>23 May at Las </a:t>
            </a:r>
            <a:r>
              <a:rPr lang="en-US" dirty="0" err="1" smtClean="0"/>
              <a:t>Positas</a:t>
            </a:r>
            <a:r>
              <a:rPr lang="en-US" dirty="0" smtClean="0"/>
              <a:t> (Chabot, Las </a:t>
            </a:r>
            <a:r>
              <a:rPr lang="en-US" dirty="0" err="1" smtClean="0"/>
              <a:t>Positas</a:t>
            </a:r>
            <a:r>
              <a:rPr lang="en-US" dirty="0" smtClean="0"/>
              <a:t>, </a:t>
            </a:r>
            <a:r>
              <a:rPr lang="en-US" dirty="0" err="1" smtClean="0"/>
              <a:t>Ohlone</a:t>
            </a:r>
            <a:r>
              <a:rPr lang="en-US" dirty="0" smtClean="0"/>
              <a:t>, </a:t>
            </a:r>
            <a:r>
              <a:rPr lang="en-US" dirty="0" err="1" smtClean="0"/>
              <a:t>Gavilan</a:t>
            </a:r>
            <a:r>
              <a:rPr lang="en-US" dirty="0" smtClean="0"/>
              <a:t>)</a:t>
            </a:r>
          </a:p>
          <a:p>
            <a:r>
              <a:rPr lang="en-US" dirty="0" smtClean="0"/>
              <a:t>24 May at San Jose City (FHDA, EVC, SJCC, Mission, West Valley,  SMCCD)</a:t>
            </a:r>
          </a:p>
          <a:p>
            <a:r>
              <a:rPr lang="en-US" dirty="0"/>
              <a:t>30 May at Riverside City </a:t>
            </a:r>
            <a:r>
              <a:rPr lang="en-US" dirty="0" smtClean="0"/>
              <a:t>College (Inland Empire)</a:t>
            </a:r>
          </a:p>
        </p:txBody>
      </p:sp>
    </p:spTree>
    <p:extLst>
      <p:ext uri="{BB962C8B-B14F-4D97-AF65-F5344CB8AC3E}">
        <p14:creationId xmlns:p14="http://schemas.microsoft.com/office/powerpoint/2010/main" val="1175508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the Chancellor’s Office</a:t>
            </a:r>
            <a:endParaRPr lang="en-US" dirty="0"/>
          </a:p>
        </p:txBody>
      </p:sp>
      <p:sp>
        <p:nvSpPr>
          <p:cNvPr id="3" name="Content Placeholder 2"/>
          <p:cNvSpPr>
            <a:spLocks noGrp="1"/>
          </p:cNvSpPr>
          <p:nvPr>
            <p:ph idx="1"/>
          </p:nvPr>
        </p:nvSpPr>
        <p:spPr/>
        <p:txBody>
          <a:bodyPr>
            <a:normAutofit/>
          </a:bodyPr>
          <a:lstStyle/>
          <a:p>
            <a:r>
              <a:rPr lang="en-US" sz="2800" dirty="0" smtClean="0"/>
              <a:t>Curriculum Streamlining White Paper </a:t>
            </a:r>
          </a:p>
          <a:p>
            <a:r>
              <a:rPr lang="en-US" sz="2800" dirty="0" smtClean="0"/>
              <a:t>Title 5 changes to support streamlining</a:t>
            </a:r>
            <a:endParaRPr lang="en-US" sz="2800" dirty="0"/>
          </a:p>
          <a:p>
            <a:r>
              <a:rPr lang="en-US" sz="2800" dirty="0" smtClean="0"/>
              <a:t>Chancellor’s Office Curriculum Inventory</a:t>
            </a:r>
          </a:p>
          <a:p>
            <a:r>
              <a:rPr lang="en-US" sz="2800" dirty="0"/>
              <a:t>Publish the 6</a:t>
            </a:r>
            <a:r>
              <a:rPr lang="en-US" sz="2800" baseline="30000" dirty="0"/>
              <a:t>th</a:t>
            </a:r>
            <a:r>
              <a:rPr lang="en-US" sz="2800" dirty="0"/>
              <a:t> edition of the PCAH to reflect the changes being </a:t>
            </a:r>
            <a:r>
              <a:rPr lang="en-US" sz="2800" dirty="0" smtClean="0"/>
              <a:t>undertaken</a:t>
            </a:r>
          </a:p>
          <a:p>
            <a:r>
              <a:rPr lang="en-US" sz="2800" dirty="0" smtClean="0"/>
              <a:t>Substantial and Nonsubstantial Changes to Credit Programs</a:t>
            </a:r>
          </a:p>
          <a:p>
            <a:r>
              <a:rPr lang="en-US" sz="2800" dirty="0" smtClean="0"/>
              <a:t>Examine potential local approval of new </a:t>
            </a:r>
            <a:r>
              <a:rPr lang="en-US" sz="2800" dirty="0"/>
              <a:t>c</a:t>
            </a:r>
            <a:r>
              <a:rPr lang="en-US" sz="2800" dirty="0" smtClean="0"/>
              <a:t>redit programs</a:t>
            </a:r>
            <a:endParaRPr lang="en-US" sz="2800" dirty="0"/>
          </a:p>
          <a:p>
            <a:r>
              <a:rPr lang="en-US" sz="2800" dirty="0" smtClean="0"/>
              <a:t>ADTs and Noncredit</a:t>
            </a:r>
            <a:endParaRPr lang="en-US" sz="2800" dirty="0"/>
          </a:p>
          <a:p>
            <a:endParaRPr lang="en-US" dirty="0"/>
          </a:p>
        </p:txBody>
      </p:sp>
    </p:spTree>
    <p:extLst>
      <p:ext uri="{BB962C8B-B14F-4D97-AF65-F5344CB8AC3E}">
        <p14:creationId xmlns:p14="http://schemas.microsoft.com/office/powerpoint/2010/main" val="1030708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Steps with the Regional Consortia</a:t>
            </a:r>
            <a:endParaRPr lang="en-US" dirty="0"/>
          </a:p>
        </p:txBody>
      </p:sp>
      <p:sp>
        <p:nvSpPr>
          <p:cNvPr id="3" name="Content Placeholder 2"/>
          <p:cNvSpPr>
            <a:spLocks noGrp="1"/>
          </p:cNvSpPr>
          <p:nvPr>
            <p:ph idx="1"/>
          </p:nvPr>
        </p:nvSpPr>
        <p:spPr/>
        <p:txBody>
          <a:bodyPr>
            <a:normAutofit/>
          </a:bodyPr>
          <a:lstStyle/>
          <a:p>
            <a:r>
              <a:rPr lang="en-US" sz="3200" dirty="0" smtClean="0"/>
              <a:t>Reduce time on task to 30 days or less (electronic first readings, etc.)</a:t>
            </a:r>
          </a:p>
          <a:p>
            <a:r>
              <a:rPr lang="en-US" sz="3200" dirty="0" smtClean="0"/>
              <a:t>Standardized forms and processes among the consortia</a:t>
            </a:r>
          </a:p>
          <a:p>
            <a:r>
              <a:rPr lang="en-US" sz="3200" dirty="0" smtClean="0"/>
              <a:t>No “unpacking” curriculum</a:t>
            </a:r>
          </a:p>
          <a:p>
            <a:r>
              <a:rPr lang="en-US" sz="3200" dirty="0" smtClean="0"/>
              <a:t>Consortia provide recommendations, NOT approval (per Title 5 §55130 (b)(8)(E), of programs only (not courses))</a:t>
            </a:r>
            <a:endParaRPr lang="en-US" sz="3200" dirty="0"/>
          </a:p>
        </p:txBody>
      </p:sp>
    </p:spTree>
    <p:extLst>
      <p:ext uri="{BB962C8B-B14F-4D97-AF65-F5344CB8AC3E}">
        <p14:creationId xmlns:p14="http://schemas.microsoft.com/office/powerpoint/2010/main" val="3399821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dirty="0" smtClean="0"/>
              <a:t>Dolores </a:t>
            </a:r>
            <a:r>
              <a:rPr lang="en-US" dirty="0"/>
              <a:t>Davison (</a:t>
            </a:r>
            <a:r>
              <a:rPr lang="en-US" dirty="0">
                <a:hlinkClick r:id="rId2"/>
              </a:rPr>
              <a:t>davisondolores@foothill.edu</a:t>
            </a:r>
            <a:r>
              <a:rPr lang="en-US" dirty="0" smtClean="0"/>
              <a:t>)</a:t>
            </a:r>
          </a:p>
          <a:p>
            <a:pPr marL="0" indent="0">
              <a:buNone/>
            </a:pPr>
            <a:r>
              <a:rPr lang="en-US" dirty="0" smtClean="0"/>
              <a:t>Katie </a:t>
            </a:r>
            <a:r>
              <a:rPr lang="en-US" dirty="0" err="1" smtClean="0"/>
              <a:t>Krolikowski</a:t>
            </a:r>
            <a:r>
              <a:rPr lang="en-US" dirty="0"/>
              <a:t> (</a:t>
            </a:r>
            <a:r>
              <a:rPr lang="en-US" dirty="0" err="1"/>
              <a:t>KKrolikowski@</a:t>
            </a:r>
            <a:r>
              <a:rPr lang="en-US" dirty="0" err="1" smtClean="0"/>
              <a:t>contracosta.edu</a:t>
            </a:r>
            <a:r>
              <a:rPr lang="en-US" dirty="0" smtClean="0"/>
              <a:t>)</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910261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34808"/>
            <a:ext cx="8229600" cy="936956"/>
          </a:xfrm>
        </p:spPr>
        <p:txBody>
          <a:bodyPr>
            <a:normAutofit fontScale="90000"/>
          </a:bodyPr>
          <a:lstStyle/>
          <a:p>
            <a:r>
              <a:rPr lang="en-US" b="1" dirty="0" smtClean="0">
                <a:ea typeface="ＭＳ Ｐゴシック" charset="-128"/>
                <a:cs typeface="Thonburi"/>
              </a:rPr>
              <a:t>What is the “10 + 1”</a:t>
            </a:r>
            <a:r>
              <a:rPr lang="en-US" sz="2000" b="1" dirty="0" smtClean="0">
                <a:ea typeface="ＭＳ Ｐゴシック" charset="-128"/>
                <a:cs typeface="Thonburi"/>
              </a:rPr>
              <a:t/>
            </a:r>
            <a:br>
              <a:rPr lang="en-US" sz="2000" b="1" dirty="0" smtClean="0">
                <a:ea typeface="ＭＳ Ｐゴシック" charset="-128"/>
                <a:cs typeface="Thonburi"/>
              </a:rPr>
            </a:br>
            <a:r>
              <a:rPr lang="en-US" sz="2000" b="1" dirty="0" smtClean="0">
                <a:cs typeface="Thonburi"/>
              </a:rPr>
              <a:t>Section </a:t>
            </a:r>
            <a:r>
              <a:rPr lang="en-US" sz="2000" b="1" dirty="0" smtClean="0">
                <a:ea typeface="ＭＳ Ｐゴシック" pitchFamily="1" charset="-128"/>
                <a:cs typeface="Thonburi"/>
              </a:rPr>
              <a:t>§</a:t>
            </a:r>
            <a:r>
              <a:rPr lang="en-US" sz="2000" b="1" dirty="0" smtClean="0">
                <a:cs typeface="Thonburi"/>
              </a:rPr>
              <a:t>53200 (c)</a:t>
            </a:r>
            <a:endParaRPr lang="en-US" sz="2000" b="1" dirty="0">
              <a:cs typeface="Thonburi"/>
            </a:endParaRPr>
          </a:p>
        </p:txBody>
      </p:sp>
      <p:sp>
        <p:nvSpPr>
          <p:cNvPr id="9" name="Content Placeholder 2"/>
          <p:cNvSpPr txBox="1">
            <a:spLocks/>
          </p:cNvSpPr>
          <p:nvPr/>
        </p:nvSpPr>
        <p:spPr>
          <a:xfrm>
            <a:off x="457199" y="1562120"/>
            <a:ext cx="8357935" cy="3941799"/>
          </a:xfrm>
          <a:prstGeom prst="rect">
            <a:avLst/>
          </a:prstGeom>
        </p:spPr>
        <p:txBody>
          <a:bodyPr vert="horz" lIns="91440" tIns="45720" rIns="91440" bIns="45720" rtlCol="0">
            <a:noAutofit/>
          </a:bodyPr>
          <a:lstStyle/>
          <a:p>
            <a:pPr marL="514350" indent="-514350">
              <a:spcBef>
                <a:spcPct val="0"/>
              </a:spcBef>
              <a:buFont typeface="+mj-lt"/>
              <a:buAutoNum type="arabicPeriod"/>
            </a:pPr>
            <a:r>
              <a:rPr lang="en-US" sz="2400" dirty="0" smtClean="0">
                <a:cs typeface="Thonburi"/>
              </a:rPr>
              <a:t>Curriculum, including establishing prerequisites</a:t>
            </a:r>
          </a:p>
          <a:p>
            <a:pPr marL="514350" indent="-514350">
              <a:spcBef>
                <a:spcPct val="0"/>
              </a:spcBef>
              <a:buFont typeface="+mj-lt"/>
              <a:buAutoNum type="arabicPeriod"/>
            </a:pPr>
            <a:r>
              <a:rPr lang="en-US" sz="2400" dirty="0" smtClean="0">
                <a:cs typeface="Thonburi"/>
              </a:rPr>
              <a:t>Degree &amp; Certificate Requirements</a:t>
            </a:r>
          </a:p>
          <a:p>
            <a:pPr marL="514350" indent="-514350">
              <a:spcBef>
                <a:spcPct val="0"/>
              </a:spcBef>
              <a:buFont typeface="+mj-lt"/>
              <a:buAutoNum type="arabicPeriod"/>
            </a:pPr>
            <a:r>
              <a:rPr lang="en-US" sz="2400" dirty="0" smtClean="0">
                <a:cs typeface="Thonburi"/>
              </a:rPr>
              <a:t>Grading Policies</a:t>
            </a:r>
          </a:p>
          <a:p>
            <a:pPr marL="514350" indent="-514350">
              <a:spcBef>
                <a:spcPct val="0"/>
              </a:spcBef>
              <a:buFont typeface="+mj-lt"/>
              <a:buAutoNum type="arabicPeriod"/>
            </a:pPr>
            <a:r>
              <a:rPr lang="en-US" sz="2400" dirty="0" smtClean="0">
                <a:cs typeface="Thonburi"/>
              </a:rPr>
              <a:t>Educational Program Development</a:t>
            </a:r>
          </a:p>
          <a:p>
            <a:pPr marL="514350" indent="-514350">
              <a:spcBef>
                <a:spcPct val="0"/>
              </a:spcBef>
              <a:buFont typeface="+mj-lt"/>
              <a:buAutoNum type="arabicPeriod"/>
            </a:pPr>
            <a:r>
              <a:rPr lang="en-US" sz="2400" dirty="0" smtClean="0">
                <a:cs typeface="Thonburi"/>
              </a:rPr>
              <a:t>Standards &amp; Policies regarding </a:t>
            </a:r>
            <a:br>
              <a:rPr lang="en-US" sz="2400" dirty="0" smtClean="0">
                <a:cs typeface="Thonburi"/>
              </a:rPr>
            </a:br>
            <a:r>
              <a:rPr lang="en-US" sz="2400" dirty="0" smtClean="0">
                <a:cs typeface="Thonburi"/>
              </a:rPr>
              <a:t>    Student Preparation and Success</a:t>
            </a:r>
          </a:p>
          <a:p>
            <a:pPr marL="514350" indent="-514350">
              <a:spcBef>
                <a:spcPct val="0"/>
              </a:spcBef>
              <a:buFont typeface="+mj-lt"/>
              <a:buAutoNum type="arabicPeriod" startAt="6"/>
            </a:pPr>
            <a:r>
              <a:rPr lang="en-US" sz="2400" dirty="0">
                <a:cs typeface="Thonburi"/>
              </a:rPr>
              <a:t>College governance </a:t>
            </a:r>
            <a:r>
              <a:rPr lang="en-US" sz="2400" dirty="0" smtClean="0">
                <a:cs typeface="Thonburi"/>
              </a:rPr>
              <a:t>structures </a:t>
            </a:r>
            <a:r>
              <a:rPr lang="en-US" sz="2400" dirty="0">
                <a:cs typeface="Thonburi"/>
              </a:rPr>
              <a:t>as related to </a:t>
            </a:r>
            <a:r>
              <a:rPr lang="en-US" sz="2400" dirty="0" smtClean="0">
                <a:cs typeface="Thonburi"/>
              </a:rPr>
              <a:t>faculty roles</a:t>
            </a:r>
            <a:endParaRPr lang="en-US" sz="2400" dirty="0">
              <a:cs typeface="Thonburi"/>
            </a:endParaRPr>
          </a:p>
          <a:p>
            <a:pPr marL="514350" indent="-514350">
              <a:spcBef>
                <a:spcPct val="0"/>
              </a:spcBef>
              <a:buFont typeface="+mj-lt"/>
              <a:buAutoNum type="arabicPeriod" startAt="6"/>
            </a:pPr>
            <a:r>
              <a:rPr lang="en-US" sz="2400" dirty="0">
                <a:cs typeface="Thonburi"/>
              </a:rPr>
              <a:t>Faculty roles and involvement in accreditation process</a:t>
            </a:r>
          </a:p>
          <a:p>
            <a:pPr marL="514350" indent="-514350">
              <a:spcBef>
                <a:spcPct val="0"/>
              </a:spcBef>
              <a:buFont typeface="+mj-lt"/>
              <a:buAutoNum type="arabicPeriod" startAt="6"/>
            </a:pPr>
            <a:r>
              <a:rPr lang="en-US" sz="2400" dirty="0">
                <a:cs typeface="Thonburi"/>
              </a:rPr>
              <a:t>Policies for faculty professional development activities</a:t>
            </a:r>
          </a:p>
          <a:p>
            <a:pPr marL="514350" indent="-514350">
              <a:spcBef>
                <a:spcPct val="0"/>
              </a:spcBef>
              <a:buFont typeface="+mj-lt"/>
              <a:buAutoNum type="arabicPeriod" startAt="6"/>
            </a:pPr>
            <a:r>
              <a:rPr lang="en-US" sz="2400" b="1" dirty="0">
                <a:cs typeface="Thonburi"/>
              </a:rPr>
              <a:t>Processes</a:t>
            </a:r>
            <a:r>
              <a:rPr lang="en-US" sz="2400" dirty="0">
                <a:cs typeface="Thonburi"/>
              </a:rPr>
              <a:t> for program review</a:t>
            </a:r>
          </a:p>
          <a:p>
            <a:pPr marL="514350" indent="-514350">
              <a:spcBef>
                <a:spcPct val="0"/>
              </a:spcBef>
              <a:buFont typeface="+mj-lt"/>
              <a:buAutoNum type="arabicPeriod" startAt="6"/>
            </a:pPr>
            <a:r>
              <a:rPr lang="en-US" sz="2400" b="1" dirty="0">
                <a:cs typeface="Thonburi"/>
              </a:rPr>
              <a:t>Processes</a:t>
            </a:r>
            <a:r>
              <a:rPr lang="en-US" sz="2400" dirty="0">
                <a:cs typeface="Thonburi"/>
              </a:rPr>
              <a:t> for institutional planning and budget development</a:t>
            </a:r>
          </a:p>
          <a:p>
            <a:pPr marL="514350" indent="-514350">
              <a:spcBef>
                <a:spcPct val="0"/>
              </a:spcBef>
              <a:buFont typeface="+mj-lt"/>
              <a:buAutoNum type="arabicPeriod"/>
            </a:pPr>
            <a:endParaRPr lang="en-US" sz="2400" dirty="0" smtClean="0">
              <a:cs typeface="Thonburi"/>
            </a:endParaRPr>
          </a:p>
        </p:txBody>
      </p:sp>
    </p:spTree>
    <p:extLst>
      <p:ext uri="{BB962C8B-B14F-4D97-AF65-F5344CB8AC3E}">
        <p14:creationId xmlns:p14="http://schemas.microsoft.com/office/powerpoint/2010/main" val="135157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10 + 1 highlight curriculum </a:t>
            </a:r>
            <a:endParaRPr lang="en-US" dirty="0"/>
          </a:p>
        </p:txBody>
      </p:sp>
      <p:sp>
        <p:nvSpPr>
          <p:cNvPr id="3" name="Content Placeholder 2"/>
          <p:cNvSpPr>
            <a:spLocks noGrp="1"/>
          </p:cNvSpPr>
          <p:nvPr>
            <p:ph idx="1"/>
          </p:nvPr>
        </p:nvSpPr>
        <p:spPr>
          <a:solidFill>
            <a:schemeClr val="accent6">
              <a:lumMod val="60000"/>
              <a:lumOff val="40000"/>
            </a:schemeClr>
          </a:solidFill>
        </p:spPr>
        <p:txBody>
          <a:bodyPr>
            <a:normAutofit/>
          </a:bodyPr>
          <a:lstStyle/>
          <a:p>
            <a:r>
              <a:rPr lang="en-US" sz="3200" dirty="0" smtClean="0"/>
              <a:t>Curriculum is the primary faculty responsibility other than teaching courses</a:t>
            </a:r>
            <a:r>
              <a:rPr lang="en-US" sz="3200" dirty="0"/>
              <a:t> </a:t>
            </a:r>
            <a:r>
              <a:rPr lang="en-US" sz="3200" dirty="0" smtClean="0"/>
              <a:t>and working with students, contractually and otherwise</a:t>
            </a:r>
            <a:endParaRPr lang="is-IS" sz="3200" dirty="0" smtClean="0"/>
          </a:p>
          <a:p>
            <a:r>
              <a:rPr lang="is-IS" sz="3200" dirty="0" smtClean="0"/>
              <a:t>CTE faculty should be integrally involved in curriculum</a:t>
            </a:r>
          </a:p>
          <a:p>
            <a:pPr lvl="1"/>
            <a:r>
              <a:rPr lang="is-IS" sz="2800" dirty="0" smtClean="0"/>
              <a:t>CTE faculty have the right to ask not to teach during the time that the curriculum committee meets </a:t>
            </a:r>
          </a:p>
        </p:txBody>
      </p:sp>
    </p:spTree>
    <p:extLst>
      <p:ext uri="{BB962C8B-B14F-4D97-AF65-F5344CB8AC3E}">
        <p14:creationId xmlns:p14="http://schemas.microsoft.com/office/powerpoint/2010/main" val="3056617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History of Curriculum Streamlining</a:t>
            </a:r>
            <a:endParaRPr lang="en-US" dirty="0"/>
          </a:p>
        </p:txBody>
      </p:sp>
      <p:sp>
        <p:nvSpPr>
          <p:cNvPr id="5" name="Text Placeholder 4"/>
          <p:cNvSpPr>
            <a:spLocks noGrp="1"/>
          </p:cNvSpPr>
          <p:nvPr>
            <p:ph type="body" idx="1"/>
          </p:nvPr>
        </p:nvSpPr>
        <p:spPr/>
        <p:txBody>
          <a:bodyPr>
            <a:normAutofit fontScale="92500" lnSpcReduction="10000"/>
          </a:bodyPr>
          <a:lstStyle/>
          <a:p>
            <a:pPr lvl="1"/>
            <a:r>
              <a:rPr lang="en-US" sz="2400" dirty="0"/>
              <a:t>What does this mean at my local campus? </a:t>
            </a:r>
          </a:p>
          <a:p>
            <a:pPr lvl="1"/>
            <a:r>
              <a:rPr lang="en-US" sz="2400" dirty="0"/>
              <a:t>What role should CTE faculty play in curriculum processes?</a:t>
            </a:r>
          </a:p>
          <a:p>
            <a:pPr lvl="1"/>
            <a:r>
              <a:rPr lang="en-US" sz="2400" dirty="0" smtClean="0"/>
              <a:t>What do I need to know to make it happen?</a:t>
            </a:r>
            <a:endParaRPr lang="en-US" sz="2400" dirty="0"/>
          </a:p>
        </p:txBody>
      </p:sp>
    </p:spTree>
    <p:extLst>
      <p:ext uri="{BB962C8B-B14F-4D97-AF65-F5344CB8AC3E}">
        <p14:creationId xmlns:p14="http://schemas.microsoft.com/office/powerpoint/2010/main" val="160010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smtClean="0"/>
              <a:t/>
            </a:r>
            <a:br>
              <a:rPr lang="en-US" dirty="0" smtClean="0"/>
            </a:br>
            <a:r>
              <a:rPr lang="en-US" dirty="0" smtClean="0"/>
              <a:t>History </a:t>
            </a:r>
            <a:r>
              <a:rPr lang="en-US" dirty="0"/>
              <a:t>of Curriculum Review and Legislation</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Pursuant </a:t>
            </a:r>
            <a:r>
              <a:rPr lang="en-US" dirty="0"/>
              <a:t>to Education Code, </a:t>
            </a:r>
            <a:r>
              <a:rPr lang="en-US" dirty="0" smtClean="0"/>
              <a:t>§70901</a:t>
            </a:r>
            <a:r>
              <a:rPr lang="en-US" dirty="0"/>
              <a:t>, the Board of Governors has the general authority to review and approve all educational programs offered by community college districts and all courses that are not offered as part of an educational program approved by the Board of Governors. </a:t>
            </a:r>
            <a:endParaRPr lang="en-US" dirty="0" smtClean="0"/>
          </a:p>
          <a:p>
            <a:r>
              <a:rPr lang="en-US" dirty="0" smtClean="0"/>
              <a:t>Additionally</a:t>
            </a:r>
            <a:r>
              <a:rPr lang="en-US" dirty="0"/>
              <a:t>, the Board has the ability to transfer such approval authority to the governing board of each community college district.</a:t>
            </a:r>
            <a:endParaRPr lang="en-US" b="1" dirty="0"/>
          </a:p>
          <a:p>
            <a:endParaRPr lang="en-US" dirty="0"/>
          </a:p>
        </p:txBody>
      </p:sp>
    </p:spTree>
    <p:extLst>
      <p:ext uri="{BB962C8B-B14F-4D97-AF65-F5344CB8AC3E}">
        <p14:creationId xmlns:p14="http://schemas.microsoft.com/office/powerpoint/2010/main" val="3047578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History </a:t>
            </a:r>
            <a:r>
              <a:rPr lang="en-US" dirty="0"/>
              <a:t>of Curriculum Review and Legislation</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accordance </a:t>
            </a:r>
            <a:r>
              <a:rPr lang="en-US" dirty="0" smtClean="0"/>
              <a:t>with </a:t>
            </a:r>
            <a:r>
              <a:rPr lang="en-US" dirty="0"/>
              <a:t>California Education Code, </a:t>
            </a:r>
            <a:r>
              <a:rPr lang="en-US" dirty="0" smtClean="0"/>
              <a:t> §70902</a:t>
            </a:r>
            <a:r>
              <a:rPr lang="en-US" dirty="0"/>
              <a:t>, the governing board of each community college district shall establish policies for and approve courses and educational programs. </a:t>
            </a:r>
            <a:endParaRPr lang="en-US" dirty="0" smtClean="0"/>
          </a:p>
          <a:p>
            <a:r>
              <a:rPr lang="en-US" dirty="0" smtClean="0"/>
              <a:t>The </a:t>
            </a:r>
            <a:r>
              <a:rPr lang="en-US" dirty="0"/>
              <a:t>educational programs shall be submitted to the </a:t>
            </a:r>
            <a:r>
              <a:rPr lang="en-US" dirty="0" smtClean="0"/>
              <a:t>Board </a:t>
            </a:r>
            <a:r>
              <a:rPr lang="en-US" dirty="0"/>
              <a:t>of </a:t>
            </a:r>
            <a:r>
              <a:rPr lang="en-US" dirty="0" smtClean="0"/>
              <a:t>Governors </a:t>
            </a:r>
            <a:r>
              <a:rPr lang="en-US" dirty="0"/>
              <a:t>for approval. </a:t>
            </a:r>
            <a:endParaRPr lang="en-US" dirty="0" smtClean="0"/>
          </a:p>
          <a:p>
            <a:r>
              <a:rPr lang="en-US" dirty="0" smtClean="0"/>
              <a:t>The </a:t>
            </a:r>
            <a:r>
              <a:rPr lang="en-US" dirty="0"/>
              <a:t>governing board shall establish policies for, and approve, individual courses that are offered in approved educational programs, without referral to the </a:t>
            </a:r>
            <a:r>
              <a:rPr lang="en-US" dirty="0" smtClean="0"/>
              <a:t>Board </a:t>
            </a:r>
            <a:r>
              <a:rPr lang="en-US" dirty="0"/>
              <a:t>of </a:t>
            </a:r>
            <a:r>
              <a:rPr lang="en-US" dirty="0" smtClean="0"/>
              <a:t>Governors</a:t>
            </a:r>
            <a:r>
              <a:rPr lang="en-US" dirty="0"/>
              <a:t>.</a:t>
            </a:r>
            <a:endParaRPr lang="en-US" b="1" dirty="0"/>
          </a:p>
          <a:p>
            <a:endParaRPr lang="en-US" dirty="0"/>
          </a:p>
        </p:txBody>
      </p:sp>
    </p:spTree>
    <p:extLst>
      <p:ext uri="{BB962C8B-B14F-4D97-AF65-F5344CB8AC3E}">
        <p14:creationId xmlns:p14="http://schemas.microsoft.com/office/powerpoint/2010/main" val="3657325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Legal </a:t>
            </a:r>
            <a:r>
              <a:rPr lang="en-US" dirty="0"/>
              <a:t>Authority Involving Local Curriculum Approval</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With the passage of AB 1725 (Vasconcellos, 1988), oversight of local curriculum rests with the local academic senate and, by extension, with faculty. </a:t>
            </a:r>
            <a:endParaRPr lang="en-US" dirty="0" smtClean="0"/>
          </a:p>
          <a:p>
            <a:r>
              <a:rPr lang="en-US" dirty="0" smtClean="0"/>
              <a:t>It </a:t>
            </a:r>
            <a:r>
              <a:rPr lang="en-US" dirty="0"/>
              <a:t>is faculty’s responsibility to ensure that curriculum is timely, pedagogically sound, and responsive to the needs of students, the colleges, and the workforce.  </a:t>
            </a:r>
            <a:endParaRPr lang="en-US" dirty="0" smtClean="0"/>
          </a:p>
          <a:p>
            <a:r>
              <a:rPr lang="en-US" dirty="0" smtClean="0"/>
              <a:t>At </a:t>
            </a:r>
            <a:r>
              <a:rPr lang="en-US" dirty="0"/>
              <a:t>the local level, approval of curriculum is the responsibility of the Academic Senate or a subcommittee of the Academic Senate, which would include the curriculum committee or other group comprised primarily of faculty, which has been designated as the approving body</a:t>
            </a:r>
            <a:r>
              <a:rPr lang="en-US" b="1" dirty="0"/>
              <a:t>.</a:t>
            </a:r>
          </a:p>
          <a:p>
            <a:endParaRPr lang="en-US" dirty="0"/>
          </a:p>
        </p:txBody>
      </p:sp>
    </p:spTree>
    <p:extLst>
      <p:ext uri="{BB962C8B-B14F-4D97-AF65-F5344CB8AC3E}">
        <p14:creationId xmlns:p14="http://schemas.microsoft.com/office/powerpoint/2010/main" val="3638493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normAutofit/>
          </a:bodyPr>
          <a:lstStyle/>
          <a:p>
            <a:pPr marL="0" indent="0">
              <a:spcBef>
                <a:spcPts val="0"/>
              </a:spcBef>
              <a:spcAft>
                <a:spcPts val="800"/>
              </a:spcAft>
              <a:buNone/>
            </a:pPr>
            <a:r>
              <a:rPr lang="en-US" b="1" u="sng" dirty="0" smtClean="0"/>
              <a:t>Chancellor’s Office Review</a:t>
            </a:r>
            <a:r>
              <a:rPr lang="en-US" b="1" dirty="0" smtClean="0"/>
              <a:t>:</a:t>
            </a:r>
            <a:endParaRPr lang="en-US" b="1" dirty="0"/>
          </a:p>
          <a:p>
            <a:pPr marL="457200" indent="-457200">
              <a:spcBef>
                <a:spcPts val="0"/>
              </a:spcBef>
              <a:spcAft>
                <a:spcPts val="800"/>
              </a:spcAft>
              <a:buFont typeface="+mj-lt"/>
              <a:buAutoNum type="arabicPeriod"/>
            </a:pPr>
            <a:r>
              <a:rPr lang="en-US" dirty="0" smtClean="0"/>
              <a:t>Review </a:t>
            </a:r>
            <a:r>
              <a:rPr lang="en-US" dirty="0"/>
              <a:t>and approve all educational programs </a:t>
            </a:r>
            <a:r>
              <a:rPr lang="en-US" dirty="0" smtClean="0"/>
              <a:t>(CEC §70901(b</a:t>
            </a:r>
            <a:r>
              <a:rPr lang="en-US" dirty="0"/>
              <a:t>)(10))</a:t>
            </a:r>
          </a:p>
          <a:p>
            <a:pPr marL="457200" indent="-457200">
              <a:spcBef>
                <a:spcPts val="0"/>
              </a:spcBef>
              <a:spcAft>
                <a:spcPts val="800"/>
              </a:spcAft>
              <a:buFont typeface="+mj-lt"/>
              <a:buAutoNum type="arabicPeriod"/>
            </a:pPr>
            <a:r>
              <a:rPr lang="en-US" dirty="0"/>
              <a:t>Review and approve all courses that are not program-related </a:t>
            </a:r>
            <a:r>
              <a:rPr lang="en-US" dirty="0" smtClean="0"/>
              <a:t>(CEC §70902(b</a:t>
            </a:r>
            <a:r>
              <a:rPr lang="en-US" dirty="0"/>
              <a:t>)(2))</a:t>
            </a:r>
          </a:p>
          <a:p>
            <a:pPr marL="457200" indent="-457200">
              <a:spcBef>
                <a:spcPts val="0"/>
              </a:spcBef>
              <a:spcAft>
                <a:spcPts val="800"/>
              </a:spcAft>
              <a:buFont typeface="+mj-lt"/>
              <a:buAutoNum type="arabicPeriod"/>
            </a:pPr>
            <a:r>
              <a:rPr lang="en-US" dirty="0"/>
              <a:t>Establish policies for courses of instruction and educational programs   (CEC </a:t>
            </a:r>
            <a:r>
              <a:rPr lang="en-US" dirty="0" smtClean="0"/>
              <a:t>§70902(b</a:t>
            </a:r>
            <a:r>
              <a:rPr lang="en-US" dirty="0"/>
              <a:t>)(2))</a:t>
            </a:r>
          </a:p>
          <a:p>
            <a:pPr marL="457200" indent="-457200">
              <a:spcBef>
                <a:spcPts val="0"/>
              </a:spcBef>
              <a:spcAft>
                <a:spcPts val="800"/>
              </a:spcAft>
              <a:buFont typeface="+mj-lt"/>
              <a:buAutoNum type="arabicPeriod"/>
            </a:pPr>
            <a:r>
              <a:rPr lang="en-US" dirty="0"/>
              <a:t>Review and approve courses of instruction and educational programs (CEC </a:t>
            </a:r>
            <a:r>
              <a:rPr lang="en-US" dirty="0" smtClean="0"/>
              <a:t>§70902(b</a:t>
            </a:r>
            <a:r>
              <a:rPr lang="en-US" dirty="0"/>
              <a:t>)(2))</a:t>
            </a:r>
          </a:p>
          <a:p>
            <a:pPr marL="457200" indent="-457200">
              <a:spcBef>
                <a:spcPts val="0"/>
              </a:spcBef>
              <a:spcAft>
                <a:spcPts val="800"/>
              </a:spcAft>
              <a:buFont typeface="+mj-lt"/>
              <a:buAutoNum type="arabicPeriod"/>
            </a:pPr>
            <a:r>
              <a:rPr lang="en-US" dirty="0" smtClean="0"/>
              <a:t>Review </a:t>
            </a:r>
            <a:r>
              <a:rPr lang="en-US" dirty="0"/>
              <a:t>and approve program courses (CEC </a:t>
            </a:r>
            <a:r>
              <a:rPr lang="en-US" dirty="0" smtClean="0"/>
              <a:t>§70902(b</a:t>
            </a:r>
            <a:r>
              <a:rPr lang="en-US" dirty="0"/>
              <a:t>)(2))</a:t>
            </a:r>
          </a:p>
          <a:p>
            <a:endParaRPr lang="en-US" dirty="0"/>
          </a:p>
        </p:txBody>
      </p:sp>
    </p:spTree>
    <p:extLst>
      <p:ext uri="{BB962C8B-B14F-4D97-AF65-F5344CB8AC3E}">
        <p14:creationId xmlns:p14="http://schemas.microsoft.com/office/powerpoint/2010/main" val="7998843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2421</TotalTime>
  <Words>1495</Words>
  <Application>Microsoft Macintosh PowerPoint</Application>
  <PresentationFormat>On-screen Show (4:3)</PresentationFormat>
  <Paragraphs>161</Paragraphs>
  <Slides>27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ＭＳ Ｐゴシック</vt:lpstr>
      <vt:lpstr>Thonburi</vt:lpstr>
      <vt:lpstr>Arial</vt:lpstr>
      <vt:lpstr>Clarity</vt:lpstr>
      <vt:lpstr>Curriculum Streamlining</vt:lpstr>
      <vt:lpstr>Overview</vt:lpstr>
      <vt:lpstr>What is the “10 + 1” Section §53200 (c)</vt:lpstr>
      <vt:lpstr>The 10 + 1 highlight curriculum </vt:lpstr>
      <vt:lpstr>History of Curriculum Streamlining</vt:lpstr>
      <vt:lpstr> History of Curriculum Review and Legislation </vt:lpstr>
      <vt:lpstr> History of Curriculum Review and Legislation </vt:lpstr>
      <vt:lpstr> Legal Authority Involving Local Curriculum Approval </vt:lpstr>
      <vt:lpstr>Curriculum Review: Legislation &amp; History</vt:lpstr>
      <vt:lpstr>Progress to date</vt:lpstr>
      <vt:lpstr>SACC Effective Practices and Accomplishments over the Previous 2 Years: </vt:lpstr>
      <vt:lpstr>Substantial Change to Curriculum Approval Process!</vt:lpstr>
      <vt:lpstr>First Actions:  Credit Course Certification</vt:lpstr>
      <vt:lpstr>Credit Courses Need to Demonstrate that Both of the Documents Below Were Used</vt:lpstr>
      <vt:lpstr>PowerPoint Presentation</vt:lpstr>
      <vt:lpstr>A Quick Reminder</vt:lpstr>
      <vt:lpstr>Efficient Curriculum Processes still not a reality</vt:lpstr>
      <vt:lpstr>North Far North Project</vt:lpstr>
      <vt:lpstr>Discoveries in 5C and NFN Projects</vt:lpstr>
      <vt:lpstr>The Beginning of 5C Work</vt:lpstr>
      <vt:lpstr>Recommendations from 5C Workgroup</vt:lpstr>
      <vt:lpstr>Next steps</vt:lpstr>
      <vt:lpstr>Regional Workshops </vt:lpstr>
      <vt:lpstr>Regional Workshops for 2017</vt:lpstr>
      <vt:lpstr>Next Steps at the Chancellor’s Office</vt:lpstr>
      <vt:lpstr>Next Steps with the Regional Consortia</vt:lpstr>
      <vt:lpstr>Questions</vt:lpstr>
    </vt:vector>
  </TitlesOfParts>
  <Company>Chancellor's Office</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Great Power comes great responsibility: New Ideas in Curriculum</dc:title>
  <dc:creator>Escajeda, Jacqueline</dc:creator>
  <cp:lastModifiedBy>Lorraine Slattery-Farrell</cp:lastModifiedBy>
  <cp:revision>92</cp:revision>
  <dcterms:created xsi:type="dcterms:W3CDTF">2016-11-02T23:48:05Z</dcterms:created>
  <dcterms:modified xsi:type="dcterms:W3CDTF">2017-05-07T19:20:50Z</dcterms:modified>
</cp:coreProperties>
</file>