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9" r:id="rId3"/>
    <p:sldId id="284" r:id="rId4"/>
    <p:sldId id="298" r:id="rId5"/>
    <p:sldId id="302" r:id="rId6"/>
    <p:sldId id="303" r:id="rId7"/>
    <p:sldId id="290" r:id="rId8"/>
    <p:sldId id="304" r:id="rId9"/>
    <p:sldId id="305" r:id="rId10"/>
    <p:sldId id="300" r:id="rId11"/>
    <p:sldId id="296" r:id="rId12"/>
    <p:sldId id="306" r:id="rId13"/>
    <p:sldId id="297" r:id="rId14"/>
    <p:sldId id="287" r:id="rId15"/>
    <p:sldId id="30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3"/>
    <p:restoredTop sz="94597"/>
  </p:normalViewPr>
  <p:slideViewPr>
    <p:cSldViewPr snapToGrid="0" snapToObjects="1">
      <p:cViewPr varScale="1">
        <p:scale>
          <a:sx n="85" d="100"/>
          <a:sy n="85" d="100"/>
        </p:scale>
        <p:origin x="208" y="2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E7C64-B68E-6C4C-B0D0-E661B3A9B395}" type="datetimeFigureOut">
              <a:rPr lang="en-US" smtClean="0"/>
              <a:t>5/19/18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98FDD-F21F-5C4C-9BBF-514D5F9F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097E0-801E-744A-8175-FA19DB51F890}" type="datetimeFigureOut">
              <a:rPr lang="en-US" smtClean="0"/>
              <a:t>5/19/18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30568-8513-8240-B838-EF6D2CD34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6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5/19/18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01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5/19/18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8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5/19/18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5/19/18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3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5/19/18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113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5/19/18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92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5/19/18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63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5/19/18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42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5/19/18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54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5/19/18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299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5/19/18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09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35DA3E-D01E-AD41-B24A-0A697DB152BE}" type="datetimeFigureOut">
              <a:rPr lang="en-US" smtClean="0"/>
              <a:t>5/19/18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3772" y="1573665"/>
            <a:ext cx="9139237" cy="1710079"/>
          </a:xfrm>
        </p:spPr>
        <p:txBody>
          <a:bodyPr anchor="ctr"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Options for concurrent support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8485" y="3735046"/>
            <a:ext cx="9883516" cy="3122954"/>
          </a:xfrm>
        </p:spPr>
        <p:txBody>
          <a:bodyPr>
            <a:normAutofit/>
          </a:bodyPr>
          <a:lstStyle/>
          <a:p>
            <a:pPr algn="r"/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Craig Rutan, Area D Representative, Curriculum Committee Chair</a:t>
            </a:r>
          </a:p>
          <a:p>
            <a:pPr algn="ctr"/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r"/>
            <a:r>
              <a:rPr lang="en-US" sz="2800" dirty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2018 ASCCC Spring Curriculum Regional</a:t>
            </a: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r"/>
            <a:endParaRPr lang="en-US" sz="2000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4" name="Picture 3" descr="ASCCC_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3650" y="455814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79132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9D691-D7FE-B54B-AF44-A7E94157D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Optional support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82070-EEB8-9143-9FC2-DF0A5DC625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81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24EBA-AEE6-9B44-ABB9-BAADBB1E1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Corequisite Noncredit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93D5C-ABAE-884A-AE76-4F272F469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 corequisite course in noncredit is allowable, but it is not currently interpreted that it can restrict enrollment (this could change)</a:t>
            </a:r>
          </a:p>
          <a:p>
            <a:r>
              <a:rPr lang="en-US" dirty="0">
                <a:cs typeface="Arial"/>
              </a:rPr>
              <a:t>The corequisite course could have variable hours to allow different amounts of corequisite support to be scheduled with only one course outline.</a:t>
            </a:r>
          </a:p>
          <a:p>
            <a:r>
              <a:rPr lang="en-US" dirty="0">
                <a:cs typeface="Arial"/>
              </a:rPr>
              <a:t>Courses are required to have an approved course outline that meets the requirements outlined in Title 5 </a:t>
            </a:r>
            <a:r>
              <a:rPr lang="en-US" dirty="0">
                <a:cs typeface="Times New Roman" panose="02020603050405020304" pitchFamily="18" charset="0"/>
              </a:rPr>
              <a:t>§55002 (this includes specifying possible topics that will be covered in the course content)</a:t>
            </a:r>
            <a:endParaRPr lang="en-US" dirty="0">
              <a:cs typeface="Arial"/>
            </a:endParaRPr>
          </a:p>
          <a:p>
            <a:endParaRPr lang="en-US" dirty="0"/>
          </a:p>
          <a:p>
            <a:endParaRPr lang="en-US" dirty="0">
              <a:solidFill>
                <a:srgbClr val="00B0F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6903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1B41C-6DC4-8C40-A204-D7D4AD052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Corequisite Noncredit Course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61E24-A875-F54B-92BA-D133371C8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Possible Advantages</a:t>
            </a:r>
          </a:p>
          <a:p>
            <a:r>
              <a:rPr lang="en-US" dirty="0"/>
              <a:t>Students can enroll in the class for free</a:t>
            </a:r>
          </a:p>
          <a:p>
            <a:r>
              <a:rPr lang="en-US" dirty="0"/>
              <a:t>Student does not accumulate excess units</a:t>
            </a:r>
          </a:p>
          <a:p>
            <a:r>
              <a:rPr lang="en-US" dirty="0"/>
              <a:t>Courses could be scheduled as open entry/open exit or regularly scheduled times</a:t>
            </a:r>
          </a:p>
          <a:p>
            <a:r>
              <a:rPr lang="en-US" dirty="0"/>
              <a:t>Student can reenroll in the support course until they pass the transfer course</a:t>
            </a:r>
          </a:p>
          <a:p>
            <a:pPr marL="0" indent="0">
              <a:buNone/>
            </a:pPr>
            <a:r>
              <a:rPr lang="en-US" b="1" dirty="0"/>
              <a:t>Possible Disadvantages</a:t>
            </a:r>
          </a:p>
          <a:p>
            <a:r>
              <a:rPr lang="en-US" dirty="0"/>
              <a:t>Course would not count towards financial aid eligibility</a:t>
            </a:r>
          </a:p>
          <a:p>
            <a:r>
              <a:rPr lang="en-US" dirty="0"/>
              <a:t>Only open to legal California residents (could be changed soon)</a:t>
            </a:r>
          </a:p>
          <a:p>
            <a:r>
              <a:rPr lang="en-US" dirty="0"/>
              <a:t>Restricted to basic skills</a:t>
            </a:r>
          </a:p>
          <a:p>
            <a:r>
              <a:rPr lang="en-US" dirty="0"/>
              <a:t>Cannot require the student to enroll (based on current interpretation)</a:t>
            </a:r>
          </a:p>
          <a:p>
            <a:r>
              <a:rPr lang="en-US" dirty="0"/>
              <a:t>Student may have different instructor for lecture and support course</a:t>
            </a:r>
          </a:p>
          <a:p>
            <a:r>
              <a:rPr lang="en-US" dirty="0"/>
              <a:t>Student may be in lecture course with students that are for more prepared</a:t>
            </a:r>
          </a:p>
          <a:p>
            <a:r>
              <a:rPr lang="en-US" dirty="0"/>
              <a:t>Colleges would currently be paid at the noncredit rate (not enhanced funded)</a:t>
            </a:r>
          </a:p>
          <a:p>
            <a:r>
              <a:rPr lang="en-US" dirty="0"/>
              <a:t>Courses are not covered by streamlined approval at the CO</a:t>
            </a:r>
          </a:p>
        </p:txBody>
      </p:sp>
    </p:spTree>
    <p:extLst>
      <p:ext uri="{BB962C8B-B14F-4D97-AF65-F5344CB8AC3E}">
        <p14:creationId xmlns:p14="http://schemas.microsoft.com/office/powerpoint/2010/main" val="3837519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1CFAD-960A-AD4A-AD56-B4FBFFDBB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Tutoring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9E172-500E-A249-8B4B-A00760F56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Drop-in</a:t>
            </a:r>
          </a:p>
          <a:p>
            <a:pPr lvl="1"/>
            <a:r>
              <a:rPr lang="en-US" dirty="0"/>
              <a:t>Most common model in most colleges</a:t>
            </a:r>
            <a:endParaRPr lang="en-US" dirty="0">
              <a:cs typeface="Arial"/>
            </a:endParaRPr>
          </a:p>
          <a:p>
            <a:pPr lvl="1"/>
            <a:r>
              <a:rPr lang="en-US" dirty="0"/>
              <a:t>Free to student; does not require additional units</a:t>
            </a:r>
            <a:endParaRPr lang="en-US" dirty="0">
              <a:cs typeface="Arial"/>
            </a:endParaRPr>
          </a:p>
          <a:p>
            <a:r>
              <a:rPr lang="en-US" dirty="0"/>
              <a:t>Embedded tutoring</a:t>
            </a:r>
            <a:endParaRPr lang="en-US" dirty="0">
              <a:cs typeface="Arial"/>
            </a:endParaRPr>
          </a:p>
          <a:p>
            <a:pPr lvl="1"/>
            <a:r>
              <a:rPr lang="en-US" dirty="0"/>
              <a:t>Tutor is embedded in the classroom</a:t>
            </a:r>
            <a:r>
              <a:rPr lang="en-US" dirty="0">
                <a:cs typeface="Arial"/>
              </a:rPr>
              <a:t>; meets with instructor, supports all students in the class</a:t>
            </a:r>
          </a:p>
          <a:p>
            <a:pPr lvl="1"/>
            <a:r>
              <a:rPr lang="en-US" dirty="0">
                <a:cs typeface="Arial"/>
              </a:rPr>
              <a:t>Some models have tutors meeting individually or in small groups outside of class</a:t>
            </a:r>
            <a:endParaRPr lang="en-US" dirty="0"/>
          </a:p>
          <a:p>
            <a:pPr lvl="1"/>
            <a:r>
              <a:rPr lang="en-US" dirty="0">
                <a:cs typeface="Arial"/>
              </a:rPr>
              <a:t>Free, no obligation to student</a:t>
            </a:r>
            <a:endParaRPr lang="en-US" dirty="0"/>
          </a:p>
          <a:p>
            <a:pPr lvl="1"/>
            <a:r>
              <a:rPr lang="en-US" dirty="0">
                <a:cs typeface="Arial"/>
              </a:rPr>
              <a:t>Creates a community of practice</a:t>
            </a:r>
            <a:endParaRPr lang="en-US" dirty="0"/>
          </a:p>
          <a:p>
            <a:r>
              <a:rPr lang="en-US" dirty="0"/>
              <a:t>Complications</a:t>
            </a:r>
            <a:r>
              <a:rPr lang="en-US" dirty="0">
                <a:cs typeface="Arial"/>
              </a:rPr>
              <a:t>:</a:t>
            </a:r>
          </a:p>
          <a:p>
            <a:pPr lvl="1"/>
            <a:r>
              <a:rPr lang="en-US" dirty="0"/>
              <a:t>Currently restricted to basic skills, but there are two bills that would expand the use of tutoring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2701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Supplemental Instruction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colleges have implemented supplemental Instruction (SI) in the past</a:t>
            </a:r>
          </a:p>
          <a:p>
            <a:r>
              <a:rPr lang="en-US" dirty="0"/>
              <a:t>SI typically involves SI leaders that attend course lectures and offer option SI sessions to cover topics from lecture.</a:t>
            </a:r>
          </a:p>
          <a:p>
            <a:r>
              <a:rPr lang="en-US" dirty="0"/>
              <a:t>SI sessions are usually not mandatory</a:t>
            </a:r>
          </a:p>
          <a:p>
            <a:r>
              <a:rPr lang="en-US" dirty="0"/>
              <a:t>Colleges normally have to fund SI, which sometimes limits availability</a:t>
            </a:r>
          </a:p>
        </p:txBody>
      </p:sp>
    </p:spTree>
    <p:extLst>
      <p:ext uri="{BB962C8B-B14F-4D97-AF65-F5344CB8AC3E}">
        <p14:creationId xmlns:p14="http://schemas.microsoft.com/office/powerpoint/2010/main" val="620788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21D32-0ED9-2146-8D2A-BE47E2F71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4A616B-1C26-6647-8D91-5B01105F06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50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0FE43-83BB-E54B-A139-0E4EF5BFD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support options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0F8BD-672E-5E49-9C6F-499CD7CEFA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08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charset="0"/>
                <a:cs typeface="Times New Roman" charset="0"/>
              </a:rPr>
              <a:t>Concurrent Support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E3CA59-23C3-894E-AF3B-C07AF86C2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The initial guidance from the Chancellor’s Office mentions offering and possibly requiring students to participate in some form of concurrent support</a:t>
            </a:r>
          </a:p>
          <a:p>
            <a:r>
              <a:rPr lang="en-US" dirty="0"/>
              <a:t>There are several different types of concurrent support that colleges could offer to students. These include</a:t>
            </a:r>
          </a:p>
          <a:p>
            <a:pPr lvl="1"/>
            <a:r>
              <a:rPr lang="en-US" dirty="0"/>
              <a:t>Redesigned Credit Course</a:t>
            </a:r>
          </a:p>
          <a:p>
            <a:pPr lvl="1"/>
            <a:r>
              <a:rPr lang="en-US" dirty="0"/>
              <a:t>Corequisite Credit Course (lecture or lab)</a:t>
            </a:r>
          </a:p>
          <a:p>
            <a:pPr lvl="1"/>
            <a:r>
              <a:rPr lang="en-US" dirty="0"/>
              <a:t>Corequisite Noncredit Course</a:t>
            </a:r>
          </a:p>
          <a:p>
            <a:pPr lvl="1"/>
            <a:r>
              <a:rPr lang="en-US" dirty="0"/>
              <a:t>Increased Access to Learning Centers</a:t>
            </a:r>
          </a:p>
          <a:p>
            <a:pPr lvl="1"/>
            <a:r>
              <a:rPr lang="en-US" dirty="0"/>
              <a:t>Embedded Tutoring</a:t>
            </a:r>
            <a:endParaRPr lang="en-US" dirty="0">
              <a:cs typeface="Arial"/>
            </a:endParaRPr>
          </a:p>
          <a:p>
            <a:pPr lvl="1"/>
            <a:r>
              <a:rPr lang="en-US" dirty="0"/>
              <a:t>Supplemental Instruction</a:t>
            </a:r>
          </a:p>
        </p:txBody>
      </p:sp>
    </p:spTree>
    <p:extLst>
      <p:ext uri="{BB962C8B-B14F-4D97-AF65-F5344CB8AC3E}">
        <p14:creationId xmlns:p14="http://schemas.microsoft.com/office/powerpoint/2010/main" val="71624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6BBBA-A7B4-7548-9C90-E12A551C5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support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04335D-8ADF-2A4A-BC8B-C328F8DFCF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51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BD2B3-61DC-9C46-9232-CA5BB35F5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Limitations on Enrollment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4092D-C9FC-9545-9FFF-45B96F842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Title 5 §58106 outlines when colleges are allowed to limit the ability of a student to enroll in a course</a:t>
            </a:r>
          </a:p>
          <a:p>
            <a:pPr lvl="1"/>
            <a:r>
              <a:rPr lang="en-US" dirty="0"/>
              <a:t>(a) Enrollment may be limited to students meeting prerequisites and corequisites established pursuant to section 55003</a:t>
            </a:r>
          </a:p>
          <a:p>
            <a:r>
              <a:rPr lang="en-US" dirty="0"/>
              <a:t>The prerequisites and corequisites outlined in Title 5 §55003 are described in §55002 of title 5</a:t>
            </a:r>
          </a:p>
          <a:p>
            <a:r>
              <a:rPr lang="en-US" dirty="0"/>
              <a:t>The current interpretation of the regulation is that it applies to credit courses, but the Chancellor’s Office is reviewing the language and determining if a noncredit course can be used to limit enrollment</a:t>
            </a:r>
          </a:p>
        </p:txBody>
      </p:sp>
    </p:spTree>
    <p:extLst>
      <p:ext uri="{BB962C8B-B14F-4D97-AF65-F5344CB8AC3E}">
        <p14:creationId xmlns:p14="http://schemas.microsoft.com/office/powerpoint/2010/main" val="3507731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4CD04-84EC-B541-B5F3-F3CF8DDEE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Credit Course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E4675-049C-9A40-9D8A-92326634C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college could create a new version of the transfer course that includes additional lecture or laboratory hours. For example, a 4 unit composition course could be changed to 5 units by adding 18 hours of lecture, 54 hours of lab, or some combination of lecture and lab.</a:t>
            </a:r>
          </a:p>
          <a:p>
            <a:pPr marL="0" indent="0">
              <a:buNone/>
            </a:pPr>
            <a:r>
              <a:rPr lang="en-US" b="1" dirty="0"/>
              <a:t>Possible Advantages</a:t>
            </a:r>
          </a:p>
          <a:p>
            <a:r>
              <a:rPr lang="en-US" dirty="0"/>
              <a:t>All students enrolled have been identified as needing additional support</a:t>
            </a:r>
          </a:p>
          <a:p>
            <a:r>
              <a:rPr lang="en-US" dirty="0"/>
              <a:t>The same instructor for all course material</a:t>
            </a:r>
          </a:p>
          <a:p>
            <a:r>
              <a:rPr lang="en-US" dirty="0"/>
              <a:t>Students can reenroll if they are not able to pass the course</a:t>
            </a:r>
          </a:p>
          <a:p>
            <a:pPr marL="0" indent="0">
              <a:buNone/>
            </a:pPr>
            <a:r>
              <a:rPr lang="en-US" b="1" dirty="0"/>
              <a:t>Possible Disadvantages</a:t>
            </a:r>
          </a:p>
          <a:p>
            <a:r>
              <a:rPr lang="en-US" dirty="0"/>
              <a:t>Student must pay additional fees</a:t>
            </a:r>
          </a:p>
          <a:p>
            <a:r>
              <a:rPr lang="en-US" dirty="0"/>
              <a:t>Student accumulates additional units</a:t>
            </a:r>
          </a:p>
          <a:p>
            <a:r>
              <a:rPr lang="en-US" dirty="0"/>
              <a:t>College will need to rearticulate the course, which could take 2 years</a:t>
            </a:r>
          </a:p>
          <a:p>
            <a:r>
              <a:rPr lang="en-US" dirty="0"/>
              <a:t>All students would receive the same additional instruction, but they may </a:t>
            </a:r>
            <a:r>
              <a:rPr lang="en-US"/>
              <a:t>have different </a:t>
            </a:r>
            <a:r>
              <a:rPr lang="en-US" dirty="0"/>
              <a:t>needs</a:t>
            </a:r>
          </a:p>
        </p:txBody>
      </p:sp>
    </p:spTree>
    <p:extLst>
      <p:ext uri="{BB962C8B-B14F-4D97-AF65-F5344CB8AC3E}">
        <p14:creationId xmlns:p14="http://schemas.microsoft.com/office/powerpoint/2010/main" val="521014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C5FA8-675D-C649-B89B-29AEB6CEA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 Corequisite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9550D-6A7D-E947-BBE4-50887251B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 credit corequisite course would require students to enroll in the transfer course. Students could be placed into the corequisite course and then be able to enroll in the transfer course. </a:t>
            </a:r>
          </a:p>
          <a:p>
            <a:r>
              <a:rPr lang="en-US" dirty="0">
                <a:cs typeface="Arial"/>
              </a:rPr>
              <a:t>The corequisite course could be lecture, lab, or a combination of the two</a:t>
            </a:r>
          </a:p>
          <a:p>
            <a:r>
              <a:rPr lang="en-US" dirty="0">
                <a:cs typeface="Arial"/>
              </a:rPr>
              <a:t>The corequisite course could have variable units (like many physical education courses) to allow different amounts of corequisite support to be scheduled with only one course outline.</a:t>
            </a:r>
          </a:p>
          <a:p>
            <a:r>
              <a:rPr lang="en-US" dirty="0">
                <a:cs typeface="Arial"/>
              </a:rPr>
              <a:t>Courses are required to have an approved course outline that meets the requirements outlined in Title 5 </a:t>
            </a:r>
            <a:r>
              <a:rPr lang="en-US" dirty="0">
                <a:cs typeface="Times New Roman" panose="02020603050405020304" pitchFamily="18" charset="0"/>
              </a:rPr>
              <a:t>§55002 (this includes specifying possible topics that will be covered in the course content)</a:t>
            </a:r>
            <a:endParaRPr lang="en-US" dirty="0"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284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9F5DE-763D-3A47-82D2-0E97096CA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 Corequisite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627B2-0B68-154B-861F-138500436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several items to take note of in Title 5 §55003</a:t>
            </a:r>
          </a:p>
          <a:p>
            <a:r>
              <a:rPr lang="en-US" dirty="0"/>
              <a:t>(d)(3) the corequisite course will assure, consistent with section 55002, that a student acquires the necessary skills, concepts, and/or information, such that a student who has not enrolled in the corequisite is </a:t>
            </a:r>
            <a:r>
              <a:rPr lang="en-US" b="1" dirty="0"/>
              <a:t>highly unlikely to receive a satisfactory grade </a:t>
            </a:r>
            <a:r>
              <a:rPr lang="en-US" dirty="0"/>
              <a:t>in the course or program for which the corequisite is being established; </a:t>
            </a:r>
          </a:p>
          <a:p>
            <a:r>
              <a:rPr lang="en-US" dirty="0"/>
              <a:t>(m) Whenever a corequisite course is established, sufficient sections shall be offered to reasonably accommodate all students who are required to take the corequisite. </a:t>
            </a:r>
            <a:r>
              <a:rPr lang="en-US" b="1" dirty="0"/>
              <a:t>A corequisite shall be waived as to any student for whom space in the corequisite course is not available.</a:t>
            </a:r>
          </a:p>
        </p:txBody>
      </p:sp>
    </p:spTree>
    <p:extLst>
      <p:ext uri="{BB962C8B-B14F-4D97-AF65-F5344CB8AC3E}">
        <p14:creationId xmlns:p14="http://schemas.microsoft.com/office/powerpoint/2010/main" val="4092617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ED7CA-ADF9-CF4C-9874-292ED2CF2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 Corequisite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C7569-D5CD-174E-9CEE-79606DC2E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Possible Advantages</a:t>
            </a:r>
          </a:p>
          <a:p>
            <a:r>
              <a:rPr lang="en-US" dirty="0"/>
              <a:t>Students can be required to enroll in the corequisite</a:t>
            </a:r>
          </a:p>
          <a:p>
            <a:r>
              <a:rPr lang="en-US" dirty="0"/>
              <a:t>Courses can have different content that can be adjusted to the skills needed by the student</a:t>
            </a:r>
          </a:p>
          <a:p>
            <a:r>
              <a:rPr lang="en-US" dirty="0"/>
              <a:t>Does not require the transfer course to be rearticulated</a:t>
            </a:r>
          </a:p>
          <a:p>
            <a:pPr marL="0" indent="0">
              <a:buNone/>
            </a:pPr>
            <a:r>
              <a:rPr lang="en-US" b="1" dirty="0"/>
              <a:t>Possible Disadvantages</a:t>
            </a:r>
          </a:p>
          <a:p>
            <a:r>
              <a:rPr lang="en-US" dirty="0"/>
              <a:t>Students must pay for additional course</a:t>
            </a:r>
          </a:p>
          <a:p>
            <a:r>
              <a:rPr lang="en-US" dirty="0"/>
              <a:t>Students accumulate additional units</a:t>
            </a:r>
          </a:p>
          <a:p>
            <a:r>
              <a:rPr lang="en-US" dirty="0"/>
              <a:t>Student cannot </a:t>
            </a:r>
            <a:r>
              <a:rPr lang="en-US"/>
              <a:t>reenroll if </a:t>
            </a:r>
            <a:r>
              <a:rPr lang="en-US" dirty="0"/>
              <a:t>they pass the support course and do not pass the transfer course</a:t>
            </a:r>
          </a:p>
          <a:p>
            <a:r>
              <a:rPr lang="en-US" dirty="0"/>
              <a:t>Students may have a different instructor for the support course and the primary lecture</a:t>
            </a:r>
          </a:p>
          <a:p>
            <a:r>
              <a:rPr lang="en-US" dirty="0"/>
              <a:t>Students could be in the transfer course with students that are much more prepared</a:t>
            </a:r>
          </a:p>
        </p:txBody>
      </p:sp>
    </p:spTree>
    <p:extLst>
      <p:ext uri="{BB962C8B-B14F-4D97-AF65-F5344CB8AC3E}">
        <p14:creationId xmlns:p14="http://schemas.microsoft.com/office/powerpoint/2010/main" val="30860398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CCC">
  <a:themeElements>
    <a:clrScheme name="Custom 5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0E20D2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CCC" id="{582654A2-8F12-3146-83F7-BD9873F812BA}" vid="{58C9C3D4-CDC4-ED46-994E-B4971180DE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ASCCC</Template>
  <TotalTime>1863</TotalTime>
  <Words>1002</Words>
  <Application>Microsoft Macintosh PowerPoint</Application>
  <PresentationFormat>Widescreen</PresentationFormat>
  <Paragraphs>88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ASCCC</vt:lpstr>
      <vt:lpstr>Options for concurrent support </vt:lpstr>
      <vt:lpstr>Current support options</vt:lpstr>
      <vt:lpstr>Concurrent Support</vt:lpstr>
      <vt:lpstr>Required support</vt:lpstr>
      <vt:lpstr>Limitations on Enrollment</vt:lpstr>
      <vt:lpstr>New Credit Course</vt:lpstr>
      <vt:lpstr>Credit Corequisite</vt:lpstr>
      <vt:lpstr>Credit Corequisite (2)</vt:lpstr>
      <vt:lpstr>Credit Corequisite (2)</vt:lpstr>
      <vt:lpstr>Optional support</vt:lpstr>
      <vt:lpstr>Corequisite Noncredit Course</vt:lpstr>
      <vt:lpstr>Corequisite Noncredit Course (2)</vt:lpstr>
      <vt:lpstr>Tutoring Models</vt:lpstr>
      <vt:lpstr>Supplemental Instruction Models</vt:lpstr>
      <vt:lpstr>Questions?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Senate  The “10+1” and Shared Governance</dc:title>
  <dc:creator>Virginia May</dc:creator>
  <cp:lastModifiedBy>Rutan, Craig</cp:lastModifiedBy>
  <cp:revision>213</cp:revision>
  <cp:lastPrinted>2017-10-22T17:16:51Z</cp:lastPrinted>
  <dcterms:created xsi:type="dcterms:W3CDTF">2017-10-02T12:56:57Z</dcterms:created>
  <dcterms:modified xsi:type="dcterms:W3CDTF">2018-05-19T15:40:05Z</dcterms:modified>
</cp:coreProperties>
</file>