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4" r:id="rId2"/>
  </p:sldMasterIdLst>
  <p:notesMasterIdLst>
    <p:notesMasterId r:id="rId18"/>
  </p:notesMasterIdLst>
  <p:handoutMasterIdLst>
    <p:handoutMasterId r:id="rId19"/>
  </p:handoutMasterIdLst>
  <p:sldIdLst>
    <p:sldId id="265" r:id="rId3"/>
    <p:sldId id="284" r:id="rId4"/>
    <p:sldId id="285" r:id="rId5"/>
    <p:sldId id="287" r:id="rId6"/>
    <p:sldId id="288" r:id="rId7"/>
    <p:sldId id="289" r:id="rId8"/>
    <p:sldId id="286" r:id="rId9"/>
    <p:sldId id="294" r:id="rId10"/>
    <p:sldId id="295" r:id="rId11"/>
    <p:sldId id="300" r:id="rId12"/>
    <p:sldId id="301" r:id="rId13"/>
    <p:sldId id="290" r:id="rId14"/>
    <p:sldId id="291" r:id="rId15"/>
    <p:sldId id="292" r:id="rId16"/>
    <p:sldId id="29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862" autoAdjust="0"/>
  </p:normalViewPr>
  <p:slideViewPr>
    <p:cSldViewPr snapToGrid="0" showGuides="1">
      <p:cViewPr varScale="1">
        <p:scale>
          <a:sx n="47" d="100"/>
          <a:sy n="47" d="100"/>
        </p:scale>
        <p:origin x="-1792" y="-112"/>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7/5/15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7/5/15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a:t>
            </a:fld>
            <a:endParaRPr lang="en-US"/>
          </a:p>
        </p:txBody>
      </p:sp>
    </p:spTree>
    <p:extLst>
      <p:ext uri="{BB962C8B-B14F-4D97-AF65-F5344CB8AC3E}">
        <p14:creationId xmlns:p14="http://schemas.microsoft.com/office/powerpoint/2010/main" val="292212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4990F2-35DE-422C-84C5-A0C13155DA0C}" type="slidenum">
              <a:rPr lang="en-US" smtClean="0"/>
              <a:pPr>
                <a:defRPr/>
              </a:pPr>
              <a:t>8</a:t>
            </a:fld>
            <a:endParaRPr lang="en-US"/>
          </a:p>
        </p:txBody>
      </p:sp>
    </p:spTree>
    <p:extLst>
      <p:ext uri="{BB962C8B-B14F-4D97-AF65-F5344CB8AC3E}">
        <p14:creationId xmlns:p14="http://schemas.microsoft.com/office/powerpoint/2010/main" val="119506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B574B1-9468-4233-848C-D57F409374F3}"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150664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4990F2-35DE-422C-84C5-A0C13155DA0C}" type="slidenum">
              <a:rPr lang="en-US" smtClean="0"/>
              <a:pPr>
                <a:defRPr/>
              </a:pPr>
              <a:t>10</a:t>
            </a:fld>
            <a:endParaRPr lang="en-US"/>
          </a:p>
        </p:txBody>
      </p:sp>
    </p:spTree>
    <p:extLst>
      <p:ext uri="{BB962C8B-B14F-4D97-AF65-F5344CB8AC3E}">
        <p14:creationId xmlns:p14="http://schemas.microsoft.com/office/powerpoint/2010/main" val="119506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4990F2-35DE-422C-84C5-A0C13155DA0C}" type="slidenum">
              <a:rPr lang="en-US" smtClean="0"/>
              <a:pPr>
                <a:defRPr/>
              </a:pPr>
              <a:t>11</a:t>
            </a:fld>
            <a:endParaRPr lang="en-US"/>
          </a:p>
        </p:txBody>
      </p:sp>
    </p:spTree>
    <p:extLst>
      <p:ext uri="{BB962C8B-B14F-4D97-AF65-F5344CB8AC3E}">
        <p14:creationId xmlns:p14="http://schemas.microsoft.com/office/powerpoint/2010/main" val="119506816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6"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6"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7/5/15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1B7BAC7-FE87-40F6-AA24-4F4685D1B022}" type="slidenum">
              <a:rPr lang="en-US" smtClean="0"/>
              <a:t>‹#›</a:t>
            </a:fld>
            <a:endParaRPr lang="en-US"/>
          </a:p>
        </p:txBody>
      </p:sp>
      <p:pic>
        <p:nvPicPr>
          <p:cNvPr id="13" name="Picture 4"/>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61950" y="6197997"/>
            <a:ext cx="2067983" cy="514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395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7/5/15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98392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7/5/15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51995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7/5/15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7/5/15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pic>
        <p:nvPicPr>
          <p:cNvPr id="8" name="Picture 4" descr="http://www.sbunderground.com/wp-content/uploads/2013/11/dividing-lin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6864" y="1631442"/>
            <a:ext cx="10141383"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19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4EAB7D7-3608-4730-B2E2-670834DF882C}" type="datetimeFigureOut">
              <a:rPr lang="en-US" smtClean="0"/>
              <a:t>7/5/15</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1B7BAC7-FE87-40F6-AA24-4F4685D1B022}" type="slidenum">
              <a:rPr lang="en-US" smtClean="0"/>
              <a:t>‹#›</a:t>
            </a:fld>
            <a:endParaRPr lang="en-US"/>
          </a:p>
        </p:txBody>
      </p:sp>
      <p:pic>
        <p:nvPicPr>
          <p:cNvPr id="11" name="Picture 4"/>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7791" y="77293"/>
            <a:ext cx="2067983" cy="514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91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EAB7D7-3608-4730-B2E2-670834DF882C}" type="datetimeFigureOut">
              <a:rPr lang="en-US" smtClean="0"/>
              <a:t>7/5/15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73595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EAB7D7-3608-4730-B2E2-670834DF882C}" type="datetimeFigureOut">
              <a:rPr lang="en-US" smtClean="0"/>
              <a:t>7/5/15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2026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EAB7D7-3608-4730-B2E2-670834DF882C}" type="datetimeFigureOut">
              <a:rPr lang="en-US" smtClean="0"/>
              <a:t>7/5/15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15634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7/5/15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1337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7/5/15</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20941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7/5/15</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261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microsoft.com/office/2007/relationships/hdphoto" Target="../media/hdphoto1.wdp"/><Relationship Id="rId16" Type="http://schemas.openxmlformats.org/officeDocument/2006/relationships/image" Target="../media/image3.png"/><Relationship Id="rId1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4EAB7D7-3608-4730-B2E2-670834DF882C}" type="datetimeFigureOut">
              <a:rPr lang="en-US" smtClean="0"/>
              <a:pPr/>
              <a:t>7/5/15</a:t>
            </a:fld>
            <a:endParaRPr lang="en-US"/>
          </a:p>
        </p:txBody>
      </p:sp>
      <p:sp>
        <p:nvSpPr>
          <p:cNvPr id="5" name="Footer Placeholder 4"/>
          <p:cNvSpPr>
            <a:spLocks noGrp="1"/>
          </p:cNvSpPr>
          <p:nvPr>
            <p:ph type="ftr" sz="quarter" idx="3"/>
          </p:nvPr>
        </p:nvSpPr>
        <p:spPr>
          <a:xfrm>
            <a:off x="3031066" y="6272784"/>
            <a:ext cx="4384717" cy="439911"/>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1B7BAC7-FE87-40F6-AA24-4F4685D1B022}" type="slidenum">
              <a:rPr lang="en-US" smtClean="0"/>
              <a:t>‹#›</a:t>
            </a:fld>
            <a:endParaRPr lang="en-US"/>
          </a:p>
        </p:txBody>
      </p:sp>
      <p:pic>
        <p:nvPicPr>
          <p:cNvPr id="10" name="Picture 4"/>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61950" y="6197997"/>
            <a:ext cx="2067983" cy="514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260848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5400" kern="1200" cap="all" baseline="0">
          <a:blipFill>
            <a:blip r:embed="rId17">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32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guide id="3" pos="1464" userDrawn="1">
          <p15:clr>
            <a:srgbClr val="F26B43"/>
          </p15:clr>
        </p15:guide>
        <p15:guide id="4" pos="7152" userDrawn="1">
          <p15:clr>
            <a:srgbClr val="F26B43"/>
          </p15:clr>
        </p15:guide>
        <p15:guide id="5" pos="984" userDrawn="1">
          <p15:clr>
            <a:srgbClr val="F26B43"/>
          </p15:clr>
        </p15:guide>
        <p15:guide id="6"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000" b="1" dirty="0"/>
              <a:t>Equity High Jump:  </a:t>
            </a:r>
            <a:r>
              <a:rPr lang="en-US" sz="5000" b="1" dirty="0" smtClean="0"/>
              <a:t/>
            </a:r>
            <a:br>
              <a:rPr lang="en-US" sz="5000" b="1" dirty="0" smtClean="0"/>
            </a:br>
            <a:r>
              <a:rPr lang="en-US" sz="5000" b="1" dirty="0" smtClean="0"/>
              <a:t>Content </a:t>
            </a:r>
            <a:r>
              <a:rPr lang="en-US" sz="5000" b="1" dirty="0"/>
              <a:t>Review and Disproportionate Impact </a:t>
            </a:r>
            <a:endParaRPr lang="en-US" sz="5000" dirty="0"/>
          </a:p>
        </p:txBody>
      </p:sp>
      <p:sp>
        <p:nvSpPr>
          <p:cNvPr id="3" name="Subtitle 2"/>
          <p:cNvSpPr>
            <a:spLocks noGrp="1"/>
          </p:cNvSpPr>
          <p:nvPr>
            <p:ph type="subTitle" idx="1"/>
          </p:nvPr>
        </p:nvSpPr>
        <p:spPr>
          <a:xfrm>
            <a:off x="1069846" y="4389120"/>
            <a:ext cx="10575034" cy="1597612"/>
          </a:xfrm>
        </p:spPr>
        <p:txBody>
          <a:bodyPr>
            <a:normAutofit/>
          </a:bodyPr>
          <a:lstStyle/>
          <a:p>
            <a:r>
              <a:rPr lang="en-US" dirty="0"/>
              <a:t>Kale Braden, </a:t>
            </a:r>
            <a:r>
              <a:rPr lang="en-US" dirty="0" smtClean="0"/>
              <a:t>ASCCC North </a:t>
            </a:r>
            <a:r>
              <a:rPr lang="en-US" dirty="0"/>
              <a:t>Representative</a:t>
            </a:r>
          </a:p>
          <a:p>
            <a:r>
              <a:rPr lang="en-US" dirty="0"/>
              <a:t>Michelle Grimes-Hillman, </a:t>
            </a:r>
            <a:r>
              <a:rPr lang="en-US" dirty="0" smtClean="0"/>
              <a:t>ASCCC Curriculum </a:t>
            </a:r>
            <a:r>
              <a:rPr lang="en-US" dirty="0"/>
              <a:t>Committee </a:t>
            </a:r>
            <a:r>
              <a:rPr lang="en-US" dirty="0" smtClean="0"/>
              <a:t>Chair</a:t>
            </a:r>
            <a:endParaRPr lang="en-US" dirty="0"/>
          </a:p>
          <a:p>
            <a:r>
              <a:rPr lang="en-US" dirty="0"/>
              <a:t>James Todd, Interim Vice-President, Student Services, Modesto Junior College </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436"/>
            <a:ext cx="10972800" cy="1324750"/>
          </a:xfrm>
        </p:spPr>
        <p:txBody>
          <a:bodyPr>
            <a:normAutofit/>
          </a:bodyPr>
          <a:lstStyle/>
          <a:p>
            <a:pPr lvl="0">
              <a:spcBef>
                <a:spcPts val="0"/>
              </a:spcBef>
            </a:pPr>
            <a:r>
              <a:rPr lang="en-US" sz="4000" dirty="0" smtClean="0"/>
              <a:t>Elements of Student Equity Plans</a:t>
            </a:r>
            <a:endParaRPr lang="en-US" dirty="0">
              <a:solidFill>
                <a:srgbClr val="2F5897"/>
              </a:solidFill>
            </a:endParaRPr>
          </a:p>
        </p:txBody>
      </p:sp>
      <p:sp>
        <p:nvSpPr>
          <p:cNvPr id="3" name="Content Placeholder 2"/>
          <p:cNvSpPr>
            <a:spLocks noGrp="1"/>
          </p:cNvSpPr>
          <p:nvPr>
            <p:ph idx="1"/>
          </p:nvPr>
        </p:nvSpPr>
        <p:spPr>
          <a:xfrm>
            <a:off x="609600" y="2248695"/>
            <a:ext cx="10972800" cy="3877469"/>
          </a:xfrm>
        </p:spPr>
        <p:txBody>
          <a:bodyPr>
            <a:normAutofit/>
          </a:bodyPr>
          <a:lstStyle/>
          <a:p>
            <a:pPr fontAlgn="auto">
              <a:spcBef>
                <a:spcPts val="0"/>
              </a:spcBef>
              <a:spcAft>
                <a:spcPts val="0"/>
              </a:spcAft>
            </a:pPr>
            <a:r>
              <a:rPr lang="en-US" sz="2400" b="1" u="sng" dirty="0">
                <a:solidFill>
                  <a:srgbClr val="000000"/>
                </a:solidFill>
                <a:latin typeface="Calibri"/>
              </a:rPr>
              <a:t>Research Success Indicators</a:t>
            </a:r>
          </a:p>
          <a:p>
            <a:pPr marL="342900" indent="-342900" fontAlgn="auto">
              <a:spcBef>
                <a:spcPts val="0"/>
              </a:spcBef>
              <a:spcAft>
                <a:spcPts val="0"/>
              </a:spcAft>
              <a:buSzPct val="60000"/>
              <a:buFont typeface="Arial" pitchFamily="34" charset="0"/>
              <a:buChar char="•"/>
            </a:pPr>
            <a:r>
              <a:rPr lang="en-US" sz="2400" dirty="0">
                <a:solidFill>
                  <a:srgbClr val="000000"/>
                </a:solidFill>
                <a:latin typeface="Calibri"/>
              </a:rPr>
              <a:t>Access</a:t>
            </a:r>
          </a:p>
          <a:p>
            <a:pPr marL="342900" indent="-342900" fontAlgn="auto">
              <a:spcBef>
                <a:spcPts val="0"/>
              </a:spcBef>
              <a:spcAft>
                <a:spcPts val="0"/>
              </a:spcAft>
              <a:buSzPct val="60000"/>
              <a:buFont typeface="Arial" pitchFamily="34" charset="0"/>
              <a:buChar char="•"/>
            </a:pPr>
            <a:r>
              <a:rPr lang="en-US" sz="2400" dirty="0">
                <a:solidFill>
                  <a:srgbClr val="000000"/>
                </a:solidFill>
                <a:latin typeface="Calibri"/>
              </a:rPr>
              <a:t>Course Completion</a:t>
            </a:r>
          </a:p>
          <a:p>
            <a:pPr marL="342900" indent="-342900" fontAlgn="auto">
              <a:spcBef>
                <a:spcPts val="0"/>
              </a:spcBef>
              <a:spcAft>
                <a:spcPts val="0"/>
              </a:spcAft>
              <a:buSzPct val="60000"/>
              <a:buFont typeface="Arial" pitchFamily="34" charset="0"/>
              <a:buChar char="•"/>
            </a:pPr>
            <a:r>
              <a:rPr lang="en-US" sz="2400" dirty="0">
                <a:solidFill>
                  <a:srgbClr val="000000"/>
                </a:solidFill>
                <a:latin typeface="Calibri"/>
              </a:rPr>
              <a:t>ESL and Basic Skills Completion</a:t>
            </a:r>
          </a:p>
          <a:p>
            <a:pPr marL="342900" indent="-342900" fontAlgn="auto">
              <a:spcBef>
                <a:spcPts val="0"/>
              </a:spcBef>
              <a:spcAft>
                <a:spcPts val="0"/>
              </a:spcAft>
              <a:buSzPct val="60000"/>
              <a:buFont typeface="Arial" pitchFamily="34" charset="0"/>
              <a:buChar char="•"/>
            </a:pPr>
            <a:r>
              <a:rPr lang="en-US" sz="2400" dirty="0">
                <a:solidFill>
                  <a:srgbClr val="000000"/>
                </a:solidFill>
                <a:latin typeface="Calibri"/>
              </a:rPr>
              <a:t>Degree and Certificate Completion</a:t>
            </a:r>
          </a:p>
          <a:p>
            <a:pPr marL="342900" indent="-342900" fontAlgn="auto">
              <a:spcBef>
                <a:spcPts val="0"/>
              </a:spcBef>
              <a:spcAft>
                <a:spcPts val="0"/>
              </a:spcAft>
              <a:buSzPct val="60000"/>
              <a:buFont typeface="Arial" pitchFamily="34" charset="0"/>
              <a:buChar char="•"/>
            </a:pPr>
            <a:r>
              <a:rPr lang="en-US" sz="2400" dirty="0">
                <a:solidFill>
                  <a:srgbClr val="000000"/>
                </a:solidFill>
                <a:latin typeface="Calibri"/>
              </a:rPr>
              <a:t>Transfer</a:t>
            </a:r>
          </a:p>
          <a:p>
            <a:pPr fontAlgn="auto">
              <a:spcBef>
                <a:spcPts val="0"/>
              </a:spcBef>
              <a:spcAft>
                <a:spcPts val="0"/>
              </a:spcAft>
              <a:buSzPct val="60000"/>
            </a:pPr>
            <a:r>
              <a:rPr lang="en-US" sz="2400" b="1" u="sng" dirty="0">
                <a:solidFill>
                  <a:srgbClr val="000000"/>
                </a:solidFill>
                <a:latin typeface="Calibri"/>
              </a:rPr>
              <a:t>Goals</a:t>
            </a:r>
          </a:p>
          <a:p>
            <a:pPr fontAlgn="auto">
              <a:spcBef>
                <a:spcPts val="0"/>
              </a:spcBef>
              <a:spcAft>
                <a:spcPts val="0"/>
              </a:spcAft>
              <a:buSzPct val="60000"/>
            </a:pPr>
            <a:r>
              <a:rPr lang="en-US" sz="2400" b="1" u="sng" dirty="0">
                <a:solidFill>
                  <a:srgbClr val="000000"/>
                </a:solidFill>
                <a:latin typeface="Calibri"/>
              </a:rPr>
              <a:t>Activities</a:t>
            </a:r>
          </a:p>
          <a:p>
            <a:pPr fontAlgn="auto">
              <a:spcBef>
                <a:spcPts val="0"/>
              </a:spcBef>
              <a:spcAft>
                <a:spcPts val="0"/>
              </a:spcAft>
              <a:buSzPct val="60000"/>
            </a:pPr>
            <a:r>
              <a:rPr lang="en-US" sz="2400" b="1" u="sng" dirty="0">
                <a:solidFill>
                  <a:srgbClr val="000000"/>
                </a:solidFill>
                <a:latin typeface="Calibri"/>
              </a:rPr>
              <a:t>Budget</a:t>
            </a:r>
          </a:p>
          <a:p>
            <a:pPr fontAlgn="auto">
              <a:spcBef>
                <a:spcPts val="0"/>
              </a:spcBef>
              <a:spcAft>
                <a:spcPts val="0"/>
              </a:spcAft>
              <a:buSzPct val="60000"/>
            </a:pPr>
            <a:r>
              <a:rPr lang="en-US" sz="2400" b="1" u="sng" dirty="0">
                <a:solidFill>
                  <a:srgbClr val="000000"/>
                </a:solidFill>
                <a:latin typeface="Calibri"/>
              </a:rPr>
              <a:t>Evaluation</a:t>
            </a:r>
          </a:p>
          <a:p>
            <a:pPr marL="0" indent="0">
              <a:spcBef>
                <a:spcPts val="0"/>
              </a:spcBef>
              <a:buNone/>
            </a:pPr>
            <a:r>
              <a:rPr lang="en-US" sz="2400" dirty="0" smtClean="0">
                <a:solidFill>
                  <a:srgbClr val="000000"/>
                </a:solidFill>
                <a:latin typeface="Calibri"/>
              </a:rPr>
              <a:t>					</a:t>
            </a:r>
            <a:r>
              <a:rPr lang="en-US" sz="2400" dirty="0">
                <a:solidFill>
                  <a:srgbClr val="000000"/>
                </a:solidFill>
                <a:latin typeface="Calibri"/>
              </a:rPr>
              <a:t>*Disaggregated by student groups</a:t>
            </a: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smtClean="0">
              <a:solidFill>
                <a:srgbClr val="000000"/>
              </a:solidFill>
              <a:latin typeface="Calibri"/>
            </a:endParaRP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a:solidFill>
                <a:prstClr val="black"/>
              </a:solidFill>
              <a:latin typeface="Calibri"/>
            </a:endParaRPr>
          </a:p>
          <a:p>
            <a:endParaRPr lang="en-US" dirty="0"/>
          </a:p>
        </p:txBody>
      </p:sp>
    </p:spTree>
    <p:extLst>
      <p:ext uri="{BB962C8B-B14F-4D97-AF65-F5344CB8AC3E}">
        <p14:creationId xmlns:p14="http://schemas.microsoft.com/office/powerpoint/2010/main" val="2343533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436"/>
            <a:ext cx="10972800" cy="1324750"/>
          </a:xfrm>
        </p:spPr>
        <p:txBody>
          <a:bodyPr>
            <a:normAutofit/>
          </a:bodyPr>
          <a:lstStyle/>
          <a:p>
            <a:pPr lvl="0">
              <a:spcBef>
                <a:spcPts val="0"/>
              </a:spcBef>
            </a:pPr>
            <a:r>
              <a:rPr lang="en-US" sz="4000" dirty="0" smtClean="0"/>
              <a:t>Student Equity Plan Populations &amp; Addressing Disproportionate Impact</a:t>
            </a:r>
            <a:endParaRPr lang="en-US" dirty="0">
              <a:solidFill>
                <a:srgbClr val="2F5897"/>
              </a:solidFill>
            </a:endParaRPr>
          </a:p>
        </p:txBody>
      </p:sp>
      <p:sp>
        <p:nvSpPr>
          <p:cNvPr id="3" name="Content Placeholder 2"/>
          <p:cNvSpPr>
            <a:spLocks noGrp="1"/>
          </p:cNvSpPr>
          <p:nvPr>
            <p:ph idx="1"/>
          </p:nvPr>
        </p:nvSpPr>
        <p:spPr>
          <a:xfrm>
            <a:off x="609600" y="2248695"/>
            <a:ext cx="10972800" cy="3877469"/>
          </a:xfrm>
        </p:spPr>
        <p:txBody>
          <a:bodyPr numCol="2">
            <a:normAutofit fontScale="92500" lnSpcReduction="10000"/>
          </a:bodyPr>
          <a:lstStyle/>
          <a:p>
            <a:r>
              <a:rPr lang="en-US" sz="2400" dirty="0"/>
              <a:t>American Indians or Alaskan natives</a:t>
            </a:r>
          </a:p>
          <a:p>
            <a:r>
              <a:rPr lang="en-US" sz="2400" dirty="0"/>
              <a:t>Asian</a:t>
            </a:r>
          </a:p>
          <a:p>
            <a:r>
              <a:rPr lang="en-US" sz="2400" dirty="0"/>
              <a:t>Black or African American</a:t>
            </a:r>
          </a:p>
          <a:p>
            <a:r>
              <a:rPr lang="en-US" sz="2400" dirty="0"/>
              <a:t>Hispanic or Latino</a:t>
            </a:r>
          </a:p>
          <a:p>
            <a:r>
              <a:rPr lang="en-US" sz="2400" dirty="0"/>
              <a:t>Native Hawaiian or Pacific </a:t>
            </a:r>
            <a:r>
              <a:rPr lang="en-US" sz="2400" dirty="0" smtClean="0"/>
              <a:t>Islander</a:t>
            </a:r>
          </a:p>
          <a:p>
            <a:pPr fontAlgn="auto">
              <a:lnSpc>
                <a:spcPct val="80000"/>
              </a:lnSpc>
              <a:spcAft>
                <a:spcPts val="0"/>
              </a:spcAft>
            </a:pPr>
            <a:r>
              <a:rPr lang="en-US" sz="2400" dirty="0" smtClean="0">
                <a:solidFill>
                  <a:prstClr val="black"/>
                </a:solidFill>
              </a:rPr>
              <a:t>Whites</a:t>
            </a:r>
          </a:p>
          <a:p>
            <a:pPr fontAlgn="auto">
              <a:lnSpc>
                <a:spcPct val="80000"/>
              </a:lnSpc>
              <a:spcAft>
                <a:spcPts val="0"/>
              </a:spcAft>
            </a:pPr>
            <a:endParaRPr lang="en-US" sz="2400" dirty="0">
              <a:solidFill>
                <a:prstClr val="black"/>
              </a:solidFill>
            </a:endParaRPr>
          </a:p>
          <a:p>
            <a:pPr fontAlgn="auto">
              <a:lnSpc>
                <a:spcPct val="80000"/>
              </a:lnSpc>
              <a:spcAft>
                <a:spcPts val="0"/>
              </a:spcAft>
            </a:pPr>
            <a:endParaRPr lang="en-US" sz="2400" dirty="0" smtClean="0">
              <a:solidFill>
                <a:prstClr val="black"/>
              </a:solidFill>
            </a:endParaRPr>
          </a:p>
          <a:p>
            <a:pPr marL="0" indent="0" fontAlgn="auto">
              <a:lnSpc>
                <a:spcPct val="80000"/>
              </a:lnSpc>
              <a:spcAft>
                <a:spcPts val="0"/>
              </a:spcAft>
              <a:buNone/>
            </a:pPr>
            <a:endParaRPr lang="en-US" sz="2400" dirty="0">
              <a:solidFill>
                <a:prstClr val="black"/>
              </a:solidFill>
            </a:endParaRPr>
          </a:p>
          <a:p>
            <a:pPr fontAlgn="auto">
              <a:lnSpc>
                <a:spcPct val="80000"/>
              </a:lnSpc>
              <a:spcAft>
                <a:spcPts val="0"/>
              </a:spcAft>
            </a:pPr>
            <a:r>
              <a:rPr lang="en-US" sz="2400" dirty="0">
                <a:solidFill>
                  <a:srgbClr val="FF0000"/>
                </a:solidFill>
              </a:rPr>
              <a:t>Some other race</a:t>
            </a:r>
          </a:p>
          <a:p>
            <a:pPr fontAlgn="auto">
              <a:lnSpc>
                <a:spcPct val="80000"/>
              </a:lnSpc>
              <a:spcAft>
                <a:spcPts val="0"/>
              </a:spcAft>
            </a:pPr>
            <a:r>
              <a:rPr lang="en-US" sz="2400" dirty="0">
                <a:solidFill>
                  <a:srgbClr val="FF0000"/>
                </a:solidFill>
              </a:rPr>
              <a:t>More than one race</a:t>
            </a:r>
          </a:p>
          <a:p>
            <a:pPr fontAlgn="auto">
              <a:lnSpc>
                <a:spcPct val="80000"/>
              </a:lnSpc>
              <a:spcAft>
                <a:spcPts val="0"/>
              </a:spcAft>
            </a:pPr>
            <a:r>
              <a:rPr lang="en-US" sz="2400" dirty="0">
                <a:solidFill>
                  <a:srgbClr val="FF0000"/>
                </a:solidFill>
              </a:rPr>
              <a:t>Current or former foster youth</a:t>
            </a:r>
          </a:p>
          <a:p>
            <a:pPr fontAlgn="auto">
              <a:lnSpc>
                <a:spcPct val="80000"/>
              </a:lnSpc>
              <a:spcAft>
                <a:spcPts val="0"/>
              </a:spcAft>
            </a:pPr>
            <a:r>
              <a:rPr lang="en-US" sz="2400" dirty="0">
                <a:solidFill>
                  <a:prstClr val="black"/>
                </a:solidFill>
              </a:rPr>
              <a:t>Students with disabilities</a:t>
            </a:r>
          </a:p>
          <a:p>
            <a:pPr fontAlgn="auto">
              <a:lnSpc>
                <a:spcPct val="80000"/>
              </a:lnSpc>
              <a:spcAft>
                <a:spcPts val="0"/>
              </a:spcAft>
            </a:pPr>
            <a:r>
              <a:rPr lang="en-US" sz="2400" dirty="0">
                <a:solidFill>
                  <a:srgbClr val="FF0000"/>
                </a:solidFill>
              </a:rPr>
              <a:t>Low income students</a:t>
            </a:r>
          </a:p>
          <a:p>
            <a:pPr fontAlgn="auto">
              <a:lnSpc>
                <a:spcPct val="80000"/>
              </a:lnSpc>
              <a:spcAft>
                <a:spcPts val="0"/>
              </a:spcAft>
            </a:pPr>
            <a:r>
              <a:rPr lang="en-US" sz="2400" dirty="0">
                <a:solidFill>
                  <a:srgbClr val="FF0000"/>
                </a:solidFill>
              </a:rPr>
              <a:t>Veterans</a:t>
            </a:r>
          </a:p>
          <a:p>
            <a:endParaRPr lang="en-US" sz="2400" dirty="0"/>
          </a:p>
          <a:p>
            <a:pPr marL="0" indent="0" fontAlgn="auto">
              <a:spcBef>
                <a:spcPts val="0"/>
              </a:spcBef>
              <a:spcAft>
                <a:spcPts val="0"/>
              </a:spcAft>
              <a:buNone/>
            </a:pPr>
            <a:r>
              <a:rPr lang="en-US" sz="2400" dirty="0" smtClean="0">
                <a:solidFill>
                  <a:srgbClr val="000000"/>
                </a:solidFill>
                <a:latin typeface="Calibri"/>
              </a:rPr>
              <a:t>	*</a:t>
            </a:r>
            <a:r>
              <a:rPr lang="en-US" sz="2400" b="1" dirty="0">
                <a:solidFill>
                  <a:prstClr val="black"/>
                </a:solidFill>
                <a:latin typeface="Calibri"/>
              </a:rPr>
              <a:t>Populations to be addressed by </a:t>
            </a:r>
            <a:r>
              <a:rPr lang="en-US" sz="2400" b="1" i="1" dirty="0" smtClean="0">
                <a:solidFill>
                  <a:prstClr val="black"/>
                </a:solidFill>
                <a:latin typeface="Calibri"/>
              </a:rPr>
              <a:t>gender</a:t>
            </a:r>
            <a:r>
              <a:rPr lang="en-US" sz="2400" b="1" dirty="0" smtClean="0">
                <a:solidFill>
                  <a:prstClr val="black"/>
                </a:solidFill>
                <a:latin typeface="Calibri"/>
              </a:rPr>
              <a:t>.</a:t>
            </a:r>
            <a:endParaRPr lang="en-US" sz="2400" dirty="0">
              <a:solidFill>
                <a:prstClr val="black"/>
              </a:solidFill>
              <a:latin typeface="Calibri"/>
            </a:endParaRP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smtClean="0">
              <a:solidFill>
                <a:srgbClr val="000000"/>
              </a:solidFill>
              <a:latin typeface="Calibri"/>
            </a:endParaRP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a:solidFill>
                <a:prstClr val="black"/>
              </a:solidFill>
              <a:latin typeface="Calibri"/>
            </a:endParaRPr>
          </a:p>
          <a:p>
            <a:endParaRPr lang="en-US" dirty="0"/>
          </a:p>
        </p:txBody>
      </p:sp>
    </p:spTree>
    <p:extLst>
      <p:ext uri="{BB962C8B-B14F-4D97-AF65-F5344CB8AC3E}">
        <p14:creationId xmlns:p14="http://schemas.microsoft.com/office/powerpoint/2010/main" val="4163511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Monitoring and Measuring Disproportionate Impact</a:t>
            </a:r>
            <a:endParaRPr lang="en-US" dirty="0"/>
          </a:p>
        </p:txBody>
      </p:sp>
      <p:sp>
        <p:nvSpPr>
          <p:cNvPr id="5" name="Content Placeholder 4"/>
          <p:cNvSpPr>
            <a:spLocks noGrp="1"/>
          </p:cNvSpPr>
          <p:nvPr>
            <p:ph idx="1"/>
          </p:nvPr>
        </p:nvSpPr>
        <p:spPr>
          <a:xfrm>
            <a:off x="1069848" y="2121408"/>
            <a:ext cx="10058400" cy="4291538"/>
          </a:xfrm>
        </p:spPr>
        <p:txBody>
          <a:bodyPr>
            <a:normAutofit fontScale="77500" lnSpcReduction="20000"/>
          </a:bodyPr>
          <a:lstStyle/>
          <a:p>
            <a:pPr marL="0" indent="0">
              <a:buNone/>
            </a:pPr>
            <a:r>
              <a:rPr lang="en-US" dirty="0" smtClean="0"/>
              <a:t>Colleges can decide on and utilize any evidence-based method of monitoring and measuring disproportionate impact and achievement gaps.</a:t>
            </a:r>
          </a:p>
          <a:p>
            <a:pPr marL="0" indent="0">
              <a:buNone/>
            </a:pPr>
            <a:endParaRPr lang="en-US" b="1" u="sng" dirty="0"/>
          </a:p>
          <a:p>
            <a:pPr marL="0" indent="0">
              <a:buNone/>
            </a:pPr>
            <a:r>
              <a:rPr lang="en-US" b="1" u="sng" dirty="0"/>
              <a:t>Most common are examining rates using a proportionality index or an “80% index”. </a:t>
            </a:r>
          </a:p>
          <a:p>
            <a:pPr marL="0" indent="0">
              <a:buNone/>
            </a:pPr>
            <a:endParaRPr lang="en-US" dirty="0"/>
          </a:p>
          <a:p>
            <a:pPr marL="0" indent="0">
              <a:buNone/>
            </a:pPr>
            <a:r>
              <a:rPr lang="en-US" dirty="0" smtClean="0"/>
              <a:t>Disproportionate impact </a:t>
            </a:r>
            <a:r>
              <a:rPr lang="en-US" dirty="0"/>
              <a:t>occurs when </a:t>
            </a:r>
            <a:r>
              <a:rPr lang="en-US" dirty="0" smtClean="0"/>
              <a:t>“a condition </a:t>
            </a:r>
            <a:r>
              <a:rPr lang="en-US" dirty="0"/>
              <a:t>where access to key resources and support or academic success may be hampered by inequitable practices, policies and approaches to student support or instructional practices affecting a specific group.</a:t>
            </a:r>
            <a:r>
              <a:rPr lang="en-US" dirty="0" smtClean="0"/>
              <a:t>” (CCCCO equity plan template, 2014). </a:t>
            </a:r>
          </a:p>
        </p:txBody>
      </p:sp>
    </p:spTree>
    <p:extLst>
      <p:ext uri="{BB962C8B-B14F-4D97-AF65-F5344CB8AC3E}">
        <p14:creationId xmlns:p14="http://schemas.microsoft.com/office/powerpoint/2010/main" val="1535199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 example, using the  80% Rule…</a:t>
            </a:r>
            <a:endParaRPr lang="en-US" dirty="0"/>
          </a:p>
        </p:txBody>
      </p:sp>
      <p:sp>
        <p:nvSpPr>
          <p:cNvPr id="5" name="Content Placeholder 4"/>
          <p:cNvSpPr>
            <a:spLocks noGrp="1"/>
          </p:cNvSpPr>
          <p:nvPr>
            <p:ph idx="1"/>
          </p:nvPr>
        </p:nvSpPr>
        <p:spPr/>
        <p:txBody>
          <a:bodyPr/>
          <a:lstStyle/>
          <a:p>
            <a:r>
              <a:rPr lang="en-US" dirty="0" smtClean="0"/>
              <a:t>Compares outcomes/achievement rates of all other groups to that of the </a:t>
            </a:r>
            <a:r>
              <a:rPr lang="en-US" i="1" u="sng" dirty="0" smtClean="0"/>
              <a:t>reference group</a:t>
            </a:r>
          </a:p>
          <a:p>
            <a:pPr lvl="1"/>
            <a:r>
              <a:rPr lang="en-US" dirty="0" smtClean="0"/>
              <a:t>The </a:t>
            </a:r>
            <a:r>
              <a:rPr lang="en-US" i="1" u="sng" dirty="0"/>
              <a:t>r</a:t>
            </a:r>
            <a:r>
              <a:rPr lang="en-US" i="1" u="sng" dirty="0" smtClean="0"/>
              <a:t>eference group </a:t>
            </a:r>
            <a:r>
              <a:rPr lang="en-US" dirty="0" smtClean="0"/>
              <a:t>is the highest performing group</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58167108"/>
              </p:ext>
            </p:extLst>
          </p:nvPr>
        </p:nvGraphicFramePr>
        <p:xfrm>
          <a:off x="2563234" y="3595968"/>
          <a:ext cx="7065532" cy="3093719"/>
        </p:xfrm>
        <a:graphic>
          <a:graphicData uri="http://schemas.openxmlformats.org/drawingml/2006/table">
            <a:tbl>
              <a:tblPr>
                <a:tableStyleId>{D03447BB-5D67-496B-8E87-E561075AD55C}</a:tableStyleId>
              </a:tblPr>
              <a:tblGrid>
                <a:gridCol w="2439744"/>
                <a:gridCol w="871369"/>
                <a:gridCol w="2216075"/>
                <a:gridCol w="1538344"/>
              </a:tblGrid>
              <a:tr h="762000">
                <a:tc>
                  <a:txBody>
                    <a:bodyPr/>
                    <a:lstStyle/>
                    <a:p>
                      <a:pPr algn="ctr" fontAlgn="b"/>
                      <a:r>
                        <a:rPr lang="en-US" sz="1800" b="1" u="none" strike="noStrike" dirty="0">
                          <a:solidFill>
                            <a:schemeClr val="bg1"/>
                          </a:solidFill>
                          <a:effectLst>
                            <a:outerShdw blurRad="38100" dist="38100" dir="2700000" algn="tl">
                              <a:srgbClr val="000000">
                                <a:alpha val="43137"/>
                              </a:srgbClr>
                            </a:outerShdw>
                          </a:effectLst>
                        </a:rPr>
                        <a:t>Ethnicity</a:t>
                      </a:r>
                      <a:endParaRPr lang="en-US" sz="1800" b="1" i="0" u="none" strike="noStrike"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solidFill>
                            <a:schemeClr val="bg1"/>
                          </a:solidFill>
                          <a:effectLst>
                            <a:outerShdw blurRad="38100" dist="38100" dir="2700000" algn="tl">
                              <a:srgbClr val="000000">
                                <a:alpha val="43137"/>
                              </a:srgbClr>
                            </a:outerShdw>
                          </a:effectLst>
                        </a:rPr>
                        <a:t>Pass Rate</a:t>
                      </a:r>
                      <a:endParaRPr lang="en-US" sz="1800" b="1" i="0" u="none" strike="noStrike"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solidFill>
                            <a:schemeClr val="bg1"/>
                          </a:solidFill>
                          <a:effectLst>
                            <a:outerShdw blurRad="38100" dist="38100" dir="2700000" algn="tl">
                              <a:srgbClr val="000000">
                                <a:alpha val="43137"/>
                              </a:srgbClr>
                            </a:outerShdw>
                          </a:effectLst>
                        </a:rPr>
                        <a:t>Group Success </a:t>
                      </a:r>
                      <a:r>
                        <a:rPr lang="en-US" sz="1800" b="1" u="none" strike="noStrike" dirty="0" smtClean="0">
                          <a:solidFill>
                            <a:schemeClr val="bg1"/>
                          </a:solidFill>
                          <a:effectLst>
                            <a:outerShdw blurRad="38100" dist="38100" dir="2700000" algn="tl">
                              <a:srgbClr val="000000">
                                <a:alpha val="43137"/>
                              </a:srgbClr>
                            </a:outerShdw>
                          </a:effectLst>
                        </a:rPr>
                        <a:t>Rate / </a:t>
                      </a:r>
                      <a:r>
                        <a:rPr lang="en-US" sz="1800" b="1" u="none" strike="noStrike" dirty="0">
                          <a:solidFill>
                            <a:schemeClr val="bg1"/>
                          </a:solidFill>
                          <a:effectLst>
                            <a:outerShdw blurRad="38100" dist="38100" dir="2700000" algn="tl">
                              <a:srgbClr val="000000">
                                <a:alpha val="43137"/>
                              </a:srgbClr>
                            </a:outerShdw>
                          </a:effectLst>
                        </a:rPr>
                        <a:t>Reference Group Rate</a:t>
                      </a:r>
                      <a:endParaRPr lang="en-US" sz="1800" b="1" i="0" u="none" strike="noStrike"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solidFill>
                            <a:schemeClr val="bg1"/>
                          </a:solidFill>
                          <a:effectLst>
                            <a:outerShdw blurRad="38100" dist="38100" dir="2700000" algn="tl">
                              <a:srgbClr val="000000">
                                <a:alpha val="43137"/>
                              </a:srgbClr>
                            </a:outerShdw>
                          </a:effectLst>
                        </a:rPr>
                        <a:t>80% Rule Comparison Value</a:t>
                      </a:r>
                      <a:endParaRPr lang="en-US" sz="1800" b="1" i="0" u="none" strike="noStrike"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r>
                        <a:rPr lang="en-US" sz="1800" u="none" strike="noStrike">
                          <a:effectLst/>
                        </a:rPr>
                        <a:t>African American</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56%</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56% </a:t>
                      </a:r>
                      <a:r>
                        <a:rPr lang="en-US" sz="1800" u="none" strike="noStrike" dirty="0" smtClean="0">
                          <a:effectLst/>
                        </a:rPr>
                        <a:t>/ 76</a:t>
                      </a: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0.74</a:t>
                      </a:r>
                      <a:endParaRPr lang="en-US" sz="1800" b="1" i="0" u="none" strike="noStrike" dirty="0">
                        <a:solidFill>
                          <a:srgbClr val="FFFFFF"/>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0500">
                <a:tc>
                  <a:txBody>
                    <a:bodyPr/>
                    <a:lstStyle/>
                    <a:p>
                      <a:pPr algn="l" fontAlgn="b"/>
                      <a:r>
                        <a:rPr lang="en-US" sz="1800" u="none" strike="noStrike">
                          <a:effectLst/>
                        </a:rPr>
                        <a:t>American Indian/Alaska Native</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66%</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66% </a:t>
                      </a:r>
                      <a:r>
                        <a:rPr lang="en-US" sz="1800" u="none" strike="noStrike" dirty="0" smtClean="0">
                          <a:effectLst/>
                        </a:rPr>
                        <a:t>/ 76</a:t>
                      </a: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0.87</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r>
                        <a:rPr lang="en-US" sz="1800" u="none" strike="noStrike">
                          <a:effectLst/>
                        </a:rPr>
                        <a:t>Asian</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solidFill>
                            <a:schemeClr val="tx1"/>
                          </a:solidFill>
                          <a:effectLst>
                            <a:outerShdw blurRad="38100" dist="38100" dir="2700000" algn="tl">
                              <a:srgbClr val="000000">
                                <a:alpha val="43137"/>
                              </a:srgbClr>
                            </a:outerShdw>
                          </a:effectLst>
                        </a:rPr>
                        <a:t>76%</a:t>
                      </a:r>
                      <a:endParaRPr lang="en-US" sz="18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800" u="none" strike="noStrike" dirty="0">
                          <a:effectLst/>
                        </a:rPr>
                        <a:t>76% </a:t>
                      </a:r>
                      <a:r>
                        <a:rPr lang="en-US" sz="1800" u="none" strike="noStrike" dirty="0" smtClean="0">
                          <a:effectLst/>
                        </a:rPr>
                        <a:t>/ 76</a:t>
                      </a: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1.00</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r>
                        <a:rPr lang="en-US" sz="1800" u="none" strike="noStrike">
                          <a:effectLst/>
                        </a:rPr>
                        <a:t>Filipino</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68%</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68% </a:t>
                      </a:r>
                      <a:r>
                        <a:rPr lang="en-US" sz="1800" u="none" strike="noStrike" dirty="0" smtClean="0">
                          <a:effectLst/>
                        </a:rPr>
                        <a:t>/ 76</a:t>
                      </a: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0.89</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r>
                        <a:rPr lang="en-US" sz="1800" u="none" strike="noStrike">
                          <a:effectLst/>
                        </a:rPr>
                        <a:t>Hispanic</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63%</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63% </a:t>
                      </a:r>
                      <a:r>
                        <a:rPr lang="en-US" sz="1800" u="none" strike="noStrike" dirty="0" smtClean="0">
                          <a:effectLst/>
                        </a:rPr>
                        <a:t>/ 76</a:t>
                      </a: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0.83</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r>
                        <a:rPr lang="en-US" sz="1800" u="none" strike="noStrike">
                          <a:effectLst/>
                        </a:rPr>
                        <a:t>Pacific Islander</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66%</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66% </a:t>
                      </a:r>
                      <a:r>
                        <a:rPr lang="en-US" sz="1800" u="none" strike="noStrike" dirty="0" smtClean="0">
                          <a:effectLst/>
                        </a:rPr>
                        <a:t>/ 76</a:t>
                      </a: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0.87</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r>
                        <a:rPr lang="en-US" sz="1800" u="none" strike="noStrike" dirty="0">
                          <a:effectLst/>
                        </a:rPr>
                        <a:t>White</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75%</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75% </a:t>
                      </a:r>
                      <a:r>
                        <a:rPr lang="en-US" sz="1800" u="none" strike="noStrike" dirty="0" smtClean="0">
                          <a:effectLst/>
                        </a:rPr>
                        <a:t>/ 76</a:t>
                      </a: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0.99</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7674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339" y="484632"/>
            <a:ext cx="10525461" cy="1609344"/>
          </a:xfrm>
        </p:spPr>
        <p:txBody>
          <a:bodyPr/>
          <a:lstStyle/>
          <a:p>
            <a:r>
              <a:rPr lang="en-US" dirty="0" smtClean="0"/>
              <a:t>Responding to Disproportionate Impact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Evidence of Disproportionate Impact exists, colleges must create a plan to mitigate the disproportionate impact and address achievement gaps.</a:t>
            </a:r>
            <a:endParaRPr lang="en-US" dirty="0"/>
          </a:p>
          <a:p>
            <a:r>
              <a:rPr lang="en-US" dirty="0" smtClean="0"/>
              <a:t>Questions to consider:</a:t>
            </a:r>
          </a:p>
          <a:p>
            <a:pPr lvl="2"/>
            <a:r>
              <a:rPr lang="en-US" dirty="0" smtClean="0"/>
              <a:t>Which </a:t>
            </a:r>
            <a:r>
              <a:rPr lang="en-US" dirty="0"/>
              <a:t>individuals or campus groups should be involved in the action plan? </a:t>
            </a:r>
            <a:endParaRPr lang="en-US" dirty="0" smtClean="0"/>
          </a:p>
          <a:p>
            <a:pPr lvl="2"/>
            <a:r>
              <a:rPr lang="en-US" dirty="0" smtClean="0"/>
              <a:t>What </a:t>
            </a:r>
            <a:r>
              <a:rPr lang="en-US" dirty="0"/>
              <a:t>institutional factors may have contributed to the findings? </a:t>
            </a:r>
            <a:endParaRPr lang="en-US" dirty="0" smtClean="0"/>
          </a:p>
          <a:p>
            <a:pPr lvl="2"/>
            <a:r>
              <a:rPr lang="en-US" dirty="0" smtClean="0"/>
              <a:t>Is </a:t>
            </a:r>
            <a:r>
              <a:rPr lang="en-US" dirty="0"/>
              <a:t>attainment of the prerequisite skill level similarly correlated with performance in the target course for each student group</a:t>
            </a:r>
            <a:r>
              <a:rPr lang="en-US" dirty="0" smtClean="0"/>
              <a:t>?</a:t>
            </a:r>
          </a:p>
          <a:p>
            <a:pPr lvl="2"/>
            <a:r>
              <a:rPr lang="en-US" dirty="0" smtClean="0"/>
              <a:t>Does </a:t>
            </a:r>
            <a:r>
              <a:rPr lang="en-US" dirty="0"/>
              <a:t>attainment of the prerequisite skill level over or under predict student performance for specific groups? </a:t>
            </a:r>
            <a:endParaRPr lang="en-US" dirty="0" smtClean="0"/>
          </a:p>
          <a:p>
            <a:pPr lvl="2"/>
            <a:r>
              <a:rPr lang="en-US" dirty="0" smtClean="0"/>
              <a:t>What </a:t>
            </a:r>
            <a:r>
              <a:rPr lang="en-US" dirty="0"/>
              <a:t>other information is needed to gain a fuller understanding of the issue</a:t>
            </a:r>
            <a:r>
              <a:rPr lang="en-US" dirty="0" smtClean="0"/>
              <a:t>?</a:t>
            </a:r>
          </a:p>
          <a:p>
            <a:pPr lvl="2"/>
            <a:r>
              <a:rPr lang="en-US" dirty="0" smtClean="0"/>
              <a:t>How </a:t>
            </a:r>
            <a:r>
              <a:rPr lang="en-US" dirty="0"/>
              <a:t>are you currently monitoring disproportionate impact on your campus?</a:t>
            </a:r>
          </a:p>
        </p:txBody>
      </p:sp>
      <p:sp>
        <p:nvSpPr>
          <p:cNvPr id="4" name="Slide Number Placeholder 3"/>
          <p:cNvSpPr>
            <a:spLocks noGrp="1"/>
          </p:cNvSpPr>
          <p:nvPr>
            <p:ph type="sldNum" sz="quarter" idx="12"/>
          </p:nvPr>
        </p:nvSpPr>
        <p:spPr/>
        <p:txBody>
          <a:bodyPr/>
          <a:lstStyle/>
          <a:p>
            <a:fld id="{71B7BAC7-FE87-40F6-AA24-4F4685D1B022}" type="slidenum">
              <a:rPr lang="en-US" smtClean="0"/>
              <a:t>14</a:t>
            </a:fld>
            <a:endParaRPr lang="en-US"/>
          </a:p>
        </p:txBody>
      </p:sp>
      <p:sp>
        <p:nvSpPr>
          <p:cNvPr id="5" name="TextBox 4"/>
          <p:cNvSpPr txBox="1"/>
          <p:nvPr/>
        </p:nvSpPr>
        <p:spPr>
          <a:xfrm>
            <a:off x="2479314" y="6199632"/>
            <a:ext cx="8874486" cy="276999"/>
          </a:xfrm>
          <a:prstGeom prst="rect">
            <a:avLst/>
          </a:prstGeom>
          <a:noFill/>
        </p:spPr>
        <p:txBody>
          <a:bodyPr wrap="square" rtlCol="0">
            <a:spAutoFit/>
          </a:bodyPr>
          <a:lstStyle/>
          <a:p>
            <a:r>
              <a:rPr lang="en-US" sz="1200" dirty="0" smtClean="0"/>
              <a:t>Smith, Beth, </a:t>
            </a:r>
            <a:r>
              <a:rPr lang="en-US" sz="1200" dirty="0" err="1" smtClean="0"/>
              <a:t>Meuschke</a:t>
            </a:r>
            <a:r>
              <a:rPr lang="en-US" sz="1200" dirty="0" smtClean="0"/>
              <a:t>, </a:t>
            </a:r>
            <a:r>
              <a:rPr lang="en-US" sz="1200" dirty="0" err="1" smtClean="0"/>
              <a:t>Daylene</a:t>
            </a:r>
            <a:r>
              <a:rPr lang="en-US" sz="1200" dirty="0" smtClean="0"/>
              <a:t>, and Hays, </a:t>
            </a:r>
            <a:r>
              <a:rPr lang="en-US" sz="1200" dirty="0" err="1" smtClean="0"/>
              <a:t>Bri</a:t>
            </a:r>
            <a:r>
              <a:rPr lang="en-US" sz="1200" dirty="0" smtClean="0"/>
              <a:t>. (2013). “Monitoring Prerequisites”. </a:t>
            </a:r>
            <a:r>
              <a:rPr lang="en-US" sz="1200" i="1" dirty="0" smtClean="0"/>
              <a:t>ASCCC Curriculum Institute. </a:t>
            </a:r>
            <a:r>
              <a:rPr lang="en-US" sz="1200" dirty="0" smtClean="0"/>
              <a:t>Presentation.</a:t>
            </a:r>
            <a:endParaRPr lang="en-US" sz="1200" dirty="0"/>
          </a:p>
        </p:txBody>
      </p:sp>
    </p:spTree>
    <p:extLst>
      <p:ext uri="{BB962C8B-B14F-4D97-AF65-F5344CB8AC3E}">
        <p14:creationId xmlns:p14="http://schemas.microsoft.com/office/powerpoint/2010/main" val="175303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Mitigating Disproportionate Impact</a:t>
            </a:r>
            <a:endParaRPr lang="en-US" dirty="0"/>
          </a:p>
        </p:txBody>
      </p:sp>
      <p:sp>
        <p:nvSpPr>
          <p:cNvPr id="3" name="Content Placeholder 2"/>
          <p:cNvSpPr>
            <a:spLocks noGrp="1"/>
          </p:cNvSpPr>
          <p:nvPr>
            <p:ph idx="1"/>
          </p:nvPr>
        </p:nvSpPr>
        <p:spPr/>
        <p:txBody>
          <a:bodyPr>
            <a:normAutofit fontScale="92500" lnSpcReduction="10000"/>
          </a:bodyPr>
          <a:lstStyle/>
          <a:p>
            <a:r>
              <a:rPr lang="en-US" dirty="0"/>
              <a:t>Sample Strategies for Faculty </a:t>
            </a:r>
            <a:r>
              <a:rPr lang="en-US" dirty="0" smtClean="0"/>
              <a:t>Consideration</a:t>
            </a:r>
          </a:p>
          <a:p>
            <a:pPr lvl="1"/>
            <a:r>
              <a:rPr lang="en-US" dirty="0" smtClean="0"/>
              <a:t>Examine </a:t>
            </a:r>
            <a:r>
              <a:rPr lang="en-US" dirty="0"/>
              <a:t>curriculum and class activities to determine if they are culturally relevant to all </a:t>
            </a:r>
            <a:r>
              <a:rPr lang="en-US" dirty="0" smtClean="0"/>
              <a:t>groups</a:t>
            </a:r>
          </a:p>
          <a:p>
            <a:pPr lvl="1"/>
            <a:r>
              <a:rPr lang="en-US" dirty="0" smtClean="0"/>
              <a:t>Examine </a:t>
            </a:r>
            <a:r>
              <a:rPr lang="en-US" dirty="0"/>
              <a:t>instructional practices to assess </a:t>
            </a:r>
            <a:r>
              <a:rPr lang="en-US" dirty="0" smtClean="0"/>
              <a:t>micro-messages </a:t>
            </a:r>
            <a:r>
              <a:rPr lang="en-US" dirty="0"/>
              <a:t>that may be conveyed to students </a:t>
            </a:r>
            <a:endParaRPr lang="en-US" dirty="0" smtClean="0"/>
          </a:p>
          <a:p>
            <a:pPr lvl="1"/>
            <a:r>
              <a:rPr lang="en-US" dirty="0" smtClean="0"/>
              <a:t>Reflect </a:t>
            </a:r>
            <a:r>
              <a:rPr lang="en-US" dirty="0"/>
              <a:t>on verbal and non-verbal communication with students to determine if these interactions are equally relevant/engaging to all groups </a:t>
            </a:r>
            <a:endParaRPr lang="en-US" dirty="0" smtClean="0"/>
          </a:p>
          <a:p>
            <a:pPr lvl="1"/>
            <a:r>
              <a:rPr lang="en-US" smtClean="0"/>
              <a:t>Provide </a:t>
            </a:r>
            <a:r>
              <a:rPr lang="en-US" dirty="0"/>
              <a:t>learning assistance/support (tutoring and supplemental instruction</a:t>
            </a:r>
            <a:r>
              <a:rPr lang="en-US"/>
              <a:t>) </a:t>
            </a:r>
            <a:endParaRPr lang="en-US" smtClean="0"/>
          </a:p>
          <a:p>
            <a:pPr lvl="1"/>
            <a:r>
              <a:rPr lang="en-US" smtClean="0"/>
              <a:t>Others</a:t>
            </a:r>
            <a:r>
              <a:rPr lang="en-US" dirty="0"/>
              <a:t>?</a:t>
            </a:r>
          </a:p>
        </p:txBody>
      </p:sp>
      <p:sp>
        <p:nvSpPr>
          <p:cNvPr id="4" name="Slide Number Placeholder 3"/>
          <p:cNvSpPr>
            <a:spLocks noGrp="1"/>
          </p:cNvSpPr>
          <p:nvPr>
            <p:ph type="sldNum" sz="quarter" idx="12"/>
          </p:nvPr>
        </p:nvSpPr>
        <p:spPr/>
        <p:txBody>
          <a:bodyPr/>
          <a:lstStyle/>
          <a:p>
            <a:fld id="{71B7BAC7-FE87-40F6-AA24-4F4685D1B022}" type="slidenum">
              <a:rPr lang="en-US" smtClean="0"/>
              <a:t>15</a:t>
            </a:fld>
            <a:endParaRPr lang="en-US"/>
          </a:p>
        </p:txBody>
      </p:sp>
      <p:sp>
        <p:nvSpPr>
          <p:cNvPr id="5" name="TextBox 4"/>
          <p:cNvSpPr txBox="1"/>
          <p:nvPr/>
        </p:nvSpPr>
        <p:spPr>
          <a:xfrm>
            <a:off x="2479314" y="6199632"/>
            <a:ext cx="8874486" cy="276999"/>
          </a:xfrm>
          <a:prstGeom prst="rect">
            <a:avLst/>
          </a:prstGeom>
          <a:noFill/>
        </p:spPr>
        <p:txBody>
          <a:bodyPr wrap="square" rtlCol="0">
            <a:spAutoFit/>
          </a:bodyPr>
          <a:lstStyle/>
          <a:p>
            <a:r>
              <a:rPr lang="en-US" sz="1200" dirty="0" smtClean="0"/>
              <a:t>Smith, Beth, </a:t>
            </a:r>
            <a:r>
              <a:rPr lang="en-US" sz="1200" dirty="0" err="1" smtClean="0"/>
              <a:t>Meuschke</a:t>
            </a:r>
            <a:r>
              <a:rPr lang="en-US" sz="1200" dirty="0" smtClean="0"/>
              <a:t>, </a:t>
            </a:r>
            <a:r>
              <a:rPr lang="en-US" sz="1200" dirty="0" err="1" smtClean="0"/>
              <a:t>Daylene</a:t>
            </a:r>
            <a:r>
              <a:rPr lang="en-US" sz="1200" dirty="0" smtClean="0"/>
              <a:t>, and Hays, </a:t>
            </a:r>
            <a:r>
              <a:rPr lang="en-US" sz="1200" dirty="0" err="1" smtClean="0"/>
              <a:t>Bri</a:t>
            </a:r>
            <a:r>
              <a:rPr lang="en-US" sz="1200" dirty="0" smtClean="0"/>
              <a:t>. (2013). “Monitoring Prerequisites”. </a:t>
            </a:r>
            <a:r>
              <a:rPr lang="en-US" sz="1200" i="1" dirty="0" smtClean="0"/>
              <a:t>ASCCC Curriculum Institute. </a:t>
            </a:r>
            <a:r>
              <a:rPr lang="en-US" sz="1200" dirty="0" smtClean="0"/>
              <a:t>Presentation.</a:t>
            </a:r>
            <a:endParaRPr lang="en-US" sz="1200" dirty="0"/>
          </a:p>
        </p:txBody>
      </p:sp>
    </p:spTree>
    <p:extLst>
      <p:ext uri="{BB962C8B-B14F-4D97-AF65-F5344CB8AC3E}">
        <p14:creationId xmlns:p14="http://schemas.microsoft.com/office/powerpoint/2010/main" val="91466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Context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79946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Title 5, §</a:t>
            </a:r>
            <a:r>
              <a:rPr lang="en-US" dirty="0" smtClean="0"/>
              <a:t>55000: Curriculum-Definitions</a:t>
            </a:r>
            <a:endParaRPr lang="en-US" dirty="0"/>
          </a:p>
        </p:txBody>
      </p:sp>
      <p:sp>
        <p:nvSpPr>
          <p:cNvPr id="5" name="Content Placeholder 4"/>
          <p:cNvSpPr>
            <a:spLocks noGrp="1"/>
          </p:cNvSpPr>
          <p:nvPr>
            <p:ph idx="1"/>
          </p:nvPr>
        </p:nvSpPr>
        <p:spPr>
          <a:xfrm>
            <a:off x="1069848" y="2121407"/>
            <a:ext cx="10058400" cy="3243533"/>
          </a:xfrm>
        </p:spPr>
        <p:txBody>
          <a:bodyPr>
            <a:normAutofit fontScale="85000" lnSpcReduction="10000"/>
          </a:bodyPr>
          <a:lstStyle/>
          <a:p>
            <a:pPr marL="623888" indent="-623888">
              <a:buNone/>
            </a:pPr>
            <a:r>
              <a:rPr lang="en-US" dirty="0" smtClean="0"/>
              <a:t>(f</a:t>
            </a:r>
            <a:r>
              <a:rPr lang="en-US" dirty="0"/>
              <a:t>) “Content review” means a rigorous, systematic process developed in accordance with sections 53200 to 53204, approved by the Chancellor as part of the district matriculation plan required under section 55510, and that is conducted by faculty to identify the necessary and appropriate body of knowledge or skills students need to possess prior to enrolling in a course, or which students need to acquire through simultaneous enrollment in a corequisite course.</a:t>
            </a:r>
          </a:p>
        </p:txBody>
      </p:sp>
      <p:sp>
        <p:nvSpPr>
          <p:cNvPr id="6" name="Rectangle 5"/>
          <p:cNvSpPr/>
          <p:nvPr/>
        </p:nvSpPr>
        <p:spPr>
          <a:xfrm>
            <a:off x="1562100" y="5364941"/>
            <a:ext cx="9791700" cy="1323439"/>
          </a:xfrm>
          <a:prstGeom prst="rect">
            <a:avLst/>
          </a:prstGeom>
          <a:scene3d>
            <a:camera prst="orthographicFront"/>
            <a:lightRig rig="threePt" dir="t"/>
          </a:scene3d>
          <a:sp3d>
            <a:bevelT/>
          </a:sp3d>
        </p:spPr>
        <p:txBody>
          <a:bodyPr wrap="square">
            <a:spAutoFit/>
          </a:bodyPr>
          <a:lstStyle/>
          <a:p>
            <a:pPr algn="ctr"/>
            <a:r>
              <a:rPr lang="en-US" sz="4000" b="1" dirty="0" smtClean="0">
                <a:solidFill>
                  <a:srgbClr val="C00000"/>
                </a:solidFill>
                <a:effectLst>
                  <a:outerShdw blurRad="38100" dist="38100" dir="2700000" algn="tl">
                    <a:srgbClr val="000000">
                      <a:alpha val="43137"/>
                    </a:srgbClr>
                  </a:outerShdw>
                </a:effectLst>
                <a:latin typeface="+mj-lt"/>
              </a:rPr>
              <a:t>Your college may use content review to establish Prerequisites &amp; Corequisites</a:t>
            </a:r>
            <a:endParaRPr lang="en-US" sz="4000" i="1" dirty="0">
              <a:solidFill>
                <a:srgbClr val="C000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85841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2428" y="484632"/>
            <a:ext cx="11589572" cy="1609344"/>
          </a:xfrm>
        </p:spPr>
        <p:txBody>
          <a:bodyPr>
            <a:noAutofit/>
          </a:bodyPr>
          <a:lstStyle/>
          <a:p>
            <a:r>
              <a:rPr lang="en-US" sz="4400" dirty="0"/>
              <a:t>Title 5, §</a:t>
            </a:r>
            <a:r>
              <a:rPr lang="en-US" sz="4400" dirty="0" smtClean="0"/>
              <a:t>55003</a:t>
            </a:r>
            <a:r>
              <a:rPr lang="en-US" sz="4400" dirty="0"/>
              <a:t>: </a:t>
            </a:r>
            <a:r>
              <a:rPr lang="en-US" sz="3600" dirty="0"/>
              <a:t>Policies for Prerequisites, Corequisites and Advisories on Recommended Preparation.</a:t>
            </a:r>
          </a:p>
        </p:txBody>
      </p:sp>
      <p:sp>
        <p:nvSpPr>
          <p:cNvPr id="5" name="Content Placeholder 4"/>
          <p:cNvSpPr>
            <a:spLocks noGrp="1"/>
          </p:cNvSpPr>
          <p:nvPr>
            <p:ph idx="1"/>
          </p:nvPr>
        </p:nvSpPr>
        <p:spPr>
          <a:xfrm>
            <a:off x="1069848" y="2121408"/>
            <a:ext cx="10058400" cy="2934686"/>
          </a:xfrm>
        </p:spPr>
        <p:txBody>
          <a:bodyPr/>
          <a:lstStyle/>
          <a:p>
            <a:pPr marL="623888" indent="-623888">
              <a:buNone/>
            </a:pPr>
            <a:r>
              <a:rPr lang="en-US" dirty="0" smtClean="0"/>
              <a:t>(c</a:t>
            </a:r>
            <a:r>
              <a:rPr lang="en-US" dirty="0"/>
              <a:t>) A district governing board choosing to use content review as defined in subdivision (c) of section 55000 to establish prerequisites or </a:t>
            </a:r>
            <a:r>
              <a:rPr lang="en-US" dirty="0" err="1"/>
              <a:t>corequisites</a:t>
            </a:r>
            <a:r>
              <a:rPr lang="en-US" dirty="0"/>
              <a:t> in reading, written expression or mathematics for degree-applicable courses not in a sequence shall first </a:t>
            </a:r>
            <a:r>
              <a:rPr lang="en-US" dirty="0">
                <a:solidFill>
                  <a:srgbClr val="C00000"/>
                </a:solidFill>
              </a:rPr>
              <a:t>adopt a </a:t>
            </a:r>
            <a:r>
              <a:rPr lang="en-US" dirty="0" smtClean="0">
                <a:solidFill>
                  <a:srgbClr val="C00000"/>
                </a:solidFill>
              </a:rPr>
              <a:t>plan…</a:t>
            </a:r>
            <a:endParaRPr lang="en-US" dirty="0"/>
          </a:p>
        </p:txBody>
      </p:sp>
      <p:sp>
        <p:nvSpPr>
          <p:cNvPr id="6" name="Rectangle 5"/>
          <p:cNvSpPr/>
          <p:nvPr/>
        </p:nvSpPr>
        <p:spPr>
          <a:xfrm>
            <a:off x="1562100" y="5364941"/>
            <a:ext cx="9791700" cy="769441"/>
          </a:xfrm>
          <a:prstGeom prst="rect">
            <a:avLst/>
          </a:prstGeom>
          <a:scene3d>
            <a:camera prst="orthographicFront"/>
            <a:lightRig rig="threePt" dir="t"/>
          </a:scene3d>
          <a:sp3d>
            <a:bevelT/>
          </a:sp3d>
        </p:spPr>
        <p:txBody>
          <a:bodyPr wrap="square">
            <a:spAutoFit/>
          </a:bodyPr>
          <a:lstStyle/>
          <a:p>
            <a:pPr algn="ctr"/>
            <a:r>
              <a:rPr lang="en-US" sz="4400" b="1" dirty="0" smtClean="0">
                <a:solidFill>
                  <a:srgbClr val="C00000"/>
                </a:solidFill>
                <a:effectLst>
                  <a:outerShdw blurRad="38100" dist="38100" dir="2700000" algn="tl">
                    <a:srgbClr val="000000">
                      <a:alpha val="43137"/>
                    </a:srgbClr>
                  </a:outerShdw>
                </a:effectLst>
                <a:latin typeface="+mj-lt"/>
              </a:rPr>
              <a:t>Your college needs a </a:t>
            </a:r>
            <a:r>
              <a:rPr lang="en-US" sz="4400" b="1" i="1" dirty="0" smtClean="0">
                <a:solidFill>
                  <a:srgbClr val="C00000"/>
                </a:solidFill>
                <a:effectLst>
                  <a:outerShdw blurRad="38100" dist="38100" dir="2700000" algn="tl">
                    <a:srgbClr val="000000">
                      <a:alpha val="43137"/>
                    </a:srgbClr>
                  </a:outerShdw>
                </a:effectLst>
                <a:latin typeface="+mj-lt"/>
              </a:rPr>
              <a:t>Content Review Plan</a:t>
            </a:r>
            <a:endParaRPr lang="en-US" sz="4400" i="1" dirty="0">
              <a:solidFill>
                <a:srgbClr val="C000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80173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2428" y="484632"/>
            <a:ext cx="11368372" cy="1609344"/>
          </a:xfrm>
        </p:spPr>
        <p:txBody>
          <a:bodyPr>
            <a:noAutofit/>
          </a:bodyPr>
          <a:lstStyle/>
          <a:p>
            <a:r>
              <a:rPr lang="en-US" sz="4400" dirty="0"/>
              <a:t>Title 5, §</a:t>
            </a:r>
            <a:r>
              <a:rPr lang="en-US" sz="4400" dirty="0" smtClean="0"/>
              <a:t>55003</a:t>
            </a:r>
            <a:r>
              <a:rPr lang="en-US" sz="4400" dirty="0"/>
              <a:t>: </a:t>
            </a:r>
            <a:r>
              <a:rPr lang="en-US" sz="3600" dirty="0"/>
              <a:t>Policies for Prerequisites, Corequisites and Advisories on Recommended Preparation.</a:t>
            </a:r>
          </a:p>
        </p:txBody>
      </p:sp>
      <p:sp>
        <p:nvSpPr>
          <p:cNvPr id="5" name="Content Placeholder 4"/>
          <p:cNvSpPr>
            <a:spLocks noGrp="1"/>
          </p:cNvSpPr>
          <p:nvPr>
            <p:ph idx="1"/>
          </p:nvPr>
        </p:nvSpPr>
        <p:spPr>
          <a:xfrm>
            <a:off x="1069848" y="2121408"/>
            <a:ext cx="10058400" cy="2934686"/>
          </a:xfrm>
        </p:spPr>
        <p:txBody>
          <a:bodyPr>
            <a:noAutofit/>
          </a:bodyPr>
          <a:lstStyle/>
          <a:p>
            <a:pPr marL="860425" indent="-860425">
              <a:buNone/>
            </a:pPr>
            <a:r>
              <a:rPr lang="en-US" sz="2400" dirty="0"/>
              <a:t>(g)(2) the district establishing the prerequisite or corequisite </a:t>
            </a:r>
            <a:r>
              <a:rPr lang="en-US" sz="2400" dirty="0">
                <a:solidFill>
                  <a:srgbClr val="C00000"/>
                </a:solidFill>
                <a:effectLst>
                  <a:outerShdw blurRad="38100" dist="38100" dir="2700000" algn="tl">
                    <a:srgbClr val="000000">
                      <a:alpha val="43137"/>
                    </a:srgbClr>
                  </a:outerShdw>
                </a:effectLst>
              </a:rPr>
              <a:t>conducts an evaluation</a:t>
            </a:r>
            <a:r>
              <a:rPr lang="en-US" sz="2400" dirty="0">
                <a:effectLst>
                  <a:outerShdw blurRad="38100" dist="38100" dir="2700000" algn="tl">
                    <a:srgbClr val="000000">
                      <a:alpha val="43137"/>
                    </a:srgbClr>
                  </a:outerShdw>
                </a:effectLst>
              </a:rPr>
              <a:t> </a:t>
            </a:r>
            <a:r>
              <a:rPr lang="en-US" sz="2400" dirty="0"/>
              <a:t>to determine whether the prerequisite or corequisite </a:t>
            </a:r>
            <a:r>
              <a:rPr lang="en-US" sz="2400" dirty="0">
                <a:solidFill>
                  <a:srgbClr val="C00000"/>
                </a:solidFill>
                <a:effectLst>
                  <a:outerShdw blurRad="38100" dist="38100" dir="2700000" algn="tl">
                    <a:srgbClr val="000000">
                      <a:alpha val="43137"/>
                    </a:srgbClr>
                  </a:outerShdw>
                </a:effectLst>
              </a:rPr>
              <a:t>has a disproportionate impact </a:t>
            </a:r>
            <a:r>
              <a:rPr lang="en-US" sz="2400" dirty="0"/>
              <a:t>on particular groups of students described </a:t>
            </a:r>
            <a:r>
              <a:rPr lang="en-US" sz="2400" dirty="0">
                <a:solidFill>
                  <a:srgbClr val="C00000"/>
                </a:solidFill>
              </a:rPr>
              <a:t>in terms of race, ethnicity, gender, age or disability, as defined by the Chancellor. </a:t>
            </a:r>
            <a:r>
              <a:rPr lang="en-US" sz="2400" dirty="0"/>
              <a:t>When there is a disproportionate impact on any such group of students, the district shall, in consultation with the Chancellor</a:t>
            </a:r>
            <a:r>
              <a:rPr lang="en-US" sz="2400" dirty="0">
                <a:solidFill>
                  <a:srgbClr val="C00000"/>
                </a:solidFill>
                <a:effectLst>
                  <a:outerShdw blurRad="38100" dist="38100" dir="2700000" algn="tl">
                    <a:srgbClr val="000000">
                      <a:alpha val="43137"/>
                    </a:srgbClr>
                  </a:outerShdw>
                </a:effectLst>
              </a:rPr>
              <a:t>, develop and implement a plan setting forth the steps the district will take to correct the disproportionate impact.</a:t>
            </a:r>
          </a:p>
        </p:txBody>
      </p:sp>
      <p:sp>
        <p:nvSpPr>
          <p:cNvPr id="6" name="Rectangle 5"/>
          <p:cNvSpPr/>
          <p:nvPr/>
        </p:nvSpPr>
        <p:spPr>
          <a:xfrm>
            <a:off x="1562100" y="5364941"/>
            <a:ext cx="9791700" cy="1077218"/>
          </a:xfrm>
          <a:prstGeom prst="rect">
            <a:avLst/>
          </a:prstGeom>
          <a:scene3d>
            <a:camera prst="orthographicFront"/>
            <a:lightRig rig="threePt" dir="t"/>
          </a:scene3d>
          <a:sp3d>
            <a:bevelT/>
          </a:sp3d>
        </p:spPr>
        <p:txBody>
          <a:bodyPr wrap="square">
            <a:spAutoFit/>
          </a:bodyPr>
          <a:lstStyle/>
          <a:p>
            <a:pPr algn="ctr"/>
            <a:r>
              <a:rPr lang="en-US" sz="3200" b="1" dirty="0" smtClean="0">
                <a:solidFill>
                  <a:srgbClr val="C00000"/>
                </a:solidFill>
                <a:effectLst>
                  <a:outerShdw blurRad="38100" dist="38100" dir="2700000" algn="tl">
                    <a:srgbClr val="000000">
                      <a:alpha val="43137"/>
                    </a:srgbClr>
                  </a:outerShdw>
                </a:effectLst>
                <a:latin typeface="+mj-lt"/>
              </a:rPr>
              <a:t>You need to measure the impact, determine if it is disproportionate, and plan for disparities.</a:t>
            </a:r>
            <a:endParaRPr lang="en-US" sz="3200" i="1" dirty="0">
              <a:solidFill>
                <a:srgbClr val="C000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11215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2428" y="484632"/>
            <a:ext cx="10751372" cy="1609344"/>
          </a:xfrm>
        </p:spPr>
        <p:txBody>
          <a:bodyPr>
            <a:noAutofit/>
          </a:bodyPr>
          <a:lstStyle/>
          <a:p>
            <a:r>
              <a:rPr lang="en-US" sz="4400" dirty="0"/>
              <a:t>Title 5, §</a:t>
            </a:r>
            <a:r>
              <a:rPr lang="en-US" sz="4400" dirty="0" smtClean="0"/>
              <a:t>55502: Matriculation-Definitions</a:t>
            </a:r>
            <a:endParaRPr lang="en-US" sz="3600" dirty="0"/>
          </a:p>
        </p:txBody>
      </p:sp>
      <p:sp>
        <p:nvSpPr>
          <p:cNvPr id="5" name="Content Placeholder 4"/>
          <p:cNvSpPr>
            <a:spLocks noGrp="1"/>
          </p:cNvSpPr>
          <p:nvPr>
            <p:ph idx="1"/>
          </p:nvPr>
        </p:nvSpPr>
        <p:spPr>
          <a:xfrm>
            <a:off x="720761" y="2121408"/>
            <a:ext cx="11005073" cy="2934686"/>
          </a:xfrm>
        </p:spPr>
        <p:txBody>
          <a:bodyPr>
            <a:noAutofit/>
          </a:bodyPr>
          <a:lstStyle/>
          <a:p>
            <a:pPr marL="461963" indent="-461963">
              <a:buNone/>
            </a:pPr>
            <a:r>
              <a:rPr lang="en-US" sz="2400" dirty="0" smtClean="0"/>
              <a:t>(d)</a:t>
            </a:r>
            <a:r>
              <a:rPr lang="en-US" sz="2400" dirty="0"/>
              <a:t> “Disproportionate impact” in broad terms is a condition where access to key resources and supports or academic success may be hampered by inequitable practices, policies, and approaches to student support or instructional practices affecting a specific group. For the purpose of assessment, </a:t>
            </a:r>
            <a:r>
              <a:rPr lang="en-US" sz="2400" dirty="0">
                <a:solidFill>
                  <a:srgbClr val="C00000"/>
                </a:solidFill>
                <a:effectLst>
                  <a:outerShdw blurRad="38100" dist="38100" dir="2700000" algn="tl">
                    <a:srgbClr val="000000">
                      <a:alpha val="43137"/>
                    </a:srgbClr>
                  </a:outerShdw>
                </a:effectLst>
              </a:rPr>
              <a:t>disproportionate impact is when the percentage of persons from a particular racial, ethnic, gender, age, or disability group, who are directed to a particular service or course placement based on an assessment test or other measure is significantly different from the representation of that group in the population of persons being assessed, and that discrepancy is not justified by empirical evidence demonstrating that the assessment test or other measure is a valid and reliable predictor of performance in the relevant educational setting.</a:t>
            </a:r>
          </a:p>
        </p:txBody>
      </p:sp>
    </p:spTree>
    <p:extLst>
      <p:ext uri="{BB962C8B-B14F-4D97-AF65-F5344CB8AC3E}">
        <p14:creationId xmlns:p14="http://schemas.microsoft.com/office/powerpoint/2010/main" val="222875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7128" y="1225296"/>
            <a:ext cx="9574666" cy="3520440"/>
          </a:xfrm>
        </p:spPr>
        <p:txBody>
          <a:bodyPr>
            <a:normAutofit fontScale="90000"/>
          </a:bodyPr>
          <a:lstStyle/>
          <a:p>
            <a:r>
              <a:rPr lang="en-US" dirty="0" smtClean="0"/>
              <a:t>Student Equity</a:t>
            </a:r>
            <a:br>
              <a:rPr lang="en-US" dirty="0" smtClean="0"/>
            </a:br>
            <a:r>
              <a:rPr lang="en-US" dirty="0" smtClean="0"/>
              <a:t>Planning and</a:t>
            </a:r>
            <a:br>
              <a:rPr lang="en-US" dirty="0" smtClean="0"/>
            </a:br>
            <a:r>
              <a:rPr lang="en-US" dirty="0" smtClean="0"/>
              <a:t>Disproportionate Impact</a:t>
            </a:r>
            <a:endParaRPr lang="en-US" dirty="0"/>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16327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436"/>
            <a:ext cx="10972800" cy="1324750"/>
          </a:xfrm>
        </p:spPr>
        <p:txBody>
          <a:bodyPr>
            <a:normAutofit/>
          </a:bodyPr>
          <a:lstStyle/>
          <a:p>
            <a:pPr lvl="0">
              <a:spcBef>
                <a:spcPts val="0"/>
              </a:spcBef>
            </a:pPr>
            <a:r>
              <a:rPr lang="en-US" sz="4000" dirty="0" smtClean="0"/>
              <a:t>Student Equity Funding and Plans</a:t>
            </a:r>
            <a:endParaRPr lang="en-US" dirty="0">
              <a:solidFill>
                <a:srgbClr val="2F5897"/>
              </a:solidFill>
            </a:endParaRPr>
          </a:p>
        </p:txBody>
      </p:sp>
      <p:sp>
        <p:nvSpPr>
          <p:cNvPr id="3" name="Content Placeholder 2"/>
          <p:cNvSpPr>
            <a:spLocks noGrp="1"/>
          </p:cNvSpPr>
          <p:nvPr>
            <p:ph idx="1"/>
          </p:nvPr>
        </p:nvSpPr>
        <p:spPr>
          <a:xfrm>
            <a:off x="609600" y="2248695"/>
            <a:ext cx="10972800" cy="3877469"/>
          </a:xfrm>
        </p:spPr>
        <p:txBody>
          <a:bodyPr>
            <a:normAutofit fontScale="85000" lnSpcReduction="20000"/>
          </a:bodyPr>
          <a:lstStyle/>
          <a:p>
            <a:pPr marL="0" lvl="0" indent="0" eaLnBrk="1" fontAlgn="auto" hangingPunct="1">
              <a:spcBef>
                <a:spcPts val="0"/>
              </a:spcBef>
              <a:spcAft>
                <a:spcPts val="0"/>
              </a:spcAft>
              <a:buNone/>
            </a:pPr>
            <a:r>
              <a:rPr lang="en-US" sz="2400" b="1" dirty="0" smtClean="0">
                <a:solidFill>
                  <a:srgbClr val="000000"/>
                </a:solidFill>
                <a:latin typeface="Calibri"/>
              </a:rPr>
              <a:t>2014 </a:t>
            </a:r>
            <a:r>
              <a:rPr lang="en-US" sz="2400" b="1" dirty="0">
                <a:solidFill>
                  <a:srgbClr val="000000"/>
                </a:solidFill>
                <a:latin typeface="Calibri"/>
              </a:rPr>
              <a:t>June</a:t>
            </a:r>
            <a:r>
              <a:rPr lang="en-US" sz="2400" dirty="0">
                <a:solidFill>
                  <a:srgbClr val="000000"/>
                </a:solidFill>
                <a:latin typeface="Calibri"/>
              </a:rPr>
              <a:t>—Governor &amp; Legislature appropriate </a:t>
            </a:r>
            <a:r>
              <a:rPr lang="en-US" sz="2400" b="1" dirty="0">
                <a:solidFill>
                  <a:prstClr val="black"/>
                </a:solidFill>
                <a:latin typeface="Calibri"/>
              </a:rPr>
              <a:t>$70 million </a:t>
            </a:r>
            <a:r>
              <a:rPr lang="en-US" sz="2400" dirty="0">
                <a:solidFill>
                  <a:srgbClr val="000000"/>
                </a:solidFill>
                <a:latin typeface="Calibri"/>
              </a:rPr>
              <a:t>of Student Equity funding </a:t>
            </a:r>
            <a:r>
              <a:rPr lang="en-US" sz="2400" dirty="0" smtClean="0">
                <a:solidFill>
                  <a:prstClr val="black"/>
                </a:solidFill>
                <a:latin typeface="Calibri"/>
              </a:rPr>
              <a:t>to </a:t>
            </a:r>
            <a:r>
              <a:rPr lang="en-US" sz="2400" dirty="0">
                <a:solidFill>
                  <a:prstClr val="black"/>
                </a:solidFill>
                <a:latin typeface="Calibri"/>
              </a:rPr>
              <a:t>the </a:t>
            </a:r>
            <a:r>
              <a:rPr lang="en-US" sz="2400" dirty="0" smtClean="0">
                <a:solidFill>
                  <a:prstClr val="black"/>
                </a:solidFill>
                <a:latin typeface="Calibri"/>
              </a:rPr>
              <a:t>CCCs. </a:t>
            </a:r>
            <a:endParaRPr lang="en-US" sz="2400" dirty="0">
              <a:solidFill>
                <a:prstClr val="black"/>
              </a:solidFill>
              <a:latin typeface="Calibri"/>
            </a:endParaRPr>
          </a:p>
          <a:p>
            <a:pPr marL="0" lvl="0" indent="0" eaLnBrk="1" fontAlgn="auto" hangingPunct="1">
              <a:spcBef>
                <a:spcPts val="0"/>
              </a:spcBef>
              <a:spcAft>
                <a:spcPts val="0"/>
              </a:spcAft>
              <a:buNone/>
            </a:pPr>
            <a:endParaRPr lang="en-US" sz="1200" dirty="0">
              <a:solidFill>
                <a:prstClr val="black"/>
              </a:solidFill>
              <a:latin typeface="Calibri"/>
            </a:endParaRPr>
          </a:p>
          <a:p>
            <a:pPr eaLnBrk="1" fontAlgn="auto" hangingPunct="1">
              <a:spcBef>
                <a:spcPts val="0"/>
              </a:spcBef>
              <a:spcAft>
                <a:spcPts val="0"/>
              </a:spcAft>
            </a:pPr>
            <a:r>
              <a:rPr lang="en-US" sz="2400" dirty="0">
                <a:solidFill>
                  <a:prstClr val="black"/>
                </a:solidFill>
                <a:latin typeface="Calibri"/>
              </a:rPr>
              <a:t>T</a:t>
            </a:r>
            <a:r>
              <a:rPr lang="en-US" sz="2400" dirty="0" smtClean="0">
                <a:solidFill>
                  <a:prstClr val="black"/>
                </a:solidFill>
                <a:latin typeface="Calibri"/>
              </a:rPr>
              <a:t>he </a:t>
            </a:r>
            <a:r>
              <a:rPr lang="en-US" sz="2400" dirty="0">
                <a:solidFill>
                  <a:prstClr val="black"/>
                </a:solidFill>
                <a:latin typeface="Calibri"/>
              </a:rPr>
              <a:t>planning </a:t>
            </a:r>
            <a:r>
              <a:rPr lang="en-US" sz="2400" dirty="0" smtClean="0">
                <a:solidFill>
                  <a:prstClr val="black"/>
                </a:solidFill>
                <a:latin typeface="Calibri"/>
              </a:rPr>
              <a:t>process must: </a:t>
            </a:r>
            <a:endParaRPr lang="en-US" sz="2400" dirty="0">
              <a:solidFill>
                <a:prstClr val="black"/>
              </a:solidFill>
              <a:latin typeface="Calibri"/>
            </a:endParaRPr>
          </a:p>
          <a:p>
            <a:pPr marL="800100" lvl="1" indent="-342900" eaLnBrk="1" fontAlgn="auto" hangingPunct="1">
              <a:spcBef>
                <a:spcPts val="0"/>
              </a:spcBef>
              <a:spcAft>
                <a:spcPts val="0"/>
              </a:spcAft>
              <a:buFont typeface="Wingdings" panose="05000000000000000000" pitchFamily="2" charset="2"/>
              <a:buChar char="Ø"/>
            </a:pPr>
            <a:r>
              <a:rPr lang="en-US" sz="2400" dirty="0" smtClean="0">
                <a:solidFill>
                  <a:prstClr val="black"/>
                </a:solidFill>
                <a:latin typeface="Calibri"/>
              </a:rPr>
              <a:t>Be coordinated </a:t>
            </a:r>
            <a:r>
              <a:rPr lang="en-US" sz="2400" dirty="0">
                <a:solidFill>
                  <a:prstClr val="black"/>
                </a:solidFill>
                <a:latin typeface="Calibri"/>
              </a:rPr>
              <a:t>with other categorical programs.</a:t>
            </a:r>
          </a:p>
          <a:p>
            <a:pPr marL="800100" lvl="1" indent="-342900" eaLnBrk="1" fontAlgn="auto" hangingPunct="1">
              <a:spcBef>
                <a:spcPts val="0"/>
              </a:spcBef>
              <a:spcAft>
                <a:spcPts val="0"/>
              </a:spcAft>
              <a:buFont typeface="Wingdings" panose="05000000000000000000" pitchFamily="2" charset="2"/>
              <a:buChar char="Ø"/>
            </a:pPr>
            <a:r>
              <a:rPr lang="en-US" sz="2400" dirty="0">
                <a:solidFill>
                  <a:prstClr val="black"/>
                </a:solidFill>
                <a:latin typeface="Calibri"/>
              </a:rPr>
              <a:t>I</a:t>
            </a:r>
            <a:r>
              <a:rPr lang="en-US" sz="2400" dirty="0" smtClean="0">
                <a:solidFill>
                  <a:prstClr val="black"/>
                </a:solidFill>
                <a:latin typeface="Calibri"/>
              </a:rPr>
              <a:t>nclude </a:t>
            </a:r>
            <a:r>
              <a:rPr lang="en-US" sz="2400" dirty="0">
                <a:solidFill>
                  <a:prstClr val="black"/>
                </a:solidFill>
                <a:latin typeface="Calibri"/>
              </a:rPr>
              <a:t>faculty, student services and other constituencies</a:t>
            </a:r>
            <a:r>
              <a:rPr lang="en-US" sz="2400" dirty="0" smtClean="0">
                <a:solidFill>
                  <a:prstClr val="black"/>
                </a:solidFill>
                <a:latin typeface="Calibri"/>
              </a:rPr>
              <a:t>.</a:t>
            </a:r>
          </a:p>
          <a:p>
            <a:pPr marL="800100" lvl="1" indent="-342900" eaLnBrk="1" fontAlgn="auto" hangingPunct="1">
              <a:spcBef>
                <a:spcPts val="0"/>
              </a:spcBef>
              <a:spcAft>
                <a:spcPts val="0"/>
              </a:spcAft>
              <a:buFont typeface="Wingdings" panose="05000000000000000000" pitchFamily="2" charset="2"/>
              <a:buChar char="Ø"/>
            </a:pPr>
            <a:r>
              <a:rPr lang="en-US" sz="2400" dirty="0">
                <a:solidFill>
                  <a:prstClr val="black"/>
                </a:solidFill>
                <a:latin typeface="Calibri"/>
              </a:rPr>
              <a:t>Include </a:t>
            </a:r>
            <a:r>
              <a:rPr lang="en-US" sz="2400" dirty="0" smtClean="0">
                <a:solidFill>
                  <a:prstClr val="black"/>
                </a:solidFill>
                <a:latin typeface="Calibri"/>
              </a:rPr>
              <a:t>and disaggregate student populations along the lines of Gender, Race/Ethnicity, Foster </a:t>
            </a:r>
            <a:r>
              <a:rPr lang="en-US" sz="2400" dirty="0">
                <a:solidFill>
                  <a:prstClr val="black"/>
                </a:solidFill>
                <a:latin typeface="Calibri"/>
              </a:rPr>
              <a:t>Youth, Veterans and Low-Income </a:t>
            </a:r>
            <a:r>
              <a:rPr lang="en-US" sz="2400" dirty="0" smtClean="0">
                <a:solidFill>
                  <a:prstClr val="black"/>
                </a:solidFill>
                <a:latin typeface="Calibri"/>
              </a:rPr>
              <a:t>students.</a:t>
            </a:r>
          </a:p>
          <a:p>
            <a:pPr marL="800100" lvl="1" indent="-342900" eaLnBrk="1" fontAlgn="auto" hangingPunct="1">
              <a:spcBef>
                <a:spcPts val="0"/>
              </a:spcBef>
              <a:spcAft>
                <a:spcPts val="0"/>
              </a:spcAft>
              <a:buFont typeface="Wingdings" panose="05000000000000000000" pitchFamily="2" charset="2"/>
              <a:buChar char="Ø"/>
            </a:pPr>
            <a:endParaRPr lang="en-US" dirty="0" smtClean="0">
              <a:solidFill>
                <a:prstClr val="black"/>
              </a:solidFill>
              <a:latin typeface="Calibri"/>
            </a:endParaRPr>
          </a:p>
          <a:p>
            <a:pPr marL="0" indent="0" eaLnBrk="1" fontAlgn="auto" hangingPunct="1">
              <a:spcBef>
                <a:spcPts val="0"/>
              </a:spcBef>
              <a:spcAft>
                <a:spcPts val="0"/>
              </a:spcAft>
              <a:buNone/>
            </a:pPr>
            <a:r>
              <a:rPr lang="en-US" sz="2400" b="1" dirty="0" smtClean="0">
                <a:solidFill>
                  <a:srgbClr val="000000"/>
                </a:solidFill>
                <a:latin typeface="Calibri"/>
              </a:rPr>
              <a:t>2015</a:t>
            </a:r>
            <a:r>
              <a:rPr lang="en-US" sz="2400" dirty="0" smtClean="0">
                <a:solidFill>
                  <a:srgbClr val="000000"/>
                </a:solidFill>
                <a:latin typeface="Calibri"/>
              </a:rPr>
              <a:t>—</a:t>
            </a:r>
            <a:r>
              <a:rPr lang="en-US" sz="2400" dirty="0">
                <a:solidFill>
                  <a:srgbClr val="000000"/>
                </a:solidFill>
                <a:latin typeface="Calibri"/>
              </a:rPr>
              <a:t>Governor proposes an additional $100 million in of Student Equity funding for 2015-</a:t>
            </a:r>
            <a:r>
              <a:rPr lang="en-US" sz="2400" dirty="0" smtClean="0">
                <a:solidFill>
                  <a:srgbClr val="000000"/>
                </a:solidFill>
                <a:latin typeface="Calibri"/>
              </a:rPr>
              <a:t>16; May revise brought $85 million, for a total of </a:t>
            </a:r>
            <a:r>
              <a:rPr lang="en-US" sz="2400" b="1" dirty="0" smtClean="0">
                <a:solidFill>
                  <a:srgbClr val="000000"/>
                </a:solidFill>
                <a:latin typeface="Calibri"/>
              </a:rPr>
              <a:t>$155 million </a:t>
            </a:r>
            <a:r>
              <a:rPr lang="en-US" sz="2400" dirty="0" smtClean="0">
                <a:solidFill>
                  <a:srgbClr val="000000"/>
                </a:solidFill>
                <a:latin typeface="Calibri"/>
              </a:rPr>
              <a:t>in 2 years.</a:t>
            </a: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r>
              <a:rPr lang="en-US" sz="2400" dirty="0" smtClean="0">
                <a:solidFill>
                  <a:srgbClr val="000000"/>
                </a:solidFill>
                <a:latin typeface="Calibri"/>
              </a:rPr>
              <a:t>Initial Student Equity Plans were due January 1, 2015; revised plans due November 23, 2015.</a:t>
            </a:r>
          </a:p>
          <a:p>
            <a:pPr marL="0" indent="0" eaLnBrk="1" fontAlgn="auto" hangingPunct="1">
              <a:spcBef>
                <a:spcPts val="0"/>
              </a:spcBef>
              <a:spcAft>
                <a:spcPts val="0"/>
              </a:spcAft>
              <a:buNone/>
            </a:pPr>
            <a:endParaRPr lang="en-US" sz="2400" dirty="0" smtClean="0">
              <a:solidFill>
                <a:srgbClr val="000000"/>
              </a:solidFill>
              <a:latin typeface="Calibri"/>
            </a:endParaRPr>
          </a:p>
          <a:p>
            <a:pPr marL="0" indent="0">
              <a:spcBef>
                <a:spcPts val="0"/>
              </a:spcBef>
              <a:buNone/>
            </a:pPr>
            <a:r>
              <a:rPr lang="en-US" sz="2400" b="1" dirty="0" smtClean="0">
                <a:solidFill>
                  <a:srgbClr val="000000"/>
                </a:solidFill>
                <a:latin typeface="Calibri"/>
              </a:rPr>
              <a:t>Student Equity Plans </a:t>
            </a:r>
            <a:r>
              <a:rPr lang="en-US" sz="2400" b="1" dirty="0">
                <a:solidFill>
                  <a:srgbClr val="000000"/>
                </a:solidFill>
                <a:latin typeface="Calibri"/>
              </a:rPr>
              <a:t>should include strategies for mitigating disproportionate impact and addressing student achievement gaps</a:t>
            </a:r>
            <a:r>
              <a:rPr lang="en-US" sz="2400" b="1" dirty="0" smtClean="0">
                <a:solidFill>
                  <a:srgbClr val="000000"/>
                </a:solidFill>
                <a:latin typeface="Calibri"/>
              </a:rPr>
              <a:t>. This includes addressing curriculum (sequences, scheduling, prerequisites, etc.), classroom pedagogies, and other institutional structures that may affect the success of student populations.</a:t>
            </a:r>
            <a:endParaRPr lang="en-US" sz="2400" b="1" dirty="0">
              <a:solidFill>
                <a:srgbClr val="000000"/>
              </a:solidFill>
              <a:latin typeface="Calibri"/>
            </a:endParaRP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smtClean="0">
              <a:solidFill>
                <a:srgbClr val="000000"/>
              </a:solidFill>
              <a:latin typeface="Calibri"/>
            </a:endParaRPr>
          </a:p>
          <a:p>
            <a:pPr marL="0" indent="0" eaLnBrk="1" fontAlgn="auto" hangingPunct="1">
              <a:spcBef>
                <a:spcPts val="0"/>
              </a:spcBef>
              <a:spcAft>
                <a:spcPts val="0"/>
              </a:spcAft>
              <a:buNone/>
            </a:pPr>
            <a:endParaRPr lang="en-US" sz="2400" dirty="0">
              <a:solidFill>
                <a:srgbClr val="000000"/>
              </a:solidFill>
              <a:latin typeface="Calibri"/>
            </a:endParaRPr>
          </a:p>
          <a:p>
            <a:pPr marL="0" indent="0" eaLnBrk="1" fontAlgn="auto" hangingPunct="1">
              <a:spcBef>
                <a:spcPts val="0"/>
              </a:spcBef>
              <a:spcAft>
                <a:spcPts val="0"/>
              </a:spcAft>
              <a:buNone/>
            </a:pPr>
            <a:endParaRPr lang="en-US" sz="2400" dirty="0">
              <a:solidFill>
                <a:prstClr val="black"/>
              </a:solidFill>
              <a:latin typeface="Calibri"/>
            </a:endParaRPr>
          </a:p>
          <a:p>
            <a:endParaRPr lang="en-US" dirty="0"/>
          </a:p>
        </p:txBody>
      </p:sp>
    </p:spTree>
    <p:extLst>
      <p:ext uri="{BB962C8B-B14F-4D97-AF65-F5344CB8AC3E}">
        <p14:creationId xmlns:p14="http://schemas.microsoft.com/office/powerpoint/2010/main" val="2103562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2"/>
          <p:cNvSpPr/>
          <p:nvPr/>
        </p:nvSpPr>
        <p:spPr>
          <a:xfrm>
            <a:off x="885600" y="1444239"/>
            <a:ext cx="10331040" cy="4270761"/>
          </a:xfrm>
          <a:prstGeom prst="rect">
            <a:avLst/>
          </a:prstGeom>
        </p:spPr>
        <p:txBody>
          <a:bodyPr lIns="90000" tIns="45000" rIns="90000" bIns="45000"/>
          <a:lstStyle/>
          <a:p>
            <a:pPr fontAlgn="auto">
              <a:spcBef>
                <a:spcPts val="0"/>
              </a:spcBef>
              <a:spcAft>
                <a:spcPts val="0"/>
              </a:spcAft>
              <a:buFont typeface="Arial"/>
              <a:buChar char="•"/>
            </a:pPr>
            <a:endParaRPr dirty="0">
              <a:solidFill>
                <a:prstClr val="black"/>
              </a:solidFill>
              <a:latin typeface="Calibri"/>
            </a:endParaRPr>
          </a:p>
        </p:txBody>
      </p:sp>
      <p:sp>
        <p:nvSpPr>
          <p:cNvPr id="4" name="CustomShape 2"/>
          <p:cNvSpPr/>
          <p:nvPr/>
        </p:nvSpPr>
        <p:spPr>
          <a:xfrm>
            <a:off x="360220" y="1205347"/>
            <a:ext cx="11831781" cy="4393349"/>
          </a:xfrm>
          <a:prstGeom prst="rect">
            <a:avLst/>
          </a:prstGeom>
        </p:spPr>
        <p:txBody>
          <a:bodyPr lIns="90000" tIns="45000" rIns="90000" bIns="45000"/>
          <a:lstStyle/>
          <a:p>
            <a:pPr lvl="1" fontAlgn="auto">
              <a:spcBef>
                <a:spcPts val="0"/>
              </a:spcBef>
              <a:spcAft>
                <a:spcPts val="0"/>
              </a:spcAft>
              <a:buSzPct val="60000"/>
            </a:pPr>
            <a:endParaRPr lang="en-US" sz="2000" dirty="0">
              <a:solidFill>
                <a:srgbClr val="000000"/>
              </a:solidFill>
              <a:latin typeface="Calibri"/>
            </a:endParaRPr>
          </a:p>
          <a:p>
            <a:pPr lvl="1" fontAlgn="auto">
              <a:spcBef>
                <a:spcPts val="0"/>
              </a:spcBef>
              <a:spcAft>
                <a:spcPts val="0"/>
              </a:spcAft>
              <a:buSzPct val="60000"/>
            </a:pPr>
            <a:endParaRPr lang="en-US" sz="2000" b="1" dirty="0">
              <a:solidFill>
                <a:srgbClr val="000000"/>
              </a:solidFill>
              <a:latin typeface="Calibri"/>
            </a:endParaRPr>
          </a:p>
          <a:p>
            <a:pPr fontAlgn="auto">
              <a:spcBef>
                <a:spcPts val="0"/>
              </a:spcBef>
              <a:spcAft>
                <a:spcPts val="0"/>
              </a:spcAft>
              <a:buSzPct val="60000"/>
            </a:pPr>
            <a:r>
              <a:rPr lang="en-US" sz="2000" dirty="0">
                <a:solidFill>
                  <a:srgbClr val="000000"/>
                </a:solidFill>
                <a:latin typeface="Calibri"/>
              </a:rPr>
              <a:t>	</a:t>
            </a:r>
            <a:r>
              <a:rPr lang="en-US" sz="2000" b="1" dirty="0">
                <a:solidFill>
                  <a:srgbClr val="000000"/>
                </a:solidFill>
                <a:latin typeface="Calibri"/>
              </a:rPr>
              <a:t>	</a:t>
            </a:r>
            <a:endParaRPr sz="2400" b="1" dirty="0">
              <a:solidFill>
                <a:prstClr val="black"/>
              </a:solidFill>
              <a:latin typeface="Calibri"/>
            </a:endParaRPr>
          </a:p>
          <a:p>
            <a:pPr fontAlgn="auto">
              <a:spcBef>
                <a:spcPts val="0"/>
              </a:spcBef>
              <a:spcAft>
                <a:spcPts val="0"/>
              </a:spcAft>
            </a:pPr>
            <a:endParaRPr sz="2800" dirty="0">
              <a:solidFill>
                <a:srgbClr val="000000"/>
              </a:solidFill>
              <a:latin typeface="Calibri"/>
            </a:endParaRPr>
          </a:p>
          <a:p>
            <a:pPr fontAlgn="auto">
              <a:spcBef>
                <a:spcPts val="0"/>
              </a:spcBef>
              <a:spcAft>
                <a:spcPts val="0"/>
              </a:spcAft>
            </a:pPr>
            <a:endParaRPr sz="2800" dirty="0">
              <a:solidFill>
                <a:prstClr val="black"/>
              </a:solidFill>
              <a:latin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0805" y="624638"/>
            <a:ext cx="10349052" cy="5190010"/>
          </a:xfrm>
          <a:prstGeom prst="rect">
            <a:avLst/>
          </a:prstGeom>
        </p:spPr>
      </p:pic>
    </p:spTree>
    <p:extLst>
      <p:ext uri="{BB962C8B-B14F-4D97-AF65-F5344CB8AC3E}">
        <p14:creationId xmlns:p14="http://schemas.microsoft.com/office/powerpoint/2010/main" val="147464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17">
                                            <p:txEl>
                                              <p:pRg st="0" end="0"/>
                                            </p:txEl>
                                          </p:spTgt>
                                        </p:tgtEl>
                                        <p:attrNameLst>
                                          <p:attrName>style.visibility</p:attrName>
                                        </p:attrNameLst>
                                      </p:cBhvr>
                                      <p:to>
                                        <p:strVal val="visible"/>
                                      </p:to>
                                    </p:set>
                                    <p:animEffect transition="in" filter="fade">
                                      <p:cBhvr>
                                        <p:cTn id="7" dur="500"/>
                                        <p:tgtEl>
                                          <p:spTgt spid="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TC103090434[[fn=Wood Type]]</Template>
  <TotalTime>0</TotalTime>
  <Words>1189</Words>
  <Application>Microsoft Macintosh PowerPoint</Application>
  <PresentationFormat>Custom</PresentationFormat>
  <Paragraphs>141</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Wood Type</vt:lpstr>
      <vt:lpstr>Equity High Jump:   Content Review and Disproportionate Impact </vt:lpstr>
      <vt:lpstr>Some Context</vt:lpstr>
      <vt:lpstr>Title 5, §55000: Curriculum-Definitions</vt:lpstr>
      <vt:lpstr>Title 5, §55003: Policies for Prerequisites, Corequisites and Advisories on Recommended Preparation.</vt:lpstr>
      <vt:lpstr>Title 5, §55003: Policies for Prerequisites, Corequisites and Advisories on Recommended Preparation.</vt:lpstr>
      <vt:lpstr>Title 5, §55502: Matriculation-Definitions</vt:lpstr>
      <vt:lpstr>Student Equity Planning and Disproportionate Impact</vt:lpstr>
      <vt:lpstr>Student Equity Funding and Plans</vt:lpstr>
      <vt:lpstr>PowerPoint Presentation</vt:lpstr>
      <vt:lpstr>Elements of Student Equity Plans</vt:lpstr>
      <vt:lpstr>Student Equity Plan Populations &amp; Addressing Disproportionate Impact</vt:lpstr>
      <vt:lpstr>Monitoring and Measuring Disproportionate Impact</vt:lpstr>
      <vt:lpstr>For example, using the  80% Rule…</vt:lpstr>
      <vt:lpstr>Responding to Disproportionate Impact</vt:lpstr>
      <vt:lpstr>Mitigating Disproportionate Impact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2014-10-26T18:42:36Z</dcterms:created>
  <dcterms:modified xsi:type="dcterms:W3CDTF">2015-07-05T23:30:35Z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