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notesMasterIdLst>
    <p:notesMasterId r:id="rId33"/>
  </p:notesMasterIdLst>
  <p:sldIdLst>
    <p:sldId id="257" r:id="rId2"/>
    <p:sldId id="258" r:id="rId3"/>
    <p:sldId id="259" r:id="rId4"/>
    <p:sldId id="282" r:id="rId5"/>
    <p:sldId id="287" r:id="rId6"/>
    <p:sldId id="288" r:id="rId7"/>
    <p:sldId id="285" r:id="rId8"/>
    <p:sldId id="289" r:id="rId9"/>
    <p:sldId id="290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97" r:id="rId19"/>
    <p:sldId id="291" r:id="rId20"/>
    <p:sldId id="298" r:id="rId21"/>
    <p:sldId id="275" r:id="rId22"/>
    <p:sldId id="293" r:id="rId23"/>
    <p:sldId id="276" r:id="rId24"/>
    <p:sldId id="277" r:id="rId25"/>
    <p:sldId id="294" r:id="rId26"/>
    <p:sldId id="295" r:id="rId27"/>
    <p:sldId id="292" r:id="rId28"/>
    <p:sldId id="296" r:id="rId29"/>
    <p:sldId id="278" r:id="rId30"/>
    <p:sldId id="279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blanc_erica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CF5DE-6F18-784B-B766-78852CE53386}" type="datetimeFigureOut">
              <a:rPr lang="en-US" smtClean="0"/>
              <a:t>7/8/15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30E1C-837F-E94D-9D6F-DF259C6B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7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2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00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15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had some interesting conversation over noncredit bakery certificates and our credit Culinary Arts program. Also with the seamstress noncredit</a:t>
            </a:r>
            <a:r>
              <a:rPr lang="en-US" baseline="0" dirty="0" smtClean="0"/>
              <a:t> certificate and our Theater Arts program. The theater people felt that this noncredit certificate would impact their </a:t>
            </a:r>
            <a:r>
              <a:rPr lang="en-US" baseline="0" dirty="0" smtClean="0"/>
              <a:t>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38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4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1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5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6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91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9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0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2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1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offered in any instructional mode: contract </a:t>
            </a:r>
            <a:r>
              <a:rPr lang="en-US" dirty="0" err="1" smtClean="0"/>
              <a:t>ed</a:t>
            </a:r>
            <a:r>
              <a:rPr lang="en-US" dirty="0" smtClean="0"/>
              <a:t> can be offered as credit, noncredit, not for credit, or even as tailored curriculum. It can be offered F2F or DE or 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30E1C-837F-E94D-9D6F-DF259C6B33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62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2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24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0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1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5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courses </a:t>
            </a:r>
            <a:r>
              <a:rPr lang="en-US" dirty="0" smtClean="0"/>
              <a:t>per se don’t generate units but that students should complete a certain number of hours. For example, in non credit ESL, students need to complete X number of hours before they can move to the next noncredit ESL class</a:t>
            </a:r>
            <a:r>
              <a:rPr lang="en-US" dirty="0" smtClean="0"/>
              <a:t>.. </a:t>
            </a:r>
            <a:r>
              <a:rPr lang="en-US" dirty="0" smtClean="0"/>
              <a:t>Also for the CPCD courses, those</a:t>
            </a:r>
            <a:r>
              <a:rPr lang="en-US" baseline="0" dirty="0" smtClean="0"/>
              <a:t> connected to a certificate also have this number of hours requirement before the certificate is issued.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30E1C-837F-E94D-9D6F-DF259C6B33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 Budget Act expanded</a:t>
            </a:r>
            <a:r>
              <a:rPr lang="en-US" baseline="0" dirty="0" smtClean="0"/>
              <a:t> funding under AB 86 to seven categories to include courses for older adults (reentry into the workforce) and parenting (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primarily designed to develop knowledge and skills to assist children in succeeding academically in school)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59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FA99D-49F6-494A-BDF2-09E5AA18FD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5A1D16-7770-ED47-8077-D3068C25301F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9B310-F75B-2E44-BDE3-272C7F23F1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ovt.westlaw.com/calregs/Document/I83E8E9A0B6CB11DFB199EEE3FF08959C?viewType=FullText&amp;originationContext=documenttoc&amp;transitionType=CategoryPageItem&amp;contextData=(sc.Default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Portals/1/AA/Miscellaneous/CommunitySvcsOfferingGuidelinesFinal10.24.12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l.ca.gov" TargetMode="External"/><Relationship Id="rId4" Type="http://schemas.openxmlformats.org/officeDocument/2006/relationships/hyperlink" Target="http://extranet.cccco.edu/Portals/1/AA/ProgramCourseApproval/Handbook_5thEd_BOGapproved.pdf" TargetMode="External"/><Relationship Id="rId5" Type="http://schemas.openxmlformats.org/officeDocument/2006/relationships/hyperlink" Target="http://extranet.cccco.edu/Portals/1/AA/Miscellaneous/CommunitySvcsOfferingGuidelinesFinal10.24.12.pdf" TargetMode="External"/><Relationship Id="rId6" Type="http://schemas.openxmlformats.org/officeDocument/2006/relationships/hyperlink" Target="http://ab86.cccco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gelpi@hancockcollege.edu" TargetMode="External"/><Relationship Id="rId4" Type="http://schemas.openxmlformats.org/officeDocument/2006/relationships/hyperlink" Target="mailto:freitaje@lacitycollege.edu" TargetMode="External"/><Relationship Id="rId5" Type="http://schemas.openxmlformats.org/officeDocument/2006/relationships/hyperlink" Target="mailto:porter_monica@sac.edu" TargetMode="External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133" y="650579"/>
            <a:ext cx="7772400" cy="2371410"/>
          </a:xfrm>
        </p:spPr>
        <p:txBody>
          <a:bodyPr>
            <a:noAutofit/>
          </a:bodyPr>
          <a:lstStyle/>
          <a:p>
            <a:r>
              <a:rPr lang="en-US" dirty="0" smtClean="0"/>
              <a:t>Credit, Noncredit and Community Services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18242"/>
            <a:ext cx="8648549" cy="1279536"/>
          </a:xfrm>
        </p:spPr>
        <p:txBody>
          <a:bodyPr>
            <a:normAutofit/>
          </a:bodyPr>
          <a:lstStyle/>
          <a:p>
            <a:r>
              <a:rPr lang="en-US" sz="2100" b="1" dirty="0" smtClean="0">
                <a:solidFill>
                  <a:schemeClr val="tx1"/>
                </a:solidFill>
              </a:rPr>
              <a:t>Sofia Ramirez-</a:t>
            </a:r>
            <a:r>
              <a:rPr lang="en-US" sz="2100" b="1" dirty="0" err="1" smtClean="0">
                <a:solidFill>
                  <a:schemeClr val="tx1"/>
                </a:solidFill>
              </a:rPr>
              <a:t>Gelpi</a:t>
            </a:r>
            <a:r>
              <a:rPr lang="en-US" sz="2100" b="1" dirty="0" smtClean="0">
                <a:solidFill>
                  <a:schemeClr val="tx1"/>
                </a:solidFill>
              </a:rPr>
              <a:t>, </a:t>
            </a:r>
            <a:r>
              <a:rPr lang="en-US" sz="2100" b="1" dirty="0" smtClean="0">
                <a:solidFill>
                  <a:schemeClr val="tx1"/>
                </a:solidFill>
              </a:rPr>
              <a:t>Allan Hancock College</a:t>
            </a:r>
          </a:p>
          <a:p>
            <a:r>
              <a:rPr lang="en-US" sz="2100" b="1" dirty="0" smtClean="0">
                <a:solidFill>
                  <a:schemeClr val="tx1"/>
                </a:solidFill>
              </a:rPr>
              <a:t>John Freitas, Los Angeles City College</a:t>
            </a:r>
          </a:p>
          <a:p>
            <a:r>
              <a:rPr lang="en-US" sz="2100" b="1" dirty="0" smtClean="0">
                <a:solidFill>
                  <a:schemeClr val="tx1"/>
                </a:solidFill>
              </a:rPr>
              <a:t>Monica </a:t>
            </a:r>
            <a:r>
              <a:rPr lang="en-US" sz="2100" b="1" dirty="0" err="1" smtClean="0">
                <a:solidFill>
                  <a:schemeClr val="tx1"/>
                </a:solidFill>
              </a:rPr>
              <a:t>Toth</a:t>
            </a:r>
            <a:r>
              <a:rPr lang="en-US" sz="2100" b="1" dirty="0">
                <a:solidFill>
                  <a:schemeClr val="tx1"/>
                </a:solidFill>
              </a:rPr>
              <a:t>-</a:t>
            </a:r>
            <a:r>
              <a:rPr lang="en-US" sz="2100" b="1" dirty="0" smtClean="0">
                <a:solidFill>
                  <a:schemeClr val="tx1"/>
                </a:solidFill>
              </a:rPr>
              <a:t>Porter, Santa Ana College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792998"/>
            <a:ext cx="4507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ASCCC Curriculum Institute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Doubletree Anaheim-Orange County, 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July 9-11, 2015</a:t>
            </a:r>
          </a:p>
          <a:p>
            <a:pPr algn="ctr"/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049" y="599332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7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Students for Collegiate Level Coursework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Our colleges offer many credit classes that are specifically designed to help them improve their skills and progress to collegiate level coursework.</a:t>
            </a:r>
          </a:p>
          <a:p>
            <a:endParaRPr lang="en-US" dirty="0" smtClean="0"/>
          </a:p>
          <a:p>
            <a:r>
              <a:rPr lang="en-US" dirty="0" smtClean="0"/>
              <a:t>Does your college have a policy on how many levels below college level a credit course can be?</a:t>
            </a:r>
          </a:p>
          <a:p>
            <a:endParaRPr lang="en-US" dirty="0" smtClean="0"/>
          </a:p>
          <a:p>
            <a:r>
              <a:rPr lang="en-US" dirty="0" smtClean="0"/>
              <a:t>Is there a point when a course doesn’t belong in the credit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Development and College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533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CDCP Noncredit courses (also known as enhanced noncredit) </a:t>
            </a:r>
          </a:p>
          <a:p>
            <a:pPr lvl="1"/>
            <a:r>
              <a:rPr lang="en-US" dirty="0" smtClean="0"/>
              <a:t>Elementary/Secondary Basic Skills (incl. Adult High School)</a:t>
            </a:r>
          </a:p>
          <a:p>
            <a:pPr lvl="1"/>
            <a:r>
              <a:rPr lang="en-US" dirty="0" smtClean="0"/>
              <a:t>English as a Second Language</a:t>
            </a:r>
          </a:p>
          <a:p>
            <a:pPr lvl="1"/>
            <a:r>
              <a:rPr lang="en-US" dirty="0" smtClean="0"/>
              <a:t>Short-term vocational</a:t>
            </a:r>
          </a:p>
          <a:p>
            <a:pPr lvl="1"/>
            <a:r>
              <a:rPr lang="en-US" dirty="0" smtClean="0"/>
              <a:t>Workforce Preparation in areas of basic skills</a:t>
            </a:r>
          </a:p>
          <a:p>
            <a:endParaRPr lang="en-US" dirty="0"/>
          </a:p>
          <a:p>
            <a:r>
              <a:rPr lang="en-US" dirty="0" smtClean="0"/>
              <a:t>All CDCP courses MUST be part of a CCCCO approved certificate</a:t>
            </a:r>
          </a:p>
          <a:p>
            <a:pPr lvl="1"/>
            <a:r>
              <a:rPr lang="en-US" dirty="0" smtClean="0"/>
              <a:t>Certificate of Competency</a:t>
            </a:r>
          </a:p>
          <a:p>
            <a:pPr lvl="1"/>
            <a:r>
              <a:rPr lang="en-US" dirty="0" smtClean="0"/>
              <a:t>Completion/Adult </a:t>
            </a:r>
          </a:p>
          <a:p>
            <a:pPr lvl="1"/>
            <a:r>
              <a:rPr lang="en-US" dirty="0" smtClean="0"/>
              <a:t>HS Diploma</a:t>
            </a:r>
          </a:p>
          <a:p>
            <a:endParaRPr lang="en-US" dirty="0"/>
          </a:p>
          <a:p>
            <a:r>
              <a:rPr lang="en-US" dirty="0" smtClean="0"/>
              <a:t>Funding equalization for CDCP courses in place for 2015-2016</a:t>
            </a:r>
          </a:p>
          <a:p>
            <a:pPr lvl="1"/>
            <a:r>
              <a:rPr lang="en-US" dirty="0" smtClean="0"/>
              <a:t>What impact might this have on how you offer basic skills/</a:t>
            </a:r>
            <a:r>
              <a:rPr lang="en-US" dirty="0" err="1" smtClean="0"/>
              <a:t>CTE</a:t>
            </a:r>
            <a:r>
              <a:rPr lang="en-US" dirty="0" smtClean="0"/>
              <a:t> courses?</a:t>
            </a:r>
          </a:p>
        </p:txBody>
      </p:sp>
    </p:spTree>
    <p:extLst>
      <p:ext uri="{BB962C8B-B14F-4D97-AF65-F5344CB8AC3E}">
        <p14:creationId xmlns:p14="http://schemas.microsoft.com/office/powerpoint/2010/main" val="360748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Conflict?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CDCP courses seem like they cover some of the same areas as courses that are being offered in the credit program.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While these courses might seem to be in conflict, are they really?</a:t>
            </a:r>
          </a:p>
          <a:p>
            <a:endParaRPr lang="en-US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52625"/>
            <a:ext cx="38100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0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vs. Noncredit:  Basic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allowed to offer basic skills instruction through both credit and noncredit courses</a:t>
            </a:r>
          </a:p>
          <a:p>
            <a:endParaRPr lang="en-US" dirty="0" smtClean="0"/>
          </a:p>
          <a:p>
            <a:r>
              <a:rPr lang="en-US" dirty="0" smtClean="0"/>
              <a:t>Many colleges have equivalent courses in their credit and noncredit programs</a:t>
            </a:r>
          </a:p>
          <a:p>
            <a:endParaRPr lang="en-US" dirty="0" smtClean="0"/>
          </a:p>
          <a:p>
            <a:r>
              <a:rPr lang="en-US" dirty="0" smtClean="0"/>
              <a:t>Does this make any sense?</a:t>
            </a:r>
          </a:p>
          <a:p>
            <a:endParaRPr lang="en-US" dirty="0" smtClean="0"/>
          </a:p>
          <a:p>
            <a:r>
              <a:rPr lang="en-US" dirty="0" smtClean="0"/>
              <a:t>Why might you want this kind of duplication?</a:t>
            </a:r>
          </a:p>
          <a:p>
            <a:endParaRPr lang="en-US" dirty="0" smtClean="0"/>
          </a:p>
          <a:p>
            <a:r>
              <a:rPr lang="en-US" dirty="0" smtClean="0"/>
              <a:t>Is there a specific level below transfer level coursework that should only be noncredit?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7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vs. Noncredit: CTE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there might appear to be a conflict in basic skills, the student populations for the credit and noncredit programs are often completely different</a:t>
            </a:r>
          </a:p>
          <a:p>
            <a:endParaRPr lang="en-US" dirty="0" smtClean="0"/>
          </a:p>
          <a:p>
            <a:r>
              <a:rPr lang="en-US" dirty="0" smtClean="0"/>
              <a:t>The area where conflicts may arise is in CTE</a:t>
            </a:r>
          </a:p>
          <a:p>
            <a:endParaRPr lang="en-US" dirty="0" smtClean="0"/>
          </a:p>
          <a:p>
            <a:r>
              <a:rPr lang="en-US" dirty="0" smtClean="0"/>
              <a:t>Some noncredit CTE programs offer courses that sound identical to the credit version</a:t>
            </a:r>
          </a:p>
          <a:p>
            <a:endParaRPr lang="en-US" dirty="0" smtClean="0"/>
          </a:p>
          <a:p>
            <a:r>
              <a:rPr lang="en-US" dirty="0" smtClean="0"/>
              <a:t>Does this </a:t>
            </a:r>
            <a:r>
              <a:rPr lang="en-US" dirty="0" smtClean="0"/>
              <a:t>duplication make </a:t>
            </a:r>
            <a:r>
              <a:rPr lang="en-US" dirty="0" smtClean="0"/>
              <a:t>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110"/>
            <a:ext cx="8229600" cy="4430889"/>
          </a:xfrm>
        </p:spPr>
        <p:txBody>
          <a:bodyPr/>
          <a:lstStyle/>
          <a:p>
            <a:r>
              <a:rPr lang="en-US" dirty="0" smtClean="0"/>
              <a:t>Does your college have a policy that designates what is appropriate for credit and noncredit?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types of criteria might be included in such a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8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Credit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are transferrable</a:t>
            </a:r>
            <a:r>
              <a:rPr lang="en-US" dirty="0"/>
              <a:t> </a:t>
            </a:r>
            <a:r>
              <a:rPr lang="en-US" dirty="0" smtClean="0"/>
              <a:t>or degree/certificate applicable</a:t>
            </a:r>
          </a:p>
          <a:p>
            <a:endParaRPr lang="en-US" dirty="0" smtClean="0"/>
          </a:p>
          <a:p>
            <a:r>
              <a:rPr lang="en-US" dirty="0" smtClean="0"/>
              <a:t>Finite instructional term</a:t>
            </a:r>
          </a:p>
          <a:p>
            <a:endParaRPr lang="en-US" dirty="0" smtClean="0"/>
          </a:p>
          <a:p>
            <a:r>
              <a:rPr lang="en-US" dirty="0" smtClean="0"/>
              <a:t>Pre-collegiate through lower division college work</a:t>
            </a:r>
          </a:p>
          <a:p>
            <a:endParaRPr lang="en-US" dirty="0" smtClean="0"/>
          </a:p>
          <a:p>
            <a:r>
              <a:rPr lang="en-US" dirty="0" smtClean="0"/>
              <a:t>Focused academic study (major/minor)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CTE: Certification, Career Advancement &amp; Degree</a:t>
            </a:r>
          </a:p>
        </p:txBody>
      </p:sp>
    </p:spTree>
    <p:extLst>
      <p:ext uri="{BB962C8B-B14F-4D97-AF65-F5344CB8AC3E}">
        <p14:creationId xmlns:p14="http://schemas.microsoft.com/office/powerpoint/2010/main" val="23263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Noncredit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2806"/>
          </a:xfrm>
        </p:spPr>
        <p:txBody>
          <a:bodyPr>
            <a:normAutofit/>
          </a:bodyPr>
          <a:lstStyle/>
          <a:p>
            <a:r>
              <a:rPr lang="en-US" dirty="0" smtClean="0"/>
              <a:t>Courses are free to students</a:t>
            </a:r>
          </a:p>
          <a:p>
            <a:endParaRPr lang="en-US" dirty="0" smtClean="0"/>
          </a:p>
          <a:p>
            <a:r>
              <a:rPr lang="en-US" dirty="0" smtClean="0"/>
              <a:t>Focus on skill attainment, not grades or units, and can be tailored to complement credit courses (e.g. noncredit English courses paired with Child Development courses)</a:t>
            </a:r>
          </a:p>
          <a:p>
            <a:endParaRPr lang="en-US" dirty="0" smtClean="0"/>
          </a:p>
          <a:p>
            <a:r>
              <a:rPr lang="en-US" dirty="0" smtClean="0"/>
              <a:t>Repeatable and not affected by 30-unit basic skills limitation</a:t>
            </a:r>
          </a:p>
          <a:p>
            <a:endParaRPr lang="en-US" dirty="0" smtClean="0"/>
          </a:p>
          <a:p>
            <a:r>
              <a:rPr lang="en-US" dirty="0" smtClean="0"/>
              <a:t>Open Entry/Open Exit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97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Noncredit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Accessible to nearly all students</a:t>
            </a:r>
          </a:p>
          <a:p>
            <a:endParaRPr lang="en-US" dirty="0"/>
          </a:p>
          <a:p>
            <a:r>
              <a:rPr lang="en-US" dirty="0"/>
              <a:t>Elementary level skills to pre-collegiate</a:t>
            </a:r>
          </a:p>
          <a:p>
            <a:endParaRPr lang="en-US" dirty="0"/>
          </a:p>
          <a:p>
            <a:r>
              <a:rPr lang="en-US" dirty="0"/>
              <a:t>Bridge to other educational/career pathways</a:t>
            </a:r>
          </a:p>
          <a:p>
            <a:endParaRPr lang="en-US" dirty="0"/>
          </a:p>
          <a:p>
            <a:r>
              <a:rPr lang="en-US" dirty="0"/>
              <a:t>CTE: Preparation, Practice and Certification</a:t>
            </a:r>
          </a:p>
          <a:p>
            <a:pPr lvl="1"/>
            <a:r>
              <a:rPr lang="en-US" dirty="0"/>
              <a:t>Entry level training leading to career pathways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08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Service (Not-For-Credit)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222"/>
            <a:ext cx="8229600" cy="50029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Not-for-</a:t>
            </a:r>
            <a:r>
              <a:rPr lang="en-US" dirty="0" smtClean="0"/>
              <a:t>credit (fee-based)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Fees may not exceed what is required to maintain the classes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earn </a:t>
            </a:r>
            <a:r>
              <a:rPr lang="en-US" dirty="0" smtClean="0"/>
              <a:t>apportionment</a:t>
            </a:r>
          </a:p>
          <a:p>
            <a:endParaRPr lang="en-US" dirty="0" smtClean="0"/>
          </a:p>
          <a:p>
            <a:r>
              <a:rPr lang="en-US" dirty="0" smtClean="0"/>
              <a:t>Designed for “physical</a:t>
            </a:r>
            <a:r>
              <a:rPr lang="en-US" dirty="0"/>
              <a:t>, mental, moral, economic, or civic development of persons </a:t>
            </a:r>
            <a:r>
              <a:rPr lang="en-US" dirty="0" smtClean="0"/>
              <a:t>enrolled therein”</a:t>
            </a:r>
          </a:p>
          <a:p>
            <a:endParaRPr lang="en-US" dirty="0" smtClean="0"/>
          </a:p>
          <a:p>
            <a:r>
              <a:rPr lang="en-US" dirty="0" smtClean="0"/>
              <a:t>Cannot </a:t>
            </a:r>
            <a:r>
              <a:rPr lang="en-US" dirty="0"/>
              <a:t>be supported by general funds, i.e. must be self-</a:t>
            </a:r>
            <a:r>
              <a:rPr lang="en-US" dirty="0" smtClean="0"/>
              <a:t>supporting</a:t>
            </a:r>
          </a:p>
          <a:p>
            <a:endParaRPr lang="en-US" dirty="0" smtClean="0"/>
          </a:p>
          <a:p>
            <a:r>
              <a:rPr lang="en-US" dirty="0" smtClean="0"/>
              <a:t>Subject </a:t>
            </a:r>
            <a:r>
              <a:rPr lang="en-US" dirty="0"/>
              <a:t>to local </a:t>
            </a:r>
            <a:r>
              <a:rPr lang="en-US" dirty="0" smtClean="0"/>
              <a:t>process…requires Governing Board approval, but there is no Title 5 requirement for Curriculum Committee approval (</a:t>
            </a:r>
            <a:r>
              <a:rPr lang="en-US" dirty="0" smtClean="0">
                <a:hlinkClick r:id="rId3"/>
              </a:rPr>
              <a:t>§55002(d)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557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course types</a:t>
            </a:r>
          </a:p>
          <a:p>
            <a:endParaRPr lang="en-US" dirty="0" smtClean="0"/>
          </a:p>
          <a:p>
            <a:r>
              <a:rPr lang="en-US" dirty="0" smtClean="0"/>
              <a:t>Conflicts between credit and noncredit?</a:t>
            </a:r>
          </a:p>
          <a:p>
            <a:endParaRPr lang="en-US" dirty="0" smtClean="0"/>
          </a:p>
          <a:p>
            <a:r>
              <a:rPr lang="en-US" dirty="0" smtClean="0"/>
              <a:t>When are community services</a:t>
            </a:r>
            <a:r>
              <a:rPr lang="en-US" dirty="0"/>
              <a:t> </a:t>
            </a:r>
            <a:r>
              <a:rPr lang="en-US" dirty="0" smtClean="0"/>
              <a:t>(not-for-credit courses) a good option?</a:t>
            </a:r>
            <a:endParaRPr lang="en-US" dirty="0"/>
          </a:p>
        </p:txBody>
      </p:sp>
      <p:pic>
        <p:nvPicPr>
          <p:cNvPr id="4" name="Picture 3" descr="image001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333" y="3325296"/>
            <a:ext cx="2421467" cy="28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A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can bridges be built between non-credit and credit programs?</a:t>
            </a:r>
          </a:p>
          <a:p>
            <a:endParaRPr lang="en-US" dirty="0"/>
          </a:p>
          <a:p>
            <a:r>
              <a:rPr lang="en-US" smtClean="0"/>
              <a:t>AUDIENCE EXAMPLES?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57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Services – Faculty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4450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legally required role for academic senates and/or curriculum committees in the creation and offering of community services courses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could be duplication with existing credit courses – is this a valid concern?</a:t>
            </a:r>
          </a:p>
        </p:txBody>
      </p:sp>
    </p:spTree>
    <p:extLst>
      <p:ext uri="{BB962C8B-B14F-4D97-AF65-F5344CB8AC3E}">
        <p14:creationId xmlns:p14="http://schemas.microsoft.com/office/powerpoint/2010/main" val="244742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5193"/>
            <a:ext cx="9144000" cy="9248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Community Services – Avoiding Confusion*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222"/>
            <a:ext cx="8229600" cy="50658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with both college personnel and the public is </a:t>
            </a:r>
            <a:r>
              <a:rPr lang="en-US" dirty="0"/>
              <a:t>key to avoid potential confusion between a Community Services Offering and the college’s credit/noncredit programs and </a:t>
            </a:r>
            <a:r>
              <a:rPr lang="en-US" dirty="0" smtClean="0"/>
              <a:t>courses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practices to avoid this confusion vary among colleges but include: </a:t>
            </a:r>
          </a:p>
          <a:p>
            <a:pPr lvl="1"/>
            <a:r>
              <a:rPr lang="en-US" u="sng" dirty="0" smtClean="0"/>
              <a:t>Maintain </a:t>
            </a:r>
            <a:r>
              <a:rPr lang="en-US" u="sng" dirty="0"/>
              <a:t>ongoing dialogue</a:t>
            </a:r>
            <a:r>
              <a:rPr lang="en-US" dirty="0"/>
              <a:t> between Community Services </a:t>
            </a:r>
            <a:r>
              <a:rPr lang="en-US" dirty="0" smtClean="0"/>
              <a:t>staff </a:t>
            </a:r>
            <a:r>
              <a:rPr lang="en-US" dirty="0"/>
              <a:t>and faculty from credit or noncredit programs as new Community Services Offerings are developed. </a:t>
            </a:r>
          </a:p>
          <a:p>
            <a:pPr lvl="1"/>
            <a:r>
              <a:rPr lang="en-US" u="sng" dirty="0" smtClean="0"/>
              <a:t>Include </a:t>
            </a:r>
            <a:r>
              <a:rPr lang="en-US" u="sng" dirty="0"/>
              <a:t>new Community Services Offering course titles as information items on curriculum committee and academic senate agendas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that the language used in any Community Services Offering publicity </a:t>
            </a:r>
            <a:r>
              <a:rPr lang="en-US" u="sng" dirty="0" smtClean="0"/>
              <a:t>clearly </a:t>
            </a:r>
            <a:r>
              <a:rPr lang="en-US" u="sng" dirty="0"/>
              <a:t>defines the not-for-credit nature of the offerings </a:t>
            </a:r>
            <a:r>
              <a:rPr lang="en-US" dirty="0"/>
              <a:t>to potential enrollees and differentiates the Community Services Offerings from those offered as credit/noncredit. </a:t>
            </a:r>
          </a:p>
          <a:p>
            <a:pPr lvl="1"/>
            <a:r>
              <a:rPr lang="en-US" dirty="0" smtClean="0"/>
              <a:t>Publish </a:t>
            </a:r>
            <a:r>
              <a:rPr lang="en-US" dirty="0"/>
              <a:t>Community Services Offering class schedules </a:t>
            </a:r>
            <a:r>
              <a:rPr lang="en-US" u="sng" dirty="0"/>
              <a:t>separately</a:t>
            </a:r>
            <a:r>
              <a:rPr lang="en-US" dirty="0"/>
              <a:t> from the schedule of courses.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*See the CCC Guidelines for Community Services Offerings, </a:t>
            </a:r>
            <a:r>
              <a:rPr lang="en-US" b="1" dirty="0" smtClean="0">
                <a:hlinkClick r:id="rId2"/>
              </a:rPr>
              <a:t>September 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17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Services Courses -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70022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to/recruitment for credit programs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Incubator for potential credit/noncredit programs</a:t>
            </a:r>
          </a:p>
          <a:p>
            <a:endParaRPr lang="en-US" dirty="0" smtClean="0"/>
          </a:p>
          <a:p>
            <a:r>
              <a:rPr lang="en-US" dirty="0" smtClean="0"/>
              <a:t>Complement to credit programs for community members interested in life-long learning but not in earning a degree</a:t>
            </a:r>
          </a:p>
        </p:txBody>
      </p:sp>
    </p:spTree>
    <p:extLst>
      <p:ext uri="{BB962C8B-B14F-4D97-AF65-F5344CB8AC3E}">
        <p14:creationId xmlns:p14="http://schemas.microsoft.com/office/powerpoint/2010/main" val="213690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Not-for-Credit Options and Repeatability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444"/>
            <a:ext cx="8229600" cy="4933284"/>
          </a:xfrm>
        </p:spPr>
        <p:txBody>
          <a:bodyPr>
            <a:normAutofit/>
          </a:bodyPr>
          <a:lstStyle/>
          <a:p>
            <a:r>
              <a:rPr lang="en-US" dirty="0" smtClean="0"/>
              <a:t>Solutions for repeatability limitations for performance and other classes that depend on enrollment</a:t>
            </a:r>
          </a:p>
          <a:p>
            <a:pPr lvl="1"/>
            <a:r>
              <a:rPr lang="en-US" dirty="0" smtClean="0"/>
              <a:t>Concurrent Credit/Not-For-Credit Enrollment</a:t>
            </a:r>
          </a:p>
          <a:p>
            <a:pPr lvl="2"/>
            <a:r>
              <a:rPr lang="en-US" dirty="0" smtClean="0"/>
              <a:t>Resolution 07.02 </a:t>
            </a:r>
            <a:r>
              <a:rPr lang="en-US" dirty="0" err="1" smtClean="0"/>
              <a:t>F13</a:t>
            </a:r>
            <a:r>
              <a:rPr lang="en-US" dirty="0" smtClean="0"/>
              <a:t> calls for changes to Title 5 regulations to allow this</a:t>
            </a:r>
          </a:p>
          <a:p>
            <a:pPr lvl="2"/>
            <a:r>
              <a:rPr lang="en-US" dirty="0" err="1" smtClean="0"/>
              <a:t>CCCCO</a:t>
            </a:r>
            <a:r>
              <a:rPr lang="en-US" dirty="0" smtClean="0"/>
              <a:t> guidelines promised by Fall 2014</a:t>
            </a:r>
          </a:p>
          <a:p>
            <a:pPr lvl="1"/>
            <a:r>
              <a:rPr lang="en-US" dirty="0" smtClean="0"/>
              <a:t>Auditing</a:t>
            </a:r>
          </a:p>
          <a:p>
            <a:pPr lvl="2"/>
            <a:r>
              <a:rPr lang="en-US" dirty="0" smtClean="0"/>
              <a:t>Limited to $15/unit (Ed Code sec. 76370) – legislation required to change</a:t>
            </a:r>
            <a:endParaRPr lang="en-US" dirty="0"/>
          </a:p>
          <a:p>
            <a:pPr lvl="2"/>
            <a:r>
              <a:rPr lang="en-US" dirty="0" smtClean="0"/>
              <a:t>If taking 10 or more credit units, no fee if student auditing course of 3 or fewer units </a:t>
            </a:r>
          </a:p>
          <a:p>
            <a:pPr lvl="2"/>
            <a:r>
              <a:rPr lang="en-US" dirty="0" smtClean="0"/>
              <a:t>No apportionment, no recovery of cost, no incentive to allow</a:t>
            </a:r>
          </a:p>
          <a:p>
            <a:pPr lvl="2"/>
            <a:r>
              <a:rPr lang="en-US" dirty="0" smtClean="0"/>
              <a:t>Resolution 6.02 F11 calls for making fees </a:t>
            </a:r>
            <a:r>
              <a:rPr lang="en-US" u="sng" dirty="0" smtClean="0"/>
              <a:t>proportionally greater </a:t>
            </a:r>
            <a:r>
              <a:rPr lang="en-US" dirty="0" smtClean="0"/>
              <a:t>than for credit courses and to </a:t>
            </a:r>
            <a:r>
              <a:rPr lang="en-US" u="sng" dirty="0" smtClean="0"/>
              <a:t>eliminate the no fee requirement </a:t>
            </a:r>
            <a:r>
              <a:rPr lang="en-US" dirty="0" smtClean="0"/>
              <a:t>if student is taking 10 or more credit units</a:t>
            </a:r>
          </a:p>
        </p:txBody>
      </p:sp>
    </p:spTree>
    <p:extLst>
      <p:ext uri="{BB962C8B-B14F-4D97-AF65-F5344CB8AC3E}">
        <p14:creationId xmlns:p14="http://schemas.microsoft.com/office/powerpoint/2010/main" val="138761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designed to respond to the learning needs of the local employers and other public and private institutions. (78020(a))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content and objectives are usually set by the employer’s needs.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be offered in any instructional mode or as training or services. (78021(a))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Employer selects the students to attend when admission is closed. (78021(c))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32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Education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Education allows credit, noncredit, and not-for-credit offerings. (78020(b))</a:t>
            </a:r>
          </a:p>
          <a:p>
            <a:endParaRPr lang="en-US" dirty="0" smtClean="0"/>
          </a:p>
          <a:p>
            <a:r>
              <a:rPr lang="en-US" dirty="0" smtClean="0"/>
              <a:t>Not subject to Chancellor’s Office approval but approval by local Board is needed. (78021(a))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supported by state funds when enrollment is closed.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Fees are determined by the contract and the type of course (open or closed).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13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Courses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98128"/>
              </p:ext>
            </p:extLst>
          </p:nvPr>
        </p:nvGraphicFramePr>
        <p:xfrm>
          <a:off x="965201" y="1417638"/>
          <a:ext cx="7200900" cy="4891737"/>
        </p:xfrm>
        <a:graphic>
          <a:graphicData uri="http://schemas.openxmlformats.org/drawingml/2006/table">
            <a:tbl>
              <a:tblPr/>
              <a:tblGrid>
                <a:gridCol w="2400644"/>
                <a:gridCol w="2399614"/>
                <a:gridCol w="2400642"/>
              </a:tblGrid>
              <a:tr h="49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Credit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Courses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Noncredit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Courses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Not-for-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credit Courses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Training)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AA, AS, AA-T, AS-T Degrees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Certificate of Completion,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Certificate of Competency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Community Service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 (Fee-based)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942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Certificate of Achievement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&gt;18 units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12-18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units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2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Local Certificates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 (e.g. Skills Certificates)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&lt;12 units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General Education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College Preparation and Career Development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(funded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at a higher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rate)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Articulation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7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Basic Skills/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Non-degree applicable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10 instructional categories permitted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charset="0"/>
                          <a:ea typeface="Heiti SC Light" charset="0"/>
                          <a:cs typeface="Heiti SC Light" charset="0"/>
                          <a:sym typeface="Gill Sans" charset="0"/>
                        </a:rPr>
                        <a:t>Contract Education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5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don’t forget…accreditation!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From the June 2014 Standards</a:t>
            </a:r>
          </a:p>
          <a:p>
            <a:endParaRPr lang="en-US" dirty="0"/>
          </a:p>
          <a:p>
            <a:r>
              <a:rPr lang="en-US" dirty="0" smtClean="0"/>
              <a:t>II.A.1 - </a:t>
            </a:r>
            <a:r>
              <a:rPr lang="en-US" b="1" dirty="0" smtClean="0"/>
              <a:t>All </a:t>
            </a:r>
            <a:r>
              <a:rPr lang="en-US" b="1" dirty="0"/>
              <a:t>instructional programs</a:t>
            </a:r>
            <a:r>
              <a:rPr lang="en-US" dirty="0"/>
              <a:t>, regardless of location or means of delivery, including distance education and correspondence education, are offered in fields of study </a:t>
            </a:r>
            <a:r>
              <a:rPr lang="en-US" b="1" dirty="0"/>
              <a:t>consistent with the institution’s mission</a:t>
            </a:r>
            <a:r>
              <a:rPr lang="en-US" dirty="0"/>
              <a:t>, are appropriate to higher education, and </a:t>
            </a:r>
            <a:r>
              <a:rPr lang="en-US" b="1" dirty="0"/>
              <a:t>culminate in student attainment of identified student learning outcomes</a:t>
            </a:r>
            <a:r>
              <a:rPr lang="en-US" dirty="0"/>
              <a:t>, and achievement of </a:t>
            </a:r>
            <a:r>
              <a:rPr lang="en-US" b="1" dirty="0"/>
              <a:t>degrees, certificates, employment</a:t>
            </a:r>
            <a:r>
              <a:rPr lang="en-US" dirty="0"/>
              <a:t>, or transfer to other higher education programs. (ER 9 and ER 11) </a:t>
            </a:r>
          </a:p>
          <a:p>
            <a:endParaRPr lang="en-US" dirty="0" smtClean="0"/>
          </a:p>
          <a:p>
            <a:r>
              <a:rPr lang="en-US" dirty="0" smtClean="0"/>
              <a:t>II.A.16 - </a:t>
            </a:r>
            <a:r>
              <a:rPr lang="en-US" b="1" dirty="0" smtClean="0"/>
              <a:t>The </a:t>
            </a:r>
            <a:r>
              <a:rPr lang="en-US" b="1" dirty="0"/>
              <a:t>institution regularly evaluates and improves the quality and currency of all instructional programs </a:t>
            </a:r>
            <a:r>
              <a:rPr lang="en-US" dirty="0"/>
              <a:t>offered in the name of the institution, </a:t>
            </a:r>
            <a:r>
              <a:rPr lang="en-US" b="1" dirty="0"/>
              <a:t>including collegiate, pre-collegiate, career-technical, and continuing and community education courses and programs</a:t>
            </a:r>
            <a:r>
              <a:rPr lang="en-US" dirty="0"/>
              <a:t>, regardless of delivery mode or location. The institution systematically strives to improve programs and courses to enhance learning outcomes and achievement for students.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26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812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reasons to choose one category or another for your courses.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uplication can be appropriate, especially when student populations and their goals are different.</a:t>
            </a:r>
          </a:p>
          <a:p>
            <a:endParaRPr lang="en-US" dirty="0" smtClean="0"/>
          </a:p>
          <a:p>
            <a:r>
              <a:rPr lang="en-US" dirty="0" smtClean="0"/>
              <a:t>Community Services classes and other not-for-credit opportunities can be beneficial alternatives to either credit or noncredit. Contract Ed provides a fast response to industry needs.</a:t>
            </a:r>
          </a:p>
          <a:p>
            <a:endParaRPr lang="en-US" dirty="0" smtClean="0"/>
          </a:p>
          <a:p>
            <a:r>
              <a:rPr lang="en-US" dirty="0" smtClean="0"/>
              <a:t>Consider policy development to avoid conflicts.</a:t>
            </a:r>
          </a:p>
          <a:p>
            <a:endParaRPr lang="en-US" dirty="0" smtClean="0"/>
          </a:p>
          <a:p>
            <a:r>
              <a:rPr lang="en-US" dirty="0" smtClean="0"/>
              <a:t>Stay abreast of legislative changes (i.e., AB 86).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9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5 - §55002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756"/>
            <a:ext cx="839046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four types of courses defined in Title 5: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Degree-Applicable Credit Courses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Non-degree-Applicable Credit Courses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Noncredit Courses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Community Services Courses (Not-For- Credit)</a:t>
            </a:r>
            <a:endParaRPr lang="en-US" dirty="0"/>
          </a:p>
        </p:txBody>
      </p:sp>
      <p:pic>
        <p:nvPicPr>
          <p:cNvPr id="4" name="Picture 3" descr="C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9940" y="4731621"/>
            <a:ext cx="1667726" cy="159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5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Ed Code and Title 5 at </a:t>
            </a:r>
            <a:r>
              <a:rPr lang="en-US" dirty="0" smtClean="0">
                <a:hlinkClick r:id="rId3"/>
              </a:rPr>
              <a:t>www.oal.ca.gov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Credit and Noncredit Courses:  </a:t>
            </a:r>
            <a:r>
              <a:rPr lang="en-US" i="1" dirty="0" smtClean="0"/>
              <a:t>Program and Course Approval Handbook (PCAH)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5th Edition</a:t>
            </a:r>
            <a:r>
              <a:rPr lang="en-US" dirty="0" smtClean="0"/>
              <a:t> </a:t>
            </a:r>
            <a:endParaRPr lang="en-US" baseline="30000" dirty="0"/>
          </a:p>
          <a:p>
            <a:endParaRPr lang="en-US" dirty="0"/>
          </a:p>
          <a:p>
            <a:r>
              <a:rPr lang="en-US" dirty="0" smtClean="0"/>
              <a:t>Community Services Courses - </a:t>
            </a:r>
            <a:r>
              <a:rPr lang="en-US" i="1" dirty="0" smtClean="0"/>
              <a:t>California </a:t>
            </a:r>
            <a:r>
              <a:rPr lang="en-US" i="1" dirty="0"/>
              <a:t>Community Colleges </a:t>
            </a:r>
            <a:r>
              <a:rPr lang="en-US" i="1" dirty="0" smtClean="0"/>
              <a:t>Guidelines </a:t>
            </a:r>
            <a:r>
              <a:rPr lang="en-US" i="1" dirty="0"/>
              <a:t>for Community Services </a:t>
            </a:r>
            <a:r>
              <a:rPr lang="en-US" i="1" dirty="0" smtClean="0"/>
              <a:t>Offering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September 2012</a:t>
            </a:r>
            <a:endParaRPr lang="en-US" dirty="0"/>
          </a:p>
          <a:p>
            <a:endParaRPr lang="en-US" baseline="30000" dirty="0" smtClean="0"/>
          </a:p>
          <a:p>
            <a:r>
              <a:rPr lang="en-US" dirty="0" smtClean="0"/>
              <a:t>Information on AB 86: </a:t>
            </a:r>
            <a:r>
              <a:rPr lang="en-US" dirty="0">
                <a:hlinkClick r:id="rId6"/>
              </a:rPr>
              <a:t>http://ab86.</a:t>
            </a:r>
            <a:r>
              <a:rPr lang="en-US" dirty="0" smtClean="0">
                <a:hlinkClick r:id="rId6"/>
              </a:rPr>
              <a:t>cccco.edu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01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Joining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151" y="2088444"/>
            <a:ext cx="5893979" cy="4242017"/>
          </a:xfrm>
        </p:spPr>
        <p:txBody>
          <a:bodyPr>
            <a:normAutofit/>
          </a:bodyPr>
          <a:lstStyle/>
          <a:p>
            <a:r>
              <a:rPr lang="en-US" dirty="0" smtClean="0"/>
              <a:t>Do you have any questions?</a:t>
            </a:r>
          </a:p>
          <a:p>
            <a:pPr lvl="1"/>
            <a:r>
              <a:rPr lang="en-US" dirty="0" smtClean="0"/>
              <a:t>Sofia Ramirez-</a:t>
            </a:r>
            <a:r>
              <a:rPr lang="en-US" dirty="0" err="1" smtClean="0"/>
              <a:t>Gelpi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sgelpi@</a:t>
            </a:r>
            <a:r>
              <a:rPr lang="en-US" dirty="0" smtClean="0">
                <a:hlinkClick r:id="rId3"/>
              </a:rPr>
              <a:t>hancockcollege.edu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John Freitas </a:t>
            </a:r>
            <a:r>
              <a:rPr lang="en-US" dirty="0" smtClean="0">
                <a:hlinkClick r:id="rId4"/>
              </a:rPr>
              <a:t>freitaje@lacitycollege.edu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Monica </a:t>
            </a:r>
            <a:r>
              <a:rPr lang="en-US" dirty="0" err="1" smtClean="0"/>
              <a:t>Toth</a:t>
            </a:r>
            <a:r>
              <a:rPr lang="en-US" dirty="0" smtClean="0"/>
              <a:t> </a:t>
            </a:r>
            <a:r>
              <a:rPr lang="en-US" dirty="0"/>
              <a:t>Porter </a:t>
            </a:r>
            <a:r>
              <a:rPr lang="en-US" dirty="0">
                <a:hlinkClick r:id="rId5"/>
              </a:rPr>
              <a:t>porter_monica@</a:t>
            </a:r>
            <a:r>
              <a:rPr lang="en-US" dirty="0" smtClean="0">
                <a:hlinkClick r:id="rId5"/>
              </a:rPr>
              <a:t>sac.edu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5" name="Picture 1" descr="C:\Users\rutan_craig\AppData\Local\Microsoft\Windows\Temporary Internet Files\Content.IE5\BE2BICDN\MP900390083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41130" y="1600200"/>
            <a:ext cx="2345670" cy="32883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293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134"/>
            <a:ext cx="8229600" cy="990600"/>
          </a:xfrm>
        </p:spPr>
        <p:txBody>
          <a:bodyPr/>
          <a:lstStyle/>
          <a:p>
            <a:r>
              <a:rPr lang="en-US" dirty="0" smtClean="0"/>
              <a:t>Credit Courses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2"/>
            <a:ext cx="8229600" cy="5108222"/>
          </a:xfrm>
        </p:spPr>
        <p:txBody>
          <a:bodyPr>
            <a:normAutofit fontScale="70000" lnSpcReduction="20000"/>
          </a:bodyPr>
          <a:lstStyle/>
          <a:p>
            <a:r>
              <a:rPr lang="en-US" sz="3000" dirty="0" smtClean="0"/>
              <a:t>Students pay fees</a:t>
            </a:r>
          </a:p>
          <a:p>
            <a:endParaRPr lang="en-US" sz="3000" dirty="0" smtClean="0"/>
          </a:p>
          <a:p>
            <a:r>
              <a:rPr lang="en-US" sz="3000" dirty="0" smtClean="0"/>
              <a:t>Generates apportionment</a:t>
            </a:r>
          </a:p>
          <a:p>
            <a:endParaRPr lang="en-US" sz="3000" dirty="0" smtClean="0"/>
          </a:p>
          <a:p>
            <a:r>
              <a:rPr lang="en-US" sz="3000" dirty="0" smtClean="0"/>
              <a:t>Degree applicable – major and/or GE</a:t>
            </a:r>
          </a:p>
          <a:p>
            <a:endParaRPr lang="en-US" sz="3000" dirty="0" smtClean="0"/>
          </a:p>
          <a:p>
            <a:r>
              <a:rPr lang="en-US" sz="3000" dirty="0" smtClean="0"/>
              <a:t>Non-</a:t>
            </a:r>
            <a:r>
              <a:rPr lang="en-US" sz="3000" dirty="0"/>
              <a:t>degree </a:t>
            </a:r>
            <a:r>
              <a:rPr lang="en-US" sz="3000" dirty="0" smtClean="0"/>
              <a:t>applicable - stand-alone/developmental</a:t>
            </a:r>
            <a:r>
              <a:rPr lang="en-US" sz="3000" dirty="0"/>
              <a:t>/basic </a:t>
            </a:r>
            <a:r>
              <a:rPr lang="en-US" sz="3000" dirty="0" smtClean="0"/>
              <a:t>skills</a:t>
            </a:r>
          </a:p>
          <a:p>
            <a:endParaRPr lang="en-US" sz="3000" dirty="0" smtClean="0"/>
          </a:p>
          <a:p>
            <a:r>
              <a:rPr lang="en-US" sz="3000" dirty="0" smtClean="0"/>
              <a:t>Unit credit awarded</a:t>
            </a:r>
          </a:p>
          <a:p>
            <a:endParaRPr lang="en-US" sz="3000" dirty="0" smtClean="0"/>
          </a:p>
          <a:p>
            <a:r>
              <a:rPr lang="en-US" sz="3000" dirty="0" smtClean="0"/>
              <a:t>Not </a:t>
            </a:r>
            <a:r>
              <a:rPr lang="en-US" sz="3000" dirty="0"/>
              <a:t>repeatable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Local Approval</a:t>
            </a:r>
            <a:r>
              <a:rPr lang="en-US" sz="3000" dirty="0"/>
              <a:t>: Curriculum Committee, </a:t>
            </a:r>
            <a:r>
              <a:rPr lang="en-US" sz="3000" dirty="0" smtClean="0"/>
              <a:t>Governing Board </a:t>
            </a:r>
          </a:p>
          <a:p>
            <a:endParaRPr lang="en-US" sz="3000" dirty="0" smtClean="0"/>
          </a:p>
          <a:p>
            <a:r>
              <a:rPr lang="en-US" sz="3000" dirty="0" smtClean="0"/>
              <a:t>Chancellor’s Office review required to receive control number</a:t>
            </a:r>
            <a:endParaRPr lang="en-US" sz="3000" dirty="0"/>
          </a:p>
          <a:p>
            <a:pPr lvl="1"/>
            <a:endParaRPr lang="en-US" sz="3000" dirty="0"/>
          </a:p>
          <a:p>
            <a:pPr lvl="1"/>
            <a:endParaRPr lang="en-US" sz="3400" dirty="0"/>
          </a:p>
          <a:p>
            <a:pPr marL="82296" indent="0">
              <a:buNone/>
            </a:pPr>
            <a:endParaRPr lang="en-US" sz="34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Degree Applicable Credit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vast majority of credit courses fall into this category.</a:t>
            </a:r>
          </a:p>
          <a:p>
            <a:endParaRPr lang="en-US" dirty="0" smtClean="0"/>
          </a:p>
          <a:p>
            <a:r>
              <a:rPr lang="en-US" dirty="0" smtClean="0"/>
              <a:t>The category includes:</a:t>
            </a:r>
          </a:p>
          <a:p>
            <a:pPr lvl="1"/>
            <a:r>
              <a:rPr lang="en-US" dirty="0" smtClean="0"/>
              <a:t>All transferrable courses…major prep and 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CTE courses that are attached to a degree or certificate of achievement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pre-collegiate courses such as Introduction to Composition or Beginning Algebra might be included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Non-degree Applicable Credit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527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Stand-Alone Courses</a:t>
            </a:r>
          </a:p>
          <a:p>
            <a:endParaRPr lang="en-US" dirty="0" smtClean="0"/>
          </a:p>
          <a:p>
            <a:r>
              <a:rPr lang="en-US" dirty="0" smtClean="0"/>
              <a:t>Basic skills courses in Mathematics, Reading, English, and ESL</a:t>
            </a:r>
          </a:p>
          <a:p>
            <a:endParaRPr lang="en-US" dirty="0" smtClean="0"/>
          </a:p>
          <a:p>
            <a:r>
              <a:rPr lang="en-US" dirty="0" smtClean="0"/>
              <a:t>Courses designed to help students succeed in degree applicable credit courses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Pre-collegiate CTE courses</a:t>
            </a:r>
          </a:p>
        </p:txBody>
      </p:sp>
    </p:spTree>
    <p:extLst>
      <p:ext uri="{BB962C8B-B14F-4D97-AF65-F5344CB8AC3E}">
        <p14:creationId xmlns:p14="http://schemas.microsoft.com/office/powerpoint/2010/main" val="381573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2918"/>
          </a:xfrm>
        </p:spPr>
        <p:txBody>
          <a:bodyPr>
            <a:normAutofit fontScale="70000" lnSpcReduction="20000"/>
          </a:bodyPr>
          <a:lstStyle/>
          <a:p>
            <a:r>
              <a:rPr lang="en-US" sz="3000" dirty="0" smtClean="0"/>
              <a:t>No student fees</a:t>
            </a:r>
          </a:p>
          <a:p>
            <a:endParaRPr lang="en-US" sz="3000" dirty="0" smtClean="0"/>
          </a:p>
          <a:p>
            <a:r>
              <a:rPr lang="en-US" sz="3000" dirty="0" smtClean="0"/>
              <a:t>Generates </a:t>
            </a:r>
            <a:r>
              <a:rPr lang="en-US" sz="3000" dirty="0"/>
              <a:t>apportionment – two levels </a:t>
            </a:r>
            <a:r>
              <a:rPr lang="en-US" sz="3000" dirty="0" smtClean="0"/>
              <a:t>(Noncredit </a:t>
            </a:r>
            <a:r>
              <a:rPr lang="en-US" sz="3000" dirty="0"/>
              <a:t>and </a:t>
            </a:r>
            <a:r>
              <a:rPr lang="en-US" sz="3000" dirty="0" smtClean="0"/>
              <a:t>College </a:t>
            </a:r>
            <a:r>
              <a:rPr lang="en-US" sz="3000" dirty="0"/>
              <a:t>Preparation and Career </a:t>
            </a:r>
            <a:r>
              <a:rPr lang="en-US" sz="3000" dirty="0" smtClean="0"/>
              <a:t>Development)</a:t>
            </a:r>
          </a:p>
          <a:p>
            <a:endParaRPr lang="en-US" sz="3000" dirty="0" smtClean="0"/>
          </a:p>
          <a:p>
            <a:r>
              <a:rPr lang="en-US" sz="3000" dirty="0" smtClean="0"/>
              <a:t>No units</a:t>
            </a:r>
          </a:p>
          <a:p>
            <a:endParaRPr lang="en-US" sz="3000" dirty="0" smtClean="0"/>
          </a:p>
          <a:p>
            <a:r>
              <a:rPr lang="en-US" sz="3000" dirty="0" smtClean="0"/>
              <a:t>Repeatable</a:t>
            </a:r>
          </a:p>
          <a:p>
            <a:endParaRPr lang="en-US" sz="3000" dirty="0" smtClean="0"/>
          </a:p>
          <a:p>
            <a:r>
              <a:rPr lang="en-US" sz="3000" dirty="0" smtClean="0"/>
              <a:t>Limited </a:t>
            </a:r>
            <a:r>
              <a:rPr lang="en-US" sz="3000" dirty="0"/>
              <a:t>to 10 different </a:t>
            </a:r>
            <a:r>
              <a:rPr lang="en-US" sz="3000" dirty="0" smtClean="0"/>
              <a:t>categories</a:t>
            </a:r>
          </a:p>
          <a:p>
            <a:endParaRPr lang="en-US" sz="3000" dirty="0" smtClean="0"/>
          </a:p>
          <a:p>
            <a:r>
              <a:rPr lang="en-US" sz="3000" dirty="0" smtClean="0"/>
              <a:t>Local </a:t>
            </a:r>
            <a:r>
              <a:rPr lang="en-US" sz="3000" dirty="0"/>
              <a:t>Approval: Curriculum Committee, Governing </a:t>
            </a:r>
            <a:r>
              <a:rPr lang="en-US" sz="3000" dirty="0" smtClean="0"/>
              <a:t>Board</a:t>
            </a:r>
          </a:p>
          <a:p>
            <a:endParaRPr lang="en-US" sz="3000" dirty="0" smtClean="0"/>
          </a:p>
          <a:p>
            <a:r>
              <a:rPr lang="en-US" sz="3000" dirty="0" smtClean="0"/>
              <a:t>Chancellor’s </a:t>
            </a:r>
            <a:r>
              <a:rPr lang="en-US" sz="3000" dirty="0"/>
              <a:t>Office </a:t>
            </a:r>
            <a:r>
              <a:rPr lang="en-US" sz="3000" dirty="0" smtClean="0"/>
              <a:t>review required </a:t>
            </a:r>
            <a:r>
              <a:rPr lang="en-US" sz="3000" dirty="0"/>
              <a:t>to receive control 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9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 Courses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186073" cy="50376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10 categories of noncredit courses are eligible for state funding (CB22) (p 96 and 190 of </a:t>
            </a:r>
            <a:r>
              <a:rPr lang="en-US" dirty="0" err="1" smtClean="0">
                <a:solidFill>
                  <a:srgbClr val="000000"/>
                </a:solidFill>
              </a:rPr>
              <a:t>PCAH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English as a Second Language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Immigrant Education (including citizenship)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Elementary and Secondary Basic Skills </a:t>
            </a:r>
            <a:r>
              <a:rPr lang="en-US" dirty="0"/>
              <a:t>(incl. supervised tutoring)</a:t>
            </a:r>
          </a:p>
          <a:p>
            <a:pPr lvl="1"/>
            <a:r>
              <a:rPr lang="en-US" dirty="0" smtClean="0"/>
              <a:t>Health and Safety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Courses for Adults with Substantial Disabilities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Parenting</a:t>
            </a:r>
          </a:p>
          <a:p>
            <a:pPr lvl="1"/>
            <a:r>
              <a:rPr lang="en-US" dirty="0" smtClean="0"/>
              <a:t>Home Economics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Courses for Older Adults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Short-Term Vocational (incl. apprenticeship)</a:t>
            </a:r>
          </a:p>
          <a:p>
            <a:pPr lvl="1"/>
            <a:r>
              <a:rPr lang="en-US" dirty="0" smtClean="0"/>
              <a:t>Workforce Preparation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Future funding under AB86 is limited to </a:t>
            </a:r>
            <a:r>
              <a:rPr lang="en-US" strike="sngStrike" dirty="0" smtClean="0">
                <a:solidFill>
                  <a:srgbClr val="3366FF"/>
                </a:solidFill>
              </a:rPr>
              <a:t>five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seven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categories (per 2015/2016 Budget)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3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Restriction Summary for Noncredit </a:t>
            </a:r>
            <a:r>
              <a:rPr lang="en-US" dirty="0" smtClean="0"/>
              <a:t>Courses*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state apportionment for student attending noncredit courses in PE and dance</a:t>
            </a:r>
          </a:p>
          <a:p>
            <a:endParaRPr lang="en-US" dirty="0" smtClean="0"/>
          </a:p>
          <a:p>
            <a:r>
              <a:rPr lang="en-US" dirty="0" smtClean="0"/>
              <a:t>The CORs for courses intended for special populations must clearly demonstrate that the course meets the needs of those populations (Immigrant Education, Parenting, Persons with Substantial Disabilities, Older Adults)</a:t>
            </a:r>
          </a:p>
          <a:p>
            <a:endParaRPr lang="en-US" dirty="0" smtClean="0"/>
          </a:p>
          <a:p>
            <a:r>
              <a:rPr lang="en-US" dirty="0" smtClean="0"/>
              <a:t>Must ensure that noncredit courses do not appear to be closed to the public.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PCAH, p</a:t>
            </a:r>
            <a:r>
              <a:rPr lang="en-US" dirty="0"/>
              <a:t>. </a:t>
            </a:r>
            <a:r>
              <a:rPr lang="en-US" dirty="0" smtClean="0"/>
              <a:t>98, </a:t>
            </a: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Edition. Refer to Title 5 for all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1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326</TotalTime>
  <Words>2210</Words>
  <Application>Microsoft Macintosh PowerPoint</Application>
  <PresentationFormat>On-screen Show (4:3)</PresentationFormat>
  <Paragraphs>318</Paragraphs>
  <Slides>31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Credit, Noncredit and Community Services Courses</vt:lpstr>
      <vt:lpstr>Overview</vt:lpstr>
      <vt:lpstr>Title 5 - §55002</vt:lpstr>
      <vt:lpstr>Credit Courses Overview</vt:lpstr>
      <vt:lpstr>Degree Applicable Credit Course</vt:lpstr>
      <vt:lpstr>Non-degree Applicable Credit Courses</vt:lpstr>
      <vt:lpstr>Noncredit Courses</vt:lpstr>
      <vt:lpstr>Noncredit Courses </vt:lpstr>
      <vt:lpstr>Restriction Summary for Noncredit Courses*</vt:lpstr>
      <vt:lpstr>Preparing Students for Collegiate Level Coursework</vt:lpstr>
      <vt:lpstr>Career Development and College Preparation</vt:lpstr>
      <vt:lpstr>Possible Conflict?</vt:lpstr>
      <vt:lpstr>Credit vs. Noncredit:  Basic Skills</vt:lpstr>
      <vt:lpstr>Credit vs. Noncredit: CTE</vt:lpstr>
      <vt:lpstr>Do You Have a Policy?</vt:lpstr>
      <vt:lpstr>Advantages of Credit Instruction</vt:lpstr>
      <vt:lpstr>Advantages of Noncredit Instruction</vt:lpstr>
      <vt:lpstr>Advantages of Noncredit Instruction</vt:lpstr>
      <vt:lpstr>Community Service (Not-For-Credit) Courses</vt:lpstr>
      <vt:lpstr>BUILDING A BRIDGE</vt:lpstr>
      <vt:lpstr>Community Services – Faculty Role?</vt:lpstr>
      <vt:lpstr>Community Services – Avoiding Confusion*</vt:lpstr>
      <vt:lpstr>Community Services Courses - Advantages</vt:lpstr>
      <vt:lpstr>Other Not-for-Credit Options and Repeatability</vt:lpstr>
      <vt:lpstr>Contract Education</vt:lpstr>
      <vt:lpstr>Contract Education (contd.)</vt:lpstr>
      <vt:lpstr>Applicability of Courses</vt:lpstr>
      <vt:lpstr>And don’t forget…accreditation!</vt:lpstr>
      <vt:lpstr>Summary</vt:lpstr>
      <vt:lpstr>Some Useful Resources</vt:lpstr>
      <vt:lpstr>Thank You for Joining Us!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Service, Noncredit, and  Credit—Oh My!</dc:title>
  <dc:creator>John Freitas</dc:creator>
  <cp:lastModifiedBy>John Freitas</cp:lastModifiedBy>
  <cp:revision>35</cp:revision>
  <dcterms:created xsi:type="dcterms:W3CDTF">2015-06-26T19:00:34Z</dcterms:created>
  <dcterms:modified xsi:type="dcterms:W3CDTF">2015-07-08T14:15:36Z</dcterms:modified>
</cp:coreProperties>
</file>