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Proxima Nova"/>
      <p:regular r:id="rId35"/>
      <p:bold r:id="rId36"/>
      <p:italic r:id="rId37"/>
      <p:boldItalic r:id="rId38"/>
    </p:embeddedFont>
    <p:embeddedFont>
      <p:font typeface="Alfa Slab One"/>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roximaNova-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ProximaNova-italic.fntdata"/><Relationship Id="rId14" Type="http://schemas.openxmlformats.org/officeDocument/2006/relationships/slide" Target="slides/slide10.xml"/><Relationship Id="rId36" Type="http://schemas.openxmlformats.org/officeDocument/2006/relationships/font" Target="fonts/ProximaNova-bold.fntdata"/><Relationship Id="rId17" Type="http://schemas.openxmlformats.org/officeDocument/2006/relationships/slide" Target="slides/slide13.xml"/><Relationship Id="rId39" Type="http://schemas.openxmlformats.org/officeDocument/2006/relationships/font" Target="fonts/AlfaSlabOne-regular.fntdata"/><Relationship Id="rId16" Type="http://schemas.openxmlformats.org/officeDocument/2006/relationships/slide" Target="slides/slide12.xml"/><Relationship Id="rId38" Type="http://schemas.openxmlformats.org/officeDocument/2006/relationships/font" Target="fonts/ProximaNova-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1" name="Shape 7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59" name="Shape 15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69" name="Shape 16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09" name="Shape 20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9" name="Shape 7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61" name="Shape 26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1" name="Shape 27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1" name="Shape 28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90" name="Shape 290"/>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99" name="Shape 29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7" name="Shape 317"/>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326" name="Shape 326"/>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335" name="Shape 335"/>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88" name="Shape 88"/>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 name="Shape 34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 name="Shape 98"/>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39" name="Shape 13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49" name="Shape 14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cxnSp>
        <p:nvCxnSpPr>
          <p:cNvPr id="14" name="Shape 14"/>
          <p:cNvCxnSpPr/>
          <p:nvPr/>
        </p:nvCxnSpPr>
        <p:spPr>
          <a:xfrm>
            <a:off x="5704400" y="3668217"/>
            <a:ext cx="783300" cy="0"/>
          </a:xfrm>
          <a:prstGeom prst="straightConnector1">
            <a:avLst/>
          </a:prstGeom>
          <a:noFill/>
          <a:ln cap="flat" cmpd="sng" w="76200">
            <a:solidFill>
              <a:schemeClr val="dk1"/>
            </a:solidFill>
            <a:prstDash val="solid"/>
            <a:round/>
            <a:headEnd len="sm" w="sm" type="none"/>
            <a:tailEnd len="sm" w="sm" type="none"/>
          </a:ln>
        </p:spPr>
      </p:cxnSp>
      <p:sp>
        <p:nvSpPr>
          <p:cNvPr id="15" name="Shape 15"/>
          <p:cNvSpPr txBox="1"/>
          <p:nvPr>
            <p:ph type="ctrTitle"/>
          </p:nvPr>
        </p:nvSpPr>
        <p:spPr>
          <a:xfrm>
            <a:off x="415600" y="794633"/>
            <a:ext cx="11360700" cy="2610300"/>
          </a:xfrm>
          <a:prstGeom prst="rect">
            <a:avLst/>
          </a:prstGeom>
        </p:spPr>
        <p:txBody>
          <a:bodyPr anchorCtr="0" anchor="b" bIns="121900" lIns="121900" spcFirstLastPara="1" rIns="121900" wrap="square" tIns="121900"/>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6" name="Shape 16"/>
          <p:cNvSpPr txBox="1"/>
          <p:nvPr>
            <p:ph idx="1" type="subTitle"/>
          </p:nvPr>
        </p:nvSpPr>
        <p:spPr>
          <a:xfrm>
            <a:off x="415600" y="4221097"/>
            <a:ext cx="11360700" cy="9780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17" name="Shape 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0" name="Shape 50"/>
        <p:cNvGrpSpPr/>
        <p:nvPr/>
      </p:nvGrpSpPr>
      <p:grpSpPr>
        <a:xfrm>
          <a:off x="0" y="0"/>
          <a:ext cx="0" cy="0"/>
          <a:chOff x="0" y="0"/>
          <a:chExt cx="0" cy="0"/>
        </a:xfrm>
      </p:grpSpPr>
      <p:sp>
        <p:nvSpPr>
          <p:cNvPr id="51" name="Shape 51"/>
          <p:cNvSpPr txBox="1"/>
          <p:nvPr>
            <p:ph type="title"/>
          </p:nvPr>
        </p:nvSpPr>
        <p:spPr>
          <a:xfrm>
            <a:off x="415600" y="1557233"/>
            <a:ext cx="11360700" cy="2640000"/>
          </a:xfrm>
          <a:prstGeom prst="rect">
            <a:avLst/>
          </a:prstGeom>
        </p:spPr>
        <p:txBody>
          <a:bodyPr anchorCtr="0" anchor="ctr" bIns="121900" lIns="121900" spcFirstLastPara="1" rIns="121900" wrap="square" tIns="121900"/>
          <a:lstStyle>
            <a:lvl1pPr lvl="0" algn="ctr">
              <a:spcBef>
                <a:spcPts val="0"/>
              </a:spcBef>
              <a:spcAft>
                <a:spcPts val="0"/>
              </a:spcAft>
              <a:buClr>
                <a:schemeClr val="dk1"/>
              </a:buClr>
              <a:buSzPts val="14700"/>
              <a:buNone/>
              <a:defRPr sz="14700">
                <a:solidFill>
                  <a:schemeClr val="dk1"/>
                </a:solidFill>
              </a:defRPr>
            </a:lvl1pPr>
            <a:lvl2pPr lvl="1" algn="ctr">
              <a:spcBef>
                <a:spcPts val="0"/>
              </a:spcBef>
              <a:spcAft>
                <a:spcPts val="0"/>
              </a:spcAft>
              <a:buClr>
                <a:schemeClr val="dk1"/>
              </a:buClr>
              <a:buSzPts val="14700"/>
              <a:buNone/>
              <a:defRPr sz="14700">
                <a:solidFill>
                  <a:schemeClr val="dk1"/>
                </a:solidFill>
              </a:defRPr>
            </a:lvl2pPr>
            <a:lvl3pPr lvl="2" algn="ctr">
              <a:spcBef>
                <a:spcPts val="0"/>
              </a:spcBef>
              <a:spcAft>
                <a:spcPts val="0"/>
              </a:spcAft>
              <a:buClr>
                <a:schemeClr val="dk1"/>
              </a:buClr>
              <a:buSzPts val="14700"/>
              <a:buNone/>
              <a:defRPr sz="14700">
                <a:solidFill>
                  <a:schemeClr val="dk1"/>
                </a:solidFill>
              </a:defRPr>
            </a:lvl3pPr>
            <a:lvl4pPr lvl="3" algn="ctr">
              <a:spcBef>
                <a:spcPts val="0"/>
              </a:spcBef>
              <a:spcAft>
                <a:spcPts val="0"/>
              </a:spcAft>
              <a:buClr>
                <a:schemeClr val="dk1"/>
              </a:buClr>
              <a:buSzPts val="14700"/>
              <a:buNone/>
              <a:defRPr sz="14700">
                <a:solidFill>
                  <a:schemeClr val="dk1"/>
                </a:solidFill>
              </a:defRPr>
            </a:lvl4pPr>
            <a:lvl5pPr lvl="4" algn="ctr">
              <a:spcBef>
                <a:spcPts val="0"/>
              </a:spcBef>
              <a:spcAft>
                <a:spcPts val="0"/>
              </a:spcAft>
              <a:buClr>
                <a:schemeClr val="dk1"/>
              </a:buClr>
              <a:buSzPts val="14700"/>
              <a:buNone/>
              <a:defRPr sz="14700">
                <a:solidFill>
                  <a:schemeClr val="dk1"/>
                </a:solidFill>
              </a:defRPr>
            </a:lvl5pPr>
            <a:lvl6pPr lvl="5" algn="ctr">
              <a:spcBef>
                <a:spcPts val="0"/>
              </a:spcBef>
              <a:spcAft>
                <a:spcPts val="0"/>
              </a:spcAft>
              <a:buClr>
                <a:schemeClr val="dk1"/>
              </a:buClr>
              <a:buSzPts val="14700"/>
              <a:buNone/>
              <a:defRPr sz="14700">
                <a:solidFill>
                  <a:schemeClr val="dk1"/>
                </a:solidFill>
              </a:defRPr>
            </a:lvl6pPr>
            <a:lvl7pPr lvl="6" algn="ctr">
              <a:spcBef>
                <a:spcPts val="0"/>
              </a:spcBef>
              <a:spcAft>
                <a:spcPts val="0"/>
              </a:spcAft>
              <a:buClr>
                <a:schemeClr val="dk1"/>
              </a:buClr>
              <a:buSzPts val="14700"/>
              <a:buNone/>
              <a:defRPr sz="14700">
                <a:solidFill>
                  <a:schemeClr val="dk1"/>
                </a:solidFill>
              </a:defRPr>
            </a:lvl7pPr>
            <a:lvl8pPr lvl="7" algn="ctr">
              <a:spcBef>
                <a:spcPts val="0"/>
              </a:spcBef>
              <a:spcAft>
                <a:spcPts val="0"/>
              </a:spcAft>
              <a:buClr>
                <a:schemeClr val="dk1"/>
              </a:buClr>
              <a:buSzPts val="14700"/>
              <a:buNone/>
              <a:defRPr sz="14700">
                <a:solidFill>
                  <a:schemeClr val="dk1"/>
                </a:solidFill>
              </a:defRPr>
            </a:lvl8pPr>
            <a:lvl9pPr lvl="8" algn="ctr">
              <a:spcBef>
                <a:spcPts val="0"/>
              </a:spcBef>
              <a:spcAft>
                <a:spcPts val="0"/>
              </a:spcAft>
              <a:buClr>
                <a:schemeClr val="dk1"/>
              </a:buClr>
              <a:buSzPts val="14700"/>
              <a:buNone/>
              <a:defRPr sz="14700">
                <a:solidFill>
                  <a:schemeClr val="dk1"/>
                </a:solidFill>
              </a:defRPr>
            </a:lvl9pPr>
          </a:lstStyle>
          <a:p/>
        </p:txBody>
      </p:sp>
      <p:sp>
        <p:nvSpPr>
          <p:cNvPr id="52" name="Shape 52"/>
          <p:cNvSpPr txBox="1"/>
          <p:nvPr>
            <p:ph idx="1" type="body"/>
          </p:nvPr>
        </p:nvSpPr>
        <p:spPr>
          <a:xfrm>
            <a:off x="415600" y="4299000"/>
            <a:ext cx="11360700" cy="1428900"/>
          </a:xfrm>
          <a:prstGeom prst="rect">
            <a:avLst/>
          </a:prstGeom>
        </p:spPr>
        <p:txBody>
          <a:bodyPr anchorCtr="0" anchor="t" bIns="121900" lIns="121900" spcFirstLastPara="1" rIns="121900" wrap="square" tIns="121900"/>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53" name="Shape 5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Shape 5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914400" y="1122363"/>
            <a:ext cx="10363200" cy="2387700"/>
          </a:xfrm>
          <a:prstGeom prst="rect">
            <a:avLst/>
          </a:prstGeom>
          <a:noFill/>
          <a:ln>
            <a:noFill/>
          </a:ln>
        </p:spPr>
        <p:txBody>
          <a:bodyPr anchorCtr="0" anchor="b" bIns="121900" lIns="121900" spcFirstLastPara="1" rIns="121900" wrap="square" tIns="121900"/>
          <a:lstStyle>
            <a:lvl1pPr lvl="0" marR="0" rtl="0" algn="ctr">
              <a:lnSpc>
                <a:spcPct val="90000"/>
              </a:lnSpc>
              <a:spcBef>
                <a:spcPts val="0"/>
              </a:spcBef>
              <a:spcAft>
                <a:spcPts val="0"/>
              </a:spcAft>
              <a:buClr>
                <a:srgbClr val="261300"/>
              </a:buClr>
              <a:buSzPts val="6000"/>
              <a:buFont typeface="Georgia"/>
              <a:buNone/>
              <a:defRPr b="1" i="1" sz="6000" u="none" cap="none" strike="noStrike">
                <a:solidFill>
                  <a:srgbClr val="261300"/>
                </a:solidFill>
                <a:latin typeface="Georgia"/>
                <a:ea typeface="Georgia"/>
                <a:cs typeface="Georgia"/>
                <a:sym typeface="Georgia"/>
              </a:defRPr>
            </a:lvl1pPr>
            <a:lvl2pPr lvl="1" rtl="0">
              <a:spcBef>
                <a:spcPts val="0"/>
              </a:spcBef>
              <a:spcAft>
                <a:spcPts val="0"/>
              </a:spcAft>
              <a:buSzPts val="4000"/>
              <a:buNone/>
              <a:defRPr sz="1800"/>
            </a:lvl2pPr>
            <a:lvl3pPr lvl="2" rtl="0">
              <a:spcBef>
                <a:spcPts val="0"/>
              </a:spcBef>
              <a:spcAft>
                <a:spcPts val="0"/>
              </a:spcAft>
              <a:buSzPts val="4000"/>
              <a:buNone/>
              <a:defRPr sz="1800"/>
            </a:lvl3pPr>
            <a:lvl4pPr lvl="3" rtl="0">
              <a:spcBef>
                <a:spcPts val="0"/>
              </a:spcBef>
              <a:spcAft>
                <a:spcPts val="0"/>
              </a:spcAft>
              <a:buSzPts val="4000"/>
              <a:buNone/>
              <a:defRPr sz="1800"/>
            </a:lvl4pPr>
            <a:lvl5pPr lvl="4" rtl="0">
              <a:spcBef>
                <a:spcPts val="0"/>
              </a:spcBef>
              <a:spcAft>
                <a:spcPts val="0"/>
              </a:spcAft>
              <a:buSzPts val="4000"/>
              <a:buNone/>
              <a:defRPr sz="1800"/>
            </a:lvl5pPr>
            <a:lvl6pPr lvl="5" rtl="0">
              <a:spcBef>
                <a:spcPts val="0"/>
              </a:spcBef>
              <a:spcAft>
                <a:spcPts val="0"/>
              </a:spcAft>
              <a:buSzPts val="4000"/>
              <a:buNone/>
              <a:defRPr sz="1800"/>
            </a:lvl6pPr>
            <a:lvl7pPr lvl="6" rtl="0">
              <a:spcBef>
                <a:spcPts val="0"/>
              </a:spcBef>
              <a:spcAft>
                <a:spcPts val="0"/>
              </a:spcAft>
              <a:buSzPts val="4000"/>
              <a:buNone/>
              <a:defRPr sz="1800"/>
            </a:lvl7pPr>
            <a:lvl8pPr lvl="7" rtl="0">
              <a:spcBef>
                <a:spcPts val="0"/>
              </a:spcBef>
              <a:spcAft>
                <a:spcPts val="0"/>
              </a:spcAft>
              <a:buSzPts val="4000"/>
              <a:buNone/>
              <a:defRPr sz="1800"/>
            </a:lvl8pPr>
            <a:lvl9pPr lvl="8" rtl="0">
              <a:spcBef>
                <a:spcPts val="0"/>
              </a:spcBef>
              <a:spcAft>
                <a:spcPts val="0"/>
              </a:spcAft>
              <a:buSzPts val="4000"/>
              <a:buNone/>
              <a:defRPr sz="1800"/>
            </a:lvl9pPr>
          </a:lstStyle>
          <a:p/>
        </p:txBody>
      </p:sp>
      <p:sp>
        <p:nvSpPr>
          <p:cNvPr id="58" name="Shape 58"/>
          <p:cNvSpPr txBox="1"/>
          <p:nvPr>
            <p:ph idx="1" type="subTitle"/>
          </p:nvPr>
        </p:nvSpPr>
        <p:spPr>
          <a:xfrm>
            <a:off x="1524000" y="3602038"/>
            <a:ext cx="9144000" cy="1655700"/>
          </a:xfrm>
          <a:prstGeom prst="rect">
            <a:avLst/>
          </a:prstGeom>
          <a:noFill/>
          <a:ln>
            <a:noFill/>
          </a:ln>
        </p:spPr>
        <p:txBody>
          <a:bodyPr anchorCtr="0" anchor="t" bIns="121900" lIns="121900" spcFirstLastPara="1" rIns="121900" wrap="square" tIns="121900"/>
          <a:lstStyle>
            <a:lvl1pPr lvl="0" marR="0" rtl="0" algn="ctr">
              <a:lnSpc>
                <a:spcPct val="90000"/>
              </a:lnSpc>
              <a:spcBef>
                <a:spcPts val="1000"/>
              </a:spcBef>
              <a:spcAft>
                <a:spcPts val="0"/>
              </a:spcAft>
              <a:buClr>
                <a:srgbClr val="1A0D00"/>
              </a:buClr>
              <a:buSzPts val="2400"/>
              <a:buFont typeface="Arial"/>
              <a:buNone/>
              <a:defRPr b="1" i="1" sz="2400" u="none" cap="none" strike="noStrike">
                <a:solidFill>
                  <a:srgbClr val="1A0D00"/>
                </a:solidFill>
                <a:latin typeface="Georgia"/>
                <a:ea typeface="Georgia"/>
                <a:cs typeface="Georgia"/>
                <a:sym typeface="Georgia"/>
              </a:defRPr>
            </a:lvl1pPr>
            <a:lvl2pPr lvl="1" marR="0" rtl="0" algn="ctr">
              <a:lnSpc>
                <a:spcPct val="90000"/>
              </a:lnSpc>
              <a:spcBef>
                <a:spcPts val="2100"/>
              </a:spcBef>
              <a:spcAft>
                <a:spcPts val="0"/>
              </a:spcAft>
              <a:buClr>
                <a:srgbClr val="1A0D00"/>
              </a:buClr>
              <a:buSzPts val="2000"/>
              <a:buFont typeface="Arial"/>
              <a:buNone/>
              <a:defRPr b="0" i="0" sz="2000" u="none" cap="none" strike="noStrike">
                <a:solidFill>
                  <a:srgbClr val="1A0D00"/>
                </a:solidFill>
                <a:latin typeface="Georgia"/>
                <a:ea typeface="Georgia"/>
                <a:cs typeface="Georgia"/>
                <a:sym typeface="Georgia"/>
              </a:defRPr>
            </a:lvl2pPr>
            <a:lvl3pPr lvl="2" marR="0" rtl="0" algn="ctr">
              <a:lnSpc>
                <a:spcPct val="90000"/>
              </a:lnSpc>
              <a:spcBef>
                <a:spcPts val="2100"/>
              </a:spcBef>
              <a:spcAft>
                <a:spcPts val="0"/>
              </a:spcAft>
              <a:buClr>
                <a:srgbClr val="1A0D00"/>
              </a:buClr>
              <a:buSzPts val="1800"/>
              <a:buFont typeface="Arial"/>
              <a:buNone/>
              <a:defRPr b="0" i="0" sz="1800" u="none" cap="none" strike="noStrike">
                <a:solidFill>
                  <a:srgbClr val="1A0D00"/>
                </a:solidFill>
                <a:latin typeface="Georgia"/>
                <a:ea typeface="Georgia"/>
                <a:cs typeface="Georgia"/>
                <a:sym typeface="Georgia"/>
              </a:defRPr>
            </a:lvl3pPr>
            <a:lvl4pPr lvl="3" marR="0" rtl="0" algn="ctr">
              <a:lnSpc>
                <a:spcPct val="90000"/>
              </a:lnSpc>
              <a:spcBef>
                <a:spcPts val="2100"/>
              </a:spcBef>
              <a:spcAft>
                <a:spcPts val="0"/>
              </a:spcAft>
              <a:buClr>
                <a:srgbClr val="1A0D00"/>
              </a:buClr>
              <a:buSzPts val="1600"/>
              <a:buFont typeface="Arial"/>
              <a:buNone/>
              <a:defRPr b="0" i="0" sz="1600" u="none" cap="none" strike="noStrike">
                <a:solidFill>
                  <a:srgbClr val="1A0D00"/>
                </a:solidFill>
                <a:latin typeface="Georgia"/>
                <a:ea typeface="Georgia"/>
                <a:cs typeface="Georgia"/>
                <a:sym typeface="Georgia"/>
              </a:defRPr>
            </a:lvl4pPr>
            <a:lvl5pPr lvl="4" marR="0" rtl="0" algn="ctr">
              <a:lnSpc>
                <a:spcPct val="90000"/>
              </a:lnSpc>
              <a:spcBef>
                <a:spcPts val="2100"/>
              </a:spcBef>
              <a:spcAft>
                <a:spcPts val="0"/>
              </a:spcAft>
              <a:buClr>
                <a:srgbClr val="1A0D00"/>
              </a:buClr>
              <a:buSzPts val="1600"/>
              <a:buFont typeface="Arial"/>
              <a:buNone/>
              <a:defRPr b="0" i="0" sz="1600" u="none" cap="none" strike="noStrike">
                <a:solidFill>
                  <a:srgbClr val="1A0D00"/>
                </a:solidFill>
                <a:latin typeface="Georgia"/>
                <a:ea typeface="Georgia"/>
                <a:cs typeface="Georgia"/>
                <a:sym typeface="Georgia"/>
              </a:defRPr>
            </a:lvl5pPr>
            <a:lvl6pPr lvl="5" marR="0" rtl="0" algn="ctr">
              <a:lnSpc>
                <a:spcPct val="90000"/>
              </a:lnSpc>
              <a:spcBef>
                <a:spcPts val="21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21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21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2100"/>
              </a:spcBef>
              <a:spcAft>
                <a:spcPts val="210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59" name="Shape 59"/>
          <p:cNvSpPr txBox="1"/>
          <p:nvPr>
            <p:ph idx="10" type="dt"/>
          </p:nvPr>
        </p:nvSpPr>
        <p:spPr>
          <a:xfrm>
            <a:off x="838200" y="6356352"/>
            <a:ext cx="27432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1" type="ftr"/>
          </p:nvPr>
        </p:nvSpPr>
        <p:spPr>
          <a:xfrm>
            <a:off x="4038600" y="6356352"/>
            <a:ext cx="41148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Shape 61"/>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Shape 63"/>
          <p:cNvSpPr txBox="1"/>
          <p:nvPr>
            <p:ph type="title"/>
          </p:nvPr>
        </p:nvSpPr>
        <p:spPr>
          <a:xfrm>
            <a:off x="838200" y="904876"/>
            <a:ext cx="10515600" cy="914400"/>
          </a:xfrm>
          <a:prstGeom prst="rect">
            <a:avLst/>
          </a:prstGeom>
          <a:noFill/>
          <a:ln>
            <a:noFill/>
          </a:ln>
        </p:spPr>
        <p:txBody>
          <a:bodyPr anchorCtr="0" anchor="ctr" bIns="121900" lIns="121900" spcFirstLastPara="1" rIns="121900" wrap="square" tIns="121900"/>
          <a:lstStyle>
            <a:lvl1pPr lvl="0" marR="0" rtl="0" algn="l">
              <a:lnSpc>
                <a:spcPct val="90000"/>
              </a:lnSpc>
              <a:spcBef>
                <a:spcPts val="0"/>
              </a:spcBef>
              <a:spcAft>
                <a:spcPts val="0"/>
              </a:spcAft>
              <a:buClr>
                <a:srgbClr val="261300"/>
              </a:buClr>
              <a:buSzPts val="3600"/>
              <a:buFont typeface="Georgia"/>
              <a:buNone/>
              <a:defRPr b="1" i="1" sz="3600" u="none" cap="none" strike="noStrike">
                <a:solidFill>
                  <a:srgbClr val="261300"/>
                </a:solidFill>
                <a:latin typeface="Georgia"/>
                <a:ea typeface="Georgia"/>
                <a:cs typeface="Georgia"/>
                <a:sym typeface="Georgia"/>
              </a:defRPr>
            </a:lvl1pPr>
            <a:lvl2pPr lvl="1" rtl="0">
              <a:spcBef>
                <a:spcPts val="0"/>
              </a:spcBef>
              <a:spcAft>
                <a:spcPts val="0"/>
              </a:spcAft>
              <a:buSzPts val="4000"/>
              <a:buNone/>
              <a:defRPr sz="1800"/>
            </a:lvl2pPr>
            <a:lvl3pPr lvl="2" rtl="0">
              <a:spcBef>
                <a:spcPts val="0"/>
              </a:spcBef>
              <a:spcAft>
                <a:spcPts val="0"/>
              </a:spcAft>
              <a:buSzPts val="4000"/>
              <a:buNone/>
              <a:defRPr sz="1800"/>
            </a:lvl3pPr>
            <a:lvl4pPr lvl="3" rtl="0">
              <a:spcBef>
                <a:spcPts val="0"/>
              </a:spcBef>
              <a:spcAft>
                <a:spcPts val="0"/>
              </a:spcAft>
              <a:buSzPts val="4000"/>
              <a:buNone/>
              <a:defRPr sz="1800"/>
            </a:lvl4pPr>
            <a:lvl5pPr lvl="4" rtl="0">
              <a:spcBef>
                <a:spcPts val="0"/>
              </a:spcBef>
              <a:spcAft>
                <a:spcPts val="0"/>
              </a:spcAft>
              <a:buSzPts val="4000"/>
              <a:buNone/>
              <a:defRPr sz="1800"/>
            </a:lvl5pPr>
            <a:lvl6pPr lvl="5" rtl="0">
              <a:spcBef>
                <a:spcPts val="0"/>
              </a:spcBef>
              <a:spcAft>
                <a:spcPts val="0"/>
              </a:spcAft>
              <a:buSzPts val="4000"/>
              <a:buNone/>
              <a:defRPr sz="1800"/>
            </a:lvl6pPr>
            <a:lvl7pPr lvl="6" rtl="0">
              <a:spcBef>
                <a:spcPts val="0"/>
              </a:spcBef>
              <a:spcAft>
                <a:spcPts val="0"/>
              </a:spcAft>
              <a:buSzPts val="4000"/>
              <a:buNone/>
              <a:defRPr sz="1800"/>
            </a:lvl7pPr>
            <a:lvl8pPr lvl="7" rtl="0">
              <a:spcBef>
                <a:spcPts val="0"/>
              </a:spcBef>
              <a:spcAft>
                <a:spcPts val="0"/>
              </a:spcAft>
              <a:buSzPts val="4000"/>
              <a:buNone/>
              <a:defRPr sz="1800"/>
            </a:lvl8pPr>
            <a:lvl9pPr lvl="8" rtl="0">
              <a:spcBef>
                <a:spcPts val="0"/>
              </a:spcBef>
              <a:spcAft>
                <a:spcPts val="0"/>
              </a:spcAft>
              <a:buSzPts val="4000"/>
              <a:buNone/>
              <a:defRPr sz="1800"/>
            </a:lvl9pPr>
          </a:lstStyle>
          <a:p/>
        </p:txBody>
      </p:sp>
      <p:sp>
        <p:nvSpPr>
          <p:cNvPr id="64" name="Shape 64"/>
          <p:cNvSpPr txBox="1"/>
          <p:nvPr>
            <p:ph idx="1" type="body"/>
          </p:nvPr>
        </p:nvSpPr>
        <p:spPr>
          <a:xfrm>
            <a:off x="838200" y="1825625"/>
            <a:ext cx="10515600" cy="4351200"/>
          </a:xfrm>
          <a:prstGeom prst="rect">
            <a:avLst/>
          </a:prstGeom>
          <a:noFill/>
          <a:ln>
            <a:noFill/>
          </a:ln>
        </p:spPr>
        <p:txBody>
          <a:bodyPr anchorCtr="0" anchor="t" bIns="121900" lIns="121900" spcFirstLastPara="1" rIns="121900" wrap="square" tIns="121900"/>
          <a:lstStyle>
            <a:lvl1pPr indent="-381000" lvl="0" marL="457200" marR="0" rtl="0" algn="l">
              <a:lnSpc>
                <a:spcPct val="90000"/>
              </a:lnSpc>
              <a:spcBef>
                <a:spcPts val="1000"/>
              </a:spcBef>
              <a:spcAft>
                <a:spcPts val="0"/>
              </a:spcAft>
              <a:buClr>
                <a:srgbClr val="1A0D00"/>
              </a:buClr>
              <a:buSzPts val="2400"/>
              <a:buFont typeface="Arial"/>
              <a:buChar char="•"/>
              <a:defRPr b="1" i="1" sz="2400" u="none" cap="none" strike="noStrike">
                <a:solidFill>
                  <a:srgbClr val="1A0D00"/>
                </a:solidFill>
                <a:latin typeface="Georgia"/>
                <a:ea typeface="Georgia"/>
                <a:cs typeface="Georgia"/>
                <a:sym typeface="Georgia"/>
              </a:defRPr>
            </a:lvl1pPr>
            <a:lvl2pPr indent="-381000" lvl="1" marL="914400" marR="0" rtl="0" algn="l">
              <a:lnSpc>
                <a:spcPct val="90000"/>
              </a:lnSpc>
              <a:spcBef>
                <a:spcPts val="2100"/>
              </a:spcBef>
              <a:spcAft>
                <a:spcPts val="0"/>
              </a:spcAft>
              <a:buClr>
                <a:srgbClr val="1A0D00"/>
              </a:buClr>
              <a:buSzPts val="2400"/>
              <a:buFont typeface="Arial"/>
              <a:buChar char="•"/>
              <a:defRPr b="0" i="0" sz="2400" u="none" cap="none" strike="noStrike">
                <a:solidFill>
                  <a:srgbClr val="1A0D00"/>
                </a:solidFill>
                <a:latin typeface="Georgia"/>
                <a:ea typeface="Georgia"/>
                <a:cs typeface="Georgia"/>
                <a:sym typeface="Georgia"/>
              </a:defRPr>
            </a:lvl2pPr>
            <a:lvl3pPr indent="-355600" lvl="2" marL="1371600" marR="0" rtl="0" algn="l">
              <a:lnSpc>
                <a:spcPct val="90000"/>
              </a:lnSpc>
              <a:spcBef>
                <a:spcPts val="2100"/>
              </a:spcBef>
              <a:spcAft>
                <a:spcPts val="0"/>
              </a:spcAft>
              <a:buClr>
                <a:srgbClr val="1A0D00"/>
              </a:buClr>
              <a:buSzPts val="2000"/>
              <a:buFont typeface="Arial"/>
              <a:buChar char="•"/>
              <a:defRPr b="0" i="0" sz="2000" u="none" cap="none" strike="noStrike">
                <a:solidFill>
                  <a:srgbClr val="1A0D00"/>
                </a:solidFill>
                <a:latin typeface="Georgia"/>
                <a:ea typeface="Georgia"/>
                <a:cs typeface="Georgia"/>
                <a:sym typeface="Georgia"/>
              </a:defRPr>
            </a:lvl3pPr>
            <a:lvl4pPr indent="-342900" lvl="3" marL="1828800" marR="0" rtl="0" algn="l">
              <a:lnSpc>
                <a:spcPct val="90000"/>
              </a:lnSpc>
              <a:spcBef>
                <a:spcPts val="2100"/>
              </a:spcBef>
              <a:spcAft>
                <a:spcPts val="0"/>
              </a:spcAft>
              <a:buClr>
                <a:srgbClr val="1A0D00"/>
              </a:buClr>
              <a:buSzPts val="1800"/>
              <a:buFont typeface="Arial"/>
              <a:buChar char="•"/>
              <a:defRPr b="0" i="0" sz="1800" u="none" cap="none" strike="noStrike">
                <a:solidFill>
                  <a:srgbClr val="1A0D00"/>
                </a:solidFill>
                <a:latin typeface="Georgia"/>
                <a:ea typeface="Georgia"/>
                <a:cs typeface="Georgia"/>
                <a:sym typeface="Georgia"/>
              </a:defRPr>
            </a:lvl4pPr>
            <a:lvl5pPr indent="-342900" lvl="4" marL="2286000" marR="0" rtl="0" algn="l">
              <a:lnSpc>
                <a:spcPct val="90000"/>
              </a:lnSpc>
              <a:spcBef>
                <a:spcPts val="2100"/>
              </a:spcBef>
              <a:spcAft>
                <a:spcPts val="0"/>
              </a:spcAft>
              <a:buClr>
                <a:srgbClr val="1A0D00"/>
              </a:buClr>
              <a:buSzPts val="1800"/>
              <a:buFont typeface="Arial"/>
              <a:buChar char="•"/>
              <a:defRPr b="0" i="0" sz="1800" u="none" cap="none" strike="noStrike">
                <a:solidFill>
                  <a:srgbClr val="1A0D00"/>
                </a:solidFill>
                <a:latin typeface="Georgia"/>
                <a:ea typeface="Georgia"/>
                <a:cs typeface="Georgia"/>
                <a:sym typeface="Georgia"/>
              </a:defRPr>
            </a:lvl5pPr>
            <a:lvl6pPr indent="-342900" lvl="5" marL="27432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2100"/>
              </a:spcBef>
              <a:spcAft>
                <a:spcPts val="21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5" name="Shape 65"/>
          <p:cNvSpPr txBox="1"/>
          <p:nvPr>
            <p:ph idx="10" type="dt"/>
          </p:nvPr>
        </p:nvSpPr>
        <p:spPr>
          <a:xfrm>
            <a:off x="838200" y="6356352"/>
            <a:ext cx="27432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4038600" y="6356352"/>
            <a:ext cx="41148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8" name="Shape 18"/>
        <p:cNvGrpSpPr/>
        <p:nvPr/>
      </p:nvGrpSpPr>
      <p:grpSpPr>
        <a:xfrm>
          <a:off x="0" y="0"/>
          <a:ext cx="0" cy="0"/>
          <a:chOff x="0" y="0"/>
          <a:chExt cx="0" cy="0"/>
        </a:xfrm>
      </p:grpSpPr>
      <p:sp>
        <p:nvSpPr>
          <p:cNvPr id="19" name="Shape 19"/>
          <p:cNvSpPr txBox="1"/>
          <p:nvPr>
            <p:ph type="title"/>
          </p:nvPr>
        </p:nvSpPr>
        <p:spPr>
          <a:xfrm>
            <a:off x="415600" y="3307400"/>
            <a:ext cx="10819200" cy="3261300"/>
          </a:xfrm>
          <a:prstGeom prst="rect">
            <a:avLst/>
          </a:prstGeom>
        </p:spPr>
        <p:txBody>
          <a:bodyPr anchorCtr="0" anchor="b" bIns="121900" lIns="121900" spcFirstLastPara="1" rIns="121900" wrap="square" tIns="121900"/>
          <a:lstStyle>
            <a:lvl1pPr lvl="0">
              <a:spcBef>
                <a:spcPts val="0"/>
              </a:spcBef>
              <a:spcAft>
                <a:spcPts val="0"/>
              </a:spcAft>
              <a:buClr>
                <a:schemeClr val="lt1"/>
              </a:buClr>
              <a:buSzPts val="9100"/>
              <a:buNone/>
              <a:defRPr sz="9100">
                <a:solidFill>
                  <a:schemeClr val="lt1"/>
                </a:solidFill>
              </a:defRPr>
            </a:lvl1pPr>
            <a:lvl2pPr lvl="1">
              <a:spcBef>
                <a:spcPts val="0"/>
              </a:spcBef>
              <a:spcAft>
                <a:spcPts val="0"/>
              </a:spcAft>
              <a:buClr>
                <a:schemeClr val="lt1"/>
              </a:buClr>
              <a:buSzPts val="9100"/>
              <a:buNone/>
              <a:defRPr sz="9100">
                <a:solidFill>
                  <a:schemeClr val="lt1"/>
                </a:solidFill>
              </a:defRPr>
            </a:lvl2pPr>
            <a:lvl3pPr lvl="2">
              <a:spcBef>
                <a:spcPts val="0"/>
              </a:spcBef>
              <a:spcAft>
                <a:spcPts val="0"/>
              </a:spcAft>
              <a:buClr>
                <a:schemeClr val="lt1"/>
              </a:buClr>
              <a:buSzPts val="9100"/>
              <a:buNone/>
              <a:defRPr sz="9100">
                <a:solidFill>
                  <a:schemeClr val="lt1"/>
                </a:solidFill>
              </a:defRPr>
            </a:lvl3pPr>
            <a:lvl4pPr lvl="3">
              <a:spcBef>
                <a:spcPts val="0"/>
              </a:spcBef>
              <a:spcAft>
                <a:spcPts val="0"/>
              </a:spcAft>
              <a:buClr>
                <a:schemeClr val="lt1"/>
              </a:buClr>
              <a:buSzPts val="9100"/>
              <a:buNone/>
              <a:defRPr sz="9100">
                <a:solidFill>
                  <a:schemeClr val="lt1"/>
                </a:solidFill>
              </a:defRPr>
            </a:lvl4pPr>
            <a:lvl5pPr lvl="4">
              <a:spcBef>
                <a:spcPts val="0"/>
              </a:spcBef>
              <a:spcAft>
                <a:spcPts val="0"/>
              </a:spcAft>
              <a:buClr>
                <a:schemeClr val="lt1"/>
              </a:buClr>
              <a:buSzPts val="9100"/>
              <a:buNone/>
              <a:defRPr sz="9100">
                <a:solidFill>
                  <a:schemeClr val="lt1"/>
                </a:solidFill>
              </a:defRPr>
            </a:lvl5pPr>
            <a:lvl6pPr lvl="5">
              <a:spcBef>
                <a:spcPts val="0"/>
              </a:spcBef>
              <a:spcAft>
                <a:spcPts val="0"/>
              </a:spcAft>
              <a:buClr>
                <a:schemeClr val="lt1"/>
              </a:buClr>
              <a:buSzPts val="9100"/>
              <a:buNone/>
              <a:defRPr sz="9100">
                <a:solidFill>
                  <a:schemeClr val="lt1"/>
                </a:solidFill>
              </a:defRPr>
            </a:lvl6pPr>
            <a:lvl7pPr lvl="6">
              <a:spcBef>
                <a:spcPts val="0"/>
              </a:spcBef>
              <a:spcAft>
                <a:spcPts val="0"/>
              </a:spcAft>
              <a:buClr>
                <a:schemeClr val="lt1"/>
              </a:buClr>
              <a:buSzPts val="9100"/>
              <a:buNone/>
              <a:defRPr sz="9100">
                <a:solidFill>
                  <a:schemeClr val="lt1"/>
                </a:solidFill>
              </a:defRPr>
            </a:lvl7pPr>
            <a:lvl8pPr lvl="7">
              <a:spcBef>
                <a:spcPts val="0"/>
              </a:spcBef>
              <a:spcAft>
                <a:spcPts val="0"/>
              </a:spcAft>
              <a:buClr>
                <a:schemeClr val="lt1"/>
              </a:buClr>
              <a:buSzPts val="9100"/>
              <a:buNone/>
              <a:defRPr sz="9100">
                <a:solidFill>
                  <a:schemeClr val="lt1"/>
                </a:solidFill>
              </a:defRPr>
            </a:lvl8pPr>
            <a:lvl9pPr lvl="8">
              <a:spcBef>
                <a:spcPts val="0"/>
              </a:spcBef>
              <a:spcAft>
                <a:spcPts val="0"/>
              </a:spcAft>
              <a:buClr>
                <a:schemeClr val="lt1"/>
              </a:buClr>
              <a:buSzPts val="9100"/>
              <a:buNone/>
              <a:defRPr sz="9100">
                <a:solidFill>
                  <a:schemeClr val="lt1"/>
                </a:solidFill>
              </a:defRPr>
            </a:lvl9pPr>
          </a:lstStyle>
          <a:p/>
        </p:txBody>
      </p:sp>
      <p:sp>
        <p:nvSpPr>
          <p:cNvPr id="20" name="Shape 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Shape 22"/>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3" name="Shape 23"/>
          <p:cNvSpPr txBox="1"/>
          <p:nvPr>
            <p:ph idx="1" type="body"/>
          </p:nvPr>
        </p:nvSpPr>
        <p:spPr>
          <a:xfrm>
            <a:off x="415600" y="1536633"/>
            <a:ext cx="11360700" cy="4555200"/>
          </a:xfrm>
          <a:prstGeom prst="rect">
            <a:avLst/>
          </a:prstGeom>
        </p:spPr>
        <p:txBody>
          <a:bodyPr anchorCtr="0" anchor="t"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4" name="Shape 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Shape 26"/>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7" name="Shape 27"/>
          <p:cNvSpPr txBox="1"/>
          <p:nvPr>
            <p:ph idx="1" type="body"/>
          </p:nvPr>
        </p:nvSpPr>
        <p:spPr>
          <a:xfrm>
            <a:off x="4156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8" name="Shape 28"/>
          <p:cNvSpPr txBox="1"/>
          <p:nvPr>
            <p:ph idx="2" type="body"/>
          </p:nvPr>
        </p:nvSpPr>
        <p:spPr>
          <a:xfrm>
            <a:off x="64432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9" name="Shape 2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2" name="Shape 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Shape 34"/>
          <p:cNvSpPr txBox="1"/>
          <p:nvPr>
            <p:ph type="title"/>
          </p:nvPr>
        </p:nvSpPr>
        <p:spPr>
          <a:xfrm>
            <a:off x="415600" y="842400"/>
            <a:ext cx="3744000" cy="1007700"/>
          </a:xfrm>
          <a:prstGeom prst="rect">
            <a:avLst/>
          </a:prstGeom>
        </p:spPr>
        <p:txBody>
          <a:bodyPr anchorCtr="0" anchor="b" bIns="121900" lIns="121900" spcFirstLastPara="1" rIns="121900" wrap="square" tIns="12190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5" name="Shape 35"/>
          <p:cNvSpPr txBox="1"/>
          <p:nvPr>
            <p:ph idx="1" type="body"/>
          </p:nvPr>
        </p:nvSpPr>
        <p:spPr>
          <a:xfrm>
            <a:off x="415600" y="1987833"/>
            <a:ext cx="3744000" cy="4104000"/>
          </a:xfrm>
          <a:prstGeom prst="rect">
            <a:avLst/>
          </a:prstGeom>
        </p:spPr>
        <p:txBody>
          <a:bodyPr anchorCtr="0" anchor="t" bIns="121900" lIns="121900" spcFirstLastPara="1" rIns="121900" wrap="square" tIns="121900"/>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6" name="Shape 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7" name="Shape 37"/>
        <p:cNvGrpSpPr/>
        <p:nvPr/>
      </p:nvGrpSpPr>
      <p:grpSpPr>
        <a:xfrm>
          <a:off x="0" y="0"/>
          <a:ext cx="0" cy="0"/>
          <a:chOff x="0" y="0"/>
          <a:chExt cx="0" cy="0"/>
        </a:xfrm>
      </p:grpSpPr>
      <p:sp>
        <p:nvSpPr>
          <p:cNvPr id="38" name="Shape 38"/>
          <p:cNvSpPr txBox="1"/>
          <p:nvPr>
            <p:ph type="title"/>
          </p:nvPr>
        </p:nvSpPr>
        <p:spPr>
          <a:xfrm>
            <a:off x="653667" y="701800"/>
            <a:ext cx="7578300" cy="5454300"/>
          </a:xfrm>
          <a:prstGeom prst="rect">
            <a:avLst/>
          </a:prstGeom>
        </p:spPr>
        <p:txBody>
          <a:bodyPr anchorCtr="0" anchor="ctr" bIns="121900" lIns="121900" spcFirstLastPara="1" rIns="121900" wrap="square" tIns="121900"/>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39" name="Shape 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0" name="Shape 40"/>
        <p:cNvGrpSpPr/>
        <p:nvPr/>
      </p:nvGrpSpPr>
      <p:grpSpPr>
        <a:xfrm>
          <a:off x="0" y="0"/>
          <a:ext cx="0" cy="0"/>
          <a:chOff x="0" y="0"/>
          <a:chExt cx="0" cy="0"/>
        </a:xfrm>
      </p:grpSpPr>
      <p:sp>
        <p:nvSpPr>
          <p:cNvPr id="41" name="Shape 41"/>
          <p:cNvSpPr/>
          <p:nvPr/>
        </p:nvSpPr>
        <p:spPr>
          <a:xfrm>
            <a:off x="6096000" y="1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cxnSp>
        <p:nvCxnSpPr>
          <p:cNvPr id="42" name="Shape 42"/>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3" name="Shape 43"/>
          <p:cNvSpPr txBox="1"/>
          <p:nvPr>
            <p:ph type="title"/>
          </p:nvPr>
        </p:nvSpPr>
        <p:spPr>
          <a:xfrm>
            <a:off x="354000" y="1834132"/>
            <a:ext cx="5393700" cy="2069100"/>
          </a:xfrm>
          <a:prstGeom prst="rect">
            <a:avLst/>
          </a:prstGeom>
        </p:spPr>
        <p:txBody>
          <a:bodyPr anchorCtr="0" anchor="b" bIns="121900" lIns="121900" spcFirstLastPara="1" rIns="121900" wrap="square" tIns="121900"/>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44" name="Shape 44"/>
          <p:cNvSpPr txBox="1"/>
          <p:nvPr>
            <p:ph idx="1" type="subTitle"/>
          </p:nvPr>
        </p:nvSpPr>
        <p:spPr>
          <a:xfrm>
            <a:off x="354000" y="3974834"/>
            <a:ext cx="5393700" cy="17940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5" name="Shape 45"/>
          <p:cNvSpPr txBox="1"/>
          <p:nvPr>
            <p:ph idx="2" type="body"/>
          </p:nvPr>
        </p:nvSpPr>
        <p:spPr>
          <a:xfrm>
            <a:off x="6586000" y="965600"/>
            <a:ext cx="5115900" cy="4926900"/>
          </a:xfrm>
          <a:prstGeom prst="rect">
            <a:avLst/>
          </a:prstGeom>
        </p:spPr>
        <p:txBody>
          <a:bodyPr anchorCtr="0" anchor="ctr" bIns="121900" lIns="121900" spcFirstLastPara="1" rIns="121900" wrap="square" tIns="121900"/>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2100"/>
              </a:spcBef>
              <a:spcAft>
                <a:spcPts val="0"/>
              </a:spcAft>
              <a:buClr>
                <a:schemeClr val="lt1"/>
              </a:buClr>
              <a:buSzPts val="1900"/>
              <a:buChar char="○"/>
              <a:defRPr>
                <a:solidFill>
                  <a:schemeClr val="lt1"/>
                </a:solidFill>
              </a:defRPr>
            </a:lvl2pPr>
            <a:lvl3pPr indent="-349250" lvl="2" marL="1371600">
              <a:spcBef>
                <a:spcPts val="2100"/>
              </a:spcBef>
              <a:spcAft>
                <a:spcPts val="0"/>
              </a:spcAft>
              <a:buClr>
                <a:schemeClr val="lt1"/>
              </a:buClr>
              <a:buSzPts val="1900"/>
              <a:buChar char="■"/>
              <a:defRPr>
                <a:solidFill>
                  <a:schemeClr val="lt1"/>
                </a:solidFill>
              </a:defRPr>
            </a:lvl3pPr>
            <a:lvl4pPr indent="-349250" lvl="3" marL="1828800">
              <a:spcBef>
                <a:spcPts val="2100"/>
              </a:spcBef>
              <a:spcAft>
                <a:spcPts val="0"/>
              </a:spcAft>
              <a:buClr>
                <a:schemeClr val="lt1"/>
              </a:buClr>
              <a:buSzPts val="1900"/>
              <a:buChar char="●"/>
              <a:defRPr>
                <a:solidFill>
                  <a:schemeClr val="lt1"/>
                </a:solidFill>
              </a:defRPr>
            </a:lvl4pPr>
            <a:lvl5pPr indent="-349250" lvl="4" marL="2286000">
              <a:spcBef>
                <a:spcPts val="2100"/>
              </a:spcBef>
              <a:spcAft>
                <a:spcPts val="0"/>
              </a:spcAft>
              <a:buClr>
                <a:schemeClr val="lt1"/>
              </a:buClr>
              <a:buSzPts val="1900"/>
              <a:buChar char="○"/>
              <a:defRPr>
                <a:solidFill>
                  <a:schemeClr val="lt1"/>
                </a:solidFill>
              </a:defRPr>
            </a:lvl5pPr>
            <a:lvl6pPr indent="-349250" lvl="5" marL="2743200">
              <a:spcBef>
                <a:spcPts val="2100"/>
              </a:spcBef>
              <a:spcAft>
                <a:spcPts val="0"/>
              </a:spcAft>
              <a:buClr>
                <a:schemeClr val="lt1"/>
              </a:buClr>
              <a:buSzPts val="1900"/>
              <a:buChar char="■"/>
              <a:defRPr>
                <a:solidFill>
                  <a:schemeClr val="lt1"/>
                </a:solidFill>
              </a:defRPr>
            </a:lvl6pPr>
            <a:lvl7pPr indent="-349250" lvl="6" marL="3200400">
              <a:spcBef>
                <a:spcPts val="2100"/>
              </a:spcBef>
              <a:spcAft>
                <a:spcPts val="0"/>
              </a:spcAft>
              <a:buClr>
                <a:schemeClr val="lt1"/>
              </a:buClr>
              <a:buSzPts val="1900"/>
              <a:buChar char="●"/>
              <a:defRPr>
                <a:solidFill>
                  <a:schemeClr val="lt1"/>
                </a:solidFill>
              </a:defRPr>
            </a:lvl7pPr>
            <a:lvl8pPr indent="-349250" lvl="7" marL="3657600">
              <a:spcBef>
                <a:spcPts val="2100"/>
              </a:spcBef>
              <a:spcAft>
                <a:spcPts val="0"/>
              </a:spcAft>
              <a:buClr>
                <a:schemeClr val="lt1"/>
              </a:buClr>
              <a:buSzPts val="1900"/>
              <a:buChar char="○"/>
              <a:defRPr>
                <a:solidFill>
                  <a:schemeClr val="lt1"/>
                </a:solidFill>
              </a:defRPr>
            </a:lvl8pPr>
            <a:lvl9pPr indent="-349250" lvl="8" marL="4114800">
              <a:spcBef>
                <a:spcPts val="2100"/>
              </a:spcBef>
              <a:spcAft>
                <a:spcPts val="2100"/>
              </a:spcAft>
              <a:buClr>
                <a:schemeClr val="lt1"/>
              </a:buClr>
              <a:buSzPts val="1900"/>
              <a:buChar char="■"/>
              <a:defRPr>
                <a:solidFill>
                  <a:schemeClr val="lt1"/>
                </a:solidFill>
              </a:defRPr>
            </a:lvl9pPr>
          </a:lstStyle>
          <a:p/>
        </p:txBody>
      </p:sp>
      <p:sp>
        <p:nvSpPr>
          <p:cNvPr id="46" name="Shape 4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7" name="Shape 47"/>
        <p:cNvGrpSpPr/>
        <p:nvPr/>
      </p:nvGrpSpPr>
      <p:grpSpPr>
        <a:xfrm>
          <a:off x="0" y="0"/>
          <a:ext cx="0" cy="0"/>
          <a:chOff x="0" y="0"/>
          <a:chExt cx="0" cy="0"/>
        </a:xfrm>
      </p:grpSpPr>
      <p:sp>
        <p:nvSpPr>
          <p:cNvPr id="48" name="Shape 48"/>
          <p:cNvSpPr txBox="1"/>
          <p:nvPr>
            <p:ph idx="1" type="body"/>
          </p:nvPr>
        </p:nvSpPr>
        <p:spPr>
          <a:xfrm>
            <a:off x="426000" y="5644967"/>
            <a:ext cx="7998300" cy="798300"/>
          </a:xfrm>
          <a:prstGeom prst="rect">
            <a:avLst/>
          </a:prstGeom>
        </p:spPr>
        <p:txBody>
          <a:bodyPr anchorCtr="0" anchor="ctr" bIns="121900" lIns="121900" spcFirstLastPara="1" rIns="121900" wrap="square" tIns="121900"/>
          <a:lstStyle>
            <a:lvl1pPr indent="-228600" lvl="0" marL="457200">
              <a:lnSpc>
                <a:spcPct val="100000"/>
              </a:lnSpc>
              <a:spcBef>
                <a:spcPts val="0"/>
              </a:spcBef>
              <a:spcAft>
                <a:spcPts val="0"/>
              </a:spcAft>
              <a:buClr>
                <a:schemeClr val="accent3"/>
              </a:buClr>
              <a:buSzPts val="2400"/>
              <a:buFont typeface="Alfa Slab One"/>
              <a:buNone/>
              <a:defRPr>
                <a:solidFill>
                  <a:schemeClr val="accent3"/>
                </a:solidFill>
                <a:latin typeface="Alfa Slab One"/>
                <a:ea typeface="Alfa Slab One"/>
                <a:cs typeface="Alfa Slab One"/>
                <a:sym typeface="Alfa Slab One"/>
              </a:defRPr>
            </a:lvl1pPr>
          </a:lstStyle>
          <a:p/>
        </p:txBody>
      </p:sp>
      <p:sp>
        <p:nvSpPr>
          <p:cNvPr id="49" name="Shape 4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9pPr>
          </a:lstStyle>
          <a:p/>
        </p:txBody>
      </p:sp>
      <p:sp>
        <p:nvSpPr>
          <p:cNvPr id="11" name="Shape 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81000" lvl="0" marL="45720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indent="-349250" lvl="1" marL="91440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2pPr>
            <a:lvl3pPr indent="-349250" lvl="2" marL="137160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3pPr>
            <a:lvl4pPr indent="-349250" lvl="3" marL="182880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4pPr>
            <a:lvl5pPr indent="-349250" lvl="4" marL="228600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5pPr>
            <a:lvl6pPr indent="-349250" lvl="5" marL="274320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6pPr>
            <a:lvl7pPr indent="-349250" lvl="6" marL="320040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7pPr>
            <a:lvl8pPr indent="-349250" lvl="7" marL="3657600">
              <a:lnSpc>
                <a:spcPct val="115000"/>
              </a:lnSpc>
              <a:spcBef>
                <a:spcPts val="210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8pPr>
            <a:lvl9pPr indent="-349250" lvl="8" marL="4114800">
              <a:lnSpc>
                <a:spcPct val="115000"/>
              </a:lnSpc>
              <a:spcBef>
                <a:spcPts val="2100"/>
              </a:spcBef>
              <a:spcAft>
                <a:spcPts val="2100"/>
              </a:spcAft>
              <a:buClr>
                <a:schemeClr val="dk2"/>
              </a:buClr>
              <a:buSzPts val="1900"/>
              <a:buFont typeface="Proxima Nova"/>
              <a:buChar char="■"/>
              <a:defRPr sz="1900">
                <a:solidFill>
                  <a:schemeClr val="dk2"/>
                </a:solidFill>
                <a:latin typeface="Proxima Nova"/>
                <a:ea typeface="Proxima Nova"/>
                <a:cs typeface="Proxima Nova"/>
                <a:sym typeface="Proxima Nova"/>
              </a:defRPr>
            </a:lvl9pPr>
          </a:lstStyle>
          <a:p/>
        </p:txBody>
      </p:sp>
      <p:sp>
        <p:nvSpPr>
          <p:cNvPr id="12" name="Shape 1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latin typeface="Proxima Nova"/>
                <a:ea typeface="Proxima Nova"/>
                <a:cs typeface="Proxima Nova"/>
                <a:sym typeface="Proxima Nova"/>
              </a:defRPr>
            </a:lvl1pPr>
            <a:lvl2pPr lvl="1" algn="r">
              <a:buNone/>
              <a:defRPr sz="1300">
                <a:solidFill>
                  <a:schemeClr val="dk2"/>
                </a:solidFill>
                <a:latin typeface="Proxima Nova"/>
                <a:ea typeface="Proxima Nova"/>
                <a:cs typeface="Proxima Nova"/>
                <a:sym typeface="Proxima Nova"/>
              </a:defRPr>
            </a:lvl2pPr>
            <a:lvl3pPr lvl="2" algn="r">
              <a:buNone/>
              <a:defRPr sz="1300">
                <a:solidFill>
                  <a:schemeClr val="dk2"/>
                </a:solidFill>
                <a:latin typeface="Proxima Nova"/>
                <a:ea typeface="Proxima Nova"/>
                <a:cs typeface="Proxima Nova"/>
                <a:sym typeface="Proxima Nova"/>
              </a:defRPr>
            </a:lvl3pPr>
            <a:lvl4pPr lvl="3" algn="r">
              <a:buNone/>
              <a:defRPr sz="1300">
                <a:solidFill>
                  <a:schemeClr val="dk2"/>
                </a:solidFill>
                <a:latin typeface="Proxima Nova"/>
                <a:ea typeface="Proxima Nova"/>
                <a:cs typeface="Proxima Nova"/>
                <a:sym typeface="Proxima Nova"/>
              </a:defRPr>
            </a:lvl4pPr>
            <a:lvl5pPr lvl="4" algn="r">
              <a:buNone/>
              <a:defRPr sz="1300">
                <a:solidFill>
                  <a:schemeClr val="dk2"/>
                </a:solidFill>
                <a:latin typeface="Proxima Nova"/>
                <a:ea typeface="Proxima Nova"/>
                <a:cs typeface="Proxima Nova"/>
                <a:sym typeface="Proxima Nova"/>
              </a:defRPr>
            </a:lvl5pPr>
            <a:lvl6pPr lvl="5" algn="r">
              <a:buNone/>
              <a:defRPr sz="1300">
                <a:solidFill>
                  <a:schemeClr val="dk2"/>
                </a:solidFill>
                <a:latin typeface="Proxima Nova"/>
                <a:ea typeface="Proxima Nova"/>
                <a:cs typeface="Proxima Nova"/>
                <a:sym typeface="Proxima Nova"/>
              </a:defRPr>
            </a:lvl6pPr>
            <a:lvl7pPr lvl="6" algn="r">
              <a:buNone/>
              <a:defRPr sz="1300">
                <a:solidFill>
                  <a:schemeClr val="dk2"/>
                </a:solidFill>
                <a:latin typeface="Proxima Nova"/>
                <a:ea typeface="Proxima Nova"/>
                <a:cs typeface="Proxima Nova"/>
                <a:sym typeface="Proxima Nova"/>
              </a:defRPr>
            </a:lvl7pPr>
            <a:lvl8pPr lvl="7" algn="r">
              <a:buNone/>
              <a:defRPr sz="1300">
                <a:solidFill>
                  <a:schemeClr val="dk2"/>
                </a:solidFill>
                <a:latin typeface="Proxima Nova"/>
                <a:ea typeface="Proxima Nova"/>
                <a:cs typeface="Proxima Nova"/>
                <a:sym typeface="Proxima Nova"/>
              </a:defRPr>
            </a:lvl8pPr>
            <a:lvl9pPr lvl="8" algn="r">
              <a:buNone/>
              <a:defRPr sz="1300">
                <a:solidFill>
                  <a:schemeClr val="dk2"/>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ctrTitle"/>
          </p:nvPr>
        </p:nvSpPr>
        <p:spPr>
          <a:xfrm>
            <a:off x="415600" y="794633"/>
            <a:ext cx="11360700" cy="2610300"/>
          </a:xfrm>
          <a:prstGeom prst="rect">
            <a:avLst/>
          </a:prstGeom>
        </p:spPr>
        <p:txBody>
          <a:bodyPr anchorCtr="0" anchor="b" bIns="121900" lIns="121900" spcFirstLastPara="1" rIns="121900" wrap="square" tIns="121900">
            <a:noAutofit/>
          </a:bodyPr>
          <a:lstStyle/>
          <a:p>
            <a:pPr indent="0" lvl="0" marL="0">
              <a:spcBef>
                <a:spcPts val="0"/>
              </a:spcBef>
              <a:spcAft>
                <a:spcPts val="0"/>
              </a:spcAft>
              <a:buNone/>
            </a:pPr>
            <a:r>
              <a:rPr lang="en-US" sz="4800"/>
              <a:t>Critical Conversations for Educational Program Development</a:t>
            </a:r>
            <a:endParaRPr sz="4800"/>
          </a:p>
        </p:txBody>
      </p:sp>
      <p:sp>
        <p:nvSpPr>
          <p:cNvPr id="74" name="Shape 74"/>
          <p:cNvSpPr txBox="1"/>
          <p:nvPr>
            <p:ph idx="1" type="subTitle"/>
          </p:nvPr>
        </p:nvSpPr>
        <p:spPr>
          <a:xfrm>
            <a:off x="415600" y="4221097"/>
            <a:ext cx="11360700" cy="9780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Randy Beach, ASCCC Executive Committee</a:t>
            </a:r>
            <a:br>
              <a:rPr lang="en-US"/>
            </a:br>
            <a:r>
              <a:rPr lang="en-US"/>
              <a:t>Lorraine Slattery-Farrell, ASCCC Executive Committee</a:t>
            </a:r>
            <a:endParaRPr/>
          </a:p>
        </p:txBody>
      </p:sp>
      <p:sp>
        <p:nvSpPr>
          <p:cNvPr id="75" name="Shape 75"/>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Why Create a Program? </a:t>
            </a:r>
            <a:endParaRPr/>
          </a:p>
        </p:txBody>
      </p:sp>
      <p:sp>
        <p:nvSpPr>
          <p:cNvPr id="162" name="Shape 16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Five Areas Listed in T5:</a:t>
            </a:r>
            <a:endParaRPr/>
          </a:p>
          <a:p>
            <a:pPr indent="-381000" lvl="0" marL="457200" rtl="0">
              <a:spcBef>
                <a:spcPts val="2100"/>
              </a:spcBef>
              <a:spcAft>
                <a:spcPts val="0"/>
              </a:spcAft>
              <a:buSzPts val="2400"/>
              <a:buChar char="●"/>
            </a:pPr>
            <a:r>
              <a:rPr lang="en-US"/>
              <a:t>Adequate Resources</a:t>
            </a:r>
            <a:br>
              <a:rPr lang="en-US"/>
            </a:br>
            <a:r>
              <a:rPr lang="en-US"/>
              <a:t>In developing a new program, the college commits to offering all of the required courses for the program at least once every two years. Hence, the college must have adequate resources for faculty, facilities and equipment, and library and learning resources. </a:t>
            </a:r>
            <a:endParaRPr/>
          </a:p>
        </p:txBody>
      </p:sp>
      <p:sp>
        <p:nvSpPr>
          <p:cNvPr id="163" name="Shape 16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164" name="Shape 16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65" name="Shape 165"/>
          <p:cNvPicPr preferRelativeResize="0"/>
          <p:nvPr/>
        </p:nvPicPr>
        <p:blipFill>
          <a:blip r:embed="rId3">
            <a:alphaModFix/>
          </a:blip>
          <a:stretch>
            <a:fillRect/>
          </a:stretch>
        </p:blipFill>
        <p:spPr>
          <a:xfrm>
            <a:off x="7230675" y="430525"/>
            <a:ext cx="4545624" cy="2135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Why Create a Program? </a:t>
            </a:r>
            <a:endParaRPr/>
          </a:p>
        </p:txBody>
      </p:sp>
      <p:sp>
        <p:nvSpPr>
          <p:cNvPr id="172" name="Shape 17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Five Areas Listed in T5:</a:t>
            </a:r>
            <a:endParaRPr/>
          </a:p>
          <a:p>
            <a:pPr indent="-381000" lvl="0" marL="457200" rtl="0">
              <a:spcBef>
                <a:spcPts val="2100"/>
              </a:spcBef>
              <a:spcAft>
                <a:spcPts val="0"/>
              </a:spcAft>
              <a:buSzPts val="2400"/>
              <a:buChar char="●"/>
            </a:pPr>
            <a:r>
              <a:rPr lang="en-US"/>
              <a:t>Compliance</a:t>
            </a:r>
            <a:br>
              <a:rPr lang="en-US"/>
            </a:br>
            <a:r>
              <a:rPr lang="en-US"/>
              <a:t>The design of the program must not be in conflict with any law including state and federal laws. </a:t>
            </a:r>
            <a:br>
              <a:rPr lang="en-US"/>
            </a:br>
            <a:endParaRPr/>
          </a:p>
        </p:txBody>
      </p:sp>
      <p:sp>
        <p:nvSpPr>
          <p:cNvPr id="173" name="Shape 17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174" name="Shape 17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75" name="Shape 175"/>
          <p:cNvPicPr preferRelativeResize="0"/>
          <p:nvPr/>
        </p:nvPicPr>
        <p:blipFill>
          <a:blip r:embed="rId3">
            <a:alphaModFix/>
          </a:blip>
          <a:stretch>
            <a:fillRect/>
          </a:stretch>
        </p:blipFill>
        <p:spPr>
          <a:xfrm>
            <a:off x="7215625" y="593375"/>
            <a:ext cx="4333575" cy="1657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Additional Considerations for CTE</a:t>
            </a:r>
            <a:endParaRPr/>
          </a:p>
        </p:txBody>
      </p:sp>
      <p:sp>
        <p:nvSpPr>
          <p:cNvPr id="182" name="Shape 18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a:spcBef>
                <a:spcPts val="0"/>
              </a:spcBef>
              <a:spcAft>
                <a:spcPts val="0"/>
              </a:spcAft>
              <a:buSzPts val="2400"/>
              <a:buChar char="●"/>
            </a:pPr>
            <a:r>
              <a:rPr lang="en-US"/>
              <a:t>Industry Needs</a:t>
            </a:r>
            <a:endParaRPr/>
          </a:p>
          <a:p>
            <a:pPr indent="-381000" lvl="0" marL="457200">
              <a:spcBef>
                <a:spcPts val="0"/>
              </a:spcBef>
              <a:spcAft>
                <a:spcPts val="0"/>
              </a:spcAft>
              <a:buSzPts val="2400"/>
              <a:buChar char="●"/>
            </a:pPr>
            <a:r>
              <a:rPr lang="en-US"/>
              <a:t>Advisory Boards for CTE Programs</a:t>
            </a:r>
            <a:endParaRPr/>
          </a:p>
          <a:p>
            <a:pPr indent="-381000" lvl="0" marL="457200">
              <a:spcBef>
                <a:spcPts val="0"/>
              </a:spcBef>
              <a:spcAft>
                <a:spcPts val="0"/>
              </a:spcAft>
              <a:buSzPts val="2400"/>
              <a:buChar char="●"/>
            </a:pPr>
            <a:r>
              <a:rPr lang="en-US"/>
              <a:t>Labor Market Data</a:t>
            </a:r>
            <a:endParaRPr/>
          </a:p>
          <a:p>
            <a:pPr indent="-381000" lvl="0" marL="457200">
              <a:spcBef>
                <a:spcPts val="0"/>
              </a:spcBef>
              <a:spcAft>
                <a:spcPts val="0"/>
              </a:spcAft>
              <a:buSzPts val="2400"/>
              <a:buChar char="●"/>
            </a:pPr>
            <a:r>
              <a:rPr lang="en-US"/>
              <a:t>Regional Consortia Recommendation</a:t>
            </a:r>
            <a:endParaRPr/>
          </a:p>
          <a:p>
            <a:pPr indent="-381000" lvl="0" marL="457200" rtl="0">
              <a:spcBef>
                <a:spcPts val="0"/>
              </a:spcBef>
              <a:spcAft>
                <a:spcPts val="0"/>
              </a:spcAft>
              <a:buSzPts val="2400"/>
              <a:buChar char="●"/>
            </a:pPr>
            <a:r>
              <a:rPr lang="en-US"/>
              <a:t>Stackable Credentials</a:t>
            </a:r>
            <a:endParaRPr/>
          </a:p>
        </p:txBody>
      </p:sp>
      <p:sp>
        <p:nvSpPr>
          <p:cNvPr id="183" name="Shape 18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184" name="Shape 18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85" name="Shape 185"/>
          <p:cNvPicPr preferRelativeResize="0"/>
          <p:nvPr/>
        </p:nvPicPr>
        <p:blipFill>
          <a:blip r:embed="rId3">
            <a:alphaModFix/>
          </a:blip>
          <a:stretch>
            <a:fillRect/>
          </a:stretch>
        </p:blipFill>
        <p:spPr>
          <a:xfrm>
            <a:off x="3502625" y="4081150"/>
            <a:ext cx="5017275" cy="1619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Benefits of Creating a New Program</a:t>
            </a:r>
            <a:endParaRPr/>
          </a:p>
        </p:txBody>
      </p:sp>
      <p:sp>
        <p:nvSpPr>
          <p:cNvPr id="192" name="Shape 19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Such benefits may include, but are not limited to the following:</a:t>
            </a:r>
            <a:endParaRPr/>
          </a:p>
          <a:p>
            <a:pPr indent="-381000" lvl="0" marL="457200" rtl="0">
              <a:spcBef>
                <a:spcPts val="2100"/>
              </a:spcBef>
              <a:spcAft>
                <a:spcPts val="0"/>
              </a:spcAft>
              <a:buSzPts val="2400"/>
              <a:buChar char="●"/>
            </a:pPr>
            <a:r>
              <a:rPr lang="en-US"/>
              <a:t>Increased opportunity for students</a:t>
            </a:r>
            <a:endParaRPr/>
          </a:p>
          <a:p>
            <a:pPr indent="-381000" lvl="0" marL="457200" rtl="0">
              <a:spcBef>
                <a:spcPts val="0"/>
              </a:spcBef>
              <a:spcAft>
                <a:spcPts val="0"/>
              </a:spcAft>
              <a:buSzPts val="2400"/>
              <a:buChar char="●"/>
            </a:pPr>
            <a:r>
              <a:rPr lang="en-US"/>
              <a:t>Increased student success</a:t>
            </a:r>
            <a:endParaRPr/>
          </a:p>
          <a:p>
            <a:pPr indent="-381000" lvl="0" marL="457200" rtl="0">
              <a:spcBef>
                <a:spcPts val="0"/>
              </a:spcBef>
              <a:spcAft>
                <a:spcPts val="0"/>
              </a:spcAft>
              <a:buSzPts val="2400"/>
              <a:buChar char="●"/>
            </a:pPr>
            <a:r>
              <a:rPr lang="en-US"/>
              <a:t>Increased student retention</a:t>
            </a:r>
            <a:endParaRPr/>
          </a:p>
          <a:p>
            <a:pPr indent="-381000" lvl="0" marL="457200" rtl="0">
              <a:spcBef>
                <a:spcPts val="0"/>
              </a:spcBef>
              <a:spcAft>
                <a:spcPts val="0"/>
              </a:spcAft>
              <a:buSzPts val="2400"/>
              <a:buChar char="●"/>
            </a:pPr>
            <a:r>
              <a:rPr lang="en-US"/>
              <a:t>Increased enrollment</a:t>
            </a:r>
            <a:endParaRPr/>
          </a:p>
          <a:p>
            <a:pPr indent="-381000" lvl="0" marL="457200" rtl="0">
              <a:spcBef>
                <a:spcPts val="0"/>
              </a:spcBef>
              <a:spcAft>
                <a:spcPts val="0"/>
              </a:spcAft>
              <a:buSzPts val="2400"/>
              <a:buChar char="●"/>
            </a:pPr>
            <a:r>
              <a:rPr lang="en-US"/>
              <a:t>Increased employment in the region</a:t>
            </a:r>
            <a:endParaRPr/>
          </a:p>
          <a:p>
            <a:pPr indent="-381000" lvl="0" marL="457200" rtl="0">
              <a:spcBef>
                <a:spcPts val="0"/>
              </a:spcBef>
              <a:spcAft>
                <a:spcPts val="0"/>
              </a:spcAft>
              <a:buSzPts val="2400"/>
              <a:buChar char="●"/>
            </a:pPr>
            <a:r>
              <a:rPr lang="en-US"/>
              <a:t>Enhanced regional economic development</a:t>
            </a:r>
            <a:endParaRPr/>
          </a:p>
          <a:p>
            <a:pPr indent="-381000" lvl="0" marL="457200">
              <a:spcBef>
                <a:spcPts val="0"/>
              </a:spcBef>
              <a:spcAft>
                <a:spcPts val="0"/>
              </a:spcAft>
              <a:buSzPts val="2400"/>
              <a:buChar char="●"/>
            </a:pPr>
            <a:r>
              <a:rPr lang="en-US"/>
              <a:t>Improved transfer rates</a:t>
            </a:r>
            <a:br>
              <a:rPr lang="en-US"/>
            </a:br>
            <a:endParaRPr/>
          </a:p>
        </p:txBody>
      </p:sp>
      <p:sp>
        <p:nvSpPr>
          <p:cNvPr id="193" name="Shape 19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194" name="Shape 19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95" name="Shape 195"/>
          <p:cNvPicPr preferRelativeResize="0"/>
          <p:nvPr/>
        </p:nvPicPr>
        <p:blipFill>
          <a:blip r:embed="rId3">
            <a:alphaModFix/>
          </a:blip>
          <a:stretch>
            <a:fillRect/>
          </a:stretch>
        </p:blipFill>
        <p:spPr>
          <a:xfrm>
            <a:off x="7267294" y="2543688"/>
            <a:ext cx="3936878" cy="26258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sz="3000"/>
              <a:t>Asking the Right Questions to Develop a Program</a:t>
            </a:r>
            <a:endParaRPr sz="3000"/>
          </a:p>
        </p:txBody>
      </p:sp>
      <p:sp>
        <p:nvSpPr>
          <p:cNvPr id="202" name="Shape 20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Is there documentable student interest that warrants creating the program?</a:t>
            </a:r>
            <a:endParaRPr/>
          </a:p>
          <a:p>
            <a:pPr indent="-381000" lvl="0" marL="457200" rtl="0">
              <a:spcBef>
                <a:spcPts val="0"/>
              </a:spcBef>
              <a:spcAft>
                <a:spcPts val="0"/>
              </a:spcAft>
              <a:buSzPts val="2400"/>
              <a:buChar char="●"/>
            </a:pPr>
            <a:r>
              <a:rPr lang="en-US"/>
              <a:t>Are local transfer institutions expressing an interest in developing the program?</a:t>
            </a:r>
            <a:endParaRPr/>
          </a:p>
          <a:p>
            <a:pPr indent="-381000" lvl="0" marL="457200" rtl="0">
              <a:spcBef>
                <a:spcPts val="0"/>
              </a:spcBef>
              <a:spcAft>
                <a:spcPts val="0"/>
              </a:spcAft>
              <a:buSzPts val="2400"/>
              <a:buChar char="●"/>
            </a:pPr>
            <a:r>
              <a:rPr lang="en-US"/>
              <a:t>Does the college’s or program's accreditation status or license to operate require the program? </a:t>
            </a:r>
            <a:endParaRPr/>
          </a:p>
          <a:p>
            <a:pPr indent="-381000" lvl="0" marL="457200" rtl="0">
              <a:spcBef>
                <a:spcPts val="0"/>
              </a:spcBef>
              <a:spcAft>
                <a:spcPts val="0"/>
              </a:spcAft>
              <a:buSzPts val="2400"/>
              <a:buChar char="●"/>
            </a:pPr>
            <a:r>
              <a:rPr lang="en-US"/>
              <a:t>Is there a legislated requirement that the college offer the program?</a:t>
            </a:r>
            <a:endParaRPr/>
          </a:p>
          <a:p>
            <a:pPr indent="-381000" lvl="0" marL="457200" rtl="0">
              <a:spcBef>
                <a:spcPts val="0"/>
              </a:spcBef>
              <a:spcAft>
                <a:spcPts val="0"/>
              </a:spcAft>
              <a:buSzPts val="2400"/>
              <a:buChar char="●"/>
            </a:pPr>
            <a:r>
              <a:rPr lang="en-US"/>
              <a:t>Is there an employment market where students may benefit from the proposed program? </a:t>
            </a:r>
            <a:endParaRPr/>
          </a:p>
        </p:txBody>
      </p:sp>
      <p:sp>
        <p:nvSpPr>
          <p:cNvPr id="203" name="Shape 20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204" name="Shape 20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205" name="Shape 205"/>
          <p:cNvPicPr preferRelativeResize="0"/>
          <p:nvPr/>
        </p:nvPicPr>
        <p:blipFill>
          <a:blip r:embed="rId3">
            <a:alphaModFix/>
          </a:blip>
          <a:stretch>
            <a:fillRect/>
          </a:stretch>
        </p:blipFill>
        <p:spPr>
          <a:xfrm>
            <a:off x="4667250" y="4206650"/>
            <a:ext cx="2857500"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sz="3300"/>
              <a:t>Asking the Right Questions to Develop a Program</a:t>
            </a:r>
            <a:endParaRPr sz="3300"/>
          </a:p>
        </p:txBody>
      </p:sp>
      <p:sp>
        <p:nvSpPr>
          <p:cNvPr id="212" name="Shape 21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Will the program lead to employment that provides graduates with a sustaining wage?</a:t>
            </a:r>
            <a:endParaRPr/>
          </a:p>
          <a:p>
            <a:pPr indent="-381000" lvl="0" marL="457200" rtl="0">
              <a:spcBef>
                <a:spcPts val="0"/>
              </a:spcBef>
              <a:spcAft>
                <a:spcPts val="0"/>
              </a:spcAft>
              <a:buSzPts val="2400"/>
              <a:buChar char="●"/>
            </a:pPr>
            <a:r>
              <a:rPr lang="en-US"/>
              <a:t>Can the student learning outcomes of the program be met by an existing program or can an existing program be revised to address those program student learning outcomes? </a:t>
            </a:r>
            <a:br>
              <a:rPr lang="en-US"/>
            </a:br>
            <a:endParaRPr/>
          </a:p>
        </p:txBody>
      </p:sp>
      <p:sp>
        <p:nvSpPr>
          <p:cNvPr id="213" name="Shape 2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214" name="Shape 21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215" name="Shape 215"/>
          <p:cNvPicPr preferRelativeResize="0"/>
          <p:nvPr/>
        </p:nvPicPr>
        <p:blipFill>
          <a:blip r:embed="rId3">
            <a:alphaModFix/>
          </a:blip>
          <a:stretch>
            <a:fillRect/>
          </a:stretch>
        </p:blipFill>
        <p:spPr>
          <a:xfrm>
            <a:off x="5175525" y="3298900"/>
            <a:ext cx="2977874" cy="242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Vital Considerations and Impacts</a:t>
            </a:r>
            <a:endParaRPr/>
          </a:p>
        </p:txBody>
      </p:sp>
      <p:sp>
        <p:nvSpPr>
          <p:cNvPr id="222" name="Shape 22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When new programs are created, faculty should consider the following: </a:t>
            </a:r>
            <a:endParaRPr/>
          </a:p>
          <a:p>
            <a:pPr indent="-381000" lvl="0" marL="457200" rtl="0">
              <a:spcBef>
                <a:spcPts val="2100"/>
              </a:spcBef>
              <a:spcAft>
                <a:spcPts val="0"/>
              </a:spcAft>
              <a:buSzPts val="2400"/>
              <a:buChar char="●"/>
            </a:pPr>
            <a:r>
              <a:rPr lang="en-US"/>
              <a:t>Impacts on enrollment in existing programs and overall </a:t>
            </a:r>
            <a:r>
              <a:rPr lang="en-US"/>
              <a:t>enrollment</a:t>
            </a:r>
            <a:r>
              <a:rPr lang="en-US"/>
              <a:t> </a:t>
            </a:r>
            <a:r>
              <a:rPr lang="en-US"/>
              <a:t>management</a:t>
            </a:r>
            <a:endParaRPr/>
          </a:p>
          <a:p>
            <a:pPr indent="-381000" lvl="0" marL="457200" rtl="0">
              <a:spcBef>
                <a:spcPts val="0"/>
              </a:spcBef>
              <a:spcAft>
                <a:spcPts val="0"/>
              </a:spcAft>
              <a:buSzPts val="2400"/>
              <a:buChar char="●"/>
            </a:pPr>
            <a:r>
              <a:rPr lang="en-US"/>
              <a:t>What to do if enrollment doesn’t materialize</a:t>
            </a:r>
            <a:endParaRPr/>
          </a:p>
          <a:p>
            <a:pPr indent="-381000" lvl="0" marL="457200" rtl="0">
              <a:spcBef>
                <a:spcPts val="0"/>
              </a:spcBef>
              <a:spcAft>
                <a:spcPts val="0"/>
              </a:spcAft>
              <a:buSzPts val="2400"/>
              <a:buChar char="●"/>
            </a:pPr>
            <a:r>
              <a:rPr lang="en-US"/>
              <a:t>Availability of faculty, staff and other HR resources</a:t>
            </a:r>
            <a:endParaRPr/>
          </a:p>
          <a:p>
            <a:pPr indent="-381000" lvl="0" marL="457200">
              <a:spcBef>
                <a:spcPts val="0"/>
              </a:spcBef>
              <a:spcAft>
                <a:spcPts val="0"/>
              </a:spcAft>
              <a:buSzPts val="2400"/>
              <a:buChar char="●"/>
            </a:pPr>
            <a:r>
              <a:rPr lang="en-US"/>
              <a:t>Facility and space needs</a:t>
            </a:r>
            <a:endParaRPr/>
          </a:p>
          <a:p>
            <a:pPr indent="0" lvl="0" marL="0">
              <a:spcBef>
                <a:spcPts val="2100"/>
              </a:spcBef>
              <a:spcAft>
                <a:spcPts val="2100"/>
              </a:spcAft>
              <a:buNone/>
            </a:pPr>
            <a:r>
              <a:t/>
            </a:r>
            <a:endParaRPr/>
          </a:p>
        </p:txBody>
      </p:sp>
      <p:sp>
        <p:nvSpPr>
          <p:cNvPr id="223" name="Shape 2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224" name="Shape 22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225" name="Shape 225"/>
          <p:cNvPicPr preferRelativeResize="0"/>
          <p:nvPr/>
        </p:nvPicPr>
        <p:blipFill>
          <a:blip r:embed="rId3">
            <a:alphaModFix/>
          </a:blip>
          <a:stretch>
            <a:fillRect/>
          </a:stretch>
        </p:blipFill>
        <p:spPr>
          <a:xfrm>
            <a:off x="4880525" y="3723525"/>
            <a:ext cx="3845425" cy="2368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b="1" lang="en-US"/>
              <a:t>Bachelor of Arts</a:t>
            </a:r>
            <a:r>
              <a:rPr lang="en-US"/>
              <a:t> (BA)</a:t>
            </a:r>
            <a:br>
              <a:rPr lang="en-US"/>
            </a:br>
            <a:r>
              <a:rPr b="1" lang="en-US"/>
              <a:t>Bachelor of Sciences</a:t>
            </a:r>
            <a:r>
              <a:rPr lang="en-US"/>
              <a:t> (BS)</a:t>
            </a:r>
            <a:br>
              <a:rPr lang="en-US"/>
            </a:br>
            <a:r>
              <a:rPr b="1" lang="en-US"/>
              <a:t>Associate in Arts for Transfer </a:t>
            </a:r>
            <a:r>
              <a:rPr lang="en-US"/>
              <a:t>(AA-T) (60 units)</a:t>
            </a:r>
            <a:br>
              <a:rPr lang="en-US"/>
            </a:br>
            <a:r>
              <a:rPr b="1" lang="en-US"/>
              <a:t>Associate in Science for Transfer</a:t>
            </a:r>
            <a:r>
              <a:rPr lang="en-US"/>
              <a:t> (AS-T) (60 units)</a:t>
            </a:r>
            <a:br>
              <a:rPr lang="en-US"/>
            </a:br>
            <a:r>
              <a:rPr b="1" lang="en-US"/>
              <a:t>Associate in Arts</a:t>
            </a:r>
            <a:r>
              <a:rPr lang="en-US"/>
              <a:t> (AA) (60 units)</a:t>
            </a:r>
            <a:br>
              <a:rPr lang="en-US"/>
            </a:br>
            <a:r>
              <a:rPr b="1" lang="en-US"/>
              <a:t>Associate in Science</a:t>
            </a:r>
            <a:r>
              <a:rPr lang="en-US"/>
              <a:t> (AS) (60 units)</a:t>
            </a:r>
            <a:br>
              <a:rPr lang="en-US"/>
            </a:br>
            <a:r>
              <a:rPr b="1" lang="en-US"/>
              <a:t>Certificates of Achievement </a:t>
            </a:r>
            <a:r>
              <a:rPr lang="en-US"/>
              <a:t>(18 or more semester degree-applicable units or 27 or more quarter degree-applicable units)*</a:t>
            </a:r>
            <a:endParaRPr/>
          </a:p>
          <a:p>
            <a:pPr indent="0" lvl="0" marL="0" rtl="0">
              <a:spcBef>
                <a:spcPts val="2100"/>
              </a:spcBef>
              <a:spcAft>
                <a:spcPts val="2100"/>
              </a:spcAft>
              <a:buNone/>
            </a:pPr>
            <a:r>
              <a:rPr lang="en-US" sz="1600"/>
              <a:t>* At this time, a proposal is being considered to revise the minimum number of units for certificates of achievement in Title 5. </a:t>
            </a:r>
            <a:endParaRPr sz="1600"/>
          </a:p>
        </p:txBody>
      </p:sp>
      <p:sp>
        <p:nvSpPr>
          <p:cNvPr id="231" name="Shape 23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Types of Programs: A Refresher</a:t>
            </a:r>
            <a:endParaRPr/>
          </a:p>
        </p:txBody>
      </p:sp>
      <p:sp>
        <p:nvSpPr>
          <p:cNvPr id="232" name="Shape 2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233" name="Shape 233"/>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Types of Programs: A Refresher</a:t>
            </a:r>
            <a:endParaRPr/>
          </a:p>
        </p:txBody>
      </p:sp>
      <p:sp>
        <p:nvSpPr>
          <p:cNvPr id="239" name="Shape 239"/>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b="1" lang="en-US"/>
              <a:t>Certificates of Achievement</a:t>
            </a:r>
            <a:r>
              <a:rPr lang="en-US"/>
              <a:t> (12 or more semester degree-applicable units or 18 or more quarter degree-applicable units) which require approval by the CCCCO in order to be included on a student's transcript.*</a:t>
            </a:r>
            <a:endParaRPr/>
          </a:p>
          <a:p>
            <a:pPr indent="0" lvl="0" marL="0" rtl="0">
              <a:spcBef>
                <a:spcPts val="2100"/>
              </a:spcBef>
              <a:spcAft>
                <a:spcPts val="0"/>
              </a:spcAft>
              <a:buNone/>
            </a:pPr>
            <a:br>
              <a:rPr lang="en-US"/>
            </a:br>
            <a:r>
              <a:rPr lang="en-US"/>
              <a:t>Certificate of less than 12 units that may be created and does not require approval by the Chancellor’s Office; however, these certificates are not </a:t>
            </a:r>
            <a:r>
              <a:rPr i="1" lang="en-US"/>
              <a:t>transcriptable</a:t>
            </a:r>
            <a:r>
              <a:rPr lang="en-US"/>
              <a:t> and cannot be called a “Certificate of Achievement,” “Certificate of Completion” or “Certificate of Competency.”*</a:t>
            </a:r>
            <a:endParaRPr/>
          </a:p>
          <a:p>
            <a:pPr indent="0" lvl="0" marL="0" rtl="0">
              <a:spcBef>
                <a:spcPts val="2100"/>
              </a:spcBef>
              <a:spcAft>
                <a:spcPts val="2100"/>
              </a:spcAft>
              <a:buNone/>
            </a:pPr>
            <a:r>
              <a:rPr lang="en-US" sz="1600"/>
              <a:t>* At this time, a proposal is being considered to revise the minimum number of units for certificates of achievement in Title 5.</a:t>
            </a:r>
            <a:endParaRPr/>
          </a:p>
        </p:txBody>
      </p:sp>
      <p:sp>
        <p:nvSpPr>
          <p:cNvPr id="240" name="Shape 24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241" name="Shape 241"/>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Types of Programs: A Refresher</a:t>
            </a:r>
            <a:endParaRPr/>
          </a:p>
        </p:txBody>
      </p:sp>
      <p:sp>
        <p:nvSpPr>
          <p:cNvPr id="247" name="Shape 247"/>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b="1" lang="en-US"/>
              <a:t>Noncredit Certificate of Completion</a:t>
            </a:r>
            <a:r>
              <a:rPr lang="en-US"/>
              <a:t> (a sequence of Career Development and College Preparation (CDCP) courses in short-term vocational or workforce preparation areas.</a:t>
            </a:r>
            <a:endParaRPr/>
          </a:p>
          <a:p>
            <a:pPr indent="0" lvl="0" marL="0" rtl="0">
              <a:spcBef>
                <a:spcPts val="2100"/>
              </a:spcBef>
              <a:spcAft>
                <a:spcPts val="2100"/>
              </a:spcAft>
              <a:buNone/>
            </a:pPr>
            <a:br>
              <a:rPr lang="en-US"/>
            </a:br>
            <a:r>
              <a:rPr b="1" lang="en-US"/>
              <a:t>Noncredit Certificate of Competency</a:t>
            </a:r>
            <a:r>
              <a:rPr lang="en-US"/>
              <a:t> (a sequence of Career Development and College Preparation (CDCP) courses in ESL or Elementary &amp; Secondary Basic Skills</a:t>
            </a:r>
            <a:br>
              <a:rPr lang="en-US"/>
            </a:br>
            <a:endParaRPr/>
          </a:p>
        </p:txBody>
      </p:sp>
      <p:sp>
        <p:nvSpPr>
          <p:cNvPr id="248" name="Shape 24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Description</a:t>
            </a:r>
            <a:endParaRPr/>
          </a:p>
        </p:txBody>
      </p:sp>
      <p:sp>
        <p:nvSpPr>
          <p:cNvPr id="82" name="Shape 8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a:spcBef>
                <a:spcPts val="0"/>
              </a:spcBef>
              <a:spcAft>
                <a:spcPts val="2100"/>
              </a:spcAft>
              <a:buNone/>
            </a:pPr>
            <a:r>
              <a:rPr lang="en-US"/>
              <a:t>Designing a new degree or certificate program requires faculty to do a comprehensive analysis of student and community needs, course and program learning outcomes, developments in industry standard, the expectations of transfer institutions, and the availability of college resources. Meanwhile, credit, noncredit, and CTE programs all face different questions and approval processes. In this breakout, presenters will lead a discussion on effective practices for degree and certificate development for credit, noncredit, and CTE programs that are data informed and student-centered and can exist within the framework of guided pathways.</a:t>
            </a:r>
            <a:br>
              <a:rPr lang="en-US"/>
            </a:br>
            <a:endParaRPr/>
          </a:p>
        </p:txBody>
      </p:sp>
      <p:sp>
        <p:nvSpPr>
          <p:cNvPr id="83" name="Shape 8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84" name="Shape 8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sz="3400"/>
              <a:t>Which Program Type Is The Right One?</a:t>
            </a:r>
            <a:endParaRPr sz="3400"/>
          </a:p>
        </p:txBody>
      </p:sp>
      <p:sp>
        <p:nvSpPr>
          <p:cNvPr id="255" name="Shape 255"/>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The following guiding questions may help faculty determine the program structure that best serves students:</a:t>
            </a:r>
            <a:endParaRPr/>
          </a:p>
          <a:p>
            <a:pPr indent="-381000" lvl="0" marL="457200" rtl="0">
              <a:spcBef>
                <a:spcPts val="2100"/>
              </a:spcBef>
              <a:spcAft>
                <a:spcPts val="0"/>
              </a:spcAft>
              <a:buSzPts val="2400"/>
              <a:buChar char="●"/>
            </a:pPr>
            <a:r>
              <a:rPr lang="en-US"/>
              <a:t>What level of preparation must students achieve to be considered proficient in a discipline,  field, or industry?</a:t>
            </a:r>
            <a:endParaRPr/>
          </a:p>
          <a:p>
            <a:pPr indent="-381000" lvl="0" marL="457200" rtl="0">
              <a:spcBef>
                <a:spcPts val="0"/>
              </a:spcBef>
              <a:spcAft>
                <a:spcPts val="0"/>
              </a:spcAft>
              <a:buSzPts val="2400"/>
              <a:buChar char="●"/>
            </a:pPr>
            <a:r>
              <a:rPr lang="en-US"/>
              <a:t>What type of program is recognized as appropriate or valuable in the eyes of employers in the field or industry? </a:t>
            </a:r>
            <a:endParaRPr/>
          </a:p>
          <a:p>
            <a:pPr indent="-381000" lvl="0" marL="457200">
              <a:spcBef>
                <a:spcPts val="0"/>
              </a:spcBef>
              <a:spcAft>
                <a:spcPts val="0"/>
              </a:spcAft>
              <a:buSzPts val="2400"/>
              <a:buChar char="●"/>
            </a:pPr>
            <a:r>
              <a:rPr lang="en-US"/>
              <a:t>Which degree-applicable skills or courses are needed to help students achieve the program student learning outcomes? How many courses will a student need to take to achieve those outcomes?</a:t>
            </a:r>
            <a:endParaRPr/>
          </a:p>
        </p:txBody>
      </p:sp>
      <p:sp>
        <p:nvSpPr>
          <p:cNvPr id="256" name="Shape 25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257" name="Shape 257"/>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sz="3400"/>
              <a:t>Which Program Type Is The Right One?</a:t>
            </a:r>
            <a:endParaRPr sz="3400"/>
          </a:p>
        </p:txBody>
      </p:sp>
      <p:sp>
        <p:nvSpPr>
          <p:cNvPr id="264" name="Shape 264"/>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The following guiding questions may help faculty determine the program structure that best serves students:</a:t>
            </a:r>
            <a:endParaRPr/>
          </a:p>
          <a:p>
            <a:pPr indent="-381000" lvl="0" marL="457200" rtl="0">
              <a:spcBef>
                <a:spcPts val="2100"/>
              </a:spcBef>
              <a:spcAft>
                <a:spcPts val="0"/>
              </a:spcAft>
              <a:buSzPts val="2400"/>
              <a:buChar char="●"/>
            </a:pPr>
            <a:r>
              <a:rPr lang="en-US"/>
              <a:t>What is the value of general education to achieving the program’s student learning outcomes? </a:t>
            </a:r>
            <a:endParaRPr/>
          </a:p>
          <a:p>
            <a:pPr indent="-381000" lvl="0" marL="457200" rtl="0">
              <a:spcBef>
                <a:spcPts val="0"/>
              </a:spcBef>
              <a:spcAft>
                <a:spcPts val="0"/>
              </a:spcAft>
              <a:buSzPts val="2400"/>
              <a:buChar char="●"/>
            </a:pPr>
            <a:r>
              <a:rPr lang="en-US"/>
              <a:t>Can students benefit from the program without the program appearing on their transcript?</a:t>
            </a:r>
            <a:endParaRPr/>
          </a:p>
          <a:p>
            <a:pPr indent="-381000" lvl="0" marL="457200" rtl="0">
              <a:spcBef>
                <a:spcPts val="0"/>
              </a:spcBef>
              <a:spcAft>
                <a:spcPts val="0"/>
              </a:spcAft>
              <a:buSzPts val="2400"/>
              <a:buChar char="●"/>
            </a:pPr>
            <a:r>
              <a:rPr lang="en-US"/>
              <a:t>How flexible should the program be to best serve the students who will benefit from this program? </a:t>
            </a:r>
            <a:endParaRPr/>
          </a:p>
          <a:p>
            <a:pPr indent="-381000" lvl="0" marL="457200" rtl="0">
              <a:spcBef>
                <a:spcPts val="0"/>
              </a:spcBef>
              <a:spcAft>
                <a:spcPts val="0"/>
              </a:spcAft>
              <a:buSzPts val="2400"/>
              <a:buChar char="●"/>
            </a:pPr>
            <a:r>
              <a:rPr lang="en-US"/>
              <a:t>How will a student’s financial aid eligibility be impacted by the program?</a:t>
            </a:r>
            <a:br>
              <a:rPr lang="en-US"/>
            </a:br>
            <a:endParaRPr/>
          </a:p>
        </p:txBody>
      </p:sp>
      <p:sp>
        <p:nvSpPr>
          <p:cNvPr id="265" name="Shape 26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266" name="Shape 266"/>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267" name="Shape 267"/>
          <p:cNvPicPr preferRelativeResize="0"/>
          <p:nvPr/>
        </p:nvPicPr>
        <p:blipFill>
          <a:blip r:embed="rId3">
            <a:alphaModFix/>
          </a:blip>
          <a:stretch>
            <a:fillRect/>
          </a:stretch>
        </p:blipFill>
        <p:spPr>
          <a:xfrm>
            <a:off x="1472575" y="5806150"/>
            <a:ext cx="8868173" cy="936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Credit vs. Noncredit Programs</a:t>
            </a:r>
            <a:endParaRPr/>
          </a:p>
        </p:txBody>
      </p:sp>
      <p:sp>
        <p:nvSpPr>
          <p:cNvPr id="274" name="Shape 274"/>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CCCCO approval needed</a:t>
            </a:r>
            <a:endParaRPr/>
          </a:p>
          <a:p>
            <a:pPr indent="-381000" lvl="0" marL="457200" rtl="0">
              <a:spcBef>
                <a:spcPts val="0"/>
              </a:spcBef>
              <a:spcAft>
                <a:spcPts val="0"/>
              </a:spcAft>
              <a:buSzPts val="2400"/>
              <a:buChar char="●"/>
            </a:pPr>
            <a:r>
              <a:rPr lang="en-US"/>
              <a:t>10 categories of noncredit courses </a:t>
            </a:r>
            <a:endParaRPr/>
          </a:p>
          <a:p>
            <a:pPr indent="-381000" lvl="0" marL="457200" rtl="0">
              <a:spcBef>
                <a:spcPts val="0"/>
              </a:spcBef>
              <a:spcAft>
                <a:spcPts val="0"/>
              </a:spcAft>
              <a:buSzPts val="2400"/>
              <a:buChar char="●"/>
            </a:pPr>
            <a:r>
              <a:rPr lang="en-US"/>
              <a:t>Noncredit enhanced funding (CDCP) (Education Code 84760.5) </a:t>
            </a:r>
            <a:endParaRPr/>
          </a:p>
          <a:p>
            <a:pPr indent="-381000" lvl="0" marL="914400" rtl="0">
              <a:spcBef>
                <a:spcPts val="0"/>
              </a:spcBef>
              <a:spcAft>
                <a:spcPts val="0"/>
              </a:spcAft>
              <a:buSzPts val="2400"/>
              <a:buChar char="●"/>
            </a:pPr>
            <a:r>
              <a:rPr lang="en-US"/>
              <a:t>English as a Second Language</a:t>
            </a:r>
            <a:endParaRPr/>
          </a:p>
          <a:p>
            <a:pPr indent="-381000" lvl="0" marL="914400" rtl="0">
              <a:spcBef>
                <a:spcPts val="0"/>
              </a:spcBef>
              <a:spcAft>
                <a:spcPts val="0"/>
              </a:spcAft>
              <a:buSzPts val="2400"/>
              <a:buChar char="●"/>
            </a:pPr>
            <a:r>
              <a:rPr lang="en-US"/>
              <a:t>Basic Skills</a:t>
            </a:r>
            <a:endParaRPr/>
          </a:p>
          <a:p>
            <a:pPr indent="-381000" lvl="0" marL="914400" rtl="0">
              <a:spcBef>
                <a:spcPts val="0"/>
              </a:spcBef>
              <a:spcAft>
                <a:spcPts val="0"/>
              </a:spcAft>
              <a:buSzPts val="2400"/>
              <a:buChar char="●"/>
            </a:pPr>
            <a:r>
              <a:rPr lang="en-US"/>
              <a:t>Short-term Vocational</a:t>
            </a:r>
            <a:endParaRPr/>
          </a:p>
          <a:p>
            <a:pPr indent="-381000" lvl="0" marL="914400" rtl="0">
              <a:spcBef>
                <a:spcPts val="0"/>
              </a:spcBef>
              <a:spcAft>
                <a:spcPts val="0"/>
              </a:spcAft>
              <a:buSzPts val="2400"/>
              <a:buChar char="●"/>
            </a:pPr>
            <a:r>
              <a:rPr lang="en-US"/>
              <a:t>Workforce Preparation</a:t>
            </a:r>
            <a:endParaRPr/>
          </a:p>
          <a:p>
            <a:pPr indent="0" lvl="0" marL="0">
              <a:spcBef>
                <a:spcPts val="2100"/>
              </a:spcBef>
              <a:spcAft>
                <a:spcPts val="0"/>
              </a:spcAft>
              <a:buNone/>
            </a:pPr>
            <a:r>
              <a:t/>
            </a:r>
            <a:endParaRPr/>
          </a:p>
          <a:p>
            <a:pPr indent="0" lvl="0" marL="0">
              <a:spcBef>
                <a:spcPts val="2100"/>
              </a:spcBef>
              <a:spcAft>
                <a:spcPts val="2100"/>
              </a:spcAft>
              <a:buNone/>
            </a:pPr>
            <a:r>
              <a:t/>
            </a:r>
            <a:endParaRPr/>
          </a:p>
        </p:txBody>
      </p:sp>
      <p:sp>
        <p:nvSpPr>
          <p:cNvPr id="275" name="Shape 27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276" name="Shape 276"/>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277" name="Shape 277"/>
          <p:cNvPicPr preferRelativeResize="0"/>
          <p:nvPr/>
        </p:nvPicPr>
        <p:blipFill>
          <a:blip r:embed="rId3">
            <a:alphaModFix/>
          </a:blip>
          <a:stretch>
            <a:fillRect/>
          </a:stretch>
        </p:blipFill>
        <p:spPr>
          <a:xfrm>
            <a:off x="6733213" y="3016725"/>
            <a:ext cx="2638425" cy="2381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sz="3600"/>
              <a:t>Community Service Courses or Programs</a:t>
            </a:r>
            <a:endParaRPr sz="3600"/>
          </a:p>
        </p:txBody>
      </p:sp>
      <p:sp>
        <p:nvSpPr>
          <p:cNvPr id="284" name="Shape 284"/>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Programs</a:t>
            </a:r>
            <a:r>
              <a:rPr lang="en-US"/>
              <a:t> providing educational offerings to serve a community’s unique needs.</a:t>
            </a:r>
            <a:endParaRPr/>
          </a:p>
          <a:p>
            <a:pPr indent="-381000" lvl="0" marL="457200" rtl="0">
              <a:spcBef>
                <a:spcPts val="0"/>
              </a:spcBef>
              <a:spcAft>
                <a:spcPts val="0"/>
              </a:spcAft>
              <a:buSzPts val="2400"/>
              <a:buChar char="●"/>
            </a:pPr>
            <a:r>
              <a:rPr lang="en-US"/>
              <a:t>Education Code § 78300(a), a college district may “establish and maintain community service classes in civic, vocational, literacy, health, homemaking, technical and general education.” </a:t>
            </a:r>
            <a:endParaRPr/>
          </a:p>
          <a:p>
            <a:pPr indent="-381000" lvl="0" marL="457200" rtl="0">
              <a:spcBef>
                <a:spcPts val="0"/>
              </a:spcBef>
              <a:spcAft>
                <a:spcPts val="0"/>
              </a:spcAft>
              <a:buSzPts val="2400"/>
              <a:buChar char="●"/>
            </a:pPr>
            <a:r>
              <a:rPr lang="en-US"/>
              <a:t>Includes classes in the visual and performing arts and many other areas, and are designed to provide instruction and to contribute to the physical, mental, moral, economic, or civic development” of participants. </a:t>
            </a:r>
            <a:endParaRPr/>
          </a:p>
          <a:p>
            <a:pPr indent="-381000" lvl="0" marL="457200">
              <a:spcBef>
                <a:spcPts val="0"/>
              </a:spcBef>
              <a:spcAft>
                <a:spcPts val="0"/>
              </a:spcAft>
              <a:buSzPts val="2400"/>
              <a:buChar char="●"/>
            </a:pPr>
            <a:r>
              <a:rPr lang="en-US"/>
              <a:t>Community services classes provide no credit units and are offered outside the regular college credit and noncredit programs. </a:t>
            </a:r>
            <a:endParaRPr/>
          </a:p>
        </p:txBody>
      </p:sp>
      <p:sp>
        <p:nvSpPr>
          <p:cNvPr id="285" name="Shape 28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286" name="Shape 286"/>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sz="3600"/>
              <a:t>Community Service Courses or Programs</a:t>
            </a:r>
            <a:endParaRPr sz="3600"/>
          </a:p>
        </p:txBody>
      </p:sp>
      <p:sp>
        <p:nvSpPr>
          <p:cNvPr id="293" name="Shape 293"/>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Title 5 explicitly states that general apportionment funds may not be used to fund community services</a:t>
            </a:r>
            <a:endParaRPr/>
          </a:p>
          <a:p>
            <a:pPr indent="-381000" lvl="0" marL="457200" rtl="0">
              <a:spcBef>
                <a:spcPts val="0"/>
              </a:spcBef>
              <a:spcAft>
                <a:spcPts val="0"/>
              </a:spcAft>
              <a:buSzPts val="2400"/>
              <a:buChar char="●"/>
            </a:pPr>
            <a:r>
              <a:rPr lang="en-US"/>
              <a:t>Students who pay a fee intended to cover the full cost of the course</a:t>
            </a:r>
            <a:endParaRPr/>
          </a:p>
          <a:p>
            <a:pPr indent="-381000" lvl="0" marL="457200" rtl="0">
              <a:spcBef>
                <a:spcPts val="0"/>
              </a:spcBef>
              <a:spcAft>
                <a:spcPts val="0"/>
              </a:spcAft>
              <a:buSzPts val="2400"/>
              <a:buChar char="●"/>
            </a:pPr>
            <a:r>
              <a:rPr lang="en-US"/>
              <a:t>Community services class fees cover the direct costs of instruction such as the costs of the instructor or supplies and indirect administrative costs such as staff support and facilities costs</a:t>
            </a:r>
            <a:endParaRPr/>
          </a:p>
          <a:p>
            <a:pPr indent="-381000" lvl="0" marL="457200" rtl="0">
              <a:spcBef>
                <a:spcPts val="0"/>
              </a:spcBef>
              <a:spcAft>
                <a:spcPts val="0"/>
              </a:spcAft>
              <a:buSzPts val="2400"/>
              <a:buChar char="●"/>
            </a:pPr>
            <a:r>
              <a:rPr lang="en-US"/>
              <a:t>Community services program is not required to be included in the college’s catalog and does not generate full-time equivalent student (FTES) apportionment</a:t>
            </a:r>
            <a:endParaRPr/>
          </a:p>
        </p:txBody>
      </p:sp>
      <p:sp>
        <p:nvSpPr>
          <p:cNvPr id="294" name="Shape 29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295" name="Shape 295"/>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Grant-Funded Programs</a:t>
            </a:r>
            <a:endParaRPr/>
          </a:p>
        </p:txBody>
      </p:sp>
      <p:sp>
        <p:nvSpPr>
          <p:cNvPr id="302" name="Shape 30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Partnerships with external agencies or seek local, state, or federal funding sources.</a:t>
            </a:r>
            <a:endParaRPr/>
          </a:p>
          <a:p>
            <a:pPr indent="-381000" lvl="0" marL="457200" rtl="0">
              <a:spcBef>
                <a:spcPts val="0"/>
              </a:spcBef>
              <a:spcAft>
                <a:spcPts val="0"/>
              </a:spcAft>
              <a:buSzPts val="2400"/>
              <a:buChar char="●"/>
            </a:pPr>
            <a:r>
              <a:rPr lang="en-US"/>
              <a:t>Typically these funds may only be used for a specific purpose and reporting is required. </a:t>
            </a:r>
            <a:endParaRPr/>
          </a:p>
          <a:p>
            <a:pPr indent="-381000" lvl="0" marL="457200" rtl="0">
              <a:spcBef>
                <a:spcPts val="0"/>
              </a:spcBef>
              <a:spcAft>
                <a:spcPts val="0"/>
              </a:spcAft>
              <a:buSzPts val="2400"/>
              <a:buChar char="●"/>
            </a:pPr>
            <a:r>
              <a:rPr lang="en-US"/>
              <a:t>Programs established through external funding, should be led first and foremost by faculty in consultation with administrative partners. </a:t>
            </a:r>
            <a:endParaRPr/>
          </a:p>
          <a:p>
            <a:pPr indent="-381000" lvl="0" marL="457200" rtl="0">
              <a:spcBef>
                <a:spcPts val="0"/>
              </a:spcBef>
              <a:spcAft>
                <a:spcPts val="0"/>
              </a:spcAft>
              <a:buSzPts val="2400"/>
              <a:buChar char="●"/>
            </a:pPr>
            <a:r>
              <a:rPr lang="en-US"/>
              <a:t>Faculty and administration should mutually agree on processes for applying for external funding sources and the dispensation and reporting around those funds as part of its budget process. </a:t>
            </a:r>
            <a:endParaRPr/>
          </a:p>
        </p:txBody>
      </p:sp>
      <p:sp>
        <p:nvSpPr>
          <p:cNvPr id="303" name="Shape 30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304" name="Shape 30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Role of Faculty and Administration</a:t>
            </a:r>
            <a:endParaRPr/>
          </a:p>
        </p:txBody>
      </p:sp>
      <p:sp>
        <p:nvSpPr>
          <p:cNvPr id="311" name="Shape 311"/>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a:spcBef>
                <a:spcPts val="0"/>
              </a:spcBef>
              <a:spcAft>
                <a:spcPts val="0"/>
              </a:spcAft>
              <a:buSzPts val="2400"/>
              <a:buChar char="●"/>
            </a:pPr>
            <a:r>
              <a:rPr lang="en-US"/>
              <a:t>10 + 1 typically place “educational </a:t>
            </a:r>
            <a:r>
              <a:rPr lang="en-US"/>
              <a:t>program</a:t>
            </a:r>
            <a:r>
              <a:rPr lang="en-US"/>
              <a:t> development” in “rely primarily”</a:t>
            </a:r>
            <a:endParaRPr/>
          </a:p>
          <a:p>
            <a:pPr indent="-381000" lvl="0" marL="457200">
              <a:spcBef>
                <a:spcPts val="0"/>
              </a:spcBef>
              <a:spcAft>
                <a:spcPts val="0"/>
              </a:spcAft>
              <a:buSzPts val="2400"/>
              <a:buChar char="●"/>
            </a:pPr>
            <a:r>
              <a:rPr lang="en-US"/>
              <a:t>Determination of student need by faculty, with support from administration</a:t>
            </a:r>
            <a:endParaRPr/>
          </a:p>
          <a:p>
            <a:pPr indent="-381000" lvl="0" marL="457200">
              <a:spcBef>
                <a:spcPts val="0"/>
              </a:spcBef>
              <a:spcAft>
                <a:spcPts val="0"/>
              </a:spcAft>
              <a:buSzPts val="2400"/>
              <a:buChar char="●"/>
            </a:pPr>
            <a:r>
              <a:rPr lang="en-US"/>
              <a:t>Administrative or industry partners may be the impetus for a program </a:t>
            </a:r>
            <a:endParaRPr/>
          </a:p>
          <a:p>
            <a:pPr indent="-381000" lvl="0" marL="457200">
              <a:spcBef>
                <a:spcPts val="0"/>
              </a:spcBef>
              <a:spcAft>
                <a:spcPts val="0"/>
              </a:spcAft>
              <a:buSzPts val="2400"/>
              <a:buChar char="●"/>
            </a:pPr>
            <a:r>
              <a:rPr lang="en-US"/>
              <a:t>programs are developed based on stated student learning outcomes determined by faculty in consultation with students, administrators, advisory boards, and other stakeholders. </a:t>
            </a:r>
            <a:endParaRPr/>
          </a:p>
          <a:p>
            <a:pPr indent="-381000" lvl="0" marL="457200" rtl="0">
              <a:spcBef>
                <a:spcPts val="0"/>
              </a:spcBef>
              <a:spcAft>
                <a:spcPts val="0"/>
              </a:spcAft>
              <a:buSzPts val="2400"/>
              <a:buChar char="●"/>
            </a:pPr>
            <a:r>
              <a:rPr lang="en-US"/>
              <a:t>Courses are developed in alignment with program student learning outcomes that support students’ end goals (employability/transfer)</a:t>
            </a:r>
            <a:endParaRPr/>
          </a:p>
          <a:p>
            <a:pPr indent="0" lvl="0" marL="0">
              <a:spcBef>
                <a:spcPts val="2100"/>
              </a:spcBef>
              <a:spcAft>
                <a:spcPts val="2100"/>
              </a:spcAft>
              <a:buNone/>
            </a:pPr>
            <a:r>
              <a:t/>
            </a:r>
            <a:endParaRPr/>
          </a:p>
        </p:txBody>
      </p:sp>
      <p:sp>
        <p:nvSpPr>
          <p:cNvPr id="312" name="Shape 3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313" name="Shape 313"/>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Program Evaluation: SLOs</a:t>
            </a:r>
            <a:endParaRPr/>
          </a:p>
        </p:txBody>
      </p:sp>
      <p:sp>
        <p:nvSpPr>
          <p:cNvPr id="320" name="Shape 320"/>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Program evaluation is a </a:t>
            </a:r>
            <a:r>
              <a:rPr lang="en-US"/>
              <a:t>process by which institutions seek improvement of instructional delivery and learning outcome success through introspection and reflection upon the program’s components, processes, and systems</a:t>
            </a:r>
            <a:endParaRPr/>
          </a:p>
          <a:p>
            <a:pPr indent="-381000" lvl="0" marL="457200" rtl="0">
              <a:spcBef>
                <a:spcPts val="0"/>
              </a:spcBef>
              <a:spcAft>
                <a:spcPts val="0"/>
              </a:spcAft>
              <a:buSzPts val="2400"/>
              <a:buChar char="●"/>
            </a:pPr>
            <a:r>
              <a:rPr lang="en-US"/>
              <a:t>SLO assessment of program student learning outcomes and the use of assessment data to inform program planning are central to several accreditation standards</a:t>
            </a:r>
            <a:endParaRPr/>
          </a:p>
          <a:p>
            <a:pPr indent="-381000" lvl="0" marL="457200" rtl="0">
              <a:spcBef>
                <a:spcPts val="0"/>
              </a:spcBef>
              <a:spcAft>
                <a:spcPts val="0"/>
              </a:spcAft>
              <a:buSzPts val="2400"/>
              <a:buChar char="●"/>
            </a:pPr>
            <a:r>
              <a:rPr lang="en-US"/>
              <a:t>SLO assessment should be done regularly and with adequate documentation that the assessment results are used in planning</a:t>
            </a:r>
            <a:endParaRPr/>
          </a:p>
          <a:p>
            <a:pPr indent="-381000" lvl="0" marL="457200">
              <a:spcBef>
                <a:spcPts val="0"/>
              </a:spcBef>
              <a:spcAft>
                <a:spcPts val="0"/>
              </a:spcAft>
              <a:buSzPts val="2400"/>
              <a:buChar char="●"/>
            </a:pPr>
            <a:r>
              <a:rPr lang="en-US"/>
              <a:t>Faculty can “own their SLOs” and ask questions that they want to know the </a:t>
            </a:r>
            <a:r>
              <a:rPr lang="en-US"/>
              <a:t>answers</a:t>
            </a:r>
            <a:r>
              <a:rPr lang="en-US"/>
              <a:t> to and are relevant for them</a:t>
            </a:r>
            <a:endParaRPr/>
          </a:p>
        </p:txBody>
      </p:sp>
      <p:sp>
        <p:nvSpPr>
          <p:cNvPr id="321" name="Shape 3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322" name="Shape 322"/>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Program Evaluation: Data</a:t>
            </a:r>
            <a:endParaRPr/>
          </a:p>
        </p:txBody>
      </p:sp>
      <p:sp>
        <p:nvSpPr>
          <p:cNvPr id="329" name="Shape 329"/>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Program statistics and data should ask relevant questions</a:t>
            </a:r>
            <a:endParaRPr/>
          </a:p>
          <a:p>
            <a:pPr indent="-381000" lvl="0" marL="457200" marR="0" rtl="0" algn="l">
              <a:lnSpc>
                <a:spcPct val="115000"/>
              </a:lnSpc>
              <a:spcBef>
                <a:spcPts val="0"/>
              </a:spcBef>
              <a:spcAft>
                <a:spcPts val="0"/>
              </a:spcAft>
              <a:buClr>
                <a:schemeClr val="dk2"/>
              </a:buClr>
              <a:buSzPts val="2400"/>
              <a:buFont typeface="Proxima Nova"/>
              <a:buChar char="●"/>
            </a:pPr>
            <a:r>
              <a:rPr lang="en-US"/>
              <a:t>Data on course and degree/certificate completion are mandated at the federal and state levels, and by accrediting bodies. </a:t>
            </a:r>
            <a:endParaRPr/>
          </a:p>
          <a:p>
            <a:pPr indent="-381000" lvl="0" marL="457200" marR="0" rtl="0" algn="l">
              <a:lnSpc>
                <a:spcPct val="115000"/>
              </a:lnSpc>
              <a:spcBef>
                <a:spcPts val="0"/>
              </a:spcBef>
              <a:spcAft>
                <a:spcPts val="0"/>
              </a:spcAft>
              <a:buClr>
                <a:schemeClr val="dk2"/>
              </a:buClr>
              <a:buSzPts val="2400"/>
              <a:buFont typeface="Proxima Nova"/>
              <a:buChar char="●"/>
            </a:pPr>
            <a:r>
              <a:rPr lang="en-US"/>
              <a:t>The data should be accessible and consistent with the CCCCO.</a:t>
            </a:r>
            <a:endParaRPr/>
          </a:p>
          <a:p>
            <a:pPr indent="-381000" lvl="0" marL="457200" marR="0" rtl="0" algn="l">
              <a:lnSpc>
                <a:spcPct val="115000"/>
              </a:lnSpc>
              <a:spcBef>
                <a:spcPts val="0"/>
              </a:spcBef>
              <a:spcAft>
                <a:spcPts val="0"/>
              </a:spcAft>
              <a:buClr>
                <a:schemeClr val="dk2"/>
              </a:buClr>
              <a:buSzPts val="2400"/>
              <a:buFont typeface="Proxima Nova"/>
              <a:buChar char="●"/>
            </a:pPr>
            <a:r>
              <a:rPr lang="en-US"/>
              <a:t>Data </a:t>
            </a:r>
            <a:r>
              <a:rPr lang="en-US"/>
              <a:t>disaggregated</a:t>
            </a:r>
            <a:r>
              <a:rPr lang="en-US"/>
              <a:t> by student demographics can be difficult to interpret and draw conclusions</a:t>
            </a:r>
            <a:endParaRPr/>
          </a:p>
          <a:p>
            <a:pPr indent="-381000" lvl="0" marL="457200" marR="0" rtl="0" algn="l">
              <a:lnSpc>
                <a:spcPct val="115000"/>
              </a:lnSpc>
              <a:spcBef>
                <a:spcPts val="0"/>
              </a:spcBef>
              <a:spcAft>
                <a:spcPts val="0"/>
              </a:spcAft>
              <a:buClr>
                <a:schemeClr val="dk2"/>
              </a:buClr>
              <a:buSzPts val="2400"/>
              <a:buFont typeface="Proxima Nova"/>
              <a:buChar char="●"/>
            </a:pPr>
            <a:r>
              <a:rPr lang="en-US"/>
              <a:t>Colleges should develop a culture of “data literacy” and offer professional development opportunities for anyone involved in program review to feel comfortable discussing data and performance metrics that have been adopted by the college</a:t>
            </a:r>
            <a:br>
              <a:rPr lang="en-US"/>
            </a:br>
            <a:endParaRPr/>
          </a:p>
        </p:txBody>
      </p:sp>
      <p:sp>
        <p:nvSpPr>
          <p:cNvPr id="330" name="Shape 33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331" name="Shape 331"/>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sz="3400"/>
              <a:t>Guided Pathways and Program Development?</a:t>
            </a:r>
            <a:endParaRPr sz="3400"/>
          </a:p>
        </p:txBody>
      </p:sp>
      <p:sp>
        <p:nvSpPr>
          <p:cNvPr id="338" name="Shape 338"/>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a:spcBef>
                <a:spcPts val="0"/>
              </a:spcBef>
              <a:spcAft>
                <a:spcPts val="0"/>
              </a:spcAft>
              <a:buSzPts val="2400"/>
              <a:buChar char="●"/>
            </a:pPr>
            <a:r>
              <a:rPr lang="en-US"/>
              <a:t>Begin with the end in mind</a:t>
            </a:r>
            <a:endParaRPr/>
          </a:p>
          <a:p>
            <a:pPr indent="-381000" lvl="0" marL="457200">
              <a:spcBef>
                <a:spcPts val="0"/>
              </a:spcBef>
              <a:spcAft>
                <a:spcPts val="0"/>
              </a:spcAft>
              <a:buSzPts val="2400"/>
              <a:buChar char="●"/>
            </a:pPr>
            <a:r>
              <a:rPr lang="en-US"/>
              <a:t>Consider</a:t>
            </a:r>
            <a:r>
              <a:rPr lang="en-US"/>
              <a:t> </a:t>
            </a:r>
            <a:r>
              <a:rPr lang="en-US"/>
              <a:t>curriculum</a:t>
            </a:r>
            <a:r>
              <a:rPr lang="en-US"/>
              <a:t> in pedagogical and </a:t>
            </a:r>
            <a:r>
              <a:rPr lang="en-US"/>
              <a:t>scheduling</a:t>
            </a:r>
            <a:r>
              <a:rPr lang="en-US"/>
              <a:t> terms (program mapping)</a:t>
            </a:r>
            <a:endParaRPr/>
          </a:p>
          <a:p>
            <a:pPr indent="-381000" lvl="0" marL="457200">
              <a:spcBef>
                <a:spcPts val="0"/>
              </a:spcBef>
              <a:spcAft>
                <a:spcPts val="0"/>
              </a:spcAft>
              <a:buSzPts val="2400"/>
              <a:buChar char="●"/>
            </a:pPr>
            <a:r>
              <a:rPr lang="en-US"/>
              <a:t>Consider how programs relate to each other (meta majors / stackable certificates) </a:t>
            </a:r>
            <a:endParaRPr/>
          </a:p>
          <a:p>
            <a:pPr indent="-381000" lvl="0" marL="457200">
              <a:spcBef>
                <a:spcPts val="0"/>
              </a:spcBef>
              <a:spcAft>
                <a:spcPts val="0"/>
              </a:spcAft>
              <a:buSzPts val="2400"/>
              <a:buChar char="●"/>
            </a:pPr>
            <a:r>
              <a:rPr lang="en-US"/>
              <a:t>Consider supports needed for students to enter/complete the program</a:t>
            </a:r>
            <a:endParaRPr/>
          </a:p>
          <a:p>
            <a:pPr indent="-381000" lvl="0" marL="457200" rtl="0">
              <a:spcBef>
                <a:spcPts val="0"/>
              </a:spcBef>
              <a:spcAft>
                <a:spcPts val="0"/>
              </a:spcAft>
              <a:buSzPts val="2400"/>
              <a:buChar char="●"/>
            </a:pPr>
            <a:r>
              <a:rPr lang="en-US"/>
              <a:t>What’s the “right math” for the program (AA/AS/ADT)? </a:t>
            </a:r>
            <a:endParaRPr/>
          </a:p>
        </p:txBody>
      </p:sp>
      <p:sp>
        <p:nvSpPr>
          <p:cNvPr id="339" name="Shape 3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340" name="Shape 340"/>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341" name="Shape 341"/>
          <p:cNvPicPr preferRelativeResize="0"/>
          <p:nvPr/>
        </p:nvPicPr>
        <p:blipFill rotWithShape="1">
          <a:blip r:embed="rId3">
            <a:alphaModFix/>
          </a:blip>
          <a:srcRect b="0" l="14704" r="14704" t="0"/>
          <a:stretch/>
        </p:blipFill>
        <p:spPr>
          <a:xfrm>
            <a:off x="1788150" y="4238950"/>
            <a:ext cx="2966174" cy="250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What Brings You Here?</a:t>
            </a:r>
            <a:br>
              <a:rPr lang="en-US"/>
            </a:br>
            <a:endParaRPr/>
          </a:p>
        </p:txBody>
      </p:sp>
      <p:sp>
        <p:nvSpPr>
          <p:cNvPr id="91" name="Shape 91"/>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2100"/>
              </a:spcAft>
              <a:buNone/>
            </a:pPr>
            <a:r>
              <a:rPr lang="en-US"/>
              <a:t>What questions do you have?</a:t>
            </a:r>
            <a:br>
              <a:rPr lang="en-US"/>
            </a:br>
            <a:r>
              <a:rPr lang="en-US"/>
              <a:t>What misconceptions have you seen?</a:t>
            </a:r>
            <a:br>
              <a:rPr lang="en-US"/>
            </a:br>
            <a:r>
              <a:rPr lang="en-US"/>
              <a:t>What barriers do you face?</a:t>
            </a:r>
            <a:br>
              <a:rPr lang="en-US"/>
            </a:br>
            <a:endParaRPr/>
          </a:p>
        </p:txBody>
      </p:sp>
      <p:sp>
        <p:nvSpPr>
          <p:cNvPr id="92" name="Shape 9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93" name="Shape 93"/>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94" name="Shape 94"/>
          <p:cNvPicPr preferRelativeResize="0"/>
          <p:nvPr/>
        </p:nvPicPr>
        <p:blipFill>
          <a:blip r:embed="rId3">
            <a:alphaModFix/>
          </a:blip>
          <a:stretch>
            <a:fillRect/>
          </a:stretch>
        </p:blipFill>
        <p:spPr>
          <a:xfrm>
            <a:off x="4667200" y="3154825"/>
            <a:ext cx="2857500" cy="1600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p:nvPr/>
        </p:nvSpPr>
        <p:spPr>
          <a:xfrm>
            <a:off x="477329" y="569191"/>
            <a:ext cx="6096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47" name="Shape 34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sp>
        <p:nvSpPr>
          <p:cNvPr id="348" name="Shape 34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
        <p:nvSpPr>
          <p:cNvPr id="349" name="Shape 349"/>
          <p:cNvSpPr txBox="1"/>
          <p:nvPr/>
        </p:nvSpPr>
        <p:spPr>
          <a:xfrm>
            <a:off x="610075" y="1919665"/>
            <a:ext cx="10515600" cy="1500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A0D00"/>
              </a:buClr>
              <a:buSzPts val="2400"/>
              <a:buFont typeface="Arial"/>
              <a:buNone/>
            </a:pPr>
            <a:r>
              <a:rPr b="1" i="1" lang="en-US" sz="2400" u="none" cap="none">
                <a:solidFill>
                  <a:srgbClr val="1A0D00"/>
                </a:solidFill>
                <a:latin typeface="Georgia"/>
                <a:ea typeface="Georgia"/>
                <a:cs typeface="Georgia"/>
                <a:sym typeface="Georgia"/>
              </a:rPr>
              <a:t>QUESTIONS? </a:t>
            </a:r>
            <a:endParaRPr b="1" i="1" sz="2400" u="none" cap="none">
              <a:solidFill>
                <a:srgbClr val="1A0D00"/>
              </a:solidFill>
              <a:latin typeface="Georgia"/>
              <a:ea typeface="Georgia"/>
              <a:cs typeface="Georgia"/>
              <a:sym typeface="Georgia"/>
            </a:endParaRPr>
          </a:p>
        </p:txBody>
      </p:sp>
      <p:pic>
        <p:nvPicPr>
          <p:cNvPr id="350" name="Shape 350"/>
          <p:cNvPicPr preferRelativeResize="0"/>
          <p:nvPr/>
        </p:nvPicPr>
        <p:blipFill>
          <a:blip r:embed="rId3">
            <a:alphaModFix/>
          </a:blip>
          <a:stretch>
            <a:fillRect/>
          </a:stretch>
        </p:blipFill>
        <p:spPr>
          <a:xfrm>
            <a:off x="3244800" y="2857125"/>
            <a:ext cx="5085775" cy="2631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Resolution 9.02 Spring 2016</a:t>
            </a:r>
            <a:br>
              <a:rPr lang="en-US"/>
            </a:br>
            <a:endParaRPr/>
          </a:p>
        </p:txBody>
      </p:sp>
      <p:sp>
        <p:nvSpPr>
          <p:cNvPr id="101" name="Shape 101"/>
          <p:cNvSpPr txBox="1"/>
          <p:nvPr>
            <p:ph idx="1" type="body"/>
          </p:nvPr>
        </p:nvSpPr>
        <p:spPr>
          <a:xfrm>
            <a:off x="525150" y="1509658"/>
            <a:ext cx="11360700" cy="4555200"/>
          </a:xfrm>
          <a:prstGeom prst="rect">
            <a:avLst/>
          </a:prstGeom>
        </p:spPr>
        <p:txBody>
          <a:bodyPr anchorCtr="0" anchor="t" bIns="121900" lIns="121900" spcFirstLastPara="1" rIns="121900" wrap="square" tIns="121900">
            <a:noAutofit/>
          </a:bodyPr>
          <a:lstStyle/>
          <a:p>
            <a:pPr indent="0" lvl="0" marL="0">
              <a:spcBef>
                <a:spcPts val="0"/>
              </a:spcBef>
              <a:spcAft>
                <a:spcPts val="2100"/>
              </a:spcAft>
              <a:buNone/>
            </a:pPr>
            <a:r>
              <a:rPr lang="en-US"/>
              <a:t>Resolved, That the Academic Senate for California Community Colleges develop a paper on effective practices for developing and revising all educational programs and bring the paper to the Spring 2017 Plenary Session for approval.</a:t>
            </a:r>
            <a:endParaRPr/>
          </a:p>
        </p:txBody>
      </p:sp>
      <p:sp>
        <p:nvSpPr>
          <p:cNvPr id="102" name="Shape 10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103" name="Shape 103"/>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04" name="Shape 104"/>
          <p:cNvPicPr preferRelativeResize="0"/>
          <p:nvPr/>
        </p:nvPicPr>
        <p:blipFill>
          <a:blip r:embed="rId3">
            <a:alphaModFix/>
          </a:blip>
          <a:stretch>
            <a:fillRect/>
          </a:stretch>
        </p:blipFill>
        <p:spPr>
          <a:xfrm>
            <a:off x="3928700" y="3089375"/>
            <a:ext cx="3268974" cy="2374775"/>
          </a:xfrm>
          <a:prstGeom prst="rect">
            <a:avLst/>
          </a:prstGeom>
          <a:noFill/>
          <a:ln>
            <a:noFill/>
          </a:ln>
        </p:spPr>
      </p:pic>
      <p:sp>
        <p:nvSpPr>
          <p:cNvPr id="105" name="Shape 105"/>
          <p:cNvSpPr txBox="1"/>
          <p:nvPr/>
        </p:nvSpPr>
        <p:spPr>
          <a:xfrm flipH="1" rot="10800000">
            <a:off x="9803150" y="-121030"/>
            <a:ext cx="189300" cy="16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What Does Title 5 Say?</a:t>
            </a:r>
            <a:br>
              <a:rPr lang="en-US"/>
            </a:br>
            <a:endParaRPr/>
          </a:p>
        </p:txBody>
      </p:sp>
      <p:sp>
        <p:nvSpPr>
          <p:cNvPr id="112" name="Shape 11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a:spcBef>
                <a:spcPts val="0"/>
              </a:spcBef>
              <a:spcAft>
                <a:spcPts val="2100"/>
              </a:spcAft>
              <a:buNone/>
            </a:pPr>
            <a:r>
              <a:rPr lang="en-US"/>
              <a:t>Title 5 §55000 (m) “Educational program” is an organized sequence of courses leading to a defined objective, a degree, a certificate, a diploma, a license, or transfer to another institution of higher education. </a:t>
            </a:r>
            <a:br>
              <a:rPr lang="en-US"/>
            </a:br>
            <a:endParaRPr/>
          </a:p>
        </p:txBody>
      </p:sp>
      <p:sp>
        <p:nvSpPr>
          <p:cNvPr id="113" name="Shape 1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114" name="Shape 11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15" name="Shape 115"/>
          <p:cNvPicPr preferRelativeResize="0"/>
          <p:nvPr/>
        </p:nvPicPr>
        <p:blipFill>
          <a:blip r:embed="rId3">
            <a:alphaModFix/>
          </a:blip>
          <a:stretch>
            <a:fillRect/>
          </a:stretch>
        </p:blipFill>
        <p:spPr>
          <a:xfrm>
            <a:off x="4781363" y="3129325"/>
            <a:ext cx="2629275" cy="261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What About T5 and ACCJC?</a:t>
            </a:r>
            <a:br>
              <a:rPr lang="en-US"/>
            </a:br>
            <a:endParaRPr/>
          </a:p>
        </p:txBody>
      </p:sp>
      <p:sp>
        <p:nvSpPr>
          <p:cNvPr id="122" name="Shape 12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spcBef>
                <a:spcPts val="0"/>
              </a:spcBef>
              <a:spcAft>
                <a:spcPts val="0"/>
              </a:spcAft>
              <a:buSzPts val="2400"/>
              <a:buChar char="●"/>
            </a:pPr>
            <a:r>
              <a:rPr lang="en-US"/>
              <a:t>ACCJC’s definition of a program is broader than T5</a:t>
            </a:r>
            <a:endParaRPr/>
          </a:p>
          <a:p>
            <a:pPr indent="-381000" lvl="0" marL="457200" rtl="0">
              <a:spcBef>
                <a:spcPts val="0"/>
              </a:spcBef>
              <a:spcAft>
                <a:spcPts val="0"/>
              </a:spcAft>
              <a:buSzPts val="2400"/>
              <a:buChar char="●"/>
            </a:pPr>
            <a:r>
              <a:rPr lang="en-US"/>
              <a:t>Definition includes instructional programs, student and learning support services programs, and resource management </a:t>
            </a:r>
            <a:endParaRPr/>
          </a:p>
          <a:p>
            <a:pPr indent="-381000" lvl="0" marL="457200" rtl="0">
              <a:spcBef>
                <a:spcPts val="0"/>
              </a:spcBef>
              <a:spcAft>
                <a:spcPts val="0"/>
              </a:spcAft>
              <a:buSzPts val="2400"/>
              <a:buChar char="●"/>
            </a:pPr>
            <a:r>
              <a:rPr lang="en-US"/>
              <a:t>Metrics for program evaluation vary between academic programs and others</a:t>
            </a:r>
            <a:endParaRPr/>
          </a:p>
          <a:p>
            <a:pPr indent="-381000" lvl="0" marL="457200" rtl="0">
              <a:spcBef>
                <a:spcPts val="0"/>
              </a:spcBef>
              <a:spcAft>
                <a:spcPts val="0"/>
              </a:spcAft>
              <a:buSzPts val="2400"/>
              <a:buChar char="●"/>
            </a:pPr>
            <a:r>
              <a:rPr lang="en-US"/>
              <a:t>student learning outcomes for academic programs</a:t>
            </a:r>
            <a:endParaRPr/>
          </a:p>
          <a:p>
            <a:pPr indent="-381000" lvl="0" marL="457200">
              <a:spcBef>
                <a:spcPts val="0"/>
              </a:spcBef>
              <a:spcAft>
                <a:spcPts val="0"/>
              </a:spcAft>
              <a:buSzPts val="2400"/>
              <a:buChar char="●"/>
            </a:pPr>
            <a:r>
              <a:rPr lang="en-US"/>
              <a:t>service or administrative outcomes for non-</a:t>
            </a:r>
            <a:r>
              <a:rPr lang="en-US"/>
              <a:t>academic</a:t>
            </a:r>
            <a:r>
              <a:rPr lang="en-US"/>
              <a:t> programs </a:t>
            </a:r>
            <a:br>
              <a:rPr lang="en-US"/>
            </a:br>
            <a:endParaRPr/>
          </a:p>
        </p:txBody>
      </p:sp>
      <p:sp>
        <p:nvSpPr>
          <p:cNvPr id="123" name="Shape 1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124" name="Shape 12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25" name="Shape 125"/>
          <p:cNvPicPr preferRelativeResize="0"/>
          <p:nvPr/>
        </p:nvPicPr>
        <p:blipFill>
          <a:blip r:embed="rId3">
            <a:alphaModFix/>
          </a:blip>
          <a:stretch>
            <a:fillRect/>
          </a:stretch>
        </p:blipFill>
        <p:spPr>
          <a:xfrm>
            <a:off x="2624075" y="4316375"/>
            <a:ext cx="6943725" cy="156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Why</a:t>
            </a:r>
            <a:r>
              <a:rPr lang="en-US"/>
              <a:t> Create a Program? </a:t>
            </a:r>
            <a:endParaRPr/>
          </a:p>
        </p:txBody>
      </p:sp>
      <p:sp>
        <p:nvSpPr>
          <p:cNvPr id="132" name="Shape 13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a:spcBef>
                <a:spcPts val="0"/>
              </a:spcBef>
              <a:spcAft>
                <a:spcPts val="0"/>
              </a:spcAft>
              <a:buNone/>
            </a:pPr>
            <a:r>
              <a:rPr lang="en-US"/>
              <a:t>Five Areas Listed in T5:</a:t>
            </a:r>
            <a:endParaRPr/>
          </a:p>
          <a:p>
            <a:pPr indent="-381000" lvl="0" marL="457200">
              <a:spcBef>
                <a:spcPts val="2100"/>
              </a:spcBef>
              <a:spcAft>
                <a:spcPts val="0"/>
              </a:spcAft>
              <a:buSzPts val="2400"/>
              <a:buChar char="●"/>
            </a:pPr>
            <a:r>
              <a:rPr lang="en-US"/>
              <a:t>Appropriateness to the Mission</a:t>
            </a:r>
            <a:br>
              <a:rPr lang="en-US"/>
            </a:br>
            <a:r>
              <a:rPr lang="en-US"/>
              <a:t>Programs must be directed at the appropriate level for community colleges. Programs must address a valid transfer, occupational, basic skills, civic education, or lifelong learning purpose. Programs should also be congruent with the mission statement and master plan of the college and district. </a:t>
            </a:r>
            <a:endParaRPr/>
          </a:p>
        </p:txBody>
      </p:sp>
      <p:sp>
        <p:nvSpPr>
          <p:cNvPr id="133" name="Shape 13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134" name="Shape 13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35" name="Shape 135"/>
          <p:cNvPicPr preferRelativeResize="0"/>
          <p:nvPr/>
        </p:nvPicPr>
        <p:blipFill>
          <a:blip r:embed="rId3">
            <a:alphaModFix/>
          </a:blip>
          <a:stretch>
            <a:fillRect/>
          </a:stretch>
        </p:blipFill>
        <p:spPr>
          <a:xfrm>
            <a:off x="7361950" y="788800"/>
            <a:ext cx="2979824" cy="1931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Why Create a Program? </a:t>
            </a:r>
            <a:endParaRPr/>
          </a:p>
        </p:txBody>
      </p:sp>
      <p:sp>
        <p:nvSpPr>
          <p:cNvPr id="142" name="Shape 14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Five Areas Listed in T5:</a:t>
            </a:r>
            <a:endParaRPr/>
          </a:p>
          <a:p>
            <a:pPr indent="-381000" lvl="0" marL="457200" rtl="0">
              <a:spcBef>
                <a:spcPts val="2100"/>
              </a:spcBef>
              <a:spcAft>
                <a:spcPts val="0"/>
              </a:spcAft>
              <a:buSzPts val="2400"/>
              <a:buChar char="●"/>
            </a:pPr>
            <a:r>
              <a:rPr lang="en-US"/>
              <a:t>Need</a:t>
            </a:r>
            <a:br>
              <a:rPr lang="en-US"/>
            </a:br>
            <a:r>
              <a:rPr lang="en-US"/>
              <a:t>New programs that meet stated goals and objectives in the region must not cause harmful competition with an existing program at another college. Need is determined by multiple factors, including but not limited to;  educational master plan, accreditation standards, program review, economic development interests, labor market data, and community surveys. </a:t>
            </a:r>
            <a:endParaRPr/>
          </a:p>
        </p:txBody>
      </p:sp>
      <p:sp>
        <p:nvSpPr>
          <p:cNvPr id="143" name="Shape 14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144" name="Shape 14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45" name="Shape 145"/>
          <p:cNvPicPr preferRelativeResize="0"/>
          <p:nvPr/>
        </p:nvPicPr>
        <p:blipFill rotWithShape="1">
          <a:blip r:embed="rId3">
            <a:alphaModFix/>
          </a:blip>
          <a:srcRect b="1190" l="0" r="0" t="1190"/>
          <a:stretch/>
        </p:blipFill>
        <p:spPr>
          <a:xfrm>
            <a:off x="8153400" y="593375"/>
            <a:ext cx="3143200" cy="193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Why Create a Program? </a:t>
            </a:r>
            <a:endParaRPr/>
          </a:p>
        </p:txBody>
      </p:sp>
      <p:sp>
        <p:nvSpPr>
          <p:cNvPr id="152" name="Shape 15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a:t>Five Areas Listed in T5:</a:t>
            </a:r>
            <a:endParaRPr/>
          </a:p>
          <a:p>
            <a:pPr indent="-381000" lvl="0" marL="457200" rtl="0">
              <a:spcBef>
                <a:spcPts val="2100"/>
              </a:spcBef>
              <a:spcAft>
                <a:spcPts val="0"/>
              </a:spcAft>
              <a:buSzPts val="2400"/>
              <a:buChar char="●"/>
            </a:pPr>
            <a:r>
              <a:rPr lang="en-US"/>
              <a:t>Curriculum Standards</a:t>
            </a:r>
            <a:br>
              <a:rPr lang="en-US"/>
            </a:br>
            <a:r>
              <a:rPr lang="en-US"/>
              <a:t>Title 5 mandates that all credit and noncredit curriculum be approved by the college curriculum committee and the district governing board. CTE credit programs must be reviewed by Career Technical Education Regional Consortia. The proposed program must be consistent with requirements of accrediting agencies as applicable. Programs are designed so that successful completion of the program requirements will enable students to fulfill the program goals and objectives.</a:t>
            </a:r>
            <a:endParaRPr/>
          </a:p>
        </p:txBody>
      </p:sp>
      <p:sp>
        <p:nvSpPr>
          <p:cNvPr id="153" name="Shape 15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spcBef>
                <a:spcPts val="0"/>
              </a:spcBef>
              <a:spcAft>
                <a:spcPts val="0"/>
              </a:spcAft>
              <a:buNone/>
            </a:pPr>
            <a:fld id="{00000000-1234-1234-1234-123412341234}" type="slidenum">
              <a:rPr lang="en-US"/>
              <a:t>‹#›</a:t>
            </a:fld>
            <a:endParaRPr/>
          </a:p>
        </p:txBody>
      </p:sp>
      <p:sp>
        <p:nvSpPr>
          <p:cNvPr id="154" name="Shape 154"/>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chemeClr val="dk1"/>
              </a:buClr>
              <a:buFont typeface="Arial"/>
              <a:buNone/>
            </a:pPr>
            <a:r>
              <a:rPr lang="en-US"/>
              <a:t>ASCCC Plenary Session, April 12-14, 2018</a:t>
            </a:r>
            <a:endParaRPr/>
          </a:p>
          <a:p>
            <a:pPr indent="0" lvl="0" marL="0" marR="0" rtl="0" algn="ctr">
              <a:spcBef>
                <a:spcPts val="0"/>
              </a:spcBef>
              <a:spcAft>
                <a:spcPts val="0"/>
              </a:spcAft>
              <a:buNone/>
            </a:pPr>
            <a:r>
              <a:t/>
            </a:r>
            <a:endParaRPr/>
          </a:p>
        </p:txBody>
      </p:sp>
      <p:pic>
        <p:nvPicPr>
          <p:cNvPr id="155" name="Shape 155"/>
          <p:cNvPicPr preferRelativeResize="0"/>
          <p:nvPr/>
        </p:nvPicPr>
        <p:blipFill>
          <a:blip r:embed="rId3">
            <a:alphaModFix/>
          </a:blip>
          <a:stretch>
            <a:fillRect/>
          </a:stretch>
        </p:blipFill>
        <p:spPr>
          <a:xfrm>
            <a:off x="7053175" y="762600"/>
            <a:ext cx="3843900" cy="1404200"/>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