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531" r:id="rId5"/>
    <p:sldId id="619" r:id="rId6"/>
    <p:sldId id="618" r:id="rId7"/>
    <p:sldId id="2440" r:id="rId8"/>
    <p:sldId id="2439" r:id="rId9"/>
    <p:sldId id="2441" r:id="rId10"/>
    <p:sldId id="2432" r:id="rId11"/>
    <p:sldId id="2442" r:id="rId12"/>
    <p:sldId id="541" r:id="rId13"/>
    <p:sldId id="623" r:id="rId14"/>
    <p:sldId id="624" r:id="rId15"/>
    <p:sldId id="2443" r:id="rId16"/>
    <p:sldId id="2444" r:id="rId17"/>
    <p:sldId id="2445" r:id="rId18"/>
    <p:sldId id="2433" r:id="rId19"/>
    <p:sldId id="2438" r:id="rId20"/>
    <p:sldId id="2434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870"/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27" autoAdjust="0"/>
    <p:restoredTop sz="94240" autoAdjust="0"/>
  </p:normalViewPr>
  <p:slideViewPr>
    <p:cSldViewPr snapToGrid="0" showGuides="1">
      <p:cViewPr varScale="1">
        <p:scale>
          <a:sx n="53" d="100"/>
          <a:sy n="53" d="100"/>
        </p:scale>
        <p:origin x="21" y="751"/>
      </p:cViewPr>
      <p:guideLst>
        <p:guide orient="horz" pos="2136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7-09T20:06:06.14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36 0,'0'0'156,"0"0"-140,27 0 15,1 0 0,0 0 0,-28 0 0,56 0-31,-28-28 32,-28 28-17,28 0 16,0 0 47,0 0-15,-28 0-1,28 0-15,0 0-31,-28 0 30,27 0 157,1 0-125,0 0-31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7-09T20:06:13.94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 0,'0'0'63,"56"0"-32,0 0-16,-56-28 110,28 28-109,-1 0-1,1 0 63,0 0-31,0 0-47,0 0 47,-28 0-31,28 0 15,0 0-16,-28 0 32,28 0-31,0 0 93,0 0-78,-28 0 32,28 0-32,-1 0 31,1 0 16,-28 0-47,28 0 94,0 0-47,-28 0 172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7-09T20:06:45.466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58 0,'0'0'250,"0"0"-203,28-28 31,0 28-32,-28 0 32,27 0 32,1 0-17,-28-28-46,28 28 156,0 0-94,0 0-31,-28 0 47,28 0 93,0 0-140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D370A3-6847-4770-BAE0-862438C62089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2109BC-39F4-43B1-850C-D5EB0E64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6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5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Oval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Ova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6" name="Ova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>
              <a:lnSpc>
                <a:spcPct val="145000"/>
              </a:lnSpc>
              <a:spcBef>
                <a:spcPts val="0"/>
              </a:spcBef>
            </a:pPr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6" name="Ova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FA191B-5E25-41C1-B950-BB8F10AC1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3144" y="2888790"/>
            <a:ext cx="4562856" cy="2980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AA0A46-EB51-4095-97DD-ED4081CF5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0862" y="0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9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104900" y="1"/>
            <a:ext cx="7583700" cy="6858001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1F9BD45B-C63D-416A-B4BE-874469C7A33E}"/>
              </a:ext>
            </a:extLst>
          </p:cNvPr>
          <p:cNvSpPr/>
          <p:nvPr userDrawn="1"/>
        </p:nvSpPr>
        <p:spPr>
          <a:xfrm rot="10800000" flipH="1">
            <a:off x="1104900" y="529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4EBA745-0612-4E63-904D-28C1814173B3}"/>
              </a:ext>
            </a:extLst>
          </p:cNvPr>
          <p:cNvSpPr/>
          <p:nvPr userDrawn="1"/>
        </p:nvSpPr>
        <p:spPr>
          <a:xfrm rot="10800000">
            <a:off x="9680853" y="6171304"/>
            <a:ext cx="2511147" cy="686695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A07D89-63CD-43EE-B1E4-7D0647743842}"/>
              </a:ext>
            </a:extLst>
          </p:cNvPr>
          <p:cNvSpPr/>
          <p:nvPr userDrawn="1"/>
        </p:nvSpPr>
        <p:spPr>
          <a:xfrm>
            <a:off x="10957868" y="469760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41AF09-FA4B-42FD-B2E1-9CE324444D10}"/>
              </a:ext>
            </a:extLst>
          </p:cNvPr>
          <p:cNvSpPr/>
          <p:nvPr userDrawn="1"/>
        </p:nvSpPr>
        <p:spPr>
          <a:xfrm>
            <a:off x="883443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DF14A51-F696-4A12-9467-1EE825414B5E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239001" y="2280573"/>
            <a:ext cx="4393295" cy="465997"/>
          </a:xfrm>
        </p:spPr>
        <p:txBody>
          <a:bodyPr>
            <a:noAutofit/>
          </a:bodyPr>
          <a:lstStyle>
            <a:lvl1pPr marL="0" indent="0" algn="ctr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931169"/>
            <a:ext cx="4393296" cy="133806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0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486227" y="5671415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Oval 12"/>
          <p:cNvSpPr/>
          <p:nvPr/>
        </p:nvSpPr>
        <p:spPr>
          <a:xfrm>
            <a:off x="1890628" y="1947676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Oval 13"/>
          <p:cNvSpPr/>
          <p:nvPr/>
        </p:nvSpPr>
        <p:spPr>
          <a:xfrm>
            <a:off x="2765121" y="685800"/>
            <a:ext cx="5578882" cy="5549523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9" name="Oval 48"/>
          <p:cNvSpPr/>
          <p:nvPr userDrawn="1"/>
        </p:nvSpPr>
        <p:spPr>
          <a:xfrm>
            <a:off x="1157465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0" name="Oval 49"/>
          <p:cNvSpPr/>
          <p:nvPr/>
        </p:nvSpPr>
        <p:spPr>
          <a:xfrm>
            <a:off x="5310052" y="667885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56" hasCustomPrompt="1"/>
          </p:nvPr>
        </p:nvSpPr>
        <p:spPr>
          <a:xfrm>
            <a:off x="1104765" y="-1579"/>
            <a:ext cx="3816695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87" hasCustomPrompt="1"/>
          </p:nvPr>
        </p:nvSpPr>
        <p:spPr>
          <a:xfrm>
            <a:off x="11003946" y="2043400"/>
            <a:ext cx="1188054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0E95E1C1-C3CC-4989-9ABC-178293BB83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24938" y="2622012"/>
            <a:ext cx="5578882" cy="3550187"/>
          </a:xfrm>
        </p:spPr>
        <p:txBody>
          <a:bodyPr tIns="73152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064CAB-1057-41AD-A199-A6E8A7026465}"/>
              </a:ext>
            </a:extLst>
          </p:cNvPr>
          <p:cNvSpPr/>
          <p:nvPr userDrawn="1"/>
        </p:nvSpPr>
        <p:spPr>
          <a:xfrm>
            <a:off x="8524888" y="-1578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F670D-DDAE-4842-9FA1-6B3293D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7" y="1254264"/>
            <a:ext cx="5568696" cy="13350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8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4">
            <a:extLst>
              <a:ext uri="{FF2B5EF4-FFF2-40B4-BE49-F238E27FC236}">
                <a16:creationId xmlns:a16="http://schemas.microsoft.com/office/drawing/2014/main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7968655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47" name="Oval 46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Oval 47"/>
          <p:cNvSpPr/>
          <p:nvPr/>
        </p:nvSpPr>
        <p:spPr>
          <a:xfrm>
            <a:off x="1099631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9" name="Oval 48"/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0" name="Oval 49"/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04" hasCustomPrompt="1"/>
          </p:nvPr>
        </p:nvSpPr>
        <p:spPr>
          <a:xfrm>
            <a:off x="2455922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E7F9AFC-1AA3-41EE-B9CF-8C208FD2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632" y="3462109"/>
            <a:ext cx="4979928" cy="326285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612364" y="2823082"/>
            <a:ext cx="4979928" cy="605918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7D73FC3A-EB30-4FD3-B2A9-9E6A7F62BB97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>
            <a:off x="6612365" y="3462109"/>
            <a:ext cx="4979928" cy="326285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7C33C9A-D7E8-4C10-B4DD-F1B8B3CAF4D7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669BDAC-80FA-43B7-AF04-AC360CBD9C88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631" y="2825496"/>
            <a:ext cx="4983480" cy="603504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 algn="ctr">
              <a:buFontTx/>
              <a:buNone/>
              <a:defRPr lang="en-US" sz="1800" b="1" cap="all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37595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E54A15-983A-490F-A7FB-0881E0C810F7}"/>
              </a:ext>
            </a:extLst>
          </p:cNvPr>
          <p:cNvSpPr/>
          <p:nvPr userDrawn="1"/>
        </p:nvSpPr>
        <p:spPr>
          <a:xfrm>
            <a:off x="5428096" y="0"/>
            <a:ext cx="6763905" cy="6858000"/>
          </a:xfrm>
          <a:custGeom>
            <a:avLst/>
            <a:gdLst>
              <a:gd name="connsiteX0" fmla="*/ 1 w 6763905"/>
              <a:gd name="connsiteY0" fmla="*/ 0 h 6858000"/>
              <a:gd name="connsiteX1" fmla="*/ 6763905 w 6763905"/>
              <a:gd name="connsiteY1" fmla="*/ 0 h 6858000"/>
              <a:gd name="connsiteX2" fmla="*/ 6763905 w 6763905"/>
              <a:gd name="connsiteY2" fmla="*/ 6858000 h 6858000"/>
              <a:gd name="connsiteX3" fmla="*/ 0 w 6763905"/>
              <a:gd name="connsiteY3" fmla="*/ 6858000 h 6858000"/>
              <a:gd name="connsiteX4" fmla="*/ 154196 w 6763905"/>
              <a:gd name="connsiteY4" fmla="*/ 6697120 h 6858000"/>
              <a:gd name="connsiteX5" fmla="*/ 1423557 w 6763905"/>
              <a:gd name="connsiteY5" fmla="*/ 3429000 h 6858000"/>
              <a:gd name="connsiteX6" fmla="*/ 154196 w 6763905"/>
              <a:gd name="connsiteY6" fmla="*/ 16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3905" h="6858000">
                <a:moveTo>
                  <a:pt x="1" y="0"/>
                </a:moveTo>
                <a:lnTo>
                  <a:pt x="6763905" y="0"/>
                </a:lnTo>
                <a:lnTo>
                  <a:pt x="6763905" y="6858000"/>
                </a:lnTo>
                <a:lnTo>
                  <a:pt x="0" y="6858000"/>
                </a:lnTo>
                <a:lnTo>
                  <a:pt x="154196" y="6697120"/>
                </a:lnTo>
                <a:cubicBezTo>
                  <a:pt x="942872" y="5833950"/>
                  <a:pt x="1423557" y="4687315"/>
                  <a:pt x="1423557" y="3429000"/>
                </a:cubicBezTo>
                <a:cubicBezTo>
                  <a:pt x="1423557" y="2170685"/>
                  <a:pt x="942872" y="1024050"/>
                  <a:pt x="154196" y="16088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6150" y="1036565"/>
            <a:ext cx="4514851" cy="573989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150" y="2296952"/>
            <a:ext cx="4514851" cy="377999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326300" y="1675127"/>
            <a:ext cx="4484700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83349C3-B089-45CF-9643-0D25E7096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04901" y="518740"/>
            <a:ext cx="4991099" cy="5924550"/>
          </a:xfrm>
        </p:spPr>
        <p:txBody>
          <a:bodyPr>
            <a:normAutofit/>
          </a:bodyPr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7D247BC-E419-4355-8738-B9CE5CA1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225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234FF3D-DFA8-484F-A7A7-95C7BF99FEF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104901" y="0"/>
            <a:ext cx="5402083" cy="6858000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4459196 w 5402083"/>
              <a:gd name="connsiteY3" fmla="*/ 3447189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  <a:gd name="connsiteX7" fmla="*/ 0 w 5402083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4459196" y="2125047"/>
                  <a:pt x="4459196" y="3447189"/>
                </a:cubicBezTo>
                <a:cubicBezTo>
                  <a:pt x="4459196" y="4769331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Oval 21"/>
          <p:cNvSpPr/>
          <p:nvPr userDrawn="1"/>
        </p:nvSpPr>
        <p:spPr>
          <a:xfrm>
            <a:off x="1104900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27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A9A0366-A1B7-4E16-B13E-603846466E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8726" y="3534503"/>
            <a:ext cx="4560094" cy="465997"/>
          </a:xfrm>
        </p:spPr>
        <p:txBody>
          <a:bodyPr>
            <a:noAutofit/>
          </a:bodyPr>
          <a:lstStyle>
            <a:lvl1pPr marL="0" indent="0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74FC2C-96CE-4523-B50F-ADC18C0A998B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E8541-FA8A-4117-90A5-95E6E9B8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964" y="1864903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3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4900" y="0"/>
            <a:ext cx="110871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B3F602-0F3F-45E1-BDB9-44D57F609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5986" y="853066"/>
            <a:ext cx="2097590" cy="133168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06546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61">
            <a:extLst>
              <a:ext uri="{FF2B5EF4-FFF2-40B4-BE49-F238E27FC236}">
                <a16:creationId xmlns:a16="http://schemas.microsoft.com/office/drawing/2014/main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132765"/>
            <a:ext cx="4216420" cy="5924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800" b="1" kern="1200" spc="600" dirty="0" smtClean="0">
                <a:solidFill>
                  <a:srgbClr val="2F3342"/>
                </a:solidFill>
                <a:latin typeface="Cambria" panose="02040503050406030204" pitchFamily="18" charset="0"/>
                <a:ea typeface="+mn-ea"/>
                <a:cs typeface="+mn-cs"/>
                <a:sym typeface="Bebas"/>
              </a:rPr>
              <a:t>Redesigning</a:t>
            </a:r>
            <a:r>
              <a:rPr lang="en-US" sz="1800" b="1" kern="1200" spc="600" baseline="0" dirty="0" smtClean="0">
                <a:solidFill>
                  <a:srgbClr val="2F3342"/>
                </a:solidFill>
                <a:latin typeface="Cambria" panose="02040503050406030204" pitchFamily="18" charset="0"/>
                <a:ea typeface="+mn-ea"/>
                <a:cs typeface="+mn-cs"/>
                <a:sym typeface="Bebas"/>
              </a:rPr>
              <a:t> the Student Experience</a:t>
            </a:r>
            <a:endParaRPr lang="en-US" sz="1800" b="1" i="0" spc="600" dirty="0">
              <a:solidFill>
                <a:schemeClr val="accent1"/>
              </a:solidFill>
              <a:latin typeface="Cambria" panose="02040503050406030204" pitchFamily="18" charset="0"/>
              <a:cs typeface="Gill Sans" panose="020B0502020104020203" pitchFamily="34" charset="-79"/>
            </a:endParaRPr>
          </a:p>
        </p:txBody>
      </p:sp>
      <p:sp>
        <p:nvSpPr>
          <p:cNvPr id="19" name="Номер слайда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60" r:id="rId3"/>
    <p:sldLayoutId id="2147483663" r:id="rId4"/>
    <p:sldLayoutId id="2147483661" r:id="rId5"/>
    <p:sldLayoutId id="2147483662" r:id="rId6"/>
    <p:sldLayoutId id="2147483664" r:id="rId7"/>
    <p:sldLayoutId id="2147483665" r:id="rId8"/>
    <p:sldLayoutId id="2147483668" r:id="rId9"/>
    <p:sldLayoutId id="2147483677" r:id="rId10"/>
    <p:sldLayoutId id="2147483673" r:id="rId11"/>
    <p:sldLayoutId id="2147483674" r:id="rId12"/>
    <p:sldLayoutId id="2147483680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utte.edu/guidedpathways/tools.html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.jpg"/><Relationship Id="rId7" Type="http://schemas.openxmlformats.org/officeDocument/2006/relationships/image" Target="../media/image9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5" Type="http://schemas.openxmlformats.org/officeDocument/2006/relationships/image" Target="../media/image8.emf"/><Relationship Id="rId4" Type="http://schemas.openxmlformats.org/officeDocument/2006/relationships/customXml" Target="../ink/ink1.xml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a2ad6a10-cad9-47be-850c-e9c2c505c547@namprd03.prod.outlook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678757"/>
            <a:ext cx="10668000" cy="2969443"/>
          </a:xfrm>
        </p:spPr>
        <p:txBody>
          <a:bodyPr>
            <a:normAutofit/>
          </a:bodyPr>
          <a:lstStyle/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ambria" panose="02040503050406030204" pitchFamily="18" charset="0"/>
              </a:rPr>
              <a:t>General Education Guided Pathways </a:t>
            </a:r>
            <a:endParaRPr lang="en-US" sz="5400" dirty="0">
              <a:latin typeface="Cambria" panose="02040503050406030204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104900" y="4648200"/>
            <a:ext cx="10668000" cy="853179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Sequencing + Scheduling to Facilitate Student Success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5934670"/>
            <a:ext cx="7344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Nate Donahue, ASCCC At-Large Representative, Santa Monica College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Heather Rau, Curriculum Analyst, Butte College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Dorrie Richer, Curriculum Analyst, Butte College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39694" y="3307404"/>
            <a:ext cx="282102" cy="31128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792308" y="1195754"/>
            <a:ext cx="2994408" cy="32757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50" y="496112"/>
            <a:ext cx="7448228" cy="56088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62646" y="1494807"/>
            <a:ext cx="2924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Areas of Interest assist students in selecting an educational goal with options for local, CSU and IGETC General Education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51" y="4770569"/>
            <a:ext cx="1232409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EFD33049-673D-43F4-9219-42BEF84C28FF}"/>
              </a:ext>
            </a:extLst>
          </p:cNvPr>
          <p:cNvPicPr>
            <a:picLocks noGrp="1" noChangeAspect="1"/>
          </p:cNvPicPr>
          <p:nvPr>
            <p:ph type="pic" sz="quarter" idx="10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2" y="741164"/>
            <a:ext cx="2483703" cy="177092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8" y="3325500"/>
            <a:ext cx="5496410" cy="2763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693" y="482322"/>
            <a:ext cx="5705498" cy="3205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049" y="3677906"/>
            <a:ext cx="4606090" cy="27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74" y="574902"/>
            <a:ext cx="9658350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74" y="1986643"/>
            <a:ext cx="103251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75" y="191630"/>
            <a:ext cx="8782258" cy="3226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36" y="3521238"/>
            <a:ext cx="8896136" cy="31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93" y="0"/>
            <a:ext cx="106108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0" y="971550"/>
            <a:ext cx="4359648" cy="5681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958" y="1748413"/>
            <a:ext cx="42906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To offer students a visual representation of programs, degrees and certificates, the catalog now includes a Communities of Interest Pictorial Index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595354" y="1036565"/>
            <a:ext cx="5215648" cy="573989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Communities of Interest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0BE9D22-5B9F-4A03-9C68-556B52D020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21" y="0"/>
            <a:ext cx="8875058" cy="6858000"/>
          </a:xfrm>
        </p:spPr>
      </p:pic>
      <p:sp>
        <p:nvSpPr>
          <p:cNvPr id="7" name="Slide Number 21">
            <a:extLst>
              <a:ext uri="{FF2B5EF4-FFF2-40B4-BE49-F238E27FC236}">
                <a16:creationId xmlns:a16="http://schemas.microsoft.com/office/drawing/2014/main" id="{F4A07F3C-2C0D-4DC2-AB4F-E0355135560A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>
                <a:solidFill>
                  <a:schemeClr val="bg1">
                    <a:alpha val="50000"/>
                  </a:schemeClr>
                </a:solidFill>
              </a:rPr>
              <a:pPr/>
              <a:t>16</a:t>
            </a:fld>
            <a:endParaRPr lang="en-US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EB985F8A-17BD-4D34-8264-513487E7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Photo Slide</a:t>
            </a:r>
          </a:p>
        </p:txBody>
      </p:sp>
    </p:spTree>
    <p:extLst>
      <p:ext uri="{BB962C8B-B14F-4D97-AF65-F5344CB8AC3E}">
        <p14:creationId xmlns:p14="http://schemas.microsoft.com/office/powerpoint/2010/main" val="13892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937792"/>
            <a:ext cx="10668000" cy="2969443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THANK YOU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482C242-6865-4FF8-811E-AD916C5E5ACC}"/>
              </a:ext>
            </a:extLst>
          </p:cNvPr>
          <p:cNvSpPr txBox="1">
            <a:spLocks/>
          </p:cNvSpPr>
          <p:nvPr/>
        </p:nvSpPr>
        <p:spPr>
          <a:xfrm>
            <a:off x="5273263" y="4881461"/>
            <a:ext cx="3011132" cy="3287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en-US" spc="200" dirty="0" smtClean="0">
                <a:solidFill>
                  <a:srgbClr val="2F3342"/>
                </a:solidFill>
                <a:latin typeface="+mj-lt"/>
                <a:cs typeface="Gill Sans" panose="020B0502020104020203" pitchFamily="34" charset="-79"/>
              </a:rPr>
              <a:t> Donahue_Nathaniel@smc.edu</a:t>
            </a:r>
            <a:endParaRPr kumimoji="0" lang="en-US" u="none" strike="noStrike" kern="1200" cap="none" spc="200" normalizeH="0" baseline="0" noProof="0" dirty="0">
              <a:ln>
                <a:noFill/>
              </a:ln>
              <a:solidFill>
                <a:srgbClr val="2F3342"/>
              </a:solidFill>
              <a:effectLst/>
              <a:uLnTx/>
              <a:uFillTx/>
              <a:latin typeface="+mj-lt"/>
              <a:cs typeface="Gill Sans" panose="020B0502020104020203" pitchFamily="34" charset="-79"/>
            </a:endParaRP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DE3972FF-9F48-40A0-A03E-7A4DAC9D0CAA}"/>
              </a:ext>
            </a:extLst>
          </p:cNvPr>
          <p:cNvSpPr txBox="1">
            <a:spLocks/>
          </p:cNvSpPr>
          <p:nvPr/>
        </p:nvSpPr>
        <p:spPr>
          <a:xfrm>
            <a:off x="5361367" y="5753104"/>
            <a:ext cx="2935968" cy="2091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ZA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u="none" strike="noStrike" kern="1200" cap="none" spc="200" normalizeH="0" baseline="0" noProof="0" dirty="0" smtClean="0">
                <a:ln>
                  <a:noFill/>
                </a:ln>
                <a:solidFill>
                  <a:srgbClr val="2F3342"/>
                </a:solidFill>
                <a:effectLst/>
                <a:uLnTx/>
                <a:uFillTx/>
                <a:latin typeface="+mj-lt"/>
                <a:cs typeface="Gill Sans Light" panose="020B0302020104020203" pitchFamily="34" charset="-79"/>
              </a:rPr>
              <a:t>Richerdo@butte.edu</a:t>
            </a:r>
            <a:endParaRPr kumimoji="0" lang="en-US" u="none" strike="noStrike" kern="1200" cap="none" spc="200" normalizeH="0" baseline="0" noProof="0" dirty="0">
              <a:ln>
                <a:noFill/>
              </a:ln>
              <a:solidFill>
                <a:srgbClr val="2F3342"/>
              </a:solidFill>
              <a:effectLst/>
              <a:uLnTx/>
              <a:uFillTx/>
              <a:latin typeface="+mj-lt"/>
              <a:cs typeface="Gill Sans Light" panose="020B0302020104020203" pitchFamily="34" charset="-79"/>
            </a:endParaRP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843585A3-CB4F-4A6C-AEF7-05BE3D4F34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86234" y="5705328"/>
            <a:ext cx="366901" cy="304674"/>
          </a:xfrm>
          <a:prstGeom prst="rect">
            <a:avLst/>
          </a:prstGeom>
        </p:spPr>
      </p:pic>
      <p:pic>
        <p:nvPicPr>
          <p:cNvPr id="15" name="Graphic 8" descr="Envelope" title="Icon Presenter Email">
            <a:extLst>
              <a:ext uri="{FF2B5EF4-FFF2-40B4-BE49-F238E27FC236}">
                <a16:creationId xmlns:a16="http://schemas.microsoft.com/office/drawing/2014/main" id="{843585A3-CB4F-4A6C-AEF7-05BE3D4F34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86235" y="5293394"/>
            <a:ext cx="347174" cy="304673"/>
          </a:xfrm>
          <a:prstGeom prst="rect">
            <a:avLst/>
          </a:prstGeom>
        </p:spPr>
      </p:pic>
      <p:pic>
        <p:nvPicPr>
          <p:cNvPr id="16" name="Graphic 8" descr="Envelope" title="Icon Presenter Email">
            <a:extLst>
              <a:ext uri="{FF2B5EF4-FFF2-40B4-BE49-F238E27FC236}">
                <a16:creationId xmlns:a16="http://schemas.microsoft.com/office/drawing/2014/main" id="{843585A3-CB4F-4A6C-AEF7-05BE3D4F34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86235" y="4881461"/>
            <a:ext cx="347174" cy="304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3135" y="5293394"/>
            <a:ext cx="1890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defRPr/>
            </a:pPr>
            <a:r>
              <a:rPr lang="en-US" sz="1400" spc="200" dirty="0" smtClean="0">
                <a:solidFill>
                  <a:srgbClr val="2F3342"/>
                </a:solidFill>
                <a:latin typeface="+mj-lt"/>
                <a:cs typeface="Gill Sans Light" panose="020B0302020104020203" pitchFamily="34" charset="-79"/>
              </a:rPr>
              <a:t>Rauhe@butte.edu</a:t>
            </a:r>
            <a:endParaRPr lang="en-US" sz="1400" spc="200" dirty="0">
              <a:solidFill>
                <a:srgbClr val="2F3342"/>
              </a:solidFill>
              <a:latin typeface="+mj-lt"/>
              <a:cs typeface="Gill Sans Light" panose="020B03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302" y="6140915"/>
            <a:ext cx="726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 big thank you to Donna Davis, Guided Pathways Faculty Coordinator + Robert White PhD, Curriculum Chair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902" y="826851"/>
            <a:ext cx="5009779" cy="1609601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Communities of Interest</a:t>
            </a:r>
            <a:r>
              <a:rPr lang="en-US" dirty="0">
                <a:latin typeface="Cambria" panose="02040503050406030204" pitchFamily="18" charset="0"/>
              </a:rPr>
              <a:t/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 smtClean="0">
                <a:latin typeface="Cambria" panose="02040503050406030204" pitchFamily="18" charset="0"/>
              </a:rPr>
              <a:t>Program Thinking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A5AD738-856D-4A85-B701-C986789D9E82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7175316" y="2501690"/>
            <a:ext cx="4517365" cy="379079"/>
          </a:xfrm>
        </p:spPr>
        <p:txBody>
          <a:bodyPr/>
          <a:lstStyle/>
          <a:p>
            <a:r>
              <a:rPr lang="en-US" dirty="0" smtClean="0"/>
              <a:t>Creating Program Maps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r>
              <a:rPr lang="en-US" spc="0" dirty="0" smtClean="0">
                <a:solidFill>
                  <a:schemeClr val="tx1"/>
                </a:solidFill>
              </a:rPr>
              <a:t>The California Guided Pathways Project           is designed to provide students with clear educational program maps which simplify the course selection process while maintaining opportunities for exploration</a:t>
            </a:r>
            <a:endParaRPr lang="en-US" spc="0" dirty="0">
              <a:solidFill>
                <a:schemeClr val="tx1"/>
              </a:solidFill>
            </a:endParaRP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5" y="-11836"/>
            <a:ext cx="5916210" cy="6869836"/>
          </a:xfrm>
        </p:spPr>
      </p:pic>
    </p:spTree>
    <p:extLst>
      <p:ext uri="{BB962C8B-B14F-4D97-AF65-F5344CB8AC3E}">
        <p14:creationId xmlns:p14="http://schemas.microsoft.com/office/powerpoint/2010/main" val="38125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CC151D-3E87-49F8-947C-F3CD2D5C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964" y="677003"/>
            <a:ext cx="4562856" cy="546179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Establishing a Process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998925" y="1318076"/>
            <a:ext cx="4560094" cy="46599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Guided Pathways Project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8925" y="1784073"/>
            <a:ext cx="57590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Counselors + Department Chairs </a:t>
            </a:r>
            <a:r>
              <a:rPr lang="en-US" dirty="0" smtClean="0">
                <a:latin typeface="Cambria" panose="02040503050406030204" pitchFamily="18" charset="0"/>
              </a:rPr>
              <a:t>collaborate to create </a:t>
            </a:r>
            <a:r>
              <a:rPr lang="en-US" dirty="0">
                <a:latin typeface="Cambria" panose="02040503050406030204" pitchFamily="18" charset="0"/>
              </a:rPr>
              <a:t>program maps with GE specific </a:t>
            </a:r>
            <a:r>
              <a:rPr lang="en-US" dirty="0" smtClean="0">
                <a:latin typeface="Cambria" panose="02040503050406030204" pitchFamily="18" charset="0"/>
              </a:rPr>
              <a:t>recommendations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Program maps were entered into an online database for use on the newly-developed Guided </a:t>
            </a:r>
            <a:r>
              <a:rPr lang="en-US" dirty="0">
                <a:latin typeface="Cambria" panose="02040503050406030204" pitchFamily="18" charset="0"/>
              </a:rPr>
              <a:t>Pathways </a:t>
            </a:r>
            <a:r>
              <a:rPr lang="en-US" dirty="0" smtClean="0">
                <a:latin typeface="Cambria" panose="02040503050406030204" pitchFamily="18" charset="0"/>
              </a:rPr>
              <a:t>website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hlinkClick r:id="rId2"/>
              </a:rPr>
              <a:t>http://www.butte.edu/guidedpathways/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spc="6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Areas of Focus</a:t>
            </a:r>
            <a:br>
              <a:rPr lang="en-US" spc="6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endParaRPr lang="en-US" sz="1200" spc="600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</a:t>
            </a:r>
            <a:r>
              <a:rPr lang="en-US" dirty="0" smtClean="0">
                <a:latin typeface="Cambria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Mapping Pathways to Student End Goals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</a:t>
            </a:r>
            <a:r>
              <a:rPr lang="en-US" dirty="0" smtClean="0">
                <a:latin typeface="Cambria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Assist Students to Choose and Enter a Pathway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</a:t>
            </a:r>
            <a:r>
              <a:rPr lang="en-US" dirty="0" smtClean="0">
                <a:latin typeface="Cambria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Maintain Student Progression on the Pathway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sym typeface="Symbol" panose="05050102010706020507" pitchFamily="18" charset="2"/>
              </a:rPr>
              <a:t></a:t>
            </a:r>
            <a:r>
              <a:rPr lang="en-US" dirty="0" smtClean="0">
                <a:latin typeface="Cambria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Ensure Students are Learning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75ED820-017D-47E9-8107-163E4133A528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2" y="29816"/>
            <a:ext cx="3377897" cy="6863887"/>
          </a:xfrm>
        </p:spPr>
      </p:pic>
    </p:spTree>
    <p:extLst>
      <p:ext uri="{BB962C8B-B14F-4D97-AF65-F5344CB8AC3E}">
        <p14:creationId xmlns:p14="http://schemas.microsoft.com/office/powerpoint/2010/main" val="39940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92" y="587829"/>
            <a:ext cx="4845132" cy="61244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74" y="587829"/>
            <a:ext cx="4600355" cy="59534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6092" y="218497"/>
            <a:ext cx="1015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Map Template Used in Creating Degrees, CofA’s + Small Certificates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13538" y="5928527"/>
            <a:ext cx="99207" cy="646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06" y="671208"/>
            <a:ext cx="4705534" cy="60895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89" y="204756"/>
            <a:ext cx="4825436" cy="624468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0710154" y="2592422"/>
            <a:ext cx="8622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0710154" y="5272391"/>
            <a:ext cx="963037" cy="19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10154" y="2659999"/>
            <a:ext cx="13321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Notes + Comments ensure students have the information necessary to make informed decisions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999796" y="1323411"/>
              <a:ext cx="140760" cy="13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9676" y="1203531"/>
                <a:ext cx="2610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3547076" y="1355811"/>
              <a:ext cx="201240" cy="111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6956" y="1235931"/>
                <a:ext cx="3214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4722836" y="1345731"/>
              <a:ext cx="90720" cy="21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62716" y="1225851"/>
                <a:ext cx="210960" cy="261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/>
          <p:cNvSpPr/>
          <p:nvPr/>
        </p:nvSpPr>
        <p:spPr>
          <a:xfrm>
            <a:off x="984134" y="130296"/>
            <a:ext cx="9561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Completed Map in Child Development: Early Childhood Education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30" y="716764"/>
            <a:ext cx="4330507" cy="560418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0"/>
            <a:ext cx="5299364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3819" y="6320950"/>
            <a:ext cx="9515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Student View From the Online Tool – Live August 1, 2019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DB54-3897-4872-B9B3-1888BB60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Maps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2CC9E-302A-4500-B0E3-4BE84867E19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Scheduling Scheme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150" y="2296952"/>
            <a:ext cx="4670563" cy="37799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Offering students maximum flexibility and highly structured experiences to encourage program completion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Aligning local GE with the CSU and UC systems to ensure students experience a seamless transition from the junior college to a four year institution</a:t>
            </a:r>
            <a:endParaRPr lang="en-US" sz="1800" dirty="0"/>
          </a:p>
        </p:txBody>
      </p:sp>
      <p:pic>
        <p:nvPicPr>
          <p:cNvPr id="8" name="Content Placeholder 7" descr="cid:a2ad6a10-cad9-47be-850c-e9c2c505c547@namprd03.prod.outlook.com">
            <a:extLst>
              <a:ext uri="{FF2B5EF4-FFF2-40B4-BE49-F238E27FC236}">
                <a16:creationId xmlns:a16="http://schemas.microsoft.com/office/drawing/2014/main" id="{F55017F9-4902-492E-9DC6-72AC97FB8C4F}"/>
              </a:ext>
            </a:extLst>
          </p:cNvPr>
          <p:cNvPicPr>
            <a:picLocks noGrp="1"/>
          </p:cNvPicPr>
          <p:nvPr>
            <p:ph sz="quarter" idx="14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372" y="749593"/>
            <a:ext cx="4991100" cy="546359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74" y="5149048"/>
            <a:ext cx="1431215" cy="14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CC151D-3E87-49F8-947C-F3CD2D5C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963" y="265809"/>
            <a:ext cx="5044581" cy="546179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Maintaining the Process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998925" y="1065032"/>
            <a:ext cx="4560094" cy="465997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Guided Pathways Project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8925" y="1544668"/>
            <a:ext cx="57590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Course and program information is uploaded annually from </a:t>
            </a:r>
            <a:r>
              <a:rPr lang="en-US" dirty="0">
                <a:latin typeface="Cambria" panose="02040503050406030204" pitchFamily="18" charset="0"/>
              </a:rPr>
              <a:t>CurricUNET</a:t>
            </a:r>
            <a:r>
              <a:rPr lang="en-US" dirty="0" smtClean="0">
                <a:latin typeface="Cambria" panose="02040503050406030204" pitchFamily="18" charset="0"/>
              </a:rPr>
              <a:t> for catalog creation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This information is uploaded to our “homegrown” Guided Pathways Tool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Maps are duplicated as a batch file, then manually updated to reflect curricular changes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Maps are updated annually allowing both the Guided Pathways Tool and the catalog to be synchronous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The process is date driven to allow for correct course file and program requirement selection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AB 705 compliant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75ED820-017D-47E9-8107-163E4133A528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2" y="29816"/>
            <a:ext cx="3377897" cy="6863887"/>
          </a:xfrm>
        </p:spPr>
      </p:pic>
    </p:spTree>
    <p:extLst>
      <p:ext uri="{BB962C8B-B14F-4D97-AF65-F5344CB8AC3E}">
        <p14:creationId xmlns:p14="http://schemas.microsoft.com/office/powerpoint/2010/main" val="36338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29322" y="5717514"/>
            <a:ext cx="1012464" cy="100713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Slide Number 04">
            <a:extLst>
              <a:ext uri="{FF2B5EF4-FFF2-40B4-BE49-F238E27FC236}">
                <a16:creationId xmlns:a16="http://schemas.microsoft.com/office/drawing/2014/main" id="{979C3E78-CF44-41DC-A57F-A9DFA28E5F1F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>
                <a:solidFill>
                  <a:schemeClr val="bg1">
                    <a:alpha val="50000"/>
                  </a:schemeClr>
                </a:solidFill>
              </a:rPr>
              <a:pPr/>
              <a:t>9</a:t>
            </a:fld>
            <a:endParaRPr lang="en-US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75" y="441326"/>
            <a:ext cx="10959742" cy="40391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44208" y="4712098"/>
            <a:ext cx="7619591" cy="1640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0457" y="4931965"/>
            <a:ext cx="7073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The Guided Pathways Tool allows students to explore education and career opportunities by Communities of Interest or by keyword search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9B31AE-682E-44C9-9333-133E6C7EC6AE}" vid="{944CBC23-37B6-46B9-9430-DACCE01175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DA07E-9A1F-402C-A357-ABD24F8C703B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purl.org/dc/terms/"/>
    <ds:schemaRef ds:uri="http://schemas.openxmlformats.org/package/2006/metadata/core-propertie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TF16411254</Template>
  <TotalTime>0</TotalTime>
  <Words>372</Words>
  <Application>Microsoft Office PowerPoint</Application>
  <PresentationFormat>Widescreen</PresentationFormat>
  <Paragraphs>53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Bebas</vt:lpstr>
      <vt:lpstr>Calibri</vt:lpstr>
      <vt:lpstr>Calibri Light</vt:lpstr>
      <vt:lpstr>Cambria</vt:lpstr>
      <vt:lpstr>Gill Sans</vt:lpstr>
      <vt:lpstr>Gill Sans Light</vt:lpstr>
      <vt:lpstr>Symbol</vt:lpstr>
      <vt:lpstr>Office Theme</vt:lpstr>
      <vt:lpstr>General Education Guided Pathways </vt:lpstr>
      <vt:lpstr>Communities of Interest Program Thinking</vt:lpstr>
      <vt:lpstr>Establishing a Process</vt:lpstr>
      <vt:lpstr>PowerPoint Presentation</vt:lpstr>
      <vt:lpstr>PowerPoint Presentation</vt:lpstr>
      <vt:lpstr>PowerPoint Presentation</vt:lpstr>
      <vt:lpstr>Program Maps</vt:lpstr>
      <vt:lpstr>Maintaining the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Communities of Interest</vt:lpstr>
      <vt:lpstr>Large Photo Slide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2019-07-08T22:00:23Z</dcterms:created>
  <dcterms:modified xsi:type="dcterms:W3CDTF">2019-07-11T15:21:41Z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