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4"/>
  </p:notesMasterIdLst>
  <p:sldIdLst>
    <p:sldId id="256" r:id="rId2"/>
    <p:sldId id="257" r:id="rId3"/>
    <p:sldId id="259" r:id="rId4"/>
    <p:sldId id="258" r:id="rId5"/>
    <p:sldId id="260" r:id="rId6"/>
    <p:sldId id="264" r:id="rId7"/>
    <p:sldId id="263" r:id="rId8"/>
    <p:sldId id="262" r:id="rId9"/>
    <p:sldId id="265" r:id="rId10"/>
    <p:sldId id="266" r:id="rId11"/>
    <p:sldId id="267" r:id="rId12"/>
    <p:sldId id="261"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mn-cs"/>
      </a:defRPr>
    </a:lvl5pPr>
    <a:lvl6pPr marL="2286000" algn="l" defTabSz="457200" rtl="0" eaLnBrk="1" latinLnBrk="0" hangingPunct="1">
      <a:defRPr kern="1200">
        <a:solidFill>
          <a:schemeClr val="tx1"/>
        </a:solidFill>
        <a:latin typeface="Verdana" charset="0"/>
        <a:ea typeface="ＭＳ Ｐゴシック" charset="0"/>
        <a:cs typeface="+mn-cs"/>
      </a:defRPr>
    </a:lvl6pPr>
    <a:lvl7pPr marL="2743200" algn="l" defTabSz="457200" rtl="0" eaLnBrk="1" latinLnBrk="0" hangingPunct="1">
      <a:defRPr kern="1200">
        <a:solidFill>
          <a:schemeClr val="tx1"/>
        </a:solidFill>
        <a:latin typeface="Verdana" charset="0"/>
        <a:ea typeface="ＭＳ Ｐゴシック" charset="0"/>
        <a:cs typeface="+mn-cs"/>
      </a:defRPr>
    </a:lvl7pPr>
    <a:lvl8pPr marL="3200400" algn="l" defTabSz="457200" rtl="0" eaLnBrk="1" latinLnBrk="0" hangingPunct="1">
      <a:defRPr kern="1200">
        <a:solidFill>
          <a:schemeClr val="tx1"/>
        </a:solidFill>
        <a:latin typeface="Verdana" charset="0"/>
        <a:ea typeface="ＭＳ Ｐゴシック" charset="0"/>
        <a:cs typeface="+mn-cs"/>
      </a:defRPr>
    </a:lvl8pPr>
    <a:lvl9pPr marL="3657600" algn="l" defTabSz="457200" rtl="0" eaLnBrk="1" latinLnBrk="0" hangingPunct="1">
      <a:defRPr kern="1200">
        <a:solidFill>
          <a:schemeClr val="tx1"/>
        </a:solidFill>
        <a:latin typeface="Verdana" charset="0"/>
        <a:ea typeface="ＭＳ Ｐゴシック" charset="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96" y="-9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78446-15AD-0243-94A7-0F7AC332BF2A}" type="datetimeFigureOut">
              <a:rPr lang="en-US" smtClean="0"/>
              <a:t>7/5/15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DE691-1C0B-914A-A522-04FADC2BFD22}" type="slidenum">
              <a:rPr lang="en-US" smtClean="0"/>
              <a:t>‹#›</a:t>
            </a:fld>
            <a:endParaRPr lang="en-US"/>
          </a:p>
        </p:txBody>
      </p:sp>
    </p:spTree>
    <p:extLst>
      <p:ext uri="{BB962C8B-B14F-4D97-AF65-F5344CB8AC3E}">
        <p14:creationId xmlns:p14="http://schemas.microsoft.com/office/powerpoint/2010/main" val="18043563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Trying to stay within the “fitness” theme for this</a:t>
            </a:r>
            <a:r>
              <a:rPr lang="en-US" baseline="0" dirty="0" smtClean="0"/>
              <a:t> year’s CI.  Where’s the Orange County surfer dude!!</a:t>
            </a:r>
            <a:endParaRPr lang="en-US" dirty="0"/>
          </a:p>
        </p:txBody>
      </p:sp>
      <p:sp>
        <p:nvSpPr>
          <p:cNvPr id="4" name="Slide Number Placeholder 3"/>
          <p:cNvSpPr>
            <a:spLocks noGrp="1"/>
          </p:cNvSpPr>
          <p:nvPr>
            <p:ph type="sldNum" sz="quarter" idx="10"/>
          </p:nvPr>
        </p:nvSpPr>
        <p:spPr/>
        <p:txBody>
          <a:bodyPr/>
          <a:lstStyle/>
          <a:p>
            <a:fld id="{894DE691-1C0B-914A-A522-04FADC2BFD22}" type="slidenum">
              <a:rPr lang="en-US" smtClean="0"/>
              <a:t>1</a:t>
            </a:fld>
            <a:endParaRPr lang="en-US"/>
          </a:p>
        </p:txBody>
      </p:sp>
    </p:spTree>
    <p:extLst>
      <p:ext uri="{BB962C8B-B14F-4D97-AF65-F5344CB8AC3E}">
        <p14:creationId xmlns:p14="http://schemas.microsoft.com/office/powerpoint/2010/main" val="47671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DE691-1C0B-914A-A522-04FADC2BFD22}" type="slidenum">
              <a:rPr lang="en-US" smtClean="0"/>
              <a:t>2</a:t>
            </a:fld>
            <a:endParaRPr lang="en-US"/>
          </a:p>
        </p:txBody>
      </p:sp>
    </p:spTree>
    <p:extLst>
      <p:ext uri="{BB962C8B-B14F-4D97-AF65-F5344CB8AC3E}">
        <p14:creationId xmlns:p14="http://schemas.microsoft.com/office/powerpoint/2010/main" val="241203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Trying to summarize hot topics,</a:t>
            </a:r>
            <a:r>
              <a:rPr lang="en-US" baseline="0" dirty="0" smtClean="0"/>
              <a:t> and to keep it all within one slide as much as possible (font size 32 is the minimum for proper viewing). The idea here is to provide a summary of the topics so people may remember the questions they had after attending sessions on any of those topics.</a:t>
            </a:r>
            <a:endParaRPr lang="en-US" dirty="0"/>
          </a:p>
        </p:txBody>
      </p:sp>
      <p:sp>
        <p:nvSpPr>
          <p:cNvPr id="4" name="Slide Number Placeholder 3"/>
          <p:cNvSpPr>
            <a:spLocks noGrp="1"/>
          </p:cNvSpPr>
          <p:nvPr>
            <p:ph type="sldNum" sz="quarter" idx="10"/>
          </p:nvPr>
        </p:nvSpPr>
        <p:spPr/>
        <p:txBody>
          <a:bodyPr/>
          <a:lstStyle/>
          <a:p>
            <a:fld id="{894DE691-1C0B-914A-A522-04FADC2BFD22}" type="slidenum">
              <a:rPr lang="en-US" smtClean="0"/>
              <a:t>3</a:t>
            </a:fld>
            <a:endParaRPr lang="en-US"/>
          </a:p>
        </p:txBody>
      </p:sp>
    </p:spTree>
    <p:extLst>
      <p:ext uri="{BB962C8B-B14F-4D97-AF65-F5344CB8AC3E}">
        <p14:creationId xmlns:p14="http://schemas.microsoft.com/office/powerpoint/2010/main" val="108821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acronyms will be spelled out but for now, the goal is to list as many resources as possible that cover all that was discussed at the CI. With the idea to help experienced and rookie curriculum chairs. Please feel free to suggest other resources as well. I feel here we can have as many slides as it might be useful to anyone entering the whacky yet exciting world of curriculum development.</a:t>
            </a:r>
            <a:endParaRPr lang="en-US" dirty="0"/>
          </a:p>
        </p:txBody>
      </p:sp>
      <p:sp>
        <p:nvSpPr>
          <p:cNvPr id="4" name="Slide Number Placeholder 3"/>
          <p:cNvSpPr>
            <a:spLocks noGrp="1"/>
          </p:cNvSpPr>
          <p:nvPr>
            <p:ph type="sldNum" sz="quarter" idx="10"/>
          </p:nvPr>
        </p:nvSpPr>
        <p:spPr/>
        <p:txBody>
          <a:bodyPr/>
          <a:lstStyle/>
          <a:p>
            <a:fld id="{894DE691-1C0B-914A-A522-04FADC2BFD22}" type="slidenum">
              <a:rPr lang="en-US" smtClean="0"/>
              <a:t>5</a:t>
            </a:fld>
            <a:endParaRPr lang="en-US"/>
          </a:p>
        </p:txBody>
      </p:sp>
    </p:spTree>
    <p:extLst>
      <p:ext uri="{BB962C8B-B14F-4D97-AF65-F5344CB8AC3E}">
        <p14:creationId xmlns:p14="http://schemas.microsoft.com/office/powerpoint/2010/main" val="1822272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DE691-1C0B-914A-A522-04FADC2BFD22}" type="slidenum">
              <a:rPr lang="en-US" smtClean="0"/>
              <a:t>12</a:t>
            </a:fld>
            <a:endParaRPr lang="en-US"/>
          </a:p>
        </p:txBody>
      </p:sp>
    </p:spTree>
    <p:extLst>
      <p:ext uri="{BB962C8B-B14F-4D97-AF65-F5344CB8AC3E}">
        <p14:creationId xmlns:p14="http://schemas.microsoft.com/office/powerpoint/2010/main" val="227768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7698" name="Group 2"/>
          <p:cNvGrpSpPr>
            <a:grpSpLocks/>
          </p:cNvGrpSpPr>
          <p:nvPr/>
        </p:nvGrpSpPr>
        <p:grpSpPr bwMode="auto">
          <a:xfrm>
            <a:off x="0" y="0"/>
            <a:ext cx="9140825" cy="6851650"/>
            <a:chOff x="0" y="0"/>
            <a:chExt cx="5758" cy="4316"/>
          </a:xfrm>
        </p:grpSpPr>
        <p:sp>
          <p:nvSpPr>
            <p:cNvPr id="157699"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0"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1"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2"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en-US"/>
            </a:p>
          </p:txBody>
        </p:sp>
        <p:sp>
          <p:nvSpPr>
            <p:cNvPr id="157703"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4"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5"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6"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7"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8"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09"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7710"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57711" name="Group 15"/>
            <p:cNvGrpSpPr>
              <a:grpSpLocks/>
            </p:cNvGrpSpPr>
            <p:nvPr/>
          </p:nvGrpSpPr>
          <p:grpSpPr bwMode="auto">
            <a:xfrm>
              <a:off x="192" y="2284"/>
              <a:ext cx="1254" cy="923"/>
              <a:chOff x="192" y="2284"/>
              <a:chExt cx="1254" cy="923"/>
            </a:xfrm>
          </p:grpSpPr>
          <p:sp>
            <p:nvSpPr>
              <p:cNvPr id="157712"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3"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4"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5"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6"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7"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8"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19"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0"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1"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2"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3"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4"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5"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6"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7"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8"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29"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30"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31"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732"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7733"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7734"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7735"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7736"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sp>
        <p:nvSpPr>
          <p:cNvPr id="157737" name="Rectangle 41"/>
          <p:cNvSpPr>
            <a:spLocks noGrp="1" noChangeArrowheads="1"/>
          </p:cNvSpPr>
          <p:nvPr>
            <p:ph type="ctrTitle"/>
          </p:nvPr>
        </p:nvSpPr>
        <p:spPr>
          <a:xfrm>
            <a:off x="685800" y="1447800"/>
            <a:ext cx="7772400" cy="1470025"/>
          </a:xfrm>
        </p:spPr>
        <p:txBody>
          <a:bodyPr/>
          <a:lstStyle>
            <a:lvl1pPr>
              <a:defRPr/>
            </a:lvl1pPr>
          </a:lstStyle>
          <a:p>
            <a:pPr lvl="0"/>
            <a:r>
              <a:rPr lang="en-US" noProof="0" smtClean="0"/>
              <a:t>Click to edit Master title style</a:t>
            </a:r>
          </a:p>
        </p:txBody>
      </p:sp>
      <p:sp>
        <p:nvSpPr>
          <p:cNvPr id="157738" name="Rectangle 42"/>
          <p:cNvSpPr>
            <a:spLocks noGrp="1" noChangeArrowheads="1"/>
          </p:cNvSpPr>
          <p:nvPr>
            <p:ph type="subTitle" idx="1"/>
          </p:nvPr>
        </p:nvSpPr>
        <p:spPr>
          <a:xfrm>
            <a:off x="1371600" y="3203575"/>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57739"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157740"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157741" name="Rectangle 45"/>
          <p:cNvSpPr>
            <a:spLocks noGrp="1" noChangeArrowheads="1"/>
          </p:cNvSpPr>
          <p:nvPr>
            <p:ph type="sldNum" sz="quarter" idx="4"/>
          </p:nvPr>
        </p:nvSpPr>
        <p:spPr>
          <a:xfrm>
            <a:off x="6553200" y="6245225"/>
            <a:ext cx="2133600" cy="476250"/>
          </a:xfrm>
        </p:spPr>
        <p:txBody>
          <a:bodyPr/>
          <a:lstStyle>
            <a:lvl1pPr>
              <a:defRPr/>
            </a:lvl1pPr>
          </a:lstStyle>
          <a:p>
            <a:fld id="{9EDDF7B3-CF7C-1C43-9FB7-2694AA203545}"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C8095D-9E4D-E24D-876D-599D29D2B59B}" type="slidenum">
              <a:rPr lang="en-US"/>
              <a:pPr/>
              <a:t>‹#›</a:t>
            </a:fld>
            <a:endParaRPr lang="en-US"/>
          </a:p>
        </p:txBody>
      </p:sp>
    </p:spTree>
    <p:extLst>
      <p:ext uri="{BB962C8B-B14F-4D97-AF65-F5344CB8AC3E}">
        <p14:creationId xmlns:p14="http://schemas.microsoft.com/office/powerpoint/2010/main" val="402825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A3552F-4A63-2E4C-A1EA-CF02CDDFE3F7}" type="slidenum">
              <a:rPr lang="en-US"/>
              <a:pPr/>
              <a:t>‹#›</a:t>
            </a:fld>
            <a:endParaRPr lang="en-US"/>
          </a:p>
        </p:txBody>
      </p:sp>
    </p:spTree>
    <p:extLst>
      <p:ext uri="{BB962C8B-B14F-4D97-AF65-F5344CB8AC3E}">
        <p14:creationId xmlns:p14="http://schemas.microsoft.com/office/powerpoint/2010/main" val="67330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145BB3-AFEB-4E4F-9563-F7970777AFB3}" type="slidenum">
              <a:rPr lang="en-US"/>
              <a:pPr/>
              <a:t>‹#›</a:t>
            </a:fld>
            <a:endParaRPr lang="en-US"/>
          </a:p>
        </p:txBody>
      </p:sp>
    </p:spTree>
    <p:extLst>
      <p:ext uri="{BB962C8B-B14F-4D97-AF65-F5344CB8AC3E}">
        <p14:creationId xmlns:p14="http://schemas.microsoft.com/office/powerpoint/2010/main" val="327079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F430A6-0586-2E47-86D6-E476CF17A369}" type="slidenum">
              <a:rPr lang="en-US"/>
              <a:pPr/>
              <a:t>‹#›</a:t>
            </a:fld>
            <a:endParaRPr lang="en-US"/>
          </a:p>
        </p:txBody>
      </p:sp>
    </p:spTree>
    <p:extLst>
      <p:ext uri="{BB962C8B-B14F-4D97-AF65-F5344CB8AC3E}">
        <p14:creationId xmlns:p14="http://schemas.microsoft.com/office/powerpoint/2010/main" val="266950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17E305-3F61-6F4D-8894-DCADC13BDFCB}" type="slidenum">
              <a:rPr lang="en-US"/>
              <a:pPr/>
              <a:t>‹#›</a:t>
            </a:fld>
            <a:endParaRPr lang="en-US"/>
          </a:p>
        </p:txBody>
      </p:sp>
    </p:spTree>
    <p:extLst>
      <p:ext uri="{BB962C8B-B14F-4D97-AF65-F5344CB8AC3E}">
        <p14:creationId xmlns:p14="http://schemas.microsoft.com/office/powerpoint/2010/main" val="254864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EC0D59-94C0-6D4A-B4FC-60ACF3995306}" type="slidenum">
              <a:rPr lang="en-US"/>
              <a:pPr/>
              <a:t>‹#›</a:t>
            </a:fld>
            <a:endParaRPr lang="en-US"/>
          </a:p>
        </p:txBody>
      </p:sp>
    </p:spTree>
    <p:extLst>
      <p:ext uri="{BB962C8B-B14F-4D97-AF65-F5344CB8AC3E}">
        <p14:creationId xmlns:p14="http://schemas.microsoft.com/office/powerpoint/2010/main" val="216571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61CB2B3-F9D3-3142-8261-0F5BD82FDB30}" type="slidenum">
              <a:rPr lang="en-US"/>
              <a:pPr/>
              <a:t>‹#›</a:t>
            </a:fld>
            <a:endParaRPr lang="en-US"/>
          </a:p>
        </p:txBody>
      </p:sp>
    </p:spTree>
    <p:extLst>
      <p:ext uri="{BB962C8B-B14F-4D97-AF65-F5344CB8AC3E}">
        <p14:creationId xmlns:p14="http://schemas.microsoft.com/office/powerpoint/2010/main" val="357913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8BF9BD-61F1-334C-8083-FCBA4B44E1D7}" type="slidenum">
              <a:rPr lang="en-US"/>
              <a:pPr/>
              <a:t>‹#›</a:t>
            </a:fld>
            <a:endParaRPr lang="en-US"/>
          </a:p>
        </p:txBody>
      </p:sp>
    </p:spTree>
    <p:extLst>
      <p:ext uri="{BB962C8B-B14F-4D97-AF65-F5344CB8AC3E}">
        <p14:creationId xmlns:p14="http://schemas.microsoft.com/office/powerpoint/2010/main" val="179105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753AE1-F8C3-0C4E-A738-7C7BE706C9BA}" type="slidenum">
              <a:rPr lang="en-US"/>
              <a:pPr/>
              <a:t>‹#›</a:t>
            </a:fld>
            <a:endParaRPr lang="en-US"/>
          </a:p>
        </p:txBody>
      </p:sp>
    </p:spTree>
    <p:extLst>
      <p:ext uri="{BB962C8B-B14F-4D97-AF65-F5344CB8AC3E}">
        <p14:creationId xmlns:p14="http://schemas.microsoft.com/office/powerpoint/2010/main" val="107044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02ED80-BE3D-EF41-87CE-BB5D1EBF7F42}" type="slidenum">
              <a:rPr lang="en-US"/>
              <a:pPr/>
              <a:t>‹#›</a:t>
            </a:fld>
            <a:endParaRPr lang="en-US"/>
          </a:p>
        </p:txBody>
      </p:sp>
    </p:spTree>
    <p:extLst>
      <p:ext uri="{BB962C8B-B14F-4D97-AF65-F5344CB8AC3E}">
        <p14:creationId xmlns:p14="http://schemas.microsoft.com/office/powerpoint/2010/main" val="1778771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28002" name="Group 2"/>
          <p:cNvGrpSpPr>
            <a:grpSpLocks/>
          </p:cNvGrpSpPr>
          <p:nvPr/>
        </p:nvGrpSpPr>
        <p:grpSpPr bwMode="auto">
          <a:xfrm>
            <a:off x="0" y="0"/>
            <a:ext cx="9140825" cy="6851650"/>
            <a:chOff x="0" y="0"/>
            <a:chExt cx="5758" cy="4316"/>
          </a:xfrm>
        </p:grpSpPr>
        <p:sp>
          <p:nvSpPr>
            <p:cNvPr id="128003"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04"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05"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06"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en-US"/>
            </a:p>
          </p:txBody>
        </p:sp>
        <p:sp>
          <p:nvSpPr>
            <p:cNvPr id="128007"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08"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09"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0"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1"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2"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3"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8014"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28015" name="Group 15"/>
            <p:cNvGrpSpPr>
              <a:grpSpLocks/>
            </p:cNvGrpSpPr>
            <p:nvPr/>
          </p:nvGrpSpPr>
          <p:grpSpPr bwMode="auto">
            <a:xfrm>
              <a:off x="192" y="2284"/>
              <a:ext cx="1254" cy="923"/>
              <a:chOff x="192" y="2284"/>
              <a:chExt cx="1254" cy="923"/>
            </a:xfrm>
          </p:grpSpPr>
          <p:sp>
            <p:nvSpPr>
              <p:cNvPr id="128016"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7"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8"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19"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0"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1"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2"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3"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4"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5"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6"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7"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8"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29"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0"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1"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2"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3"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4"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5"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6"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037"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038"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039"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040"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sp>
        <p:nvSpPr>
          <p:cNvPr id="128041" name="Rectangle 41"/>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28042" name="Rectangle 4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8043" name="Rectangle 43"/>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28044" name="Rectangle 4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128045" name="Rectangle 45"/>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F63DAFA3-F8C6-F74B-BB3B-8D6D1E79FDB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1" fontAlgn="base" hangingPunct="1">
        <a:spcBef>
          <a:spcPct val="20000"/>
        </a:spcBef>
        <a:spcAft>
          <a:spcPct val="0"/>
        </a:spcAft>
        <a:buClr>
          <a:schemeClr val="hlink"/>
        </a:buClr>
        <a:buFont typeface="Wingdings" charset="0"/>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ea typeface="+mn-ea"/>
        </a:defRPr>
      </a:lvl2pPr>
      <a:lvl3pPr marL="1143000" indent="-228600" algn="l" rtl="0" eaLnBrk="1" fontAlgn="base" hangingPunct="1">
        <a:spcBef>
          <a:spcPct val="20000"/>
        </a:spcBef>
        <a:spcAft>
          <a:spcPct val="0"/>
        </a:spcAft>
        <a:buClr>
          <a:schemeClr val="hlink"/>
        </a:buClr>
        <a:buFont typeface="Wingdings" charset="0"/>
        <a:buBlip>
          <a:blip r:embed="rId13"/>
        </a:buBlip>
        <a:defRPr sz="2400">
          <a:solidFill>
            <a:schemeClr val="tx1"/>
          </a:solidFill>
          <a:effectLst>
            <a:outerShdw blurRad="38100" dist="38100" dir="2700000" algn="tl">
              <a:srgbClr val="000000"/>
            </a:outerShdw>
          </a:effectLst>
          <a:latin typeface="+mn-lt"/>
          <a:ea typeface="+mn-ea"/>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4pPr>
      <a:lvl5pPr marL="2057400" indent="-228600" algn="l" rtl="0" eaLnBrk="1" fontAlgn="base" hangingPunct="1">
        <a:spcBef>
          <a:spcPct val="20000"/>
        </a:spcBef>
        <a:spcAft>
          <a:spcPct val="0"/>
        </a:spcAft>
        <a:buClr>
          <a:schemeClr val="hlink"/>
        </a:buClr>
        <a:buFont typeface="Wingdings" charset="0"/>
        <a:buBlip>
          <a:blip r:embed="rId13"/>
        </a:buBlip>
        <a:defRPr sz="2000">
          <a:solidFill>
            <a:schemeClr val="tx1"/>
          </a:solidFill>
          <a:effectLst>
            <a:outerShdw blurRad="38100" dist="38100" dir="2700000" algn="tl">
              <a:srgbClr val="000000"/>
            </a:outerShdw>
          </a:effectLst>
          <a:latin typeface="+mn-lt"/>
          <a:ea typeface="+mn-ea"/>
        </a:defRPr>
      </a:lvl5pPr>
      <a:lvl6pPr marL="2514600" indent="-228600" algn="l" rtl="0" eaLnBrk="1" fontAlgn="base" hangingPunct="1">
        <a:spcBef>
          <a:spcPct val="20000"/>
        </a:spcBef>
        <a:spcAft>
          <a:spcPct val="0"/>
        </a:spcAft>
        <a:buClr>
          <a:schemeClr val="hlink"/>
        </a:buClr>
        <a:buFont typeface="Wingdings" charset="0"/>
        <a:buBlip>
          <a:blip r:embed="rId13"/>
        </a:buBlip>
        <a:defRPr sz="2000">
          <a:solidFill>
            <a:schemeClr val="tx1"/>
          </a:solidFill>
          <a:effectLst>
            <a:outerShdw blurRad="38100" dist="38100" dir="2700000" algn="tl">
              <a:srgbClr val="000000"/>
            </a:outerShdw>
          </a:effectLst>
          <a:latin typeface="+mn-lt"/>
          <a:ea typeface="+mn-ea"/>
        </a:defRPr>
      </a:lvl6pPr>
      <a:lvl7pPr marL="2971800" indent="-228600" algn="l" rtl="0" eaLnBrk="1" fontAlgn="base" hangingPunct="1">
        <a:spcBef>
          <a:spcPct val="20000"/>
        </a:spcBef>
        <a:spcAft>
          <a:spcPct val="0"/>
        </a:spcAft>
        <a:buClr>
          <a:schemeClr val="hlink"/>
        </a:buClr>
        <a:buFont typeface="Wingdings" charset="0"/>
        <a:buBlip>
          <a:blip r:embed="rId13"/>
        </a:buBlip>
        <a:defRPr sz="2000">
          <a:solidFill>
            <a:schemeClr val="tx1"/>
          </a:solidFill>
          <a:effectLst>
            <a:outerShdw blurRad="38100" dist="38100" dir="2700000" algn="tl">
              <a:srgbClr val="000000"/>
            </a:outerShdw>
          </a:effectLst>
          <a:latin typeface="+mn-lt"/>
          <a:ea typeface="+mn-ea"/>
        </a:defRPr>
      </a:lvl7pPr>
      <a:lvl8pPr marL="3429000" indent="-228600" algn="l" rtl="0" eaLnBrk="1" fontAlgn="base" hangingPunct="1">
        <a:spcBef>
          <a:spcPct val="20000"/>
        </a:spcBef>
        <a:spcAft>
          <a:spcPct val="0"/>
        </a:spcAft>
        <a:buClr>
          <a:schemeClr val="hlink"/>
        </a:buClr>
        <a:buFont typeface="Wingdings" charset="0"/>
        <a:buBlip>
          <a:blip r:embed="rId13"/>
        </a:buBlip>
        <a:defRPr sz="2000">
          <a:solidFill>
            <a:schemeClr val="tx1"/>
          </a:solidFill>
          <a:effectLst>
            <a:outerShdw blurRad="38100" dist="38100" dir="2700000" algn="tl">
              <a:srgbClr val="000000"/>
            </a:outerShdw>
          </a:effectLst>
          <a:latin typeface="+mn-lt"/>
          <a:ea typeface="+mn-ea"/>
        </a:defRPr>
      </a:lvl8pPr>
      <a:lvl9pPr marL="3886200" indent="-228600" algn="l" rtl="0" eaLnBrk="1" fontAlgn="base" hangingPunct="1">
        <a:spcBef>
          <a:spcPct val="20000"/>
        </a:spcBef>
        <a:spcAft>
          <a:spcPct val="0"/>
        </a:spcAft>
        <a:buClr>
          <a:schemeClr val="hlink"/>
        </a:buClr>
        <a:buFont typeface="Wingdings" charset="0"/>
        <a:buBlip>
          <a:blip r:embed="rId13"/>
        </a:buBlip>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pgroup.org/projects/dual-enrollment-guide-2014" TargetMode="External"/><Relationship Id="rId3" Type="http://schemas.openxmlformats.org/officeDocument/2006/relationships/hyperlink" Target="http://extranet.cccco.edu/Divisions/AcademicAffairs/InstructionalProgramsandServicesUnit/DistanceEducation.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Divisions/AcademicAffairs/InstructionalProgramsandServicesUnit/MinimumQualifications.aspx" TargetMode="External"/><Relationship Id="rId3" Type="http://schemas.openxmlformats.org/officeDocument/2006/relationships/hyperlink" Target="http://extranet.cccco.edu/Divisions/AcademicAffairs/BasicSkillsEnglishasaSecondLanguage.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sgelpi@hancockcollege.edu" TargetMode="External"/><Relationship Id="rId4" Type="http://schemas.openxmlformats.org/officeDocument/2006/relationships/hyperlink" Target="mailto:ddegroot@hancockcollege.edu" TargetMode="External"/><Relationship Id="rId5" Type="http://schemas.openxmlformats.org/officeDocument/2006/relationships/hyperlink" Target="mailto:caschenbach@lassencollege.edu"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hyperlink" Target="http://extranet.cccco.edu/Portals/1/AA/ProgramCourseApproval/Handbook_5thEd_BOGapproved.pdf" TargetMode="External"/><Relationship Id="rId4" Type="http://schemas.openxmlformats.org/officeDocument/2006/relationships/hyperlink" Target="http://cacareerbriefs.com/wp-content/uploads/new-handbook-1.pdf" TargetMode="External"/><Relationship Id="rId5" Type="http://schemas.openxmlformats.org/officeDocument/2006/relationships/hyperlink" Target="http://www.asccc.org/sites/default/files/publications/Curriculum-paper_0.pdf" TargetMode="External"/><Relationship Id="rId6" Type="http://schemas.openxmlformats.org/officeDocument/2006/relationships/hyperlink" Target="http://www.pasadena.edu/cec/documents/NoncreditGuide_5e.pdf"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sites/default/files/publications/noncredit-instruction09_0.pdf" TargetMode="External"/><Relationship Id="rId3" Type="http://schemas.openxmlformats.org/officeDocument/2006/relationships/hyperlink" Target="http://extranet.cccco.edu/Divisions/AcademicAffairs/CurriculumandInstructionUnit/Curriculum/BaccalaureateDegreePilotProgram.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r.oal.c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xtranet.cccco.edu/Portals/1/AA/Prerequisites/Prerequisites_Guidelines_55003%20Final.pdf" TargetMode="External"/><Relationship Id="rId3" Type="http://schemas.openxmlformats.org/officeDocument/2006/relationships/hyperlink" Target="http://extranet.cccco.edu/Portals/1/AA/Credit/2013Files/CreditCourseRepetitionGuidelinesFinal.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papers/equivalence-minimum-qualifications-0" TargetMode="External"/><Relationship Id="rId3" Type="http://schemas.openxmlformats.org/officeDocument/2006/relationships/hyperlink" Target="http://extranet.cccco.edu/Portals/1/AA/Credit/2013Files/TOPmanual6_2009_09corrected_12.5.1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0748"/>
            <a:ext cx="8136904" cy="1470025"/>
          </a:xfrm>
        </p:spPr>
        <p:txBody>
          <a:bodyPr/>
          <a:lstStyle/>
          <a:p>
            <a:r>
              <a:rPr lang="en-US" dirty="0" smtClean="0"/>
              <a:t>Curriculum Committee Q&amp;A</a:t>
            </a:r>
            <a:br>
              <a:rPr lang="en-US" dirty="0" smtClean="0"/>
            </a:br>
            <a:endParaRPr lang="en-US" dirty="0"/>
          </a:p>
        </p:txBody>
      </p:sp>
      <p:sp>
        <p:nvSpPr>
          <p:cNvPr id="3" name="Subtitle 2"/>
          <p:cNvSpPr>
            <a:spLocks noGrp="1"/>
          </p:cNvSpPr>
          <p:nvPr>
            <p:ph type="subTitle" idx="1"/>
          </p:nvPr>
        </p:nvSpPr>
        <p:spPr>
          <a:xfrm>
            <a:off x="1902887" y="3212976"/>
            <a:ext cx="7232848" cy="3096344"/>
          </a:xfrm>
        </p:spPr>
        <p:txBody>
          <a:bodyPr/>
          <a:lstStyle/>
          <a:p>
            <a:pPr algn="r"/>
            <a:r>
              <a:rPr lang="en-US" sz="2400" dirty="0" smtClean="0">
                <a:solidFill>
                  <a:schemeClr val="tx1"/>
                </a:solidFill>
                <a:effectLst/>
              </a:rPr>
              <a:t>ASCCC Curriculum Institute 2015, </a:t>
            </a:r>
          </a:p>
          <a:p>
            <a:pPr algn="r"/>
            <a:r>
              <a:rPr lang="en-US" sz="2400" dirty="0" smtClean="0">
                <a:solidFill>
                  <a:schemeClr val="tx1"/>
                </a:solidFill>
                <a:effectLst/>
              </a:rPr>
              <a:t>Anaheim CA</a:t>
            </a:r>
          </a:p>
          <a:p>
            <a:pPr algn="r"/>
            <a:endParaRPr lang="en-US" sz="2400" dirty="0" smtClean="0">
              <a:solidFill>
                <a:schemeClr val="tx1"/>
              </a:solidFill>
              <a:effectLst/>
            </a:endParaRPr>
          </a:p>
          <a:p>
            <a:pPr algn="r"/>
            <a:r>
              <a:rPr lang="en-US" sz="2400" dirty="0" smtClean="0">
                <a:solidFill>
                  <a:schemeClr val="tx1"/>
                </a:solidFill>
                <a:effectLst/>
              </a:rPr>
              <a:t>Cheryl </a:t>
            </a:r>
            <a:r>
              <a:rPr lang="en-US" sz="2400" dirty="0" err="1">
                <a:solidFill>
                  <a:schemeClr val="tx1"/>
                </a:solidFill>
                <a:effectLst/>
              </a:rPr>
              <a:t>Aschenbach</a:t>
            </a:r>
            <a:r>
              <a:rPr lang="en-US" sz="2400" dirty="0">
                <a:solidFill>
                  <a:schemeClr val="tx1"/>
                </a:solidFill>
                <a:effectLst/>
              </a:rPr>
              <a:t>  (facilitator), ASCCC Representative-at-large, Lassen College</a:t>
            </a:r>
          </a:p>
          <a:p>
            <a:pPr algn="r"/>
            <a:r>
              <a:rPr lang="en-US" sz="2400" dirty="0">
                <a:solidFill>
                  <a:schemeClr val="tx1"/>
                </a:solidFill>
                <a:effectLst/>
              </a:rPr>
              <a:t>Sofia Ramirez-Gelpi, Allan Hancock College</a:t>
            </a:r>
          </a:p>
          <a:p>
            <a:pPr algn="r"/>
            <a:r>
              <a:rPr lang="en-US" sz="2400" dirty="0">
                <a:solidFill>
                  <a:schemeClr val="tx1"/>
                </a:solidFill>
                <a:effectLst/>
              </a:rPr>
              <a:t>Dave </a:t>
            </a:r>
            <a:r>
              <a:rPr lang="en-US" sz="2400" dirty="0" err="1">
                <a:solidFill>
                  <a:schemeClr val="tx1"/>
                </a:solidFill>
                <a:effectLst/>
              </a:rPr>
              <a:t>DeGroot</a:t>
            </a:r>
            <a:r>
              <a:rPr lang="en-US" sz="2400" dirty="0">
                <a:solidFill>
                  <a:schemeClr val="tx1"/>
                </a:solidFill>
                <a:effectLst/>
              </a:rPr>
              <a:t>, Allan Hancock College</a:t>
            </a:r>
            <a:r>
              <a:rPr lang="en-US" sz="2400" dirty="0" smtClean="0">
                <a:effectLst/>
              </a:rPr>
              <a:t> </a:t>
            </a:r>
            <a:endParaRPr lang="en-US" sz="2400" dirty="0"/>
          </a:p>
        </p:txBody>
      </p:sp>
      <p:pic>
        <p:nvPicPr>
          <p:cNvPr id="4" name="Picture 3" descr="Untitled.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56300"/>
            <a:ext cx="1193800" cy="901700"/>
          </a:xfrm>
          <a:prstGeom prst="rect">
            <a:avLst/>
          </a:prstGeom>
        </p:spPr>
      </p:pic>
    </p:spTree>
    <p:extLst>
      <p:ext uri="{BB962C8B-B14F-4D97-AF65-F5344CB8AC3E}">
        <p14:creationId xmlns:p14="http://schemas.microsoft.com/office/powerpoint/2010/main" val="190627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93986"/>
          </a:xfrm>
        </p:spPr>
        <p:txBody>
          <a:bodyPr/>
          <a:lstStyle/>
          <a:p>
            <a:r>
              <a:rPr lang="en-US" dirty="0" smtClean="0"/>
              <a:t>Useful Resources (contd.)</a:t>
            </a:r>
            <a:endParaRPr lang="en-US" dirty="0"/>
          </a:p>
        </p:txBody>
      </p:sp>
      <p:sp>
        <p:nvSpPr>
          <p:cNvPr id="3" name="Content Placeholder 2"/>
          <p:cNvSpPr>
            <a:spLocks noGrp="1"/>
          </p:cNvSpPr>
          <p:nvPr>
            <p:ph idx="1"/>
          </p:nvPr>
        </p:nvSpPr>
        <p:spPr>
          <a:xfrm>
            <a:off x="457200" y="1304764"/>
            <a:ext cx="8229600" cy="4826161"/>
          </a:xfrm>
        </p:spPr>
        <p:txBody>
          <a:bodyPr/>
          <a:lstStyle/>
          <a:p>
            <a:pPr marL="0" indent="0">
              <a:buNone/>
            </a:pPr>
            <a:r>
              <a:rPr lang="en-US" b="1" dirty="0" smtClean="0"/>
              <a:t>Dual Enrollment Guide</a:t>
            </a:r>
          </a:p>
          <a:p>
            <a:pPr marL="400050" lvl="1" indent="0">
              <a:buNone/>
            </a:pPr>
            <a:r>
              <a:rPr lang="en-US" b="1" dirty="0">
                <a:hlinkClick r:id="rId2"/>
              </a:rPr>
              <a:t>http://www.rpgroup.org/projects/dual-enrollment-guide-</a:t>
            </a:r>
            <a:r>
              <a:rPr lang="en-US" b="1" dirty="0" smtClean="0">
                <a:hlinkClick r:id="rId2"/>
              </a:rPr>
              <a:t>2014</a:t>
            </a:r>
            <a:endParaRPr lang="en-US" b="1" dirty="0" smtClean="0"/>
          </a:p>
          <a:p>
            <a:pPr marL="0" indent="0">
              <a:buNone/>
            </a:pPr>
            <a:endParaRPr lang="en-US" b="1" dirty="0" smtClean="0"/>
          </a:p>
          <a:p>
            <a:pPr marL="0" indent="0">
              <a:buNone/>
            </a:pPr>
            <a:r>
              <a:rPr lang="en-US" b="1" dirty="0" smtClean="0"/>
              <a:t>Distance Education Unit:</a:t>
            </a:r>
          </a:p>
          <a:p>
            <a:pPr marL="400050" lvl="1" indent="0">
              <a:buNone/>
            </a:pPr>
            <a:r>
              <a:rPr lang="en-US" b="1" dirty="0">
                <a:hlinkClick r:id="rId3"/>
              </a:rPr>
              <a:t>http://extranet.cccco.edu/Divisions/AcademicAffairs/InstructionalProgramsandServicesUnit/</a:t>
            </a:r>
            <a:r>
              <a:rPr lang="en-US" b="1" dirty="0" smtClean="0">
                <a:hlinkClick r:id="rId3"/>
              </a:rPr>
              <a:t>DistanceEducation.aspx</a:t>
            </a:r>
            <a:endParaRPr lang="en-US" b="1" dirty="0" smtClean="0"/>
          </a:p>
          <a:p>
            <a:pPr marL="0" indent="0">
              <a:buNone/>
            </a:pPr>
            <a:endParaRPr lang="en-US" b="1" dirty="0"/>
          </a:p>
        </p:txBody>
      </p:sp>
    </p:spTree>
    <p:extLst>
      <p:ext uri="{BB962C8B-B14F-4D97-AF65-F5344CB8AC3E}">
        <p14:creationId xmlns:p14="http://schemas.microsoft.com/office/powerpoint/2010/main" val="1929026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21978"/>
          </a:xfrm>
        </p:spPr>
        <p:txBody>
          <a:bodyPr/>
          <a:lstStyle/>
          <a:p>
            <a:r>
              <a:rPr lang="en-US" dirty="0" smtClean="0"/>
              <a:t>Useful Resources (contd.)</a:t>
            </a:r>
            <a:endParaRPr lang="en-US" dirty="0"/>
          </a:p>
        </p:txBody>
      </p:sp>
      <p:sp>
        <p:nvSpPr>
          <p:cNvPr id="3" name="Content Placeholder 2"/>
          <p:cNvSpPr>
            <a:spLocks noGrp="1"/>
          </p:cNvSpPr>
          <p:nvPr>
            <p:ph idx="1"/>
          </p:nvPr>
        </p:nvSpPr>
        <p:spPr>
          <a:xfrm>
            <a:off x="457200" y="1376772"/>
            <a:ext cx="8229600" cy="4754153"/>
          </a:xfrm>
        </p:spPr>
        <p:txBody>
          <a:bodyPr/>
          <a:lstStyle/>
          <a:p>
            <a:pPr marL="0" indent="0">
              <a:buNone/>
            </a:pPr>
            <a:r>
              <a:rPr lang="en-US" b="1" dirty="0" smtClean="0"/>
              <a:t>Minimum Qualifications Unit</a:t>
            </a:r>
          </a:p>
          <a:p>
            <a:pPr marL="400050" lvl="1" indent="0">
              <a:buNone/>
            </a:pPr>
            <a:r>
              <a:rPr lang="en-US" b="1" dirty="0">
                <a:hlinkClick r:id="rId2"/>
              </a:rPr>
              <a:t>http://extranet.cccco.edu/Divisions/AcademicAffairs/InstructionalProgramsandServicesUnit/</a:t>
            </a:r>
            <a:r>
              <a:rPr lang="en-US" b="1" dirty="0" smtClean="0">
                <a:hlinkClick r:id="rId2"/>
              </a:rPr>
              <a:t>MinimumQualifications.aspx</a:t>
            </a:r>
            <a:endParaRPr lang="en-US" b="1" dirty="0" smtClean="0"/>
          </a:p>
          <a:p>
            <a:pPr marL="400050" lvl="1" indent="0">
              <a:buNone/>
            </a:pPr>
            <a:endParaRPr lang="en-US" b="1" dirty="0"/>
          </a:p>
          <a:p>
            <a:pPr marL="0" indent="0">
              <a:buNone/>
            </a:pPr>
            <a:r>
              <a:rPr lang="en-US" b="1" dirty="0" smtClean="0"/>
              <a:t>Basic Skills and ESL Unit</a:t>
            </a:r>
          </a:p>
          <a:p>
            <a:pPr marL="400050" lvl="1" indent="0">
              <a:buNone/>
            </a:pPr>
            <a:r>
              <a:rPr lang="en-US" b="1" dirty="0">
                <a:hlinkClick r:id="rId3"/>
              </a:rPr>
              <a:t>http://extranet.cccco.edu/Divisions/AcademicAffairs/</a:t>
            </a:r>
            <a:r>
              <a:rPr lang="en-US" b="1" dirty="0" smtClean="0">
                <a:hlinkClick r:id="rId3"/>
              </a:rPr>
              <a:t>BasicSkillsEnglishasaSecondLanguage.aspx</a:t>
            </a:r>
            <a:endParaRPr lang="en-US" b="1" dirty="0" smtClean="0"/>
          </a:p>
          <a:p>
            <a:pPr marL="400050" lvl="1" indent="0">
              <a:buNone/>
            </a:pPr>
            <a:endParaRPr lang="en-US" b="1" dirty="0"/>
          </a:p>
        </p:txBody>
      </p:sp>
    </p:spTree>
    <p:extLst>
      <p:ext uri="{BB962C8B-B14F-4D97-AF65-F5344CB8AC3E}">
        <p14:creationId xmlns:p14="http://schemas.microsoft.com/office/powerpoint/2010/main" val="80768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lstStyle/>
          <a:p>
            <a:r>
              <a:rPr lang="en-US" sz="4000" b="1" dirty="0" smtClean="0"/>
              <a:t>Had more questions upon getting home?</a:t>
            </a:r>
            <a:endParaRPr lang="en-US" sz="4000" b="1" dirty="0"/>
          </a:p>
        </p:txBody>
      </p:sp>
      <p:sp>
        <p:nvSpPr>
          <p:cNvPr id="3" name="Content Placeholder 2"/>
          <p:cNvSpPr>
            <a:spLocks noGrp="1"/>
          </p:cNvSpPr>
          <p:nvPr>
            <p:ph idx="1"/>
          </p:nvPr>
        </p:nvSpPr>
        <p:spPr>
          <a:xfrm>
            <a:off x="467544" y="1520788"/>
            <a:ext cx="8229600" cy="4968552"/>
          </a:xfrm>
        </p:spPr>
        <p:txBody>
          <a:bodyPr/>
          <a:lstStyle/>
          <a:p>
            <a:r>
              <a:rPr lang="en-US" b="1" dirty="0" smtClean="0"/>
              <a:t>Sofia Ramirez Gelpi:</a:t>
            </a:r>
          </a:p>
          <a:p>
            <a:pPr marL="0" indent="0">
              <a:buNone/>
            </a:pPr>
            <a:r>
              <a:rPr lang="en-US" dirty="0" smtClean="0">
                <a:hlinkClick r:id="rId3"/>
              </a:rPr>
              <a:t>sgelpi@</a:t>
            </a:r>
            <a:r>
              <a:rPr lang="en-US" dirty="0" smtClean="0">
                <a:hlinkClick r:id="rId3"/>
              </a:rPr>
              <a:t>hancockcollege.edu</a:t>
            </a:r>
            <a:endParaRPr lang="en-US" dirty="0" smtClean="0"/>
          </a:p>
          <a:p>
            <a:pPr marL="0" indent="0">
              <a:buNone/>
            </a:pPr>
            <a:endParaRPr lang="en-US" dirty="0" smtClean="0"/>
          </a:p>
          <a:p>
            <a:r>
              <a:rPr lang="en-US" b="1" dirty="0" smtClean="0"/>
              <a:t>Dave </a:t>
            </a:r>
            <a:r>
              <a:rPr lang="en-US" b="1" dirty="0" err="1" smtClean="0"/>
              <a:t>DeGroot</a:t>
            </a:r>
            <a:r>
              <a:rPr lang="en-US" b="1" dirty="0"/>
              <a:t>:</a:t>
            </a:r>
            <a:endParaRPr lang="en-US" b="1" dirty="0" smtClean="0"/>
          </a:p>
          <a:p>
            <a:pPr marL="0" indent="0">
              <a:buNone/>
            </a:pPr>
            <a:r>
              <a:rPr lang="en-US" dirty="0" smtClean="0">
                <a:hlinkClick r:id="rId4"/>
              </a:rPr>
              <a:t>ddegroot@</a:t>
            </a:r>
            <a:r>
              <a:rPr lang="en-US" dirty="0" smtClean="0">
                <a:hlinkClick r:id="rId4"/>
              </a:rPr>
              <a:t>hancockcollege.edu</a:t>
            </a:r>
            <a:endParaRPr lang="en-US" dirty="0" smtClean="0"/>
          </a:p>
          <a:p>
            <a:pPr marL="0" indent="0">
              <a:buNone/>
            </a:pPr>
            <a:endParaRPr lang="en-US" dirty="0" smtClean="0"/>
          </a:p>
          <a:p>
            <a:r>
              <a:rPr lang="en-US" b="1" dirty="0" smtClean="0"/>
              <a:t>Cheryl </a:t>
            </a:r>
            <a:r>
              <a:rPr lang="en-US" b="1" dirty="0" err="1" smtClean="0"/>
              <a:t>Aschenbach</a:t>
            </a:r>
            <a:r>
              <a:rPr lang="en-US" b="1" dirty="0" smtClean="0"/>
              <a:t>:</a:t>
            </a:r>
          </a:p>
          <a:p>
            <a:pPr marL="0" indent="0">
              <a:buNone/>
            </a:pPr>
            <a:r>
              <a:rPr lang="en-US" dirty="0">
                <a:solidFill>
                  <a:srgbClr val="CC3300"/>
                </a:solidFill>
                <a:hlinkClick r:id="rId5"/>
              </a:rPr>
              <a:t>caschenbach@lassencollege.edu</a:t>
            </a:r>
            <a:endParaRPr lang="en-US" dirty="0">
              <a:solidFill>
                <a:srgbClr val="CC3300"/>
              </a:solidFill>
            </a:endParaRPr>
          </a:p>
          <a:p>
            <a:endParaRPr lang="en-US" dirty="0" smtClean="0"/>
          </a:p>
        </p:txBody>
      </p:sp>
    </p:spTree>
    <p:extLst>
      <p:ext uri="{BB962C8B-B14F-4D97-AF65-F5344CB8AC3E}">
        <p14:creationId xmlns:p14="http://schemas.microsoft.com/office/powerpoint/2010/main" val="3984628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32" y="116632"/>
            <a:ext cx="8229600" cy="965994"/>
          </a:xfrm>
        </p:spPr>
        <p:txBody>
          <a:bodyPr/>
          <a:lstStyle/>
          <a:p>
            <a:r>
              <a:rPr lang="en-US" sz="5400" b="1" dirty="0" smtClean="0"/>
              <a:t>Objectives</a:t>
            </a:r>
            <a:endParaRPr lang="en-US" sz="5400" b="1" dirty="0"/>
          </a:p>
        </p:txBody>
      </p:sp>
      <p:sp>
        <p:nvSpPr>
          <p:cNvPr id="3" name="Content Placeholder 2"/>
          <p:cNvSpPr>
            <a:spLocks noGrp="1"/>
          </p:cNvSpPr>
          <p:nvPr>
            <p:ph idx="1"/>
          </p:nvPr>
        </p:nvSpPr>
        <p:spPr>
          <a:xfrm>
            <a:off x="0" y="1592796"/>
            <a:ext cx="9144000" cy="4752528"/>
          </a:xfrm>
        </p:spPr>
        <p:txBody>
          <a:bodyPr/>
          <a:lstStyle/>
          <a:p>
            <a:pPr marL="400050" lvl="1" indent="0">
              <a:buNone/>
            </a:pPr>
            <a:r>
              <a:rPr lang="en-US" sz="3600" dirty="0" smtClean="0">
                <a:solidFill>
                  <a:schemeClr val="tx1"/>
                </a:solidFill>
                <a:effectLst/>
              </a:rPr>
              <a:t>If you have </a:t>
            </a:r>
            <a:r>
              <a:rPr lang="en-US" sz="3600" dirty="0">
                <a:solidFill>
                  <a:schemeClr val="tx1"/>
                </a:solidFill>
                <a:effectLst/>
              </a:rPr>
              <a:t>unanswered </a:t>
            </a:r>
            <a:r>
              <a:rPr lang="en-US" sz="3600" dirty="0" smtClean="0">
                <a:solidFill>
                  <a:schemeClr val="tx1"/>
                </a:solidFill>
                <a:effectLst/>
              </a:rPr>
              <a:t>questions…</a:t>
            </a:r>
            <a:endParaRPr lang="en-US" sz="3600" dirty="0" smtClean="0">
              <a:solidFill>
                <a:schemeClr val="tx1"/>
              </a:solidFill>
              <a:effectLst/>
            </a:endParaRPr>
          </a:p>
          <a:p>
            <a:pPr marL="400050" lvl="1" indent="0">
              <a:buNone/>
            </a:pPr>
            <a:r>
              <a:rPr lang="en-US" sz="3600" dirty="0" smtClean="0">
                <a:effectLst/>
              </a:rPr>
              <a:t>If </a:t>
            </a:r>
            <a:r>
              <a:rPr lang="en-US" sz="3600" dirty="0" smtClean="0">
                <a:solidFill>
                  <a:schemeClr val="tx1"/>
                </a:solidFill>
                <a:effectLst/>
              </a:rPr>
              <a:t>you have </a:t>
            </a:r>
            <a:r>
              <a:rPr lang="en-US" sz="3600" dirty="0">
                <a:solidFill>
                  <a:schemeClr val="tx1"/>
                </a:solidFill>
                <a:effectLst/>
              </a:rPr>
              <a:t>new questions to </a:t>
            </a:r>
            <a:r>
              <a:rPr lang="en-US" sz="3600" dirty="0" smtClean="0">
                <a:solidFill>
                  <a:schemeClr val="tx1"/>
                </a:solidFill>
                <a:effectLst/>
              </a:rPr>
              <a:t>ask…</a:t>
            </a:r>
          </a:p>
          <a:p>
            <a:pPr marL="400050" lvl="1" indent="0">
              <a:buNone/>
            </a:pPr>
            <a:r>
              <a:rPr lang="en-US" sz="3600" dirty="0" smtClean="0">
                <a:effectLst/>
              </a:rPr>
              <a:t>If you don’t know what to ask…</a:t>
            </a:r>
            <a:endParaRPr lang="en-US" sz="3600" dirty="0" smtClean="0">
              <a:solidFill>
                <a:schemeClr val="tx1"/>
              </a:solidFill>
              <a:effectLst/>
            </a:endParaRPr>
          </a:p>
          <a:p>
            <a:endParaRPr lang="en-US" sz="3600" dirty="0" smtClean="0">
              <a:effectLst/>
            </a:endParaRPr>
          </a:p>
          <a:p>
            <a:endParaRPr lang="en-US" sz="3600" dirty="0">
              <a:effectLst/>
            </a:endParaRPr>
          </a:p>
          <a:p>
            <a:endParaRPr lang="en-US" sz="3600" dirty="0" smtClean="0">
              <a:effectLst/>
            </a:endParaRPr>
          </a:p>
          <a:p>
            <a:pPr marL="0" indent="0" algn="ctr">
              <a:buNone/>
            </a:pPr>
            <a:r>
              <a:rPr lang="en-US" sz="4400" dirty="0" smtClean="0">
                <a:effectLst/>
              </a:rPr>
              <a:t>This is the breakout to do it! </a:t>
            </a:r>
            <a:endParaRPr lang="en-US" sz="4400" dirty="0"/>
          </a:p>
        </p:txBody>
      </p:sp>
    </p:spTree>
    <p:extLst>
      <p:ext uri="{BB962C8B-B14F-4D97-AF65-F5344CB8AC3E}">
        <p14:creationId xmlns:p14="http://schemas.microsoft.com/office/powerpoint/2010/main" val="338760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785974"/>
          </a:xfrm>
        </p:spPr>
        <p:txBody>
          <a:bodyPr/>
          <a:lstStyle/>
          <a:p>
            <a:r>
              <a:rPr lang="en-US" b="1" dirty="0" smtClean="0"/>
              <a:t>THE CI 2015 COVERED:</a:t>
            </a:r>
            <a:endParaRPr lang="en-US" b="1" dirty="0"/>
          </a:p>
        </p:txBody>
      </p:sp>
      <p:sp>
        <p:nvSpPr>
          <p:cNvPr id="3" name="Content Placeholder 2"/>
          <p:cNvSpPr>
            <a:spLocks noGrp="1"/>
          </p:cNvSpPr>
          <p:nvPr>
            <p:ph idx="1"/>
          </p:nvPr>
        </p:nvSpPr>
        <p:spPr>
          <a:xfrm>
            <a:off x="0" y="1052736"/>
            <a:ext cx="9144000" cy="5805264"/>
          </a:xfrm>
        </p:spPr>
        <p:txBody>
          <a:bodyPr/>
          <a:lstStyle/>
          <a:p>
            <a:r>
              <a:rPr lang="en-US" dirty="0"/>
              <a:t>I</a:t>
            </a:r>
            <a:r>
              <a:rPr lang="en-US" dirty="0" smtClean="0"/>
              <a:t>nnovations in curriculum to address equity and achievement gaps, and lecture &amp; lab.</a:t>
            </a:r>
          </a:p>
          <a:p>
            <a:r>
              <a:rPr lang="en-US" dirty="0" smtClean="0"/>
              <a:t>OEI, online education, and more</a:t>
            </a:r>
          </a:p>
          <a:p>
            <a:r>
              <a:rPr lang="en-US" dirty="0" smtClean="0"/>
              <a:t>CTE “stuff” galore</a:t>
            </a:r>
          </a:p>
          <a:p>
            <a:r>
              <a:rPr lang="en-US" dirty="0" smtClean="0"/>
              <a:t>Credit, noncredit, community, and contract </a:t>
            </a:r>
            <a:r>
              <a:rPr lang="en-US" dirty="0" err="1" smtClean="0"/>
              <a:t>ed</a:t>
            </a:r>
            <a:endParaRPr lang="en-US" dirty="0" smtClean="0"/>
          </a:p>
          <a:p>
            <a:r>
              <a:rPr lang="en-US" dirty="0" smtClean="0"/>
              <a:t>ADTs and Bachelor’s Degrees</a:t>
            </a:r>
          </a:p>
          <a:p>
            <a:r>
              <a:rPr lang="en-US" dirty="0" smtClean="0"/>
              <a:t>Cooperative Work </a:t>
            </a:r>
            <a:r>
              <a:rPr lang="en-US" dirty="0"/>
              <a:t>E</a:t>
            </a:r>
            <a:r>
              <a:rPr lang="en-US" dirty="0" smtClean="0"/>
              <a:t>xperience Education</a:t>
            </a:r>
          </a:p>
          <a:p>
            <a:r>
              <a:rPr lang="en-US" dirty="0" smtClean="0"/>
              <a:t>Dual and Concurrent Enrollment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90522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93986"/>
          </a:xfrm>
        </p:spPr>
        <p:txBody>
          <a:bodyPr/>
          <a:lstStyle/>
          <a:p>
            <a:r>
              <a:rPr lang="en-US" b="1" dirty="0" smtClean="0"/>
              <a:t>WE CHALLENGE YOU!</a:t>
            </a:r>
            <a:endParaRPr lang="en-US" b="1" dirty="0"/>
          </a:p>
        </p:txBody>
      </p:sp>
      <p:sp>
        <p:nvSpPr>
          <p:cNvPr id="3" name="Content Placeholder 2"/>
          <p:cNvSpPr>
            <a:spLocks noGrp="1"/>
          </p:cNvSpPr>
          <p:nvPr>
            <p:ph idx="1"/>
          </p:nvPr>
        </p:nvSpPr>
        <p:spPr>
          <a:xfrm>
            <a:off x="457200" y="1268760"/>
            <a:ext cx="8229600" cy="4862165"/>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b="1" dirty="0" smtClean="0"/>
              <a:t>Stump the Chumps!</a:t>
            </a:r>
            <a:endParaRPr lang="en-US" b="1" dirty="0"/>
          </a:p>
        </p:txBody>
      </p:sp>
      <p:pic>
        <p:nvPicPr>
          <p:cNvPr id="4" name="Picture 3" descr="heads up imag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1780" y="1268760"/>
            <a:ext cx="3924300" cy="3911600"/>
          </a:xfrm>
          <a:prstGeom prst="rect">
            <a:avLst/>
          </a:prstGeom>
        </p:spPr>
      </p:pic>
    </p:spTree>
    <p:extLst>
      <p:ext uri="{BB962C8B-B14F-4D97-AF65-F5344CB8AC3E}">
        <p14:creationId xmlns:p14="http://schemas.microsoft.com/office/powerpoint/2010/main" val="403176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57982"/>
          </a:xfrm>
        </p:spPr>
        <p:txBody>
          <a:bodyPr/>
          <a:lstStyle/>
          <a:p>
            <a:r>
              <a:rPr lang="en-US" b="1" dirty="0" smtClean="0"/>
              <a:t>Useful </a:t>
            </a:r>
            <a:r>
              <a:rPr lang="en-US" b="1" dirty="0" smtClean="0"/>
              <a:t>Resources</a:t>
            </a:r>
            <a:endParaRPr lang="en-US" b="1" dirty="0"/>
          </a:p>
        </p:txBody>
      </p:sp>
      <p:sp>
        <p:nvSpPr>
          <p:cNvPr id="3" name="Content Placeholder 2"/>
          <p:cNvSpPr>
            <a:spLocks noGrp="1"/>
          </p:cNvSpPr>
          <p:nvPr>
            <p:ph idx="1"/>
          </p:nvPr>
        </p:nvSpPr>
        <p:spPr>
          <a:xfrm>
            <a:off x="348024" y="980728"/>
            <a:ext cx="8784468" cy="5661248"/>
          </a:xfrm>
        </p:spPr>
        <p:txBody>
          <a:bodyPr/>
          <a:lstStyle/>
          <a:p>
            <a:pPr marL="400050" lvl="1" indent="0">
              <a:buNone/>
            </a:pPr>
            <a:r>
              <a:rPr lang="en-US" b="1" dirty="0"/>
              <a:t>PCAH </a:t>
            </a:r>
            <a:r>
              <a:rPr lang="en-US" sz="2000" b="1" dirty="0" smtClean="0">
                <a:hlinkClick r:id="rId3"/>
              </a:rPr>
              <a:t>http</a:t>
            </a:r>
            <a:r>
              <a:rPr lang="en-US" sz="2000" b="1" dirty="0">
                <a:hlinkClick r:id="rId3"/>
              </a:rPr>
              <a:t>://</a:t>
            </a:r>
            <a:r>
              <a:rPr lang="en-US" sz="2000" b="1" dirty="0" smtClean="0">
                <a:hlinkClick r:id="rId3"/>
              </a:rPr>
              <a:t>extranet.cccco.edu/Portals/1/AA/ProgramCourseApproval/</a:t>
            </a:r>
            <a:r>
              <a:rPr lang="en-US" sz="2000" b="1" dirty="0" smtClean="0">
                <a:hlinkClick r:id="rId3"/>
              </a:rPr>
              <a:t>Handbook_5thEd_BOGapproved.pdf</a:t>
            </a:r>
            <a:endParaRPr lang="en-US" sz="2000" dirty="0" smtClean="0"/>
          </a:p>
          <a:p>
            <a:pPr marL="400050" lvl="1" indent="0">
              <a:buNone/>
            </a:pPr>
            <a:endParaRPr lang="en-US" sz="800" b="1" dirty="0" smtClean="0"/>
          </a:p>
          <a:p>
            <a:pPr marL="400050" lvl="1" indent="0">
              <a:buNone/>
            </a:pPr>
            <a:r>
              <a:rPr lang="en-US" b="1" dirty="0" smtClean="0"/>
              <a:t>CWEE </a:t>
            </a:r>
            <a:r>
              <a:rPr lang="en-US" b="1" dirty="0" smtClean="0"/>
              <a:t>Handbook </a:t>
            </a:r>
            <a:r>
              <a:rPr lang="en-US" sz="2000" b="1" dirty="0" smtClean="0">
                <a:hlinkClick r:id="rId4"/>
              </a:rPr>
              <a:t>http</a:t>
            </a:r>
            <a:r>
              <a:rPr lang="en-US" sz="2000" b="1" dirty="0">
                <a:hlinkClick r:id="rId4"/>
              </a:rPr>
              <a:t>://cacareerbriefs.com/wp-content/uploads/new-handbook-1.</a:t>
            </a:r>
            <a:r>
              <a:rPr lang="en-US" sz="2000" b="1" dirty="0" smtClean="0">
                <a:hlinkClick r:id="rId4"/>
              </a:rPr>
              <a:t>pdf</a:t>
            </a:r>
            <a:endParaRPr lang="en-US" sz="2000" b="1" dirty="0" smtClean="0"/>
          </a:p>
          <a:p>
            <a:pPr marL="400050" lvl="1" indent="0">
              <a:buNone/>
            </a:pPr>
            <a:endParaRPr lang="en-US" sz="800" b="1" dirty="0" smtClean="0"/>
          </a:p>
          <a:p>
            <a:pPr marL="400050" lvl="1" indent="0">
              <a:buNone/>
            </a:pPr>
            <a:r>
              <a:rPr lang="en-US" b="1" dirty="0" smtClean="0"/>
              <a:t>COR </a:t>
            </a:r>
            <a:r>
              <a:rPr lang="en-US" b="1" dirty="0" smtClean="0"/>
              <a:t>Resource Guide </a:t>
            </a:r>
            <a:r>
              <a:rPr lang="en-US" sz="2000" b="1" dirty="0" smtClean="0">
                <a:hlinkClick r:id="rId5"/>
              </a:rPr>
              <a:t>http</a:t>
            </a:r>
            <a:r>
              <a:rPr lang="en-US" sz="2000" b="1" dirty="0">
                <a:hlinkClick r:id="rId5"/>
              </a:rPr>
              <a:t>://www.asccc.org/sites/default/files/publications/Curriculum-paper_0.</a:t>
            </a:r>
            <a:r>
              <a:rPr lang="en-US" sz="2000" b="1" dirty="0" smtClean="0">
                <a:hlinkClick r:id="rId5"/>
              </a:rPr>
              <a:t>pdf</a:t>
            </a:r>
            <a:r>
              <a:rPr lang="en-US" sz="2000" b="1" dirty="0" smtClean="0"/>
              <a:t> </a:t>
            </a:r>
            <a:endParaRPr lang="en-US" sz="2000" b="1" dirty="0" smtClean="0"/>
          </a:p>
          <a:p>
            <a:pPr marL="400050" lvl="1" indent="0">
              <a:buNone/>
            </a:pPr>
            <a:endParaRPr lang="en-US" sz="800" b="1" dirty="0" smtClean="0"/>
          </a:p>
          <a:p>
            <a:pPr marL="400050" lvl="1" indent="0">
              <a:buNone/>
            </a:pPr>
            <a:r>
              <a:rPr lang="en-US" b="1" dirty="0" smtClean="0"/>
              <a:t>Non </a:t>
            </a:r>
            <a:r>
              <a:rPr lang="en-US" b="1" dirty="0" smtClean="0"/>
              <a:t>Credit at a </a:t>
            </a:r>
            <a:r>
              <a:rPr lang="en-US" b="1" dirty="0" err="1" smtClean="0"/>
              <a:t>Glance</a:t>
            </a:r>
            <a:r>
              <a:rPr lang="en-US" sz="2000" b="1" dirty="0" err="1" smtClean="0">
                <a:hlinkClick r:id="rId6"/>
              </a:rPr>
              <a:t>http</a:t>
            </a:r>
            <a:r>
              <a:rPr lang="en-US" sz="2000" b="1" dirty="0">
                <a:hlinkClick r:id="rId6"/>
              </a:rPr>
              <a:t>://www.pasadena.edu/cec/documents/</a:t>
            </a:r>
            <a:r>
              <a:rPr lang="en-US" sz="2000" b="1" dirty="0" smtClean="0">
                <a:hlinkClick r:id="rId6"/>
              </a:rPr>
              <a:t>NoncreditGuide_5e.pdf</a:t>
            </a:r>
            <a:endParaRPr lang="en-US" sz="2000" b="1" dirty="0" smtClean="0"/>
          </a:p>
          <a:p>
            <a:pPr marL="0" indent="0">
              <a:buNone/>
            </a:pPr>
            <a:endParaRPr lang="en-US" sz="2000" dirty="0" smtClean="0"/>
          </a:p>
        </p:txBody>
      </p:sp>
    </p:spTree>
    <p:extLst>
      <p:ext uri="{BB962C8B-B14F-4D97-AF65-F5344CB8AC3E}">
        <p14:creationId xmlns:p14="http://schemas.microsoft.com/office/powerpoint/2010/main" val="262437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57982"/>
          </a:xfrm>
        </p:spPr>
        <p:txBody>
          <a:bodyPr/>
          <a:lstStyle/>
          <a:p>
            <a:r>
              <a:rPr lang="en-US" b="1" dirty="0" smtClean="0"/>
              <a:t>Useful Resources (contd.)</a:t>
            </a:r>
            <a:endParaRPr lang="en-US" b="1" dirty="0"/>
          </a:p>
        </p:txBody>
      </p:sp>
      <p:sp>
        <p:nvSpPr>
          <p:cNvPr id="3" name="Content Placeholder 2"/>
          <p:cNvSpPr>
            <a:spLocks noGrp="1"/>
          </p:cNvSpPr>
          <p:nvPr>
            <p:ph idx="1"/>
          </p:nvPr>
        </p:nvSpPr>
        <p:spPr>
          <a:xfrm>
            <a:off x="457200" y="1304764"/>
            <a:ext cx="8229600" cy="5076564"/>
          </a:xfrm>
        </p:spPr>
        <p:txBody>
          <a:bodyPr/>
          <a:lstStyle/>
          <a:p>
            <a:pPr marL="0" indent="0">
              <a:buNone/>
            </a:pPr>
            <a:r>
              <a:rPr lang="en-US" b="1" dirty="0" smtClean="0"/>
              <a:t>Non Credit Instruction</a:t>
            </a:r>
          </a:p>
          <a:p>
            <a:pPr marL="400050" lvl="1" indent="0">
              <a:buNone/>
            </a:pPr>
            <a:r>
              <a:rPr lang="en-US" sz="2400" b="1" dirty="0" smtClean="0">
                <a:solidFill>
                  <a:srgbClr val="FFFFFF"/>
                </a:solidFill>
                <a:hlinkClick r:id="rId2"/>
              </a:rPr>
              <a:t>http</a:t>
            </a:r>
            <a:r>
              <a:rPr lang="en-US" sz="2400" b="1" dirty="0">
                <a:solidFill>
                  <a:srgbClr val="FFFFFF"/>
                </a:solidFill>
                <a:hlinkClick r:id="rId2"/>
              </a:rPr>
              <a:t>://www.asccc.org/sites/default/files/publications/noncredit-instruction09_0.</a:t>
            </a:r>
            <a:r>
              <a:rPr lang="en-US" sz="2400" b="1" dirty="0" smtClean="0">
                <a:solidFill>
                  <a:srgbClr val="FFFFFF"/>
                </a:solidFill>
                <a:hlinkClick r:id="rId2"/>
              </a:rPr>
              <a:t>pdf</a:t>
            </a:r>
            <a:endParaRPr lang="en-US" sz="2400" b="1" dirty="0" smtClean="0">
              <a:solidFill>
                <a:srgbClr val="FFFFFF"/>
              </a:solidFill>
            </a:endParaRPr>
          </a:p>
          <a:p>
            <a:pPr marL="0" indent="0">
              <a:buNone/>
            </a:pPr>
            <a:endParaRPr lang="en-US" b="1" dirty="0" smtClean="0"/>
          </a:p>
          <a:p>
            <a:pPr marL="0" indent="0">
              <a:buNone/>
            </a:pPr>
            <a:r>
              <a:rPr lang="en-US" b="1" dirty="0" smtClean="0"/>
              <a:t>Baccalaureate </a:t>
            </a:r>
            <a:r>
              <a:rPr lang="en-US" b="1" dirty="0"/>
              <a:t>Degree Pilot Program</a:t>
            </a:r>
          </a:p>
          <a:p>
            <a:pPr marL="400050" lvl="1" indent="0">
              <a:buNone/>
            </a:pPr>
            <a:r>
              <a:rPr lang="en-US" sz="2400" b="1" dirty="0">
                <a:hlinkClick r:id="rId3"/>
              </a:rPr>
              <a:t>http://extranet.cccco.edu/Divisions/AcademicAffairs/CurriculumandInstructionUnit/Curriculum/</a:t>
            </a:r>
            <a:r>
              <a:rPr lang="en-US" sz="2400" b="1" dirty="0" smtClean="0">
                <a:hlinkClick r:id="rId3"/>
              </a:rPr>
              <a:t>BaccalaureateDegreePilotProgram.aspx</a:t>
            </a:r>
            <a:endParaRPr lang="en-US" sz="2400" b="1" dirty="0" smtClean="0"/>
          </a:p>
          <a:p>
            <a:pPr marL="0" indent="0">
              <a:buNone/>
            </a:pPr>
            <a:endParaRPr lang="en-US" sz="2400" b="1" dirty="0"/>
          </a:p>
        </p:txBody>
      </p:sp>
    </p:spTree>
    <p:extLst>
      <p:ext uri="{BB962C8B-B14F-4D97-AF65-F5344CB8AC3E}">
        <p14:creationId xmlns:p14="http://schemas.microsoft.com/office/powerpoint/2010/main" val="3134956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21978"/>
          </a:xfrm>
        </p:spPr>
        <p:txBody>
          <a:bodyPr/>
          <a:lstStyle/>
          <a:p>
            <a:r>
              <a:rPr lang="en-US" b="1" dirty="0" smtClean="0"/>
              <a:t>Useful Resources (contd.)</a:t>
            </a:r>
            <a:endParaRPr lang="en-US" b="1" dirty="0"/>
          </a:p>
        </p:txBody>
      </p:sp>
      <p:sp>
        <p:nvSpPr>
          <p:cNvPr id="3" name="Content Placeholder 2"/>
          <p:cNvSpPr>
            <a:spLocks noGrp="1"/>
          </p:cNvSpPr>
          <p:nvPr>
            <p:ph idx="1"/>
          </p:nvPr>
        </p:nvSpPr>
        <p:spPr>
          <a:xfrm>
            <a:off x="457200" y="1340768"/>
            <a:ext cx="8229600" cy="4790157"/>
          </a:xfrm>
        </p:spPr>
        <p:txBody>
          <a:bodyPr/>
          <a:lstStyle/>
          <a:p>
            <a:pPr marL="0" indent="0">
              <a:buNone/>
            </a:pPr>
            <a:r>
              <a:rPr lang="en-US" b="1" dirty="0" smtClean="0"/>
              <a:t>Where is Title 5?</a:t>
            </a:r>
            <a:r>
              <a:rPr lang="en-US" dirty="0" smtClean="0"/>
              <a:t> </a:t>
            </a:r>
            <a:r>
              <a:rPr lang="en-US" b="1" dirty="0">
                <a:cs typeface="Arial" panose="020B0604020202020204" pitchFamily="34" charset="0"/>
                <a:hlinkClick r:id="rId2"/>
              </a:rPr>
              <a:t>http://ccr.oal.ca.gov</a:t>
            </a:r>
            <a:endParaRPr lang="en-US" b="1" dirty="0">
              <a:cs typeface="Arial" panose="020B0604020202020204" pitchFamily="34" charset="0"/>
            </a:endParaRPr>
          </a:p>
          <a:p>
            <a:pPr marL="0" indent="0">
              <a:buNone/>
            </a:pPr>
            <a:endParaRPr lang="en-US" dirty="0" smtClean="0">
              <a:cs typeface="Arial" panose="020B0604020202020204" pitchFamily="34" charset="0"/>
            </a:endParaRPr>
          </a:p>
          <a:p>
            <a:pPr marL="514350" indent="-514350">
              <a:buFont typeface="+mj-lt"/>
              <a:buAutoNum type="arabicPeriod"/>
            </a:pPr>
            <a:r>
              <a:rPr lang="en-US" dirty="0" smtClean="0">
                <a:cs typeface="Arial" panose="020B0604020202020204" pitchFamily="34" charset="0"/>
              </a:rPr>
              <a:t>Click </a:t>
            </a:r>
            <a:r>
              <a:rPr lang="en-US" dirty="0">
                <a:cs typeface="Arial" panose="020B0604020202020204" pitchFamily="34" charset="0"/>
              </a:rPr>
              <a:t>on Title 5 </a:t>
            </a:r>
          </a:p>
          <a:p>
            <a:pPr marL="514350" indent="-514350">
              <a:buFont typeface="+mj-lt"/>
              <a:buAutoNum type="arabicPeriod"/>
            </a:pPr>
            <a:r>
              <a:rPr lang="en-US" dirty="0" smtClean="0">
                <a:cs typeface="Arial" panose="020B0604020202020204" pitchFamily="34" charset="0"/>
              </a:rPr>
              <a:t>Click </a:t>
            </a:r>
            <a:r>
              <a:rPr lang="en-US" dirty="0">
                <a:cs typeface="Arial" panose="020B0604020202020204" pitchFamily="34" charset="0"/>
              </a:rPr>
              <a:t>on Division </a:t>
            </a:r>
            <a:r>
              <a:rPr lang="en-US" dirty="0" smtClean="0">
                <a:cs typeface="Arial" panose="020B0604020202020204" pitchFamily="34" charset="0"/>
              </a:rPr>
              <a:t>6. </a:t>
            </a:r>
            <a:r>
              <a:rPr lang="en-US" dirty="0">
                <a:cs typeface="Arial" panose="020B0604020202020204" pitchFamily="34" charset="0"/>
              </a:rPr>
              <a:t>California Community Colleges </a:t>
            </a:r>
          </a:p>
          <a:p>
            <a:pPr marL="514350" indent="-514350">
              <a:buFont typeface="+mj-lt"/>
              <a:buAutoNum type="arabicPeriod"/>
            </a:pPr>
            <a:r>
              <a:rPr lang="en-US" dirty="0" smtClean="0">
                <a:cs typeface="Arial" panose="020B0604020202020204" pitchFamily="34" charset="0"/>
              </a:rPr>
              <a:t>Click </a:t>
            </a:r>
            <a:r>
              <a:rPr lang="en-US" dirty="0">
                <a:cs typeface="Arial" panose="020B0604020202020204" pitchFamily="34" charset="0"/>
              </a:rPr>
              <a:t>on Chapter </a:t>
            </a:r>
            <a:r>
              <a:rPr lang="en-US" dirty="0" smtClean="0">
                <a:cs typeface="Arial" panose="020B0604020202020204" pitchFamily="34" charset="0"/>
              </a:rPr>
              <a:t>6. </a:t>
            </a:r>
            <a:r>
              <a:rPr lang="en-US" dirty="0">
                <a:cs typeface="Arial" panose="020B0604020202020204" pitchFamily="34" charset="0"/>
              </a:rPr>
              <a:t>Curriculum and Instruction </a:t>
            </a:r>
          </a:p>
          <a:p>
            <a:endParaRPr lang="en-US" dirty="0"/>
          </a:p>
        </p:txBody>
      </p:sp>
    </p:spTree>
    <p:extLst>
      <p:ext uri="{BB962C8B-B14F-4D97-AF65-F5344CB8AC3E}">
        <p14:creationId xmlns:p14="http://schemas.microsoft.com/office/powerpoint/2010/main" val="123291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900100"/>
          </a:xfrm>
        </p:spPr>
        <p:txBody>
          <a:bodyPr/>
          <a:lstStyle/>
          <a:p>
            <a:r>
              <a:rPr lang="en-US" b="1" dirty="0"/>
              <a:t>Useful </a:t>
            </a:r>
            <a:r>
              <a:rPr lang="en-US" b="1" dirty="0" smtClean="0"/>
              <a:t>Resources (</a:t>
            </a:r>
            <a:r>
              <a:rPr lang="en-US" b="1" dirty="0" smtClean="0"/>
              <a:t>contd.)</a:t>
            </a:r>
            <a:endParaRPr lang="en-US" b="1" dirty="0"/>
          </a:p>
        </p:txBody>
      </p:sp>
      <p:sp>
        <p:nvSpPr>
          <p:cNvPr id="3" name="Subtitle 2"/>
          <p:cNvSpPr>
            <a:spLocks noGrp="1"/>
          </p:cNvSpPr>
          <p:nvPr>
            <p:ph type="subTitle" idx="1"/>
          </p:nvPr>
        </p:nvSpPr>
        <p:spPr>
          <a:xfrm>
            <a:off x="431540" y="1232756"/>
            <a:ext cx="8316924" cy="5292587"/>
          </a:xfrm>
        </p:spPr>
        <p:txBody>
          <a:bodyPr/>
          <a:lstStyle/>
          <a:p>
            <a:pPr algn="l"/>
            <a:endParaRPr lang="en-US" sz="2000" dirty="0"/>
          </a:p>
          <a:p>
            <a:pPr algn="l"/>
            <a:r>
              <a:rPr lang="en-US" b="1" dirty="0"/>
              <a:t>PCA </a:t>
            </a:r>
            <a:r>
              <a:rPr lang="en-US" b="1" dirty="0" smtClean="0"/>
              <a:t>Guidelines</a:t>
            </a:r>
          </a:p>
          <a:p>
            <a:pPr marL="457200" lvl="1" indent="0">
              <a:buNone/>
            </a:pPr>
            <a:r>
              <a:rPr lang="en-US" b="1" dirty="0">
                <a:hlinkClick r:id="rId2"/>
              </a:rPr>
              <a:t>http://extranet.cccco.edu/Portals/1/AA/Prerequisites/Prerequisites_Guidelines_55003%</a:t>
            </a:r>
            <a:r>
              <a:rPr lang="en-US" b="1" dirty="0" smtClean="0">
                <a:hlinkClick r:id="rId2"/>
              </a:rPr>
              <a:t>20Final.pdf</a:t>
            </a:r>
            <a:endParaRPr lang="en-US" b="1" dirty="0"/>
          </a:p>
          <a:p>
            <a:pPr algn="l"/>
            <a:endParaRPr lang="en-US" sz="800" b="1" dirty="0" smtClean="0"/>
          </a:p>
          <a:p>
            <a:pPr algn="l"/>
            <a:r>
              <a:rPr lang="en-US" b="1" dirty="0" smtClean="0"/>
              <a:t>Repetition </a:t>
            </a:r>
            <a:r>
              <a:rPr lang="en-US" b="1" dirty="0" smtClean="0"/>
              <a:t>Guidelines </a:t>
            </a:r>
            <a:endParaRPr lang="en-US" b="1" dirty="0" smtClean="0"/>
          </a:p>
          <a:p>
            <a:pPr marL="457200" lvl="1" indent="0">
              <a:buNone/>
            </a:pPr>
            <a:r>
              <a:rPr lang="en-US" sz="2400" b="1" dirty="0">
                <a:hlinkClick r:id="rId3"/>
              </a:rPr>
              <a:t>http://extranet.cccco.edu/Portals/1/AA/Credit/2013Files/</a:t>
            </a:r>
            <a:r>
              <a:rPr lang="en-US" sz="2400" b="1" dirty="0" smtClean="0">
                <a:hlinkClick r:id="rId3"/>
              </a:rPr>
              <a:t>CreditCourseRepetitionGuidelinesFinal.pdf</a:t>
            </a:r>
            <a:endParaRPr lang="en-US" sz="2400" b="1" dirty="0"/>
          </a:p>
          <a:p>
            <a:pPr lvl="1"/>
            <a:endParaRPr lang="en-US" sz="2000" dirty="0"/>
          </a:p>
          <a:p>
            <a:pPr algn="l"/>
            <a:endParaRPr lang="en-US" dirty="0"/>
          </a:p>
          <a:p>
            <a:pPr algn="l"/>
            <a:endParaRPr lang="en-US" dirty="0"/>
          </a:p>
        </p:txBody>
      </p:sp>
    </p:spTree>
    <p:extLst>
      <p:ext uri="{BB962C8B-B14F-4D97-AF65-F5344CB8AC3E}">
        <p14:creationId xmlns:p14="http://schemas.microsoft.com/office/powerpoint/2010/main" val="428893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001998"/>
          </a:xfrm>
        </p:spPr>
        <p:txBody>
          <a:bodyPr/>
          <a:lstStyle/>
          <a:p>
            <a:r>
              <a:rPr lang="en-US" b="1" dirty="0" smtClean="0"/>
              <a:t>Useful Resources (contd.)</a:t>
            </a:r>
            <a:endParaRPr lang="en-US" b="1" dirty="0"/>
          </a:p>
        </p:txBody>
      </p:sp>
      <p:sp>
        <p:nvSpPr>
          <p:cNvPr id="3" name="Content Placeholder 2"/>
          <p:cNvSpPr>
            <a:spLocks noGrp="1"/>
          </p:cNvSpPr>
          <p:nvPr>
            <p:ph idx="1"/>
          </p:nvPr>
        </p:nvSpPr>
        <p:spPr>
          <a:xfrm>
            <a:off x="457200" y="1484784"/>
            <a:ext cx="8229600" cy="4932548"/>
          </a:xfrm>
        </p:spPr>
        <p:txBody>
          <a:bodyPr/>
          <a:lstStyle/>
          <a:p>
            <a:pPr marL="0" indent="0">
              <a:buNone/>
            </a:pPr>
            <a:r>
              <a:rPr lang="en-US" b="1" dirty="0"/>
              <a:t>Equivalence </a:t>
            </a:r>
            <a:r>
              <a:rPr lang="en-US" b="1" dirty="0" smtClean="0"/>
              <a:t>to Minimum </a:t>
            </a:r>
            <a:r>
              <a:rPr lang="en-US" b="1" dirty="0"/>
              <a:t>Qualifications </a:t>
            </a:r>
          </a:p>
          <a:p>
            <a:pPr marL="457200" lvl="1" indent="0">
              <a:buNone/>
            </a:pPr>
            <a:r>
              <a:rPr lang="en-US" sz="2400" b="1" dirty="0">
                <a:hlinkClick r:id="rId2"/>
              </a:rPr>
              <a:t>http://www.asccc.org/papers/equivalence-minimum-qualifications-</a:t>
            </a:r>
            <a:r>
              <a:rPr lang="en-US" sz="2400" b="1" dirty="0" smtClean="0">
                <a:hlinkClick r:id="rId2"/>
              </a:rPr>
              <a:t>0</a:t>
            </a:r>
            <a:endParaRPr lang="en-US" sz="2400" b="1" dirty="0" smtClean="0"/>
          </a:p>
          <a:p>
            <a:pPr marL="457200" lvl="1" indent="0">
              <a:buNone/>
            </a:pPr>
            <a:endParaRPr lang="en-US" sz="2000" b="1" dirty="0"/>
          </a:p>
          <a:p>
            <a:pPr marL="0" indent="0">
              <a:buNone/>
            </a:pPr>
            <a:r>
              <a:rPr lang="en-US" b="1" dirty="0" smtClean="0"/>
              <a:t>TOP Manual</a:t>
            </a:r>
            <a:endParaRPr lang="en-US" b="1" dirty="0"/>
          </a:p>
          <a:p>
            <a:pPr marL="457200" lvl="1" indent="0">
              <a:buNone/>
            </a:pPr>
            <a:r>
              <a:rPr lang="en-US" sz="2400" b="1" dirty="0">
                <a:hlinkClick r:id="rId3"/>
              </a:rPr>
              <a:t>http://extranet.cccco.edu/Portals/1/AA/Credit/2013Files/TOPmanual6_2009_09corrected_12.5.13.</a:t>
            </a:r>
            <a:r>
              <a:rPr lang="en-US" sz="2400" b="1" dirty="0" smtClean="0">
                <a:hlinkClick r:id="rId3"/>
              </a:rPr>
              <a:t>pdf</a:t>
            </a:r>
            <a:endParaRPr lang="en-US" sz="2400" b="1" dirty="0" smtClean="0"/>
          </a:p>
          <a:p>
            <a:pPr marL="457200" lvl="1" indent="0">
              <a:buNone/>
            </a:pPr>
            <a:endParaRPr lang="en-US" sz="2000" b="1" dirty="0"/>
          </a:p>
          <a:p>
            <a:endParaRPr lang="en-US" dirty="0"/>
          </a:p>
        </p:txBody>
      </p:sp>
    </p:spTree>
    <p:extLst>
      <p:ext uri="{BB962C8B-B14F-4D97-AF65-F5344CB8AC3E}">
        <p14:creationId xmlns:p14="http://schemas.microsoft.com/office/powerpoint/2010/main" val="40174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TM10203764">
  <a:themeElements>
    <a:clrScheme name="Office Them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Office Them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Office Theme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Office Them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Office Theme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Office Theme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Office Theme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Office Theme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TM10203764</Template>
  <TotalTime>130</TotalTime>
  <Words>649</Words>
  <Application>Microsoft Macintosh PowerPoint</Application>
  <PresentationFormat>On-screen Show (4:3)</PresentationFormat>
  <Paragraphs>97</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TM10203764</vt:lpstr>
      <vt:lpstr>Curriculum Committee Q&amp;A </vt:lpstr>
      <vt:lpstr>Objectives</vt:lpstr>
      <vt:lpstr>THE CI 2015 COVERED:</vt:lpstr>
      <vt:lpstr>WE CHALLENGE YOU!</vt:lpstr>
      <vt:lpstr>Useful Resources</vt:lpstr>
      <vt:lpstr>Useful Resources (contd.)</vt:lpstr>
      <vt:lpstr>Useful Resources (contd.)</vt:lpstr>
      <vt:lpstr>Useful Resources (contd.)</vt:lpstr>
      <vt:lpstr>Useful Resources (contd.)</vt:lpstr>
      <vt:lpstr>Useful Resources (contd.)</vt:lpstr>
      <vt:lpstr>Useful Resources (contd.)</vt:lpstr>
      <vt:lpstr>Had more questions upon getting home?</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Committee Q&amp;A</dc:title>
  <dc:subject/>
  <dc:creator>David P Degroot</dc:creator>
  <cp:keywords/>
  <dc:description/>
  <cp:lastModifiedBy>Sofia Ramirez Gelpi</cp:lastModifiedBy>
  <cp:revision>18</cp:revision>
  <cp:lastPrinted>1601-01-01T00:00:00Z</cp:lastPrinted>
  <dcterms:created xsi:type="dcterms:W3CDTF">1601-01-01T00:00:00Z</dcterms:created>
  <dcterms:modified xsi:type="dcterms:W3CDTF">2015-07-05T22:34:54Z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TC102037641033</vt:lpwstr>
  </property>
</Properties>
</file>