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4" r:id="rId9"/>
    <p:sldId id="263" r:id="rId10"/>
    <p:sldId id="266" r:id="rId11"/>
    <p:sldId id="267" r:id="rId12"/>
    <p:sldId id="268" r:id="rId13"/>
    <p:sldId id="270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5DC8F-9358-854A-9829-704C41995FA6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20A53-5501-8A4F-8B0B-02387ACC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0A53-5501-8A4F-8B0B-02387ACC7A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5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0A53-5501-8A4F-8B0B-02387ACC7A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3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0A53-5501-8A4F-8B0B-02387ACC7A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91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0A53-5501-8A4F-8B0B-02387ACC7A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98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0A53-5501-8A4F-8B0B-02387ACC7A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5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0A53-5501-8A4F-8B0B-02387ACC7A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94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0A53-5501-8A4F-8B0B-02387ACC7A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87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0A53-5501-8A4F-8B0B-02387ACC7A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6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48BD-6FF1-2F43-9EC9-411813FE281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31C8-B564-5241-A1BB-BADF79A5D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cccurriculum.net" TargetMode="External"/><Relationship Id="rId3" Type="http://schemas.openxmlformats.org/officeDocument/2006/relationships/hyperlink" Target="http://www.asccc.or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711" y="1533787"/>
            <a:ext cx="8531419" cy="193658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Curriculum Efficiency: </a:t>
            </a:r>
            <a:br>
              <a:rPr lang="en-US" sz="4800" dirty="0" smtClean="0"/>
            </a:br>
            <a:r>
              <a:rPr lang="en-US" sz="4800" dirty="0" smtClean="0"/>
              <a:t>From Idea to Approval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711" y="4049238"/>
            <a:ext cx="8531419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Rich Cameron, Cerritos College, Facilitator</a:t>
            </a:r>
          </a:p>
          <a:p>
            <a:r>
              <a:rPr lang="en-US" dirty="0"/>
              <a:t>Julie Bruno, Vice </a:t>
            </a:r>
            <a:r>
              <a:rPr lang="en-US" dirty="0" smtClean="0"/>
              <a:t>President, ASCCC, Sierra College</a:t>
            </a:r>
            <a:endParaRPr lang="en-US" dirty="0"/>
          </a:p>
          <a:p>
            <a:r>
              <a:rPr lang="en-US" dirty="0"/>
              <a:t> Grant </a:t>
            </a:r>
            <a:r>
              <a:rPr lang="en-US" dirty="0" err="1"/>
              <a:t>Goold</a:t>
            </a:r>
            <a:r>
              <a:rPr lang="en-US" dirty="0"/>
              <a:t>, American River </a:t>
            </a:r>
            <a:r>
              <a:rPr lang="en-US" dirty="0" smtClean="0"/>
              <a:t>College</a:t>
            </a:r>
          </a:p>
          <a:p>
            <a:r>
              <a:rPr lang="en-US" dirty="0" smtClean="0"/>
              <a:t>Diana </a:t>
            </a:r>
            <a:r>
              <a:rPr lang="en-US" dirty="0" err="1" smtClean="0"/>
              <a:t>Hurlbut</a:t>
            </a:r>
            <a:r>
              <a:rPr lang="en-US" dirty="0" smtClean="0"/>
              <a:t>, Irvine </a:t>
            </a:r>
            <a:r>
              <a:rPr lang="en-US" smtClean="0"/>
              <a:t>Valley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38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75" y="904875"/>
            <a:ext cx="8242595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ASCCC Curriculum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Efficiency </a:t>
            </a:r>
            <a:r>
              <a:rPr lang="en-US" dirty="0"/>
              <a:t>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efficient aspect of the curriculum process was varied but </a:t>
            </a:r>
            <a:r>
              <a:rPr lang="en-US" dirty="0" smtClean="0"/>
              <a:t>included:</a:t>
            </a:r>
          </a:p>
          <a:p>
            <a:pPr lvl="1"/>
            <a:r>
              <a:rPr lang="en-US" sz="2000" i="1" dirty="0" err="1" smtClean="0"/>
              <a:t>CurricUNET</a:t>
            </a:r>
            <a:endParaRPr lang="en-US" sz="2000" i="1" dirty="0"/>
          </a:p>
          <a:p>
            <a:pPr lvl="1"/>
            <a:r>
              <a:rPr lang="en-US" sz="2000" i="1" dirty="0"/>
              <a:t>Multi-college alignment</a:t>
            </a:r>
          </a:p>
          <a:p>
            <a:pPr lvl="1"/>
            <a:r>
              <a:rPr lang="en-US" sz="2000" i="1" dirty="0"/>
              <a:t>Checks and Balances</a:t>
            </a:r>
          </a:p>
          <a:p>
            <a:pPr lvl="1"/>
            <a:r>
              <a:rPr lang="en-US" sz="2000" i="1" dirty="0"/>
              <a:t>Tech review </a:t>
            </a:r>
          </a:p>
          <a:p>
            <a:r>
              <a:rPr lang="en-US" dirty="0"/>
              <a:t>Least efficient aspect of the curriculum process was varied but included:</a:t>
            </a:r>
          </a:p>
          <a:p>
            <a:pPr lvl="1"/>
            <a:r>
              <a:rPr lang="en-US" sz="2000" i="1" dirty="0" err="1" smtClean="0"/>
              <a:t>CurricUNET</a:t>
            </a:r>
            <a:endParaRPr lang="en-US" sz="2000" i="1" dirty="0"/>
          </a:p>
          <a:p>
            <a:pPr lvl="1"/>
            <a:r>
              <a:rPr lang="en-US" sz="2000" i="1" dirty="0"/>
              <a:t>Consultation requirements</a:t>
            </a:r>
          </a:p>
          <a:p>
            <a:pPr lvl="1"/>
            <a:r>
              <a:rPr lang="en-US" sz="2000" i="1" dirty="0"/>
              <a:t>CCCCO approval</a:t>
            </a:r>
          </a:p>
          <a:p>
            <a:pPr lvl="1"/>
            <a:r>
              <a:rPr lang="en-US" sz="2000" i="1" dirty="0"/>
              <a:t>Approval timelines (too many touches)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8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04" y="904875"/>
            <a:ext cx="8296252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ASCCC Curriculum Efficiency 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8173"/>
            <a:ext cx="7886700" cy="39587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top concerns centered around:</a:t>
            </a:r>
          </a:p>
          <a:p>
            <a:r>
              <a:rPr lang="en-US" dirty="0"/>
              <a:t>CTE Program Approval every two years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Industry alignment</a:t>
            </a:r>
          </a:p>
          <a:p>
            <a:r>
              <a:rPr lang="en-US" dirty="0"/>
              <a:t>Timelines and Touches (State and local)</a:t>
            </a:r>
          </a:p>
          <a:p>
            <a:r>
              <a:rPr lang="en-US" dirty="0"/>
              <a:t>Unit Value to Student Learning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8173"/>
            <a:ext cx="7886700" cy="395879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inefficiencies exist in curriculum approval and revision processes?</a:t>
            </a:r>
            <a:endParaRPr lang="en-US" dirty="0"/>
          </a:p>
          <a:p>
            <a:r>
              <a:rPr lang="en-US" dirty="0"/>
              <a:t>What can we do to streamline the processes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all levels? </a:t>
            </a:r>
          </a:p>
          <a:p>
            <a:r>
              <a:rPr lang="en-US" dirty="0"/>
              <a:t>How might curriculum committees address the slow downs?</a:t>
            </a:r>
          </a:p>
          <a:p>
            <a:r>
              <a:rPr lang="en-US" dirty="0"/>
              <a:t> What might administrators do?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050" y="5262562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1" kern="1200">
                <a:solidFill>
                  <a:srgbClr val="261300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Report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Improve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9287"/>
            <a:ext cx="7886700" cy="4137675"/>
          </a:xfrm>
        </p:spPr>
        <p:txBody>
          <a:bodyPr/>
          <a:lstStyle/>
          <a:p>
            <a:r>
              <a:rPr lang="en-US" dirty="0" smtClean="0"/>
              <a:t>Training for all involved</a:t>
            </a:r>
          </a:p>
          <a:p>
            <a:r>
              <a:rPr lang="en-US" dirty="0" smtClean="0"/>
              <a:t>Technical Review</a:t>
            </a:r>
          </a:p>
          <a:p>
            <a:r>
              <a:rPr lang="en-US" dirty="0" smtClean="0"/>
              <a:t>Monthly Board of Trustee Approval</a:t>
            </a:r>
          </a:p>
          <a:p>
            <a:r>
              <a:rPr lang="en-US" dirty="0" smtClean="0"/>
              <a:t>Curriculum “fast lane”</a:t>
            </a:r>
          </a:p>
          <a:p>
            <a:r>
              <a:rPr lang="en-US" dirty="0" smtClean="0"/>
              <a:t>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39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03511"/>
            <a:ext cx="7886700" cy="4173452"/>
          </a:xfrm>
        </p:spPr>
        <p:txBody>
          <a:bodyPr/>
          <a:lstStyle/>
          <a:p>
            <a:r>
              <a:rPr lang="en-US" dirty="0" smtClean="0"/>
              <a:t>Approval of the Recommendations </a:t>
            </a:r>
            <a:br>
              <a:rPr lang="en-US" dirty="0" smtClean="0"/>
            </a:br>
            <a:r>
              <a:rPr lang="en-US" dirty="0" smtClean="0"/>
              <a:t>from the Workforce Task Force </a:t>
            </a:r>
            <a:br>
              <a:rPr lang="en-US" dirty="0" smtClean="0"/>
            </a:br>
            <a:r>
              <a:rPr lang="en-US" dirty="0" smtClean="0"/>
              <a:t>by the Board of Governors in November</a:t>
            </a:r>
          </a:p>
          <a:p>
            <a:r>
              <a:rPr lang="en-US" dirty="0" smtClean="0"/>
              <a:t>Implementation of the Recommendations</a:t>
            </a:r>
          </a:p>
          <a:p>
            <a:r>
              <a:rPr lang="en-US" dirty="0" smtClean="0"/>
              <a:t>More on Effective Practices from the ASCCC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49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03511"/>
            <a:ext cx="7886700" cy="4173452"/>
          </a:xfrm>
        </p:spPr>
        <p:txBody>
          <a:bodyPr/>
          <a:lstStyle/>
          <a:p>
            <a:r>
              <a:rPr lang="en-US" dirty="0" smtClean="0"/>
              <a:t>Local Talent</a:t>
            </a:r>
          </a:p>
          <a:p>
            <a:pPr lvl="1"/>
            <a:r>
              <a:rPr lang="en-US" dirty="0" smtClean="0"/>
              <a:t>Curriculum Chair, Specialists, Faculty, Administrators</a:t>
            </a:r>
          </a:p>
          <a:p>
            <a:r>
              <a:rPr lang="en-US" dirty="0" smtClean="0">
                <a:hlinkClick r:id="rId2"/>
              </a:rPr>
              <a:t>ASCCC Curriculum Website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ASCCC Website</a:t>
            </a:r>
            <a:endParaRPr lang="en-US" dirty="0" smtClean="0"/>
          </a:p>
          <a:p>
            <a:pPr lvl="1"/>
            <a:r>
              <a:rPr lang="en-US" dirty="0" smtClean="0"/>
              <a:t>Listserv</a:t>
            </a:r>
          </a:p>
          <a:p>
            <a:pPr lvl="1"/>
            <a:r>
              <a:rPr lang="en-US" dirty="0" smtClean="0"/>
              <a:t>Papers</a:t>
            </a:r>
          </a:p>
          <a:p>
            <a:pPr lvl="1"/>
            <a:r>
              <a:rPr lang="en-US" dirty="0" smtClean="0"/>
              <a:t>Rostrum Articles</a:t>
            </a:r>
          </a:p>
          <a:p>
            <a:pPr lvl="1"/>
            <a:r>
              <a:rPr lang="en-US" dirty="0" smtClean="0"/>
              <a:t>Resolutions</a:t>
            </a:r>
          </a:p>
          <a:p>
            <a:r>
              <a:rPr lang="en-US" dirty="0" smtClean="0"/>
              <a:t>Curriculum Yahoo Listserv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7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522284"/>
            <a:ext cx="7886700" cy="1807648"/>
          </a:xfrm>
        </p:spPr>
        <p:txBody>
          <a:bodyPr/>
          <a:lstStyle/>
          <a:p>
            <a:pPr algn="ctr"/>
            <a:r>
              <a:rPr lang="en-US" dirty="0" smtClean="0"/>
              <a:t>Thank you!!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1837"/>
            <a:ext cx="7886700" cy="3905125"/>
          </a:xfrm>
        </p:spPr>
        <p:txBody>
          <a:bodyPr/>
          <a:lstStyle/>
          <a:p>
            <a:r>
              <a:rPr lang="en-US" dirty="0" smtClean="0"/>
              <a:t>Temperature Check</a:t>
            </a:r>
          </a:p>
          <a:p>
            <a:r>
              <a:rPr lang="en-US" dirty="0" smtClean="0"/>
              <a:t>Curriculum Outcomes </a:t>
            </a:r>
            <a:br>
              <a:rPr lang="en-US" dirty="0" smtClean="0"/>
            </a:br>
            <a:r>
              <a:rPr lang="en-US" dirty="0" smtClean="0"/>
              <a:t>from the Workforce Task Force</a:t>
            </a:r>
          </a:p>
          <a:p>
            <a:r>
              <a:rPr lang="en-US" dirty="0" smtClean="0"/>
              <a:t>ASCCC Curriculum Efficiency Survey Results</a:t>
            </a:r>
          </a:p>
          <a:p>
            <a:r>
              <a:rPr lang="en-US" dirty="0" smtClean="0"/>
              <a:t>Group Discussion and Brainstorm</a:t>
            </a:r>
          </a:p>
          <a:p>
            <a:r>
              <a:rPr lang="en-US" dirty="0" smtClean="0"/>
              <a:t>Strategies for Improving </a:t>
            </a:r>
            <a:br>
              <a:rPr lang="en-US" dirty="0" smtClean="0"/>
            </a:br>
            <a:r>
              <a:rPr lang="en-US" dirty="0" smtClean="0"/>
              <a:t>the Efficiency of local Curriculum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3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Temperature Check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5" b="50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859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41" y="1244756"/>
            <a:ext cx="8710275" cy="149218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The </a:t>
            </a:r>
            <a:r>
              <a:rPr lang="en-US" sz="2800" dirty="0" smtClean="0"/>
              <a:t>Board of Governors Task Force </a:t>
            </a:r>
            <a:br>
              <a:rPr lang="en-US" sz="2800" dirty="0" smtClean="0"/>
            </a:br>
            <a:r>
              <a:rPr lang="en-US" sz="2800" dirty="0" smtClean="0"/>
              <a:t>on Workforce, Job Creation </a:t>
            </a:r>
            <a:br>
              <a:rPr lang="en-US" sz="2800" dirty="0" smtClean="0"/>
            </a:br>
            <a:r>
              <a:rPr lang="en-US" sz="2800" dirty="0" smtClean="0"/>
              <a:t>and a Strong Economy</a:t>
            </a:r>
            <a:br>
              <a:rPr lang="en-US" sz="2800" dirty="0" smtClean="0"/>
            </a:br>
            <a:r>
              <a:rPr lang="en-US" sz="1800" dirty="0" smtClean="0"/>
              <a:t>(The Workforce Task Force)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87387"/>
            <a:ext cx="7886700" cy="3130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Goal: </a:t>
            </a:r>
          </a:p>
          <a:p>
            <a:pPr marL="0" indent="0">
              <a:buNone/>
            </a:pPr>
            <a:r>
              <a:rPr lang="en-US" sz="2800" b="0" dirty="0"/>
              <a:t>To increase individual and regional economic competitiveness by providing California’s workforce with relevant skills and quality credentials that match employer needs and fuel a strong economy</a:t>
            </a:r>
            <a:r>
              <a:rPr lang="en-US" sz="2800" b="0" dirty="0" smtClean="0"/>
              <a:t>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25361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Workforce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3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Curriculum Outcomes:</a:t>
            </a:r>
          </a:p>
          <a:p>
            <a:r>
              <a:rPr lang="en-US" b="0" i="1" dirty="0">
                <a:latin typeface="Georgia"/>
                <a:cs typeface="Georgia"/>
              </a:rPr>
              <a:t>Evaluate and revise the local, regional, and statewide CTE curriculum approval process, as appropriate, to ensure timely, responsive, and streamlined curriculum approval. </a:t>
            </a:r>
          </a:p>
          <a:p>
            <a:pPr lvl="1"/>
            <a:r>
              <a:rPr lang="en-US" sz="2200" i="1" dirty="0">
                <a:latin typeface="Georgia"/>
                <a:cs typeface="Georgia"/>
              </a:rPr>
              <a:t>Provide state level coordination to develop </a:t>
            </a:r>
            <a:r>
              <a:rPr lang="en-US" sz="2200" i="1" dirty="0" smtClean="0">
                <a:latin typeface="Georgia"/>
                <a:cs typeface="Georgia"/>
              </a:rPr>
              <a:t/>
            </a:r>
            <a:br>
              <a:rPr lang="en-US" sz="2200" i="1" dirty="0" smtClean="0">
                <a:latin typeface="Georgia"/>
                <a:cs typeface="Georgia"/>
              </a:rPr>
            </a:br>
            <a:r>
              <a:rPr lang="en-US" sz="2200" i="1" dirty="0" smtClean="0">
                <a:latin typeface="Georgia"/>
                <a:cs typeface="Georgia"/>
              </a:rPr>
              <a:t>a </a:t>
            </a:r>
            <a:r>
              <a:rPr lang="en-US" sz="2200" i="1" dirty="0">
                <a:latin typeface="Georgia"/>
                <a:cs typeface="Georgia"/>
              </a:rPr>
              <a:t>streamlined curriculum approval process. </a:t>
            </a:r>
          </a:p>
          <a:p>
            <a:pPr lvl="1"/>
            <a:r>
              <a:rPr lang="en-US" sz="2200" i="1" dirty="0">
                <a:latin typeface="Georgia"/>
                <a:cs typeface="Georgia"/>
              </a:rPr>
              <a:t>Provide sufficient staffing and resources </a:t>
            </a:r>
            <a:r>
              <a:rPr lang="en-US" sz="2200" i="1" dirty="0" smtClean="0">
                <a:latin typeface="Georgia"/>
                <a:cs typeface="Georgia"/>
              </a:rPr>
              <a:t/>
            </a:r>
            <a:br>
              <a:rPr lang="en-US" sz="2200" i="1" dirty="0" smtClean="0">
                <a:latin typeface="Georgia"/>
                <a:cs typeface="Georgia"/>
              </a:rPr>
            </a:br>
            <a:r>
              <a:rPr lang="en-US" sz="2200" i="1" dirty="0" smtClean="0">
                <a:latin typeface="Georgia"/>
                <a:cs typeface="Georgia"/>
              </a:rPr>
              <a:t>in </a:t>
            </a:r>
            <a:r>
              <a:rPr lang="en-US" sz="2200" i="1" dirty="0">
                <a:latin typeface="Georgia"/>
                <a:cs typeface="Georgia"/>
              </a:rPr>
              <a:t>the Chancellor's Office to speed up </a:t>
            </a:r>
            <a:r>
              <a:rPr lang="en-US" sz="2200" i="1" dirty="0" smtClean="0">
                <a:latin typeface="Georgia"/>
                <a:cs typeface="Georgia"/>
              </a:rPr>
              <a:t/>
            </a:r>
            <a:br>
              <a:rPr lang="en-US" sz="2200" i="1" dirty="0" smtClean="0">
                <a:latin typeface="Georgia"/>
                <a:cs typeface="Georgia"/>
              </a:rPr>
            </a:br>
            <a:r>
              <a:rPr lang="en-US" sz="2200" i="1" dirty="0" smtClean="0">
                <a:latin typeface="Georgia"/>
                <a:cs typeface="Georgia"/>
              </a:rPr>
              <a:t>the </a:t>
            </a:r>
            <a:r>
              <a:rPr lang="en-US" sz="2200" i="1" dirty="0">
                <a:latin typeface="Georgia"/>
                <a:cs typeface="Georgia"/>
              </a:rPr>
              <a:t>state-level curriculum approval process.</a:t>
            </a:r>
          </a:p>
          <a:p>
            <a:pPr lvl="1"/>
            <a:r>
              <a:rPr lang="en-US" sz="2200" i="1" dirty="0">
                <a:latin typeface="Georgia"/>
                <a:cs typeface="Georgia"/>
              </a:rPr>
              <a:t>Identify best practices in local curriculum adoption processes and provide technical assistance to colleges </a:t>
            </a:r>
            <a:r>
              <a:rPr lang="en-US" sz="2200" i="1" dirty="0" smtClean="0">
                <a:latin typeface="Georgia"/>
                <a:cs typeface="Georgia"/>
              </a:rPr>
              <a:t/>
            </a:r>
            <a:br>
              <a:rPr lang="en-US" sz="2200" i="1" dirty="0" smtClean="0">
                <a:latin typeface="Georgia"/>
                <a:cs typeface="Georgia"/>
              </a:rPr>
            </a:br>
            <a:r>
              <a:rPr lang="en-US" sz="2200" i="1" dirty="0" smtClean="0">
                <a:latin typeface="Georgia"/>
                <a:cs typeface="Georgia"/>
              </a:rPr>
              <a:t>in </a:t>
            </a:r>
            <a:r>
              <a:rPr lang="en-US" sz="2200" i="1" dirty="0">
                <a:latin typeface="Georgia"/>
                <a:cs typeface="Georgia"/>
              </a:rPr>
              <a:t>ways to improve their local adoption </a:t>
            </a:r>
            <a:r>
              <a:rPr lang="en-US" sz="2200" i="1" dirty="0" smtClean="0">
                <a:latin typeface="Georgia"/>
                <a:cs typeface="Georgia"/>
              </a:rPr>
              <a:t>processes.</a:t>
            </a:r>
          </a:p>
          <a:p>
            <a:pPr lvl="1"/>
            <a:r>
              <a:rPr lang="en-US" sz="2200" i="1" dirty="0" smtClean="0">
                <a:latin typeface="Georgia"/>
                <a:cs typeface="Georgia"/>
              </a:rPr>
              <a:t>Streamline </a:t>
            </a:r>
            <a:r>
              <a:rPr lang="en-US" sz="2200" i="1" dirty="0">
                <a:latin typeface="Georgia"/>
                <a:cs typeface="Georgia"/>
              </a:rPr>
              <a:t>the approval process for revision </a:t>
            </a:r>
            <a:r>
              <a:rPr lang="en-US" sz="2200" i="1" dirty="0" smtClean="0">
                <a:latin typeface="Georgia"/>
                <a:cs typeface="Georgia"/>
              </a:rPr>
              <a:t/>
            </a:r>
            <a:br>
              <a:rPr lang="en-US" sz="2200" i="1" dirty="0" smtClean="0">
                <a:latin typeface="Georgia"/>
                <a:cs typeface="Georgia"/>
              </a:rPr>
            </a:br>
            <a:r>
              <a:rPr lang="en-US" sz="2200" i="1" dirty="0" smtClean="0">
                <a:latin typeface="Georgia"/>
                <a:cs typeface="Georgia"/>
              </a:rPr>
              <a:t>of </a:t>
            </a:r>
            <a:r>
              <a:rPr lang="en-US" sz="2200" i="1" dirty="0">
                <a:latin typeface="Georgia"/>
                <a:cs typeface="Georgia"/>
              </a:rPr>
              <a:t>existing curriculum. </a:t>
            </a:r>
          </a:p>
        </p:txBody>
      </p:sp>
    </p:spTree>
    <p:extLst>
      <p:ext uri="{BB962C8B-B14F-4D97-AF65-F5344CB8AC3E}">
        <p14:creationId xmlns:p14="http://schemas.microsoft.com/office/powerpoint/2010/main" val="248317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8188938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ASCCC Curriculum Efficiency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143 Respondents</a:t>
            </a:r>
            <a:r>
              <a:rPr lang="en-US" dirty="0"/>
              <a:t> </a:t>
            </a:r>
            <a:r>
              <a:rPr lang="en-US" dirty="0" smtClean="0"/>
              <a:t>including Curriculum Chairs, CIOs, Specialists, and Curriculum Support Staff</a:t>
            </a:r>
          </a:p>
          <a:p>
            <a:r>
              <a:rPr lang="en-US" dirty="0"/>
              <a:t>No evidence of a </a:t>
            </a:r>
            <a:r>
              <a:rPr lang="en-US" dirty="0" smtClean="0"/>
              <a:t>standardized process from </a:t>
            </a:r>
            <a:r>
              <a:rPr lang="en-US" dirty="0"/>
              <a:t>course submission to final local approval.   </a:t>
            </a:r>
            <a:endParaRPr lang="en-US" dirty="0" smtClean="0"/>
          </a:p>
          <a:p>
            <a:pPr lvl="1"/>
            <a:r>
              <a:rPr lang="en-US" i="1" dirty="0" smtClean="0"/>
              <a:t>27 </a:t>
            </a:r>
            <a:r>
              <a:rPr lang="en-US" i="1" dirty="0"/>
              <a:t>(18%) of respondents skipped this </a:t>
            </a:r>
            <a:r>
              <a:rPr lang="en-US" i="1" dirty="0" smtClean="0"/>
              <a:t>question.</a:t>
            </a:r>
          </a:p>
          <a:p>
            <a:pPr lvl="1"/>
            <a:r>
              <a:rPr lang="en-US" i="1" dirty="0" smtClean="0"/>
              <a:t>Some </a:t>
            </a:r>
            <a:r>
              <a:rPr lang="en-US" i="1" dirty="0"/>
              <a:t>reported processes include 4 touches and others exceed 10 touches. </a:t>
            </a:r>
            <a:endParaRPr lang="en-US" i="1" dirty="0" smtClean="0"/>
          </a:p>
          <a:p>
            <a:pPr lvl="1"/>
            <a:r>
              <a:rPr lang="en-US" i="1" dirty="0" smtClean="0"/>
              <a:t>One </a:t>
            </a:r>
            <a:r>
              <a:rPr lang="en-US" i="1" dirty="0"/>
              <a:t>respondent outlined 35 touches before local approval. 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29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76" y="940651"/>
            <a:ext cx="8188938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ASCCC Curriculum </a:t>
            </a:r>
            <a:r>
              <a:rPr lang="en-US" dirty="0" smtClean="0"/>
              <a:t>Efficiency Survey </a:t>
            </a:r>
            <a:br>
              <a:rPr lang="en-US" dirty="0" smtClean="0"/>
            </a:b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Curriculum Committees: No consistency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committee membership</a:t>
            </a:r>
          </a:p>
          <a:p>
            <a:r>
              <a:rPr lang="en-US" dirty="0"/>
              <a:t>Nearly 94% of respondents </a:t>
            </a:r>
            <a:r>
              <a:rPr lang="en-US" dirty="0" smtClean="0"/>
              <a:t>participate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in some form of a technical review process. </a:t>
            </a:r>
          </a:p>
          <a:p>
            <a:r>
              <a:rPr lang="en-US" dirty="0"/>
              <a:t>67% of respondents report Academic Senate </a:t>
            </a:r>
            <a:r>
              <a:rPr lang="en-US" dirty="0" smtClean="0"/>
              <a:t>designates final </a:t>
            </a:r>
            <a:r>
              <a:rPr lang="en-US" dirty="0"/>
              <a:t>approval </a:t>
            </a:r>
            <a:r>
              <a:rPr lang="en-US" dirty="0" smtClean="0"/>
              <a:t>of curriculum to </a:t>
            </a:r>
            <a:r>
              <a:rPr lang="en-US" dirty="0"/>
              <a:t>Curriculum Committee </a:t>
            </a:r>
            <a:r>
              <a:rPr lang="en-US" dirty="0" smtClean="0"/>
              <a:t>prior </a:t>
            </a:r>
            <a:r>
              <a:rPr lang="en-US" dirty="0"/>
              <a:t>to Board approval.   12% </a:t>
            </a:r>
            <a:r>
              <a:rPr lang="en-US" dirty="0" smtClean="0"/>
              <a:t>do not </a:t>
            </a:r>
            <a:r>
              <a:rPr lang="en-US" dirty="0"/>
              <a:t>provided final approval authority. </a:t>
            </a:r>
          </a:p>
          <a:p>
            <a:r>
              <a:rPr lang="en-US" dirty="0"/>
              <a:t>61% have monthly board approval or “as needed”</a:t>
            </a:r>
          </a:p>
          <a:p>
            <a:r>
              <a:rPr lang="en-US" dirty="0"/>
              <a:t>58</a:t>
            </a:r>
            <a:r>
              <a:rPr lang="en-US" dirty="0" smtClean="0"/>
              <a:t>%of respondents are </a:t>
            </a:r>
            <a:r>
              <a:rPr lang="en-US" dirty="0"/>
              <a:t>from multi-college districts and 56% </a:t>
            </a:r>
            <a:r>
              <a:rPr lang="en-US" dirty="0" smtClean="0"/>
              <a:t>do not have a district</a:t>
            </a:r>
            <a:r>
              <a:rPr lang="en-US" dirty="0"/>
              <a:t>-level approval requirement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76" y="904875"/>
            <a:ext cx="8278366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ASCCC Curriculum </a:t>
            </a:r>
            <a:r>
              <a:rPr lang="en-US" dirty="0" smtClean="0"/>
              <a:t>Efficiency </a:t>
            </a:r>
            <a:br>
              <a:rPr lang="en-US" dirty="0" smtClean="0"/>
            </a:br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83385"/>
            <a:ext cx="7886700" cy="4351338"/>
          </a:xfrm>
        </p:spPr>
        <p:txBody>
          <a:bodyPr/>
          <a:lstStyle/>
          <a:p>
            <a:r>
              <a:rPr lang="en-US" dirty="0"/>
              <a:t>77% suggested that less than 6 </a:t>
            </a:r>
            <a:r>
              <a:rPr lang="en-US" dirty="0" smtClean="0"/>
              <a:t>months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from idea to approval </a:t>
            </a:r>
          </a:p>
          <a:p>
            <a:r>
              <a:rPr lang="en-US" dirty="0"/>
              <a:t>86% suggested that faculty typically take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 </a:t>
            </a:r>
            <a:r>
              <a:rPr lang="en-US" dirty="0"/>
              <a:t>than 6 months to prepare curriculum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technical review</a:t>
            </a:r>
          </a:p>
          <a:p>
            <a:r>
              <a:rPr lang="en-US" dirty="0"/>
              <a:t>2 Respondents stated timeline for local approval exceeded 2 years (1 year between approval and scheduling of course)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8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904875"/>
            <a:ext cx="8314137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ASCCC Curriculum Efficiency 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729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/>
              <a:t>Faculty training for curriculum committee members is not standardized and includes no training all the way up to retreat style training.  20% of the respondents skipped this question. </a:t>
            </a:r>
          </a:p>
          <a:p>
            <a:r>
              <a:rPr lang="en-US" dirty="0"/>
              <a:t>70% of respondents report using </a:t>
            </a:r>
            <a:r>
              <a:rPr lang="en-US" dirty="0" err="1" smtClean="0"/>
              <a:t>CurricUNet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as their curriculum management tool.</a:t>
            </a:r>
          </a:p>
          <a:p>
            <a:r>
              <a:rPr lang="en-US" dirty="0"/>
              <a:t>Nearly 15% use a locally developed curriculum management tool. </a:t>
            </a:r>
          </a:p>
          <a:p>
            <a:r>
              <a:rPr lang="en-US" dirty="0" smtClean="0"/>
              <a:t>Several respondents suggested a movement towards </a:t>
            </a:r>
            <a:r>
              <a:rPr lang="en-US" dirty="0" err="1" smtClean="0"/>
              <a:t>CurricUNET</a:t>
            </a:r>
            <a:r>
              <a:rPr lang="en-US" dirty="0" smtClean="0"/>
              <a:t>, one respondent reported movement away from </a:t>
            </a:r>
            <a:r>
              <a:rPr lang="en-US" dirty="0" err="1" smtClean="0"/>
              <a:t>CurricUNET</a:t>
            </a:r>
            <a:r>
              <a:rPr lang="en-US" dirty="0" smtClean="0"/>
              <a:t> and three respondents reported no automated system</a:t>
            </a:r>
            <a:br>
              <a:rPr lang="en-US" dirty="0" smtClean="0"/>
            </a:br>
            <a:r>
              <a:rPr lang="en-US" sz="1900" b="0" dirty="0" smtClean="0"/>
              <a:t> (paper form or documents posted on Blackboard)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43545"/>
      </p:ext>
    </p:extLst>
  </p:cSld>
  <p:clrMapOvr>
    <a:masterClrMapping/>
  </p:clrMapOvr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930</TotalTime>
  <Words>399</Words>
  <Application>Microsoft Macintosh PowerPoint</Application>
  <PresentationFormat>On-screen Show (4:3)</PresentationFormat>
  <Paragraphs>94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Senate Template Plain</vt:lpstr>
      <vt:lpstr>Curriculum Efficiency:  From Idea to Approval</vt:lpstr>
      <vt:lpstr>Preview</vt:lpstr>
      <vt:lpstr>Temperature Check</vt:lpstr>
      <vt:lpstr>The Board of Governors Task Force  on Workforce, Job Creation  and a Strong Economy (The Workforce Task Force)</vt:lpstr>
      <vt:lpstr>The Workforce Task Force</vt:lpstr>
      <vt:lpstr>ASCCC Curriculum Efficiency Survey Results</vt:lpstr>
      <vt:lpstr>ASCCC Curriculum Efficiency Survey  Results</vt:lpstr>
      <vt:lpstr>ASCCC Curriculum Efficiency  Survey Results</vt:lpstr>
      <vt:lpstr>ASCCC Curriculum Efficiency Survey Results</vt:lpstr>
      <vt:lpstr>ASCCC Curriculum  Efficiency Survey Results</vt:lpstr>
      <vt:lpstr>ASCCC Curriculum Efficiency Survey Results</vt:lpstr>
      <vt:lpstr>Group Discussion</vt:lpstr>
      <vt:lpstr>Strategies to Improve Efficiency</vt:lpstr>
      <vt:lpstr>Look for…</vt:lpstr>
      <vt:lpstr>Resources</vt:lpstr>
      <vt:lpstr>Thank you!!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Efficiency:  From Idea to Approval</dc:title>
  <dc:creator>Julie Bruno</dc:creator>
  <cp:lastModifiedBy>Julie Bruno</cp:lastModifiedBy>
  <cp:revision>18</cp:revision>
  <dcterms:created xsi:type="dcterms:W3CDTF">2015-07-07T15:49:04Z</dcterms:created>
  <dcterms:modified xsi:type="dcterms:W3CDTF">2015-07-13T19:13:52Z</dcterms:modified>
</cp:coreProperties>
</file>