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8"/>
  </p:notesMasterIdLst>
  <p:handoutMasterIdLst>
    <p:handoutMasterId r:id="rId29"/>
  </p:handoutMasterIdLst>
  <p:sldIdLst>
    <p:sldId id="256" r:id="rId2"/>
    <p:sldId id="265" r:id="rId3"/>
    <p:sldId id="275" r:id="rId4"/>
    <p:sldId id="296" r:id="rId5"/>
    <p:sldId id="297" r:id="rId6"/>
    <p:sldId id="266" r:id="rId7"/>
    <p:sldId id="277" r:id="rId8"/>
    <p:sldId id="267" r:id="rId9"/>
    <p:sldId id="278" r:id="rId10"/>
    <p:sldId id="268" r:id="rId11"/>
    <p:sldId id="279" r:id="rId12"/>
    <p:sldId id="269" r:id="rId13"/>
    <p:sldId id="280" r:id="rId14"/>
    <p:sldId id="270" r:id="rId15"/>
    <p:sldId id="281" r:id="rId16"/>
    <p:sldId id="282" r:id="rId17"/>
    <p:sldId id="295" r:id="rId18"/>
    <p:sldId id="298" r:id="rId19"/>
    <p:sldId id="271" r:id="rId20"/>
    <p:sldId id="272" r:id="rId21"/>
    <p:sldId id="300" r:id="rId22"/>
    <p:sldId id="273" r:id="rId23"/>
    <p:sldId id="301" r:id="rId24"/>
    <p:sldId id="303" r:id="rId25"/>
    <p:sldId id="274" r:id="rId26"/>
    <p:sldId id="26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4"/>
    <p:restoredTop sz="94299"/>
  </p:normalViewPr>
  <p:slideViewPr>
    <p:cSldViewPr snapToGrid="0" snapToObjects="1">
      <p:cViewPr>
        <p:scale>
          <a:sx n="102" d="100"/>
          <a:sy n="102" d="100"/>
        </p:scale>
        <p:origin x="600" y="-4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DD02F-543C-9048-857A-4D4AA59E33A2}" type="doc">
      <dgm:prSet loTypeId="urn:microsoft.com/office/officeart/2005/8/layout/venn2" loCatId="" qsTypeId="urn:microsoft.com/office/officeart/2005/8/quickstyle/3d3" qsCatId="3D" csTypeId="urn:microsoft.com/office/officeart/2005/8/colors/accent1_3" csCatId="accent1" phldr="1"/>
      <dgm:spPr/>
      <dgm:t>
        <a:bodyPr/>
        <a:lstStyle/>
        <a:p>
          <a:endParaRPr lang="en-US"/>
        </a:p>
      </dgm:t>
    </dgm:pt>
    <dgm:pt modelId="{2D5E8155-81CF-B844-8530-9EFD54387379}">
      <dgm:prSet phldrT="[Text]" custT="1"/>
      <dgm:spPr/>
      <dgm:t>
        <a:bodyPr/>
        <a:lstStyle/>
        <a:p>
          <a:r>
            <a:rPr lang="en-US" sz="1800" dirty="0"/>
            <a:t>Teaching and Learning</a:t>
          </a:r>
        </a:p>
      </dgm:t>
    </dgm:pt>
    <dgm:pt modelId="{44226D6F-BAB5-2B4A-BBE9-E57662D6AF40}" type="parTrans" cxnId="{4F09B87D-B67F-8C4D-BAB3-628E12439052}">
      <dgm:prSet/>
      <dgm:spPr/>
      <dgm:t>
        <a:bodyPr/>
        <a:lstStyle/>
        <a:p>
          <a:endParaRPr lang="en-US"/>
        </a:p>
      </dgm:t>
    </dgm:pt>
    <dgm:pt modelId="{8F73A845-C49C-BA42-82D6-8E61F276E712}" type="sibTrans" cxnId="{4F09B87D-B67F-8C4D-BAB3-628E12439052}">
      <dgm:prSet/>
      <dgm:spPr/>
      <dgm:t>
        <a:bodyPr/>
        <a:lstStyle/>
        <a:p>
          <a:endParaRPr lang="en-US"/>
        </a:p>
      </dgm:t>
    </dgm:pt>
    <dgm:pt modelId="{63B77EE6-8D0B-044C-8618-B69690800460}">
      <dgm:prSet phldrT="[Text]" custT="1"/>
      <dgm:spPr/>
      <dgm:t>
        <a:bodyPr/>
        <a:lstStyle/>
        <a:p>
          <a:r>
            <a:rPr lang="en-US" sz="1800" dirty="0"/>
            <a:t>Guided Exploration and Progression</a:t>
          </a:r>
        </a:p>
      </dgm:t>
    </dgm:pt>
    <dgm:pt modelId="{59A1B77A-7024-2642-AF52-DBA1CBB17642}" type="parTrans" cxnId="{D66BFB7A-65C2-2940-AED2-7850A14AB7FD}">
      <dgm:prSet/>
      <dgm:spPr/>
      <dgm:t>
        <a:bodyPr/>
        <a:lstStyle/>
        <a:p>
          <a:endParaRPr lang="en-US"/>
        </a:p>
      </dgm:t>
    </dgm:pt>
    <dgm:pt modelId="{A78AFB3D-9689-DC47-A79E-BCC371F8D12E}" type="sibTrans" cxnId="{D66BFB7A-65C2-2940-AED2-7850A14AB7FD}">
      <dgm:prSet/>
      <dgm:spPr/>
      <dgm:t>
        <a:bodyPr/>
        <a:lstStyle/>
        <a:p>
          <a:endParaRPr lang="en-US"/>
        </a:p>
      </dgm:t>
    </dgm:pt>
    <dgm:pt modelId="{E3091F65-39B6-7E45-AB20-263698335C8B}">
      <dgm:prSet phldrT="[Text]" custT="1"/>
      <dgm:spPr/>
      <dgm:t>
        <a:bodyPr/>
        <a:lstStyle/>
        <a:p>
          <a:r>
            <a:rPr lang="en-US" sz="1800" dirty="0"/>
            <a:t>Academic and Student Support</a:t>
          </a:r>
        </a:p>
      </dgm:t>
    </dgm:pt>
    <dgm:pt modelId="{761AE660-E340-FC45-A47D-0786B5408EAD}" type="parTrans" cxnId="{E7DC4F5B-3DBB-3F4C-920F-1127D4A7A659}">
      <dgm:prSet/>
      <dgm:spPr/>
      <dgm:t>
        <a:bodyPr/>
        <a:lstStyle/>
        <a:p>
          <a:endParaRPr lang="en-US"/>
        </a:p>
      </dgm:t>
    </dgm:pt>
    <dgm:pt modelId="{F0B446A5-9663-DD49-A1D9-955BDA52EEF8}" type="sibTrans" cxnId="{E7DC4F5B-3DBB-3F4C-920F-1127D4A7A659}">
      <dgm:prSet/>
      <dgm:spPr/>
      <dgm:t>
        <a:bodyPr/>
        <a:lstStyle/>
        <a:p>
          <a:endParaRPr lang="en-US"/>
        </a:p>
      </dgm:t>
    </dgm:pt>
    <dgm:pt modelId="{9B384389-ED1E-4845-AC5B-B0B12A7FAE1E}">
      <dgm:prSet phldrT="[Text]" custT="1"/>
      <dgm:spPr/>
      <dgm:t>
        <a:bodyPr/>
        <a:lstStyle/>
        <a:p>
          <a:r>
            <a:rPr lang="en-US" sz="1800" dirty="0"/>
            <a:t>Clear Pathways and Programs</a:t>
          </a:r>
        </a:p>
      </dgm:t>
    </dgm:pt>
    <dgm:pt modelId="{F52065EC-A7A0-E94D-98F9-8C596233DA0D}" type="parTrans" cxnId="{3359892C-B3CA-7B45-85B8-1D4785E53B86}">
      <dgm:prSet/>
      <dgm:spPr/>
      <dgm:t>
        <a:bodyPr/>
        <a:lstStyle/>
        <a:p>
          <a:endParaRPr lang="en-US"/>
        </a:p>
      </dgm:t>
    </dgm:pt>
    <dgm:pt modelId="{08D955EA-E638-764E-B122-025701CAEAD6}" type="sibTrans" cxnId="{3359892C-B3CA-7B45-85B8-1D4785E53B86}">
      <dgm:prSet/>
      <dgm:spPr/>
      <dgm:t>
        <a:bodyPr/>
        <a:lstStyle/>
        <a:p>
          <a:endParaRPr lang="en-US"/>
        </a:p>
      </dgm:t>
    </dgm:pt>
    <dgm:pt modelId="{86A7DA33-F633-0D4E-A688-4A32D48977B9}" type="pres">
      <dgm:prSet presAssocID="{CAEDD02F-543C-9048-857A-4D4AA59E33A2}" presName="Name0" presStyleCnt="0">
        <dgm:presLayoutVars>
          <dgm:chMax val="7"/>
          <dgm:resizeHandles val="exact"/>
        </dgm:presLayoutVars>
      </dgm:prSet>
      <dgm:spPr/>
      <dgm:t>
        <a:bodyPr/>
        <a:lstStyle/>
        <a:p>
          <a:endParaRPr lang="en-US"/>
        </a:p>
      </dgm:t>
    </dgm:pt>
    <dgm:pt modelId="{DC92DC6A-5F67-484A-870A-FBC0B39EE1C2}" type="pres">
      <dgm:prSet presAssocID="{CAEDD02F-543C-9048-857A-4D4AA59E33A2}" presName="comp1" presStyleCnt="0"/>
      <dgm:spPr/>
    </dgm:pt>
    <dgm:pt modelId="{F07C9814-9B91-5741-B178-F0FDEAA64758}" type="pres">
      <dgm:prSet presAssocID="{CAEDD02F-543C-9048-857A-4D4AA59E33A2}" presName="circle1" presStyleLbl="node1" presStyleIdx="0" presStyleCnt="4" custScaleX="102724" custScaleY="100000"/>
      <dgm:spPr/>
      <dgm:t>
        <a:bodyPr/>
        <a:lstStyle/>
        <a:p>
          <a:endParaRPr lang="en-US"/>
        </a:p>
      </dgm:t>
    </dgm:pt>
    <dgm:pt modelId="{3E808BA1-5309-9D45-BCCF-AE7918784F86}" type="pres">
      <dgm:prSet presAssocID="{CAEDD02F-543C-9048-857A-4D4AA59E33A2}" presName="c1text" presStyleLbl="node1" presStyleIdx="0" presStyleCnt="4">
        <dgm:presLayoutVars>
          <dgm:bulletEnabled val="1"/>
        </dgm:presLayoutVars>
      </dgm:prSet>
      <dgm:spPr/>
      <dgm:t>
        <a:bodyPr/>
        <a:lstStyle/>
        <a:p>
          <a:endParaRPr lang="en-US"/>
        </a:p>
      </dgm:t>
    </dgm:pt>
    <dgm:pt modelId="{4D8D0F9B-6C34-1B42-8D0B-5FA3F6290512}" type="pres">
      <dgm:prSet presAssocID="{CAEDD02F-543C-9048-857A-4D4AA59E33A2}" presName="comp2" presStyleCnt="0"/>
      <dgm:spPr/>
    </dgm:pt>
    <dgm:pt modelId="{3DE69643-09D7-6B40-9E84-8C61B40B08FB}" type="pres">
      <dgm:prSet presAssocID="{CAEDD02F-543C-9048-857A-4D4AA59E33A2}" presName="circle2" presStyleLbl="node1" presStyleIdx="1" presStyleCnt="4" custScaleY="104123"/>
      <dgm:spPr/>
      <dgm:t>
        <a:bodyPr/>
        <a:lstStyle/>
        <a:p>
          <a:endParaRPr lang="en-US"/>
        </a:p>
      </dgm:t>
    </dgm:pt>
    <dgm:pt modelId="{3011F837-8987-2B40-B269-8D9637FCEAE1}" type="pres">
      <dgm:prSet presAssocID="{CAEDD02F-543C-9048-857A-4D4AA59E33A2}" presName="c2text" presStyleLbl="node1" presStyleIdx="1" presStyleCnt="4">
        <dgm:presLayoutVars>
          <dgm:bulletEnabled val="1"/>
        </dgm:presLayoutVars>
      </dgm:prSet>
      <dgm:spPr/>
      <dgm:t>
        <a:bodyPr/>
        <a:lstStyle/>
        <a:p>
          <a:endParaRPr lang="en-US"/>
        </a:p>
      </dgm:t>
    </dgm:pt>
    <dgm:pt modelId="{1953254F-B826-AA4F-96E3-F6214AF95A2D}" type="pres">
      <dgm:prSet presAssocID="{CAEDD02F-543C-9048-857A-4D4AA59E33A2}" presName="comp3" presStyleCnt="0"/>
      <dgm:spPr/>
    </dgm:pt>
    <dgm:pt modelId="{37FCEEA9-EBD0-A64D-BC69-A8817EF10F75}" type="pres">
      <dgm:prSet presAssocID="{CAEDD02F-543C-9048-857A-4D4AA59E33A2}" presName="circle3" presStyleLbl="node1" presStyleIdx="2" presStyleCnt="4"/>
      <dgm:spPr/>
      <dgm:t>
        <a:bodyPr/>
        <a:lstStyle/>
        <a:p>
          <a:endParaRPr lang="en-US"/>
        </a:p>
      </dgm:t>
    </dgm:pt>
    <dgm:pt modelId="{72A9DF4D-E85E-5A4F-BB93-D323A9F20366}" type="pres">
      <dgm:prSet presAssocID="{CAEDD02F-543C-9048-857A-4D4AA59E33A2}" presName="c3text" presStyleLbl="node1" presStyleIdx="2" presStyleCnt="4">
        <dgm:presLayoutVars>
          <dgm:bulletEnabled val="1"/>
        </dgm:presLayoutVars>
      </dgm:prSet>
      <dgm:spPr/>
      <dgm:t>
        <a:bodyPr/>
        <a:lstStyle/>
        <a:p>
          <a:endParaRPr lang="en-US"/>
        </a:p>
      </dgm:t>
    </dgm:pt>
    <dgm:pt modelId="{ECD9CEE1-4FF2-8649-94EF-EB085375CBD0}" type="pres">
      <dgm:prSet presAssocID="{CAEDD02F-543C-9048-857A-4D4AA59E33A2}" presName="comp4" presStyleCnt="0"/>
      <dgm:spPr/>
    </dgm:pt>
    <dgm:pt modelId="{8783FBD2-5703-A345-9B9C-B40519C17842}" type="pres">
      <dgm:prSet presAssocID="{CAEDD02F-543C-9048-857A-4D4AA59E33A2}" presName="circle4" presStyleLbl="node1" presStyleIdx="3" presStyleCnt="4"/>
      <dgm:spPr/>
      <dgm:t>
        <a:bodyPr/>
        <a:lstStyle/>
        <a:p>
          <a:endParaRPr lang="en-US"/>
        </a:p>
      </dgm:t>
    </dgm:pt>
    <dgm:pt modelId="{07189B08-9685-0146-8E35-5811CFF013E8}" type="pres">
      <dgm:prSet presAssocID="{CAEDD02F-543C-9048-857A-4D4AA59E33A2}" presName="c4text" presStyleLbl="node1" presStyleIdx="3" presStyleCnt="4">
        <dgm:presLayoutVars>
          <dgm:bulletEnabled val="1"/>
        </dgm:presLayoutVars>
      </dgm:prSet>
      <dgm:spPr/>
      <dgm:t>
        <a:bodyPr/>
        <a:lstStyle/>
        <a:p>
          <a:endParaRPr lang="en-US"/>
        </a:p>
      </dgm:t>
    </dgm:pt>
  </dgm:ptLst>
  <dgm:cxnLst>
    <dgm:cxn modelId="{9484F49C-5F8F-9E4D-B0BA-04F65A291C23}" type="presOf" srcId="{CAEDD02F-543C-9048-857A-4D4AA59E33A2}" destId="{86A7DA33-F633-0D4E-A688-4A32D48977B9}" srcOrd="0" destOrd="0" presId="urn:microsoft.com/office/officeart/2005/8/layout/venn2"/>
    <dgm:cxn modelId="{619FCB21-F5A2-8046-8CB1-28157A02F3C2}" type="presOf" srcId="{9B384389-ED1E-4845-AC5B-B0B12A7FAE1E}" destId="{8783FBD2-5703-A345-9B9C-B40519C17842}" srcOrd="0" destOrd="0" presId="urn:microsoft.com/office/officeart/2005/8/layout/venn2"/>
    <dgm:cxn modelId="{E9C463FC-F3E8-9B45-836F-FF4D479A666E}" type="presOf" srcId="{9B384389-ED1E-4845-AC5B-B0B12A7FAE1E}" destId="{07189B08-9685-0146-8E35-5811CFF013E8}" srcOrd="1" destOrd="0" presId="urn:microsoft.com/office/officeart/2005/8/layout/venn2"/>
    <dgm:cxn modelId="{D66BFB7A-65C2-2940-AED2-7850A14AB7FD}" srcId="{CAEDD02F-543C-9048-857A-4D4AA59E33A2}" destId="{63B77EE6-8D0B-044C-8618-B69690800460}" srcOrd="1" destOrd="0" parTransId="{59A1B77A-7024-2642-AF52-DBA1CBB17642}" sibTransId="{A78AFB3D-9689-DC47-A79E-BCC371F8D12E}"/>
    <dgm:cxn modelId="{E092A65C-1D1F-4846-82A8-1A02CD5AE618}" type="presOf" srcId="{2D5E8155-81CF-B844-8530-9EFD54387379}" destId="{F07C9814-9B91-5741-B178-F0FDEAA64758}" srcOrd="0" destOrd="0" presId="urn:microsoft.com/office/officeart/2005/8/layout/venn2"/>
    <dgm:cxn modelId="{5C90D1F9-2695-764F-87E4-0692377E90E2}" type="presOf" srcId="{E3091F65-39B6-7E45-AB20-263698335C8B}" destId="{72A9DF4D-E85E-5A4F-BB93-D323A9F20366}" srcOrd="1" destOrd="0" presId="urn:microsoft.com/office/officeart/2005/8/layout/venn2"/>
    <dgm:cxn modelId="{756BEC87-EE92-964A-9F10-6A1E166556AA}" type="presOf" srcId="{2D5E8155-81CF-B844-8530-9EFD54387379}" destId="{3E808BA1-5309-9D45-BCCF-AE7918784F86}" srcOrd="1" destOrd="0" presId="urn:microsoft.com/office/officeart/2005/8/layout/venn2"/>
    <dgm:cxn modelId="{3359892C-B3CA-7B45-85B8-1D4785E53B86}" srcId="{CAEDD02F-543C-9048-857A-4D4AA59E33A2}" destId="{9B384389-ED1E-4845-AC5B-B0B12A7FAE1E}" srcOrd="3" destOrd="0" parTransId="{F52065EC-A7A0-E94D-98F9-8C596233DA0D}" sibTransId="{08D955EA-E638-764E-B122-025701CAEAD6}"/>
    <dgm:cxn modelId="{4F09B87D-B67F-8C4D-BAB3-628E12439052}" srcId="{CAEDD02F-543C-9048-857A-4D4AA59E33A2}" destId="{2D5E8155-81CF-B844-8530-9EFD54387379}" srcOrd="0" destOrd="0" parTransId="{44226D6F-BAB5-2B4A-BBE9-E57662D6AF40}" sibTransId="{8F73A845-C49C-BA42-82D6-8E61F276E712}"/>
    <dgm:cxn modelId="{30202B9B-D941-CC4F-AD02-9C7A1A34126D}" type="presOf" srcId="{63B77EE6-8D0B-044C-8618-B69690800460}" destId="{3011F837-8987-2B40-B269-8D9637FCEAE1}" srcOrd="1" destOrd="0" presId="urn:microsoft.com/office/officeart/2005/8/layout/venn2"/>
    <dgm:cxn modelId="{2F77280C-4E43-D946-9102-C88258048263}" type="presOf" srcId="{E3091F65-39B6-7E45-AB20-263698335C8B}" destId="{37FCEEA9-EBD0-A64D-BC69-A8817EF10F75}" srcOrd="0" destOrd="0" presId="urn:microsoft.com/office/officeart/2005/8/layout/venn2"/>
    <dgm:cxn modelId="{571488BF-1F13-2140-9CDC-2FD40B377C20}" type="presOf" srcId="{63B77EE6-8D0B-044C-8618-B69690800460}" destId="{3DE69643-09D7-6B40-9E84-8C61B40B08FB}" srcOrd="0" destOrd="0" presId="urn:microsoft.com/office/officeart/2005/8/layout/venn2"/>
    <dgm:cxn modelId="{E7DC4F5B-3DBB-3F4C-920F-1127D4A7A659}" srcId="{CAEDD02F-543C-9048-857A-4D4AA59E33A2}" destId="{E3091F65-39B6-7E45-AB20-263698335C8B}" srcOrd="2" destOrd="0" parTransId="{761AE660-E340-FC45-A47D-0786B5408EAD}" sibTransId="{F0B446A5-9663-DD49-A1D9-955BDA52EEF8}"/>
    <dgm:cxn modelId="{E766145A-706D-DA4A-A90B-81F10CE7A4B4}" type="presParOf" srcId="{86A7DA33-F633-0D4E-A688-4A32D48977B9}" destId="{DC92DC6A-5F67-484A-870A-FBC0B39EE1C2}" srcOrd="0" destOrd="0" presId="urn:microsoft.com/office/officeart/2005/8/layout/venn2"/>
    <dgm:cxn modelId="{786214B8-D8FD-8940-AC75-AB7A985BC2CC}" type="presParOf" srcId="{DC92DC6A-5F67-484A-870A-FBC0B39EE1C2}" destId="{F07C9814-9B91-5741-B178-F0FDEAA64758}" srcOrd="0" destOrd="0" presId="urn:microsoft.com/office/officeart/2005/8/layout/venn2"/>
    <dgm:cxn modelId="{D427FD1C-0641-3346-BBD7-AC5D3B3D44A0}" type="presParOf" srcId="{DC92DC6A-5F67-484A-870A-FBC0B39EE1C2}" destId="{3E808BA1-5309-9D45-BCCF-AE7918784F86}" srcOrd="1" destOrd="0" presId="urn:microsoft.com/office/officeart/2005/8/layout/venn2"/>
    <dgm:cxn modelId="{93B8AE47-331F-5F44-B284-CDAB6B80932C}" type="presParOf" srcId="{86A7DA33-F633-0D4E-A688-4A32D48977B9}" destId="{4D8D0F9B-6C34-1B42-8D0B-5FA3F6290512}" srcOrd="1" destOrd="0" presId="urn:microsoft.com/office/officeart/2005/8/layout/venn2"/>
    <dgm:cxn modelId="{6B3C8754-427F-F94C-B663-7AA441B78B5A}" type="presParOf" srcId="{4D8D0F9B-6C34-1B42-8D0B-5FA3F6290512}" destId="{3DE69643-09D7-6B40-9E84-8C61B40B08FB}" srcOrd="0" destOrd="0" presId="urn:microsoft.com/office/officeart/2005/8/layout/venn2"/>
    <dgm:cxn modelId="{F3026F7A-7F86-654D-B6F2-F3FE26585D9D}" type="presParOf" srcId="{4D8D0F9B-6C34-1B42-8D0B-5FA3F6290512}" destId="{3011F837-8987-2B40-B269-8D9637FCEAE1}" srcOrd="1" destOrd="0" presId="urn:microsoft.com/office/officeart/2005/8/layout/venn2"/>
    <dgm:cxn modelId="{83210A50-6772-BD45-B244-08BABBCE3EBF}" type="presParOf" srcId="{86A7DA33-F633-0D4E-A688-4A32D48977B9}" destId="{1953254F-B826-AA4F-96E3-F6214AF95A2D}" srcOrd="2" destOrd="0" presId="urn:microsoft.com/office/officeart/2005/8/layout/venn2"/>
    <dgm:cxn modelId="{32BC7148-0ACD-7741-A91D-7A57614C62D8}" type="presParOf" srcId="{1953254F-B826-AA4F-96E3-F6214AF95A2D}" destId="{37FCEEA9-EBD0-A64D-BC69-A8817EF10F75}" srcOrd="0" destOrd="0" presId="urn:microsoft.com/office/officeart/2005/8/layout/venn2"/>
    <dgm:cxn modelId="{6604A6CB-672C-EE48-83A1-F49B2AFEDF7B}" type="presParOf" srcId="{1953254F-B826-AA4F-96E3-F6214AF95A2D}" destId="{72A9DF4D-E85E-5A4F-BB93-D323A9F20366}" srcOrd="1" destOrd="0" presId="urn:microsoft.com/office/officeart/2005/8/layout/venn2"/>
    <dgm:cxn modelId="{480AD1C3-44D7-E742-A913-F8A9DD2BEF25}" type="presParOf" srcId="{86A7DA33-F633-0D4E-A688-4A32D48977B9}" destId="{ECD9CEE1-4FF2-8649-94EF-EB085375CBD0}" srcOrd="3" destOrd="0" presId="urn:microsoft.com/office/officeart/2005/8/layout/venn2"/>
    <dgm:cxn modelId="{A287DE0F-ADEA-CF41-817D-48BC6D31AE94}" type="presParOf" srcId="{ECD9CEE1-4FF2-8649-94EF-EB085375CBD0}" destId="{8783FBD2-5703-A345-9B9C-B40519C17842}" srcOrd="0" destOrd="0" presId="urn:microsoft.com/office/officeart/2005/8/layout/venn2"/>
    <dgm:cxn modelId="{363B85E6-3DF9-BE40-8AFD-533ABC3C6C36}" type="presParOf" srcId="{ECD9CEE1-4FF2-8649-94EF-EB085375CBD0}" destId="{07189B08-9685-0146-8E35-5811CFF013E8}"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6CE65F-CFEF-4243-AECD-31BEA686892E}" type="doc">
      <dgm:prSet loTypeId="urn:microsoft.com/office/officeart/2005/8/layout/cycle4#2" loCatId="" qsTypeId="urn:microsoft.com/office/officeart/2005/8/quickstyle/simple4" qsCatId="simple" csTypeId="urn:microsoft.com/office/officeart/2005/8/colors/accent1_2" csCatId="accent1" phldr="1"/>
      <dgm:spPr/>
      <dgm:t>
        <a:bodyPr/>
        <a:lstStyle/>
        <a:p>
          <a:endParaRPr lang="en-US"/>
        </a:p>
      </dgm:t>
    </dgm:pt>
    <dgm:pt modelId="{69C05C51-BF6E-E449-A301-0F4BB6542C38}">
      <dgm:prSet phldrT="[Text]"/>
      <dgm:spPr/>
      <dgm:t>
        <a:bodyPr/>
        <a:lstStyle/>
        <a:p>
          <a:r>
            <a:rPr lang="en-US" dirty="0"/>
            <a:t>Clear pathways and programs</a:t>
          </a:r>
        </a:p>
      </dgm:t>
    </dgm:pt>
    <dgm:pt modelId="{B59B4505-E813-064C-96D1-A6AC0B104DB6}" type="parTrans" cxnId="{E7F4DA84-81C9-BD4E-9808-3E5DA47444F4}">
      <dgm:prSet/>
      <dgm:spPr/>
      <dgm:t>
        <a:bodyPr/>
        <a:lstStyle/>
        <a:p>
          <a:endParaRPr lang="en-US"/>
        </a:p>
      </dgm:t>
    </dgm:pt>
    <dgm:pt modelId="{F79C4E78-F559-AA4E-BC2D-F78342EC830A}" type="sibTrans" cxnId="{E7F4DA84-81C9-BD4E-9808-3E5DA47444F4}">
      <dgm:prSet/>
      <dgm:spPr/>
      <dgm:t>
        <a:bodyPr/>
        <a:lstStyle/>
        <a:p>
          <a:endParaRPr lang="en-US"/>
        </a:p>
      </dgm:t>
    </dgm:pt>
    <dgm:pt modelId="{E2A28B8B-37A8-1B41-81C4-6AF1E4FEB0FA}">
      <dgm:prSet phldrT="[Text]" custT="1"/>
      <dgm:spPr/>
      <dgm:t>
        <a:bodyPr/>
        <a:lstStyle/>
        <a:p>
          <a:r>
            <a:rPr lang="en-US" sz="1400" dirty="0"/>
            <a:t>Curriculum</a:t>
          </a:r>
        </a:p>
      </dgm:t>
    </dgm:pt>
    <dgm:pt modelId="{EB124BF8-A84A-B443-B957-3EBB1F38139B}" type="parTrans" cxnId="{D3D65AA7-F77C-2C46-AA24-2EE77F5982DF}">
      <dgm:prSet/>
      <dgm:spPr/>
      <dgm:t>
        <a:bodyPr/>
        <a:lstStyle/>
        <a:p>
          <a:endParaRPr lang="en-US"/>
        </a:p>
      </dgm:t>
    </dgm:pt>
    <dgm:pt modelId="{B7663A3B-9785-C641-B84E-E94611BB3D6E}" type="sibTrans" cxnId="{D3D65AA7-F77C-2C46-AA24-2EE77F5982DF}">
      <dgm:prSet/>
      <dgm:spPr/>
      <dgm:t>
        <a:bodyPr/>
        <a:lstStyle/>
        <a:p>
          <a:endParaRPr lang="en-US"/>
        </a:p>
      </dgm:t>
    </dgm:pt>
    <dgm:pt modelId="{05BFC133-399A-0D47-B69E-BB11F649CBED}">
      <dgm:prSet phldrT="[Text]"/>
      <dgm:spPr/>
      <dgm:t>
        <a:bodyPr/>
        <a:lstStyle/>
        <a:p>
          <a:r>
            <a:rPr lang="en-US" dirty="0"/>
            <a:t>Guided Exploration and Progress</a:t>
          </a:r>
        </a:p>
      </dgm:t>
    </dgm:pt>
    <dgm:pt modelId="{F0098D94-17DE-044C-BB6B-86E30E410F5D}" type="parTrans" cxnId="{A27ED0DE-9C96-9B44-87E8-F6E06CA7FDED}">
      <dgm:prSet/>
      <dgm:spPr/>
      <dgm:t>
        <a:bodyPr/>
        <a:lstStyle/>
        <a:p>
          <a:endParaRPr lang="en-US"/>
        </a:p>
      </dgm:t>
    </dgm:pt>
    <dgm:pt modelId="{612C8D6B-9495-514A-A5B4-4B9FD50AC390}" type="sibTrans" cxnId="{A27ED0DE-9C96-9B44-87E8-F6E06CA7FDED}">
      <dgm:prSet/>
      <dgm:spPr/>
      <dgm:t>
        <a:bodyPr/>
        <a:lstStyle/>
        <a:p>
          <a:endParaRPr lang="en-US"/>
        </a:p>
      </dgm:t>
    </dgm:pt>
    <dgm:pt modelId="{6AB71816-34A7-0C4E-81D5-9C8C133E3B25}">
      <dgm:prSet phldrT="[Text]" custT="1"/>
      <dgm:spPr/>
      <dgm:t>
        <a:bodyPr/>
        <a:lstStyle/>
        <a:p>
          <a:r>
            <a:rPr lang="en-US" sz="1400" dirty="0"/>
            <a:t>Curriculum</a:t>
          </a:r>
        </a:p>
      </dgm:t>
    </dgm:pt>
    <dgm:pt modelId="{9D8695C3-8740-3A47-B58E-38DABDE33116}" type="parTrans" cxnId="{EB155BBF-3748-2941-A2DF-101B3A54AE25}">
      <dgm:prSet/>
      <dgm:spPr/>
      <dgm:t>
        <a:bodyPr/>
        <a:lstStyle/>
        <a:p>
          <a:endParaRPr lang="en-US"/>
        </a:p>
      </dgm:t>
    </dgm:pt>
    <dgm:pt modelId="{134F6593-05F0-C549-BB66-36DE7A48325F}" type="sibTrans" cxnId="{EB155BBF-3748-2941-A2DF-101B3A54AE25}">
      <dgm:prSet/>
      <dgm:spPr/>
      <dgm:t>
        <a:bodyPr/>
        <a:lstStyle/>
        <a:p>
          <a:endParaRPr lang="en-US"/>
        </a:p>
      </dgm:t>
    </dgm:pt>
    <dgm:pt modelId="{F3D98577-6CBC-5C48-B36D-2C537012475E}">
      <dgm:prSet phldrT="[Text]"/>
      <dgm:spPr/>
      <dgm:t>
        <a:bodyPr/>
        <a:lstStyle/>
        <a:p>
          <a:r>
            <a:rPr lang="en-US" dirty="0"/>
            <a:t>Academic and Student Support</a:t>
          </a:r>
        </a:p>
      </dgm:t>
    </dgm:pt>
    <dgm:pt modelId="{BC55AF75-F510-A04E-A4FE-C155AC9D1E02}" type="parTrans" cxnId="{E8664606-6759-6340-ADE2-6D87F1A17DDD}">
      <dgm:prSet/>
      <dgm:spPr/>
      <dgm:t>
        <a:bodyPr/>
        <a:lstStyle/>
        <a:p>
          <a:endParaRPr lang="en-US"/>
        </a:p>
      </dgm:t>
    </dgm:pt>
    <dgm:pt modelId="{FAAB0B14-4AA4-934C-8691-C550B1493C9E}" type="sibTrans" cxnId="{E8664606-6759-6340-ADE2-6D87F1A17DDD}">
      <dgm:prSet/>
      <dgm:spPr/>
      <dgm:t>
        <a:bodyPr/>
        <a:lstStyle/>
        <a:p>
          <a:endParaRPr lang="en-US"/>
        </a:p>
      </dgm:t>
    </dgm:pt>
    <dgm:pt modelId="{7A57615B-4E59-C045-8E9A-3B80201363C3}">
      <dgm:prSet phldrT="[Text]" custT="1"/>
      <dgm:spPr/>
      <dgm:t>
        <a:bodyPr/>
        <a:lstStyle/>
        <a:p>
          <a:r>
            <a:rPr lang="en-US" sz="1400" dirty="0"/>
            <a:t>Curriculum</a:t>
          </a:r>
        </a:p>
      </dgm:t>
    </dgm:pt>
    <dgm:pt modelId="{CEB42F53-7123-884D-B719-FCE5E77627E7}" type="parTrans" cxnId="{EAF97366-A513-5949-A249-461055264157}">
      <dgm:prSet/>
      <dgm:spPr/>
      <dgm:t>
        <a:bodyPr/>
        <a:lstStyle/>
        <a:p>
          <a:endParaRPr lang="en-US"/>
        </a:p>
      </dgm:t>
    </dgm:pt>
    <dgm:pt modelId="{1342B31A-41C1-1143-A17E-055A878962CF}" type="sibTrans" cxnId="{EAF97366-A513-5949-A249-461055264157}">
      <dgm:prSet/>
      <dgm:spPr/>
      <dgm:t>
        <a:bodyPr/>
        <a:lstStyle/>
        <a:p>
          <a:endParaRPr lang="en-US"/>
        </a:p>
      </dgm:t>
    </dgm:pt>
    <dgm:pt modelId="{B74EDBB3-E128-DA45-82A4-8AD797CBA545}">
      <dgm:prSet phldrT="[Text]"/>
      <dgm:spPr/>
      <dgm:t>
        <a:bodyPr/>
        <a:lstStyle/>
        <a:p>
          <a:r>
            <a:rPr lang="en-US" dirty="0"/>
            <a:t>Teaching and Learning</a:t>
          </a:r>
        </a:p>
      </dgm:t>
    </dgm:pt>
    <dgm:pt modelId="{F542A9E6-7610-0240-9132-B6EE5EC86A67}" type="parTrans" cxnId="{BDA0AC30-89F9-A148-A203-DFDA3DC5AD8C}">
      <dgm:prSet/>
      <dgm:spPr/>
      <dgm:t>
        <a:bodyPr/>
        <a:lstStyle/>
        <a:p>
          <a:endParaRPr lang="en-US"/>
        </a:p>
      </dgm:t>
    </dgm:pt>
    <dgm:pt modelId="{88653128-1052-C54F-8A42-656D6B88E59D}" type="sibTrans" cxnId="{BDA0AC30-89F9-A148-A203-DFDA3DC5AD8C}">
      <dgm:prSet/>
      <dgm:spPr/>
      <dgm:t>
        <a:bodyPr/>
        <a:lstStyle/>
        <a:p>
          <a:endParaRPr lang="en-US"/>
        </a:p>
      </dgm:t>
    </dgm:pt>
    <dgm:pt modelId="{5FE18A65-22AC-C34D-9A8A-CA54BCBF719A}">
      <dgm:prSet custT="1"/>
      <dgm:spPr/>
      <dgm:t>
        <a:bodyPr/>
        <a:lstStyle/>
        <a:p>
          <a:r>
            <a:rPr lang="en-US" sz="1400" dirty="0"/>
            <a:t>Educational Programs</a:t>
          </a:r>
        </a:p>
      </dgm:t>
    </dgm:pt>
    <dgm:pt modelId="{E596220B-6725-5C4F-AE16-8F20863DFA6D}" type="parTrans" cxnId="{3F5C15B1-41DD-4E42-B641-C25A705F13C8}">
      <dgm:prSet/>
      <dgm:spPr/>
      <dgm:t>
        <a:bodyPr/>
        <a:lstStyle/>
        <a:p>
          <a:endParaRPr lang="en-US"/>
        </a:p>
      </dgm:t>
    </dgm:pt>
    <dgm:pt modelId="{8B23CF91-D0EC-F74C-A1DD-75304A38BCB2}" type="sibTrans" cxnId="{3F5C15B1-41DD-4E42-B641-C25A705F13C8}">
      <dgm:prSet/>
      <dgm:spPr/>
      <dgm:t>
        <a:bodyPr/>
        <a:lstStyle/>
        <a:p>
          <a:endParaRPr lang="en-US"/>
        </a:p>
      </dgm:t>
    </dgm:pt>
    <dgm:pt modelId="{8E7EE51A-958B-E140-A533-CCA84DE97297}">
      <dgm:prSet custT="1"/>
      <dgm:spPr/>
      <dgm:t>
        <a:bodyPr/>
        <a:lstStyle/>
        <a:p>
          <a:r>
            <a:rPr lang="en-US" sz="1400" dirty="0"/>
            <a:t>Degree and Certificate Requirements</a:t>
          </a:r>
        </a:p>
      </dgm:t>
    </dgm:pt>
    <dgm:pt modelId="{04EDD710-F34B-8E42-AE7B-0F334232689A}" type="parTrans" cxnId="{8D4794AC-3D14-9749-A211-B71ED8E6E4A6}">
      <dgm:prSet/>
      <dgm:spPr/>
      <dgm:t>
        <a:bodyPr/>
        <a:lstStyle/>
        <a:p>
          <a:endParaRPr lang="en-US"/>
        </a:p>
      </dgm:t>
    </dgm:pt>
    <dgm:pt modelId="{2EC525CA-3C04-B249-8BCF-7359A4ED0190}" type="sibTrans" cxnId="{8D4794AC-3D14-9749-A211-B71ED8E6E4A6}">
      <dgm:prSet/>
      <dgm:spPr/>
      <dgm:t>
        <a:bodyPr/>
        <a:lstStyle/>
        <a:p>
          <a:endParaRPr lang="en-US"/>
        </a:p>
      </dgm:t>
    </dgm:pt>
    <dgm:pt modelId="{A723BB35-C22E-4F43-91CB-49A4135F9DD9}">
      <dgm:prSet custT="1"/>
      <dgm:spPr/>
      <dgm:t>
        <a:bodyPr/>
        <a:lstStyle/>
        <a:p>
          <a:r>
            <a:rPr lang="en-US" sz="1400" dirty="0"/>
            <a:t>Student Preparation and Success</a:t>
          </a:r>
        </a:p>
      </dgm:t>
    </dgm:pt>
    <dgm:pt modelId="{E81A21B1-55B4-3C4A-8157-FF48A443F2DE}" type="parTrans" cxnId="{1C443E70-C79B-744D-A3CB-5A3DE85C0FAF}">
      <dgm:prSet/>
      <dgm:spPr/>
      <dgm:t>
        <a:bodyPr/>
        <a:lstStyle/>
        <a:p>
          <a:endParaRPr lang="en-US"/>
        </a:p>
      </dgm:t>
    </dgm:pt>
    <dgm:pt modelId="{2FFF4DCD-91D8-8F4E-BBE4-025DC7834B13}" type="sibTrans" cxnId="{1C443E70-C79B-744D-A3CB-5A3DE85C0FAF}">
      <dgm:prSet/>
      <dgm:spPr/>
      <dgm:t>
        <a:bodyPr/>
        <a:lstStyle/>
        <a:p>
          <a:endParaRPr lang="en-US"/>
        </a:p>
      </dgm:t>
    </dgm:pt>
    <dgm:pt modelId="{89FCA79A-04EE-C145-9760-87FB4AA2CC55}">
      <dgm:prSet custT="1"/>
      <dgm:spPr/>
      <dgm:t>
        <a:bodyPr/>
        <a:lstStyle/>
        <a:p>
          <a:r>
            <a:rPr lang="en-US" sz="1400" dirty="0"/>
            <a:t>Student Preparation and Success</a:t>
          </a:r>
        </a:p>
      </dgm:t>
    </dgm:pt>
    <dgm:pt modelId="{1108BFF4-B7B0-9746-B186-8D5D88211915}" type="parTrans" cxnId="{DB04D22E-E0A6-AE48-B787-ED7B09509804}">
      <dgm:prSet/>
      <dgm:spPr/>
      <dgm:t>
        <a:bodyPr/>
        <a:lstStyle/>
        <a:p>
          <a:endParaRPr lang="en-US"/>
        </a:p>
      </dgm:t>
    </dgm:pt>
    <dgm:pt modelId="{F9FD58A1-2431-EE41-BC15-210014A5F074}" type="sibTrans" cxnId="{DB04D22E-E0A6-AE48-B787-ED7B09509804}">
      <dgm:prSet/>
      <dgm:spPr/>
      <dgm:t>
        <a:bodyPr/>
        <a:lstStyle/>
        <a:p>
          <a:endParaRPr lang="en-US"/>
        </a:p>
      </dgm:t>
    </dgm:pt>
    <dgm:pt modelId="{9B467866-3DBB-FB47-B63D-0EC0241590CE}">
      <dgm:prSet custT="1"/>
      <dgm:spPr/>
      <dgm:t>
        <a:bodyPr/>
        <a:lstStyle/>
        <a:p>
          <a:r>
            <a:rPr lang="en-US" sz="1400" dirty="0"/>
            <a:t>Educational Programs</a:t>
          </a:r>
        </a:p>
      </dgm:t>
    </dgm:pt>
    <dgm:pt modelId="{4B14A92E-24E2-5A4C-AAA6-943E102FA9F3}" type="parTrans" cxnId="{F75B854C-BA16-0F4A-9E57-DE094DC34452}">
      <dgm:prSet/>
      <dgm:spPr/>
      <dgm:t>
        <a:bodyPr/>
        <a:lstStyle/>
        <a:p>
          <a:endParaRPr lang="en-US"/>
        </a:p>
      </dgm:t>
    </dgm:pt>
    <dgm:pt modelId="{8043E63C-FC4E-B844-A260-C75D9102E79C}" type="sibTrans" cxnId="{F75B854C-BA16-0F4A-9E57-DE094DC34452}">
      <dgm:prSet/>
      <dgm:spPr/>
      <dgm:t>
        <a:bodyPr/>
        <a:lstStyle/>
        <a:p>
          <a:endParaRPr lang="en-US"/>
        </a:p>
      </dgm:t>
    </dgm:pt>
    <dgm:pt modelId="{69A22550-D11B-B74B-8D27-51778B522887}">
      <dgm:prSet custT="1"/>
      <dgm:spPr/>
      <dgm:t>
        <a:bodyPr/>
        <a:lstStyle/>
        <a:p>
          <a:r>
            <a:rPr lang="en-US" sz="1400" dirty="0"/>
            <a:t>Student Preparation and Success</a:t>
          </a:r>
        </a:p>
      </dgm:t>
    </dgm:pt>
    <dgm:pt modelId="{E58122E2-BB28-234A-8093-A7F96BF39281}" type="parTrans" cxnId="{F8443FC6-E6F2-5E4E-924A-3BFE22878FC9}">
      <dgm:prSet/>
      <dgm:spPr/>
      <dgm:t>
        <a:bodyPr/>
        <a:lstStyle/>
        <a:p>
          <a:endParaRPr lang="en-US"/>
        </a:p>
      </dgm:t>
    </dgm:pt>
    <dgm:pt modelId="{23BA0530-5A99-7B4D-A663-9239FF76890C}" type="sibTrans" cxnId="{F8443FC6-E6F2-5E4E-924A-3BFE22878FC9}">
      <dgm:prSet/>
      <dgm:spPr/>
      <dgm:t>
        <a:bodyPr/>
        <a:lstStyle/>
        <a:p>
          <a:endParaRPr lang="en-US"/>
        </a:p>
      </dgm:t>
    </dgm:pt>
    <dgm:pt modelId="{F31D0E80-E037-F34C-8EDF-51DD1F803E66}">
      <dgm:prSet custT="1"/>
      <dgm:spPr/>
      <dgm:t>
        <a:bodyPr/>
        <a:lstStyle/>
        <a:p>
          <a:r>
            <a:rPr lang="en-US" sz="1400" dirty="0"/>
            <a:t>Educational Programs</a:t>
          </a:r>
        </a:p>
      </dgm:t>
    </dgm:pt>
    <dgm:pt modelId="{518339E1-9C0E-0345-B1DA-83384FFDE631}" type="parTrans" cxnId="{2794FA26-CB2C-954E-A32A-7A3DCDAB0D5A}">
      <dgm:prSet/>
      <dgm:spPr/>
      <dgm:t>
        <a:bodyPr/>
        <a:lstStyle/>
        <a:p>
          <a:endParaRPr lang="en-US"/>
        </a:p>
      </dgm:t>
    </dgm:pt>
    <dgm:pt modelId="{16757FC7-FA0B-AB4C-856A-7677639605CF}" type="sibTrans" cxnId="{2794FA26-CB2C-954E-A32A-7A3DCDAB0D5A}">
      <dgm:prSet/>
      <dgm:spPr/>
      <dgm:t>
        <a:bodyPr/>
        <a:lstStyle/>
        <a:p>
          <a:endParaRPr lang="en-US"/>
        </a:p>
      </dgm:t>
    </dgm:pt>
    <dgm:pt modelId="{DE3B4323-BDC6-3D4F-842E-4C28B7C1DFEE}">
      <dgm:prSet custT="1"/>
      <dgm:spPr/>
      <dgm:t>
        <a:bodyPr/>
        <a:lstStyle/>
        <a:p>
          <a:r>
            <a:rPr lang="en-US" sz="1400" dirty="0"/>
            <a:t>Student Preparation and Success</a:t>
          </a:r>
        </a:p>
      </dgm:t>
    </dgm:pt>
    <dgm:pt modelId="{51C87886-AC85-F34C-A110-91F14836F0D8}" type="parTrans" cxnId="{322FBA0F-3487-D341-B225-27AA46DF8188}">
      <dgm:prSet/>
      <dgm:spPr/>
      <dgm:t>
        <a:bodyPr/>
        <a:lstStyle/>
        <a:p>
          <a:endParaRPr lang="en-US"/>
        </a:p>
      </dgm:t>
    </dgm:pt>
    <dgm:pt modelId="{B6D28B62-1D3B-944E-BC49-20029F574BA2}" type="sibTrans" cxnId="{322FBA0F-3487-D341-B225-27AA46DF8188}">
      <dgm:prSet/>
      <dgm:spPr/>
      <dgm:t>
        <a:bodyPr/>
        <a:lstStyle/>
        <a:p>
          <a:endParaRPr lang="en-US"/>
        </a:p>
      </dgm:t>
    </dgm:pt>
    <dgm:pt modelId="{8FE4CFC5-C33D-EB41-819E-8A9A5A051B66}">
      <dgm:prSet phldrT="[Text]" custT="1"/>
      <dgm:spPr/>
      <dgm:t>
        <a:bodyPr/>
        <a:lstStyle/>
        <a:p>
          <a:r>
            <a:rPr lang="en-US" sz="1400" dirty="0"/>
            <a:t>Curriculum</a:t>
          </a:r>
        </a:p>
      </dgm:t>
    </dgm:pt>
    <dgm:pt modelId="{FD601784-877A-7F41-AD74-05FACECF6C31}" type="sibTrans" cxnId="{FC0A0E12-CC77-1641-A08A-713D8E9D8A91}">
      <dgm:prSet/>
      <dgm:spPr/>
      <dgm:t>
        <a:bodyPr/>
        <a:lstStyle/>
        <a:p>
          <a:endParaRPr lang="en-US"/>
        </a:p>
      </dgm:t>
    </dgm:pt>
    <dgm:pt modelId="{943EAEE8-9A91-CA46-AA3B-F2ABBEB9157D}" type="parTrans" cxnId="{FC0A0E12-CC77-1641-A08A-713D8E9D8A91}">
      <dgm:prSet/>
      <dgm:spPr/>
      <dgm:t>
        <a:bodyPr/>
        <a:lstStyle/>
        <a:p>
          <a:endParaRPr lang="en-US"/>
        </a:p>
      </dgm:t>
    </dgm:pt>
    <dgm:pt modelId="{9AB4C83A-6830-A94E-814B-2B579EB113A0}">
      <dgm:prSet phldrT="[Text]" custT="1"/>
      <dgm:spPr/>
      <dgm:t>
        <a:bodyPr/>
        <a:lstStyle/>
        <a:p>
          <a:r>
            <a:rPr lang="en-US" sz="1400" dirty="0"/>
            <a:t>Grading Policies</a:t>
          </a:r>
        </a:p>
      </dgm:t>
    </dgm:pt>
    <dgm:pt modelId="{7E2B67B0-32EA-EB44-B50B-AA98121CB941}" type="parTrans" cxnId="{E348D2F3-C0B7-6A44-8CD8-1C607281183D}">
      <dgm:prSet/>
      <dgm:spPr/>
      <dgm:t>
        <a:bodyPr/>
        <a:lstStyle/>
        <a:p>
          <a:endParaRPr lang="en-US"/>
        </a:p>
      </dgm:t>
    </dgm:pt>
    <dgm:pt modelId="{A2E42B14-9798-9546-956B-C624A551F0D6}" type="sibTrans" cxnId="{E348D2F3-C0B7-6A44-8CD8-1C607281183D}">
      <dgm:prSet/>
      <dgm:spPr/>
      <dgm:t>
        <a:bodyPr/>
        <a:lstStyle/>
        <a:p>
          <a:endParaRPr lang="en-US"/>
        </a:p>
      </dgm:t>
    </dgm:pt>
    <dgm:pt modelId="{EF7BB8C6-4848-7B47-AFB3-C2F8AB1D0C26}" type="pres">
      <dgm:prSet presAssocID="{F36CE65F-CFEF-4243-AECD-31BEA686892E}" presName="cycleMatrixDiagram" presStyleCnt="0">
        <dgm:presLayoutVars>
          <dgm:chMax val="1"/>
          <dgm:dir/>
          <dgm:animLvl val="lvl"/>
          <dgm:resizeHandles val="exact"/>
        </dgm:presLayoutVars>
      </dgm:prSet>
      <dgm:spPr/>
      <dgm:t>
        <a:bodyPr/>
        <a:lstStyle/>
        <a:p>
          <a:endParaRPr lang="en-US"/>
        </a:p>
      </dgm:t>
    </dgm:pt>
    <dgm:pt modelId="{4C2AA272-EE5E-114B-8DC5-32863548BF21}" type="pres">
      <dgm:prSet presAssocID="{F36CE65F-CFEF-4243-AECD-31BEA686892E}" presName="children" presStyleCnt="0"/>
      <dgm:spPr/>
    </dgm:pt>
    <dgm:pt modelId="{641E83A4-312F-6E4D-A003-BF552635FBA9}" type="pres">
      <dgm:prSet presAssocID="{F36CE65F-CFEF-4243-AECD-31BEA686892E}" presName="child1group" presStyleCnt="0"/>
      <dgm:spPr/>
    </dgm:pt>
    <dgm:pt modelId="{80B42364-F2F9-E84A-948B-597900802512}" type="pres">
      <dgm:prSet presAssocID="{F36CE65F-CFEF-4243-AECD-31BEA686892E}" presName="child1" presStyleLbl="bgAcc1" presStyleIdx="0" presStyleCnt="4" custScaleX="139107" custScaleY="111998" custLinFactNeighborX="-16586" custLinFactNeighborY="4612"/>
      <dgm:spPr/>
      <dgm:t>
        <a:bodyPr/>
        <a:lstStyle/>
        <a:p>
          <a:endParaRPr lang="en-US"/>
        </a:p>
      </dgm:t>
    </dgm:pt>
    <dgm:pt modelId="{ACD041F1-0CBD-D74A-A4BF-B19A6A6E4ABE}" type="pres">
      <dgm:prSet presAssocID="{F36CE65F-CFEF-4243-AECD-31BEA686892E}" presName="child1Text" presStyleLbl="bgAcc1" presStyleIdx="0" presStyleCnt="4">
        <dgm:presLayoutVars>
          <dgm:bulletEnabled val="1"/>
        </dgm:presLayoutVars>
      </dgm:prSet>
      <dgm:spPr/>
      <dgm:t>
        <a:bodyPr/>
        <a:lstStyle/>
        <a:p>
          <a:endParaRPr lang="en-US"/>
        </a:p>
      </dgm:t>
    </dgm:pt>
    <dgm:pt modelId="{A8F0276F-1107-C643-AE88-C1ACCE8868EB}" type="pres">
      <dgm:prSet presAssocID="{F36CE65F-CFEF-4243-AECD-31BEA686892E}" presName="child2group" presStyleCnt="0"/>
      <dgm:spPr/>
    </dgm:pt>
    <dgm:pt modelId="{33AF96FA-FFE6-C34E-BBBC-A7FE1809A2C0}" type="pres">
      <dgm:prSet presAssocID="{F36CE65F-CFEF-4243-AECD-31BEA686892E}" presName="child2" presStyleLbl="bgAcc1" presStyleIdx="1" presStyleCnt="4" custScaleX="137750" custLinFactNeighborX="17887"/>
      <dgm:spPr/>
      <dgm:t>
        <a:bodyPr/>
        <a:lstStyle/>
        <a:p>
          <a:endParaRPr lang="en-US"/>
        </a:p>
      </dgm:t>
    </dgm:pt>
    <dgm:pt modelId="{0355A7F7-B51B-E644-81B7-C9960A7361B4}" type="pres">
      <dgm:prSet presAssocID="{F36CE65F-CFEF-4243-AECD-31BEA686892E}" presName="child2Text" presStyleLbl="bgAcc1" presStyleIdx="1" presStyleCnt="4">
        <dgm:presLayoutVars>
          <dgm:bulletEnabled val="1"/>
        </dgm:presLayoutVars>
      </dgm:prSet>
      <dgm:spPr/>
      <dgm:t>
        <a:bodyPr/>
        <a:lstStyle/>
        <a:p>
          <a:endParaRPr lang="en-US"/>
        </a:p>
      </dgm:t>
    </dgm:pt>
    <dgm:pt modelId="{B6C76DAE-05F6-664A-84F6-77D74AE67CA5}" type="pres">
      <dgm:prSet presAssocID="{F36CE65F-CFEF-4243-AECD-31BEA686892E}" presName="child3group" presStyleCnt="0"/>
      <dgm:spPr/>
    </dgm:pt>
    <dgm:pt modelId="{D18DD8A1-DA29-B74E-8631-277C99C11976}" type="pres">
      <dgm:prSet presAssocID="{F36CE65F-CFEF-4243-AECD-31BEA686892E}" presName="child3" presStyleLbl="bgAcc1" presStyleIdx="2" presStyleCnt="4" custScaleX="137674" custScaleY="119491" custLinFactNeighborX="20630" custLinFactNeighborY="-1500"/>
      <dgm:spPr/>
      <dgm:t>
        <a:bodyPr/>
        <a:lstStyle/>
        <a:p>
          <a:endParaRPr lang="en-US"/>
        </a:p>
      </dgm:t>
    </dgm:pt>
    <dgm:pt modelId="{F302BA81-37F4-8F4D-B8A9-70EEEBC69C36}" type="pres">
      <dgm:prSet presAssocID="{F36CE65F-CFEF-4243-AECD-31BEA686892E}" presName="child3Text" presStyleLbl="bgAcc1" presStyleIdx="2" presStyleCnt="4">
        <dgm:presLayoutVars>
          <dgm:bulletEnabled val="1"/>
        </dgm:presLayoutVars>
      </dgm:prSet>
      <dgm:spPr/>
      <dgm:t>
        <a:bodyPr/>
        <a:lstStyle/>
        <a:p>
          <a:endParaRPr lang="en-US"/>
        </a:p>
      </dgm:t>
    </dgm:pt>
    <dgm:pt modelId="{91B1C03C-4451-CA4C-AC1B-F9ED1699E964}" type="pres">
      <dgm:prSet presAssocID="{F36CE65F-CFEF-4243-AECD-31BEA686892E}" presName="child4group" presStyleCnt="0"/>
      <dgm:spPr/>
    </dgm:pt>
    <dgm:pt modelId="{1B275871-E10B-3149-9F47-BCBA3FB813E4}" type="pres">
      <dgm:prSet presAssocID="{F36CE65F-CFEF-4243-AECD-31BEA686892E}" presName="child4" presStyleLbl="bgAcc1" presStyleIdx="3" presStyleCnt="4" custScaleX="135741" custScaleY="107224" custLinFactNeighborX="-14455" custLinFactNeighborY="1153"/>
      <dgm:spPr/>
      <dgm:t>
        <a:bodyPr/>
        <a:lstStyle/>
        <a:p>
          <a:endParaRPr lang="en-US"/>
        </a:p>
      </dgm:t>
    </dgm:pt>
    <dgm:pt modelId="{06B4635F-DBEB-3749-8013-582F3D87D356}" type="pres">
      <dgm:prSet presAssocID="{F36CE65F-CFEF-4243-AECD-31BEA686892E}" presName="child4Text" presStyleLbl="bgAcc1" presStyleIdx="3" presStyleCnt="4">
        <dgm:presLayoutVars>
          <dgm:bulletEnabled val="1"/>
        </dgm:presLayoutVars>
      </dgm:prSet>
      <dgm:spPr/>
      <dgm:t>
        <a:bodyPr/>
        <a:lstStyle/>
        <a:p>
          <a:endParaRPr lang="en-US"/>
        </a:p>
      </dgm:t>
    </dgm:pt>
    <dgm:pt modelId="{8D09CD47-FCDE-E74A-980C-31BEA5B0E9B5}" type="pres">
      <dgm:prSet presAssocID="{F36CE65F-CFEF-4243-AECD-31BEA686892E}" presName="childPlaceholder" presStyleCnt="0"/>
      <dgm:spPr/>
    </dgm:pt>
    <dgm:pt modelId="{ADE4AE70-A0D1-BF4B-81B6-028D8F9BFEE6}" type="pres">
      <dgm:prSet presAssocID="{F36CE65F-CFEF-4243-AECD-31BEA686892E}" presName="circle" presStyleCnt="0"/>
      <dgm:spPr/>
    </dgm:pt>
    <dgm:pt modelId="{9E6FBC5E-AFD8-224E-B38B-2688BF122A53}" type="pres">
      <dgm:prSet presAssocID="{F36CE65F-CFEF-4243-AECD-31BEA686892E}" presName="quadrant1" presStyleLbl="node1" presStyleIdx="0" presStyleCnt="4">
        <dgm:presLayoutVars>
          <dgm:chMax val="1"/>
          <dgm:bulletEnabled val="1"/>
        </dgm:presLayoutVars>
      </dgm:prSet>
      <dgm:spPr/>
      <dgm:t>
        <a:bodyPr/>
        <a:lstStyle/>
        <a:p>
          <a:endParaRPr lang="en-US"/>
        </a:p>
      </dgm:t>
    </dgm:pt>
    <dgm:pt modelId="{0079145D-538C-A44A-87FF-74C6D5CC5B54}" type="pres">
      <dgm:prSet presAssocID="{F36CE65F-CFEF-4243-AECD-31BEA686892E}" presName="quadrant2" presStyleLbl="node1" presStyleIdx="1" presStyleCnt="4">
        <dgm:presLayoutVars>
          <dgm:chMax val="1"/>
          <dgm:bulletEnabled val="1"/>
        </dgm:presLayoutVars>
      </dgm:prSet>
      <dgm:spPr/>
      <dgm:t>
        <a:bodyPr/>
        <a:lstStyle/>
        <a:p>
          <a:endParaRPr lang="en-US"/>
        </a:p>
      </dgm:t>
    </dgm:pt>
    <dgm:pt modelId="{2F583B56-7564-C449-AC6E-423BBCEF5717}" type="pres">
      <dgm:prSet presAssocID="{F36CE65F-CFEF-4243-AECD-31BEA686892E}" presName="quadrant3" presStyleLbl="node1" presStyleIdx="2" presStyleCnt="4">
        <dgm:presLayoutVars>
          <dgm:chMax val="1"/>
          <dgm:bulletEnabled val="1"/>
        </dgm:presLayoutVars>
      </dgm:prSet>
      <dgm:spPr/>
      <dgm:t>
        <a:bodyPr/>
        <a:lstStyle/>
        <a:p>
          <a:endParaRPr lang="en-US"/>
        </a:p>
      </dgm:t>
    </dgm:pt>
    <dgm:pt modelId="{E81C20FF-AA47-8340-803D-CF9568D13FD7}" type="pres">
      <dgm:prSet presAssocID="{F36CE65F-CFEF-4243-AECD-31BEA686892E}" presName="quadrant4" presStyleLbl="node1" presStyleIdx="3" presStyleCnt="4">
        <dgm:presLayoutVars>
          <dgm:chMax val="1"/>
          <dgm:bulletEnabled val="1"/>
        </dgm:presLayoutVars>
      </dgm:prSet>
      <dgm:spPr/>
      <dgm:t>
        <a:bodyPr/>
        <a:lstStyle/>
        <a:p>
          <a:endParaRPr lang="en-US"/>
        </a:p>
      </dgm:t>
    </dgm:pt>
    <dgm:pt modelId="{E467176C-6AE5-1A41-AF73-33AC281B25F1}" type="pres">
      <dgm:prSet presAssocID="{F36CE65F-CFEF-4243-AECD-31BEA686892E}" presName="quadrantPlaceholder" presStyleCnt="0"/>
      <dgm:spPr/>
    </dgm:pt>
    <dgm:pt modelId="{2F88C87E-C720-B44E-B2A9-1A1153783123}" type="pres">
      <dgm:prSet presAssocID="{F36CE65F-CFEF-4243-AECD-31BEA686892E}" presName="center1" presStyleLbl="fgShp" presStyleIdx="0" presStyleCnt="2"/>
      <dgm:spPr/>
    </dgm:pt>
    <dgm:pt modelId="{78BCF01A-CD1E-DF43-B23A-3259CC41584B}" type="pres">
      <dgm:prSet presAssocID="{F36CE65F-CFEF-4243-AECD-31BEA686892E}" presName="center2" presStyleLbl="fgShp" presStyleIdx="1" presStyleCnt="2"/>
      <dgm:spPr/>
    </dgm:pt>
  </dgm:ptLst>
  <dgm:cxnLst>
    <dgm:cxn modelId="{E348D2F3-C0B7-6A44-8CD8-1C607281183D}" srcId="{B74EDBB3-E128-DA45-82A4-8AD797CBA545}" destId="{9AB4C83A-6830-A94E-814B-2B579EB113A0}" srcOrd="1" destOrd="0" parTransId="{7E2B67B0-32EA-EB44-B50B-AA98121CB941}" sibTransId="{A2E42B14-9798-9546-956B-C624A551F0D6}"/>
    <dgm:cxn modelId="{B0F3FA30-FDAA-974A-A9D9-9C6ED827287E}" type="presOf" srcId="{9AB4C83A-6830-A94E-814B-2B579EB113A0}" destId="{1B275871-E10B-3149-9F47-BCBA3FB813E4}" srcOrd="0" destOrd="1" presId="urn:microsoft.com/office/officeart/2005/8/layout/cycle4#2"/>
    <dgm:cxn modelId="{257791E1-3017-4C4E-B1E5-90F1C56C7BFA}" type="presOf" srcId="{69C05C51-BF6E-E449-A301-0F4BB6542C38}" destId="{9E6FBC5E-AFD8-224E-B38B-2688BF122A53}" srcOrd="0" destOrd="0" presId="urn:microsoft.com/office/officeart/2005/8/layout/cycle4#2"/>
    <dgm:cxn modelId="{6EA25696-5DAC-E644-874F-A173E76C7FA3}" type="presOf" srcId="{6AB71816-34A7-0C4E-81D5-9C8C133E3B25}" destId="{33AF96FA-FFE6-C34E-BBBC-A7FE1809A2C0}" srcOrd="0" destOrd="0" presId="urn:microsoft.com/office/officeart/2005/8/layout/cycle4#2"/>
    <dgm:cxn modelId="{99D0786E-AE1F-A248-81A8-24D74B2BDAB4}" type="presOf" srcId="{E2A28B8B-37A8-1B41-81C4-6AF1E4FEB0FA}" destId="{80B42364-F2F9-E84A-948B-597900802512}" srcOrd="0" destOrd="0" presId="urn:microsoft.com/office/officeart/2005/8/layout/cycle4#2"/>
    <dgm:cxn modelId="{FC0A0E12-CC77-1641-A08A-713D8E9D8A91}" srcId="{B74EDBB3-E128-DA45-82A4-8AD797CBA545}" destId="{8FE4CFC5-C33D-EB41-819E-8A9A5A051B66}" srcOrd="0" destOrd="0" parTransId="{943EAEE8-9A91-CA46-AA3B-F2ABBEB9157D}" sibTransId="{FD601784-877A-7F41-AD74-05FACECF6C31}"/>
    <dgm:cxn modelId="{0859410A-1F49-184E-83DD-C3E4E5DEF0C8}" type="presOf" srcId="{7A57615B-4E59-C045-8E9A-3B80201363C3}" destId="{D18DD8A1-DA29-B74E-8631-277C99C11976}" srcOrd="0" destOrd="0" presId="urn:microsoft.com/office/officeart/2005/8/layout/cycle4#2"/>
    <dgm:cxn modelId="{27F6572D-4B26-4D4F-9055-76BA300149F3}" type="presOf" srcId="{F31D0E80-E037-F34C-8EDF-51DD1F803E66}" destId="{1B275871-E10B-3149-9F47-BCBA3FB813E4}" srcOrd="0" destOrd="3" presId="urn:microsoft.com/office/officeart/2005/8/layout/cycle4#2"/>
    <dgm:cxn modelId="{8D4794AC-3D14-9749-A211-B71ED8E6E4A6}" srcId="{69C05C51-BF6E-E449-A301-0F4BB6542C38}" destId="{8E7EE51A-958B-E140-A533-CCA84DE97297}" srcOrd="2" destOrd="0" parTransId="{04EDD710-F34B-8E42-AE7B-0F334232689A}" sibTransId="{2EC525CA-3C04-B249-8BCF-7359A4ED0190}"/>
    <dgm:cxn modelId="{4CB42F02-6963-B448-818C-CAEB45AC1D13}" type="presOf" srcId="{5FE18A65-22AC-C34D-9A8A-CA54BCBF719A}" destId="{ACD041F1-0CBD-D74A-A4BF-B19A6A6E4ABE}" srcOrd="1" destOrd="1" presId="urn:microsoft.com/office/officeart/2005/8/layout/cycle4#2"/>
    <dgm:cxn modelId="{89C29579-4834-9C46-9A80-02B6386F1390}" type="presOf" srcId="{B74EDBB3-E128-DA45-82A4-8AD797CBA545}" destId="{E81C20FF-AA47-8340-803D-CF9568D13FD7}" srcOrd="0" destOrd="0" presId="urn:microsoft.com/office/officeart/2005/8/layout/cycle4#2"/>
    <dgm:cxn modelId="{D265A42E-1871-124A-A46A-9C3F259E901D}" type="presOf" srcId="{8E7EE51A-958B-E140-A533-CCA84DE97297}" destId="{ACD041F1-0CBD-D74A-A4BF-B19A6A6E4ABE}" srcOrd="1" destOrd="2" presId="urn:microsoft.com/office/officeart/2005/8/layout/cycle4#2"/>
    <dgm:cxn modelId="{6CA7AA68-0DE8-0143-83D4-60EC752BBF89}" type="presOf" srcId="{9B467866-3DBB-FB47-B63D-0EC0241590CE}" destId="{0355A7F7-B51B-E644-81B7-C9960A7361B4}" srcOrd="1" destOrd="2" presId="urn:microsoft.com/office/officeart/2005/8/layout/cycle4#2"/>
    <dgm:cxn modelId="{9489E8BF-838A-0E48-9011-ACF248F2F1F2}" type="presOf" srcId="{05BFC133-399A-0D47-B69E-BB11F649CBED}" destId="{0079145D-538C-A44A-87FF-74C6D5CC5B54}" srcOrd="0" destOrd="0" presId="urn:microsoft.com/office/officeart/2005/8/layout/cycle4#2"/>
    <dgm:cxn modelId="{EAF97366-A513-5949-A249-461055264157}" srcId="{F3D98577-6CBC-5C48-B36D-2C537012475E}" destId="{7A57615B-4E59-C045-8E9A-3B80201363C3}" srcOrd="0" destOrd="0" parTransId="{CEB42F53-7123-884D-B719-FCE5E77627E7}" sibTransId="{1342B31A-41C1-1143-A17E-055A878962CF}"/>
    <dgm:cxn modelId="{EB155BBF-3748-2941-A2DF-101B3A54AE25}" srcId="{05BFC133-399A-0D47-B69E-BB11F649CBED}" destId="{6AB71816-34A7-0C4E-81D5-9C8C133E3B25}" srcOrd="0" destOrd="0" parTransId="{9D8695C3-8740-3A47-B58E-38DABDE33116}" sibTransId="{134F6593-05F0-C549-BB66-36DE7A48325F}"/>
    <dgm:cxn modelId="{E7F4DA84-81C9-BD4E-9808-3E5DA47444F4}" srcId="{F36CE65F-CFEF-4243-AECD-31BEA686892E}" destId="{69C05C51-BF6E-E449-A301-0F4BB6542C38}" srcOrd="0" destOrd="0" parTransId="{B59B4505-E813-064C-96D1-A6AC0B104DB6}" sibTransId="{F79C4E78-F559-AA4E-BC2D-F78342EC830A}"/>
    <dgm:cxn modelId="{C95F8F2F-1610-7F44-BECF-57224227FE71}" type="presOf" srcId="{7A57615B-4E59-C045-8E9A-3B80201363C3}" destId="{F302BA81-37F4-8F4D-B8A9-70EEEBC69C36}" srcOrd="1" destOrd="0" presId="urn:microsoft.com/office/officeart/2005/8/layout/cycle4#2"/>
    <dgm:cxn modelId="{7FB22AEA-0A14-9243-A083-1934FCEC32B2}" type="presOf" srcId="{69A22550-D11B-B74B-8D27-51778B522887}" destId="{06B4635F-DBEB-3749-8013-582F3D87D356}" srcOrd="1" destOrd="2" presId="urn:microsoft.com/office/officeart/2005/8/layout/cycle4#2"/>
    <dgm:cxn modelId="{7AF02FE6-7F94-754F-AF16-0751C3EB2EA1}" type="presOf" srcId="{5FE18A65-22AC-C34D-9A8A-CA54BCBF719A}" destId="{80B42364-F2F9-E84A-948B-597900802512}" srcOrd="0" destOrd="1" presId="urn:microsoft.com/office/officeart/2005/8/layout/cycle4#2"/>
    <dgm:cxn modelId="{8996DCC3-42C6-F34C-BC91-514CE5D2AEBA}" type="presOf" srcId="{9AB4C83A-6830-A94E-814B-2B579EB113A0}" destId="{06B4635F-DBEB-3749-8013-582F3D87D356}" srcOrd="1" destOrd="1" presId="urn:microsoft.com/office/officeart/2005/8/layout/cycle4#2"/>
    <dgm:cxn modelId="{BDA0AC30-89F9-A148-A203-DFDA3DC5AD8C}" srcId="{F36CE65F-CFEF-4243-AECD-31BEA686892E}" destId="{B74EDBB3-E128-DA45-82A4-8AD797CBA545}" srcOrd="3" destOrd="0" parTransId="{F542A9E6-7610-0240-9132-B6EE5EC86A67}" sibTransId="{88653128-1052-C54F-8A42-656D6B88E59D}"/>
    <dgm:cxn modelId="{81D0C5D4-24E7-D74D-AC47-A3A772BBA94C}" type="presOf" srcId="{69A22550-D11B-B74B-8D27-51778B522887}" destId="{1B275871-E10B-3149-9F47-BCBA3FB813E4}" srcOrd="0" destOrd="2" presId="urn:microsoft.com/office/officeart/2005/8/layout/cycle4#2"/>
    <dgm:cxn modelId="{7D6EBD95-778A-D842-A314-38443B952E32}" type="presOf" srcId="{8FE4CFC5-C33D-EB41-819E-8A9A5A051B66}" destId="{06B4635F-DBEB-3749-8013-582F3D87D356}" srcOrd="1" destOrd="0" presId="urn:microsoft.com/office/officeart/2005/8/layout/cycle4#2"/>
    <dgm:cxn modelId="{2794FA26-CB2C-954E-A32A-7A3DCDAB0D5A}" srcId="{B74EDBB3-E128-DA45-82A4-8AD797CBA545}" destId="{F31D0E80-E037-F34C-8EDF-51DD1F803E66}" srcOrd="3" destOrd="0" parTransId="{518339E1-9C0E-0345-B1DA-83384FFDE631}" sibTransId="{16757FC7-FA0B-AB4C-856A-7677639605CF}"/>
    <dgm:cxn modelId="{E8664606-6759-6340-ADE2-6D87F1A17DDD}" srcId="{F36CE65F-CFEF-4243-AECD-31BEA686892E}" destId="{F3D98577-6CBC-5C48-B36D-2C537012475E}" srcOrd="2" destOrd="0" parTransId="{BC55AF75-F510-A04E-A4FE-C155AC9D1E02}" sibTransId="{FAAB0B14-4AA4-934C-8691-C550B1493C9E}"/>
    <dgm:cxn modelId="{46C754DB-6D22-924F-A8E7-08828FCC7321}" type="presOf" srcId="{F31D0E80-E037-F34C-8EDF-51DD1F803E66}" destId="{06B4635F-DBEB-3749-8013-582F3D87D356}" srcOrd="1" destOrd="3" presId="urn:microsoft.com/office/officeart/2005/8/layout/cycle4#2"/>
    <dgm:cxn modelId="{3F5C15B1-41DD-4E42-B641-C25A705F13C8}" srcId="{69C05C51-BF6E-E449-A301-0F4BB6542C38}" destId="{5FE18A65-22AC-C34D-9A8A-CA54BCBF719A}" srcOrd="1" destOrd="0" parTransId="{E596220B-6725-5C4F-AE16-8F20863DFA6D}" sibTransId="{8B23CF91-D0EC-F74C-A1DD-75304A38BCB2}"/>
    <dgm:cxn modelId="{322FBA0F-3487-D341-B225-27AA46DF8188}" srcId="{F3D98577-6CBC-5C48-B36D-2C537012475E}" destId="{DE3B4323-BDC6-3D4F-842E-4C28B7C1DFEE}" srcOrd="1" destOrd="0" parTransId="{51C87886-AC85-F34C-A110-91F14836F0D8}" sibTransId="{B6D28B62-1D3B-944E-BC49-20029F574BA2}"/>
    <dgm:cxn modelId="{FC8F3543-35C7-1943-B413-41F922E30DFF}" type="presOf" srcId="{DE3B4323-BDC6-3D4F-842E-4C28B7C1DFEE}" destId="{F302BA81-37F4-8F4D-B8A9-70EEEBC69C36}" srcOrd="1" destOrd="1" presId="urn:microsoft.com/office/officeart/2005/8/layout/cycle4#2"/>
    <dgm:cxn modelId="{2E1F096F-4AD1-D447-9D2C-FA9D3EAD27F9}" type="presOf" srcId="{A723BB35-C22E-4F43-91CB-49A4135F9DD9}" destId="{ACD041F1-0CBD-D74A-A4BF-B19A6A6E4ABE}" srcOrd="1" destOrd="3" presId="urn:microsoft.com/office/officeart/2005/8/layout/cycle4#2"/>
    <dgm:cxn modelId="{B32BD748-DF2E-514C-AD9B-CF9CE831F92E}" type="presOf" srcId="{F3D98577-6CBC-5C48-B36D-2C537012475E}" destId="{2F583B56-7564-C449-AC6E-423BBCEF5717}" srcOrd="0" destOrd="0" presId="urn:microsoft.com/office/officeart/2005/8/layout/cycle4#2"/>
    <dgm:cxn modelId="{A27ED0DE-9C96-9B44-87E8-F6E06CA7FDED}" srcId="{F36CE65F-CFEF-4243-AECD-31BEA686892E}" destId="{05BFC133-399A-0D47-B69E-BB11F649CBED}" srcOrd="1" destOrd="0" parTransId="{F0098D94-17DE-044C-BB6B-86E30E410F5D}" sibTransId="{612C8D6B-9495-514A-A5B4-4B9FD50AC390}"/>
    <dgm:cxn modelId="{1277262D-C3C8-8045-833B-C401B850674C}" type="presOf" srcId="{E2A28B8B-37A8-1B41-81C4-6AF1E4FEB0FA}" destId="{ACD041F1-0CBD-D74A-A4BF-B19A6A6E4ABE}" srcOrd="1" destOrd="0" presId="urn:microsoft.com/office/officeart/2005/8/layout/cycle4#2"/>
    <dgm:cxn modelId="{F8443FC6-E6F2-5E4E-924A-3BFE22878FC9}" srcId="{B74EDBB3-E128-DA45-82A4-8AD797CBA545}" destId="{69A22550-D11B-B74B-8D27-51778B522887}" srcOrd="2" destOrd="0" parTransId="{E58122E2-BB28-234A-8093-A7F96BF39281}" sibTransId="{23BA0530-5A99-7B4D-A663-9239FF76890C}"/>
    <dgm:cxn modelId="{A371B115-ADF3-B044-A132-10DF7DACC64E}" type="presOf" srcId="{F36CE65F-CFEF-4243-AECD-31BEA686892E}" destId="{EF7BB8C6-4848-7B47-AFB3-C2F8AB1D0C26}" srcOrd="0" destOrd="0" presId="urn:microsoft.com/office/officeart/2005/8/layout/cycle4#2"/>
    <dgm:cxn modelId="{D3D65AA7-F77C-2C46-AA24-2EE77F5982DF}" srcId="{69C05C51-BF6E-E449-A301-0F4BB6542C38}" destId="{E2A28B8B-37A8-1B41-81C4-6AF1E4FEB0FA}" srcOrd="0" destOrd="0" parTransId="{EB124BF8-A84A-B443-B957-3EBB1F38139B}" sibTransId="{B7663A3B-9785-C641-B84E-E94611BB3D6E}"/>
    <dgm:cxn modelId="{1427F0F4-3802-904F-B8A4-09389302FE55}" type="presOf" srcId="{89FCA79A-04EE-C145-9760-87FB4AA2CC55}" destId="{0355A7F7-B51B-E644-81B7-C9960A7361B4}" srcOrd="1" destOrd="1" presId="urn:microsoft.com/office/officeart/2005/8/layout/cycle4#2"/>
    <dgm:cxn modelId="{58F69608-AD11-194E-A42E-8708770CFBB7}" type="presOf" srcId="{8E7EE51A-958B-E140-A533-CCA84DE97297}" destId="{80B42364-F2F9-E84A-948B-597900802512}" srcOrd="0" destOrd="2" presId="urn:microsoft.com/office/officeart/2005/8/layout/cycle4#2"/>
    <dgm:cxn modelId="{F75B854C-BA16-0F4A-9E57-DE094DC34452}" srcId="{05BFC133-399A-0D47-B69E-BB11F649CBED}" destId="{9B467866-3DBB-FB47-B63D-0EC0241590CE}" srcOrd="2" destOrd="0" parTransId="{4B14A92E-24E2-5A4C-AAA6-943E102FA9F3}" sibTransId="{8043E63C-FC4E-B844-A260-C75D9102E79C}"/>
    <dgm:cxn modelId="{A11A6AF6-24D4-964B-A982-8AF94E5BE3FF}" type="presOf" srcId="{8FE4CFC5-C33D-EB41-819E-8A9A5A051B66}" destId="{1B275871-E10B-3149-9F47-BCBA3FB813E4}" srcOrd="0" destOrd="0" presId="urn:microsoft.com/office/officeart/2005/8/layout/cycle4#2"/>
    <dgm:cxn modelId="{EC5A02EC-CB64-0343-9745-6C5110C586F1}" type="presOf" srcId="{A723BB35-C22E-4F43-91CB-49A4135F9DD9}" destId="{80B42364-F2F9-E84A-948B-597900802512}" srcOrd="0" destOrd="3" presId="urn:microsoft.com/office/officeart/2005/8/layout/cycle4#2"/>
    <dgm:cxn modelId="{DB04D22E-E0A6-AE48-B787-ED7B09509804}" srcId="{05BFC133-399A-0D47-B69E-BB11F649CBED}" destId="{89FCA79A-04EE-C145-9760-87FB4AA2CC55}" srcOrd="1" destOrd="0" parTransId="{1108BFF4-B7B0-9746-B186-8D5D88211915}" sibTransId="{F9FD58A1-2431-EE41-BC15-210014A5F074}"/>
    <dgm:cxn modelId="{10402CCE-406A-9A47-9CB2-A349E9EDE9FC}" type="presOf" srcId="{9B467866-3DBB-FB47-B63D-0EC0241590CE}" destId="{33AF96FA-FFE6-C34E-BBBC-A7FE1809A2C0}" srcOrd="0" destOrd="2" presId="urn:microsoft.com/office/officeart/2005/8/layout/cycle4#2"/>
    <dgm:cxn modelId="{B69BBE80-7FF2-054B-AF56-43306D8539E9}" type="presOf" srcId="{89FCA79A-04EE-C145-9760-87FB4AA2CC55}" destId="{33AF96FA-FFE6-C34E-BBBC-A7FE1809A2C0}" srcOrd="0" destOrd="1" presId="urn:microsoft.com/office/officeart/2005/8/layout/cycle4#2"/>
    <dgm:cxn modelId="{1C443E70-C79B-744D-A3CB-5A3DE85C0FAF}" srcId="{69C05C51-BF6E-E449-A301-0F4BB6542C38}" destId="{A723BB35-C22E-4F43-91CB-49A4135F9DD9}" srcOrd="3" destOrd="0" parTransId="{E81A21B1-55B4-3C4A-8157-FF48A443F2DE}" sibTransId="{2FFF4DCD-91D8-8F4E-BBE4-025DC7834B13}"/>
    <dgm:cxn modelId="{4937997A-13DF-C948-8339-6B686B5368FA}" type="presOf" srcId="{DE3B4323-BDC6-3D4F-842E-4C28B7C1DFEE}" destId="{D18DD8A1-DA29-B74E-8631-277C99C11976}" srcOrd="0" destOrd="1" presId="urn:microsoft.com/office/officeart/2005/8/layout/cycle4#2"/>
    <dgm:cxn modelId="{576F5D4E-1C74-494C-9E44-02EFF5E7EF2F}" type="presOf" srcId="{6AB71816-34A7-0C4E-81D5-9C8C133E3B25}" destId="{0355A7F7-B51B-E644-81B7-C9960A7361B4}" srcOrd="1" destOrd="0" presId="urn:microsoft.com/office/officeart/2005/8/layout/cycle4#2"/>
    <dgm:cxn modelId="{B56F05CA-2D6D-4042-91A6-7F94E96957BB}" type="presParOf" srcId="{EF7BB8C6-4848-7B47-AFB3-C2F8AB1D0C26}" destId="{4C2AA272-EE5E-114B-8DC5-32863548BF21}" srcOrd="0" destOrd="0" presId="urn:microsoft.com/office/officeart/2005/8/layout/cycle4#2"/>
    <dgm:cxn modelId="{5428708B-6DF3-604F-8147-76545BD07601}" type="presParOf" srcId="{4C2AA272-EE5E-114B-8DC5-32863548BF21}" destId="{641E83A4-312F-6E4D-A003-BF552635FBA9}" srcOrd="0" destOrd="0" presId="urn:microsoft.com/office/officeart/2005/8/layout/cycle4#2"/>
    <dgm:cxn modelId="{7C7F407B-887D-8D44-8CA9-B0648D128760}" type="presParOf" srcId="{641E83A4-312F-6E4D-A003-BF552635FBA9}" destId="{80B42364-F2F9-E84A-948B-597900802512}" srcOrd="0" destOrd="0" presId="urn:microsoft.com/office/officeart/2005/8/layout/cycle4#2"/>
    <dgm:cxn modelId="{87FA87CF-1271-304C-9DEB-585DC7828C65}" type="presParOf" srcId="{641E83A4-312F-6E4D-A003-BF552635FBA9}" destId="{ACD041F1-0CBD-D74A-A4BF-B19A6A6E4ABE}" srcOrd="1" destOrd="0" presId="urn:microsoft.com/office/officeart/2005/8/layout/cycle4#2"/>
    <dgm:cxn modelId="{CCF07A64-3009-6249-B1BD-54F6CC2631AA}" type="presParOf" srcId="{4C2AA272-EE5E-114B-8DC5-32863548BF21}" destId="{A8F0276F-1107-C643-AE88-C1ACCE8868EB}" srcOrd="1" destOrd="0" presId="urn:microsoft.com/office/officeart/2005/8/layout/cycle4#2"/>
    <dgm:cxn modelId="{4115072E-9FCC-A44F-A441-61F46EC79192}" type="presParOf" srcId="{A8F0276F-1107-C643-AE88-C1ACCE8868EB}" destId="{33AF96FA-FFE6-C34E-BBBC-A7FE1809A2C0}" srcOrd="0" destOrd="0" presId="urn:microsoft.com/office/officeart/2005/8/layout/cycle4#2"/>
    <dgm:cxn modelId="{EF12936D-4876-BD4D-8842-755D557ADDE9}" type="presParOf" srcId="{A8F0276F-1107-C643-AE88-C1ACCE8868EB}" destId="{0355A7F7-B51B-E644-81B7-C9960A7361B4}" srcOrd="1" destOrd="0" presId="urn:microsoft.com/office/officeart/2005/8/layout/cycle4#2"/>
    <dgm:cxn modelId="{B83B232B-61B6-354C-9D7C-5304802DFA8E}" type="presParOf" srcId="{4C2AA272-EE5E-114B-8DC5-32863548BF21}" destId="{B6C76DAE-05F6-664A-84F6-77D74AE67CA5}" srcOrd="2" destOrd="0" presId="urn:microsoft.com/office/officeart/2005/8/layout/cycle4#2"/>
    <dgm:cxn modelId="{FA336DF4-912E-FA4F-A81D-3C569A22EF94}" type="presParOf" srcId="{B6C76DAE-05F6-664A-84F6-77D74AE67CA5}" destId="{D18DD8A1-DA29-B74E-8631-277C99C11976}" srcOrd="0" destOrd="0" presId="urn:microsoft.com/office/officeart/2005/8/layout/cycle4#2"/>
    <dgm:cxn modelId="{0E425DD2-F584-D64A-AD36-5B530C414401}" type="presParOf" srcId="{B6C76DAE-05F6-664A-84F6-77D74AE67CA5}" destId="{F302BA81-37F4-8F4D-B8A9-70EEEBC69C36}" srcOrd="1" destOrd="0" presId="urn:microsoft.com/office/officeart/2005/8/layout/cycle4#2"/>
    <dgm:cxn modelId="{C3D533E8-5B95-4746-8047-B5BB02B74715}" type="presParOf" srcId="{4C2AA272-EE5E-114B-8DC5-32863548BF21}" destId="{91B1C03C-4451-CA4C-AC1B-F9ED1699E964}" srcOrd="3" destOrd="0" presId="urn:microsoft.com/office/officeart/2005/8/layout/cycle4#2"/>
    <dgm:cxn modelId="{BD3DDAC0-128B-8F49-8565-43937833082C}" type="presParOf" srcId="{91B1C03C-4451-CA4C-AC1B-F9ED1699E964}" destId="{1B275871-E10B-3149-9F47-BCBA3FB813E4}" srcOrd="0" destOrd="0" presId="urn:microsoft.com/office/officeart/2005/8/layout/cycle4#2"/>
    <dgm:cxn modelId="{FB65BBC9-ED21-4B4A-B045-377D5134C258}" type="presParOf" srcId="{91B1C03C-4451-CA4C-AC1B-F9ED1699E964}" destId="{06B4635F-DBEB-3749-8013-582F3D87D356}" srcOrd="1" destOrd="0" presId="urn:microsoft.com/office/officeart/2005/8/layout/cycle4#2"/>
    <dgm:cxn modelId="{22820BEF-EFAF-3A45-B54F-1F6B02A03A53}" type="presParOf" srcId="{4C2AA272-EE5E-114B-8DC5-32863548BF21}" destId="{8D09CD47-FCDE-E74A-980C-31BEA5B0E9B5}" srcOrd="4" destOrd="0" presId="urn:microsoft.com/office/officeart/2005/8/layout/cycle4#2"/>
    <dgm:cxn modelId="{A76A3B4D-0A97-4C40-99C6-D3F9F6945132}" type="presParOf" srcId="{EF7BB8C6-4848-7B47-AFB3-C2F8AB1D0C26}" destId="{ADE4AE70-A0D1-BF4B-81B6-028D8F9BFEE6}" srcOrd="1" destOrd="0" presId="urn:microsoft.com/office/officeart/2005/8/layout/cycle4#2"/>
    <dgm:cxn modelId="{9245ED41-88A6-2F4B-A66B-2DE4D9FDB3E3}" type="presParOf" srcId="{ADE4AE70-A0D1-BF4B-81B6-028D8F9BFEE6}" destId="{9E6FBC5E-AFD8-224E-B38B-2688BF122A53}" srcOrd="0" destOrd="0" presId="urn:microsoft.com/office/officeart/2005/8/layout/cycle4#2"/>
    <dgm:cxn modelId="{CA4C0653-D09B-8149-87A3-52117D5611EA}" type="presParOf" srcId="{ADE4AE70-A0D1-BF4B-81B6-028D8F9BFEE6}" destId="{0079145D-538C-A44A-87FF-74C6D5CC5B54}" srcOrd="1" destOrd="0" presId="urn:microsoft.com/office/officeart/2005/8/layout/cycle4#2"/>
    <dgm:cxn modelId="{F045AF82-B24C-374B-9EEE-C8BCEB3418F8}" type="presParOf" srcId="{ADE4AE70-A0D1-BF4B-81B6-028D8F9BFEE6}" destId="{2F583B56-7564-C449-AC6E-423BBCEF5717}" srcOrd="2" destOrd="0" presId="urn:microsoft.com/office/officeart/2005/8/layout/cycle4#2"/>
    <dgm:cxn modelId="{536A7790-A1C6-6245-B6DB-E34902EDD0E7}" type="presParOf" srcId="{ADE4AE70-A0D1-BF4B-81B6-028D8F9BFEE6}" destId="{E81C20FF-AA47-8340-803D-CF9568D13FD7}" srcOrd="3" destOrd="0" presId="urn:microsoft.com/office/officeart/2005/8/layout/cycle4#2"/>
    <dgm:cxn modelId="{4307186D-2EAE-7C4E-B3E7-4385301EC76B}" type="presParOf" srcId="{ADE4AE70-A0D1-BF4B-81B6-028D8F9BFEE6}" destId="{E467176C-6AE5-1A41-AF73-33AC281B25F1}" srcOrd="4" destOrd="0" presId="urn:microsoft.com/office/officeart/2005/8/layout/cycle4#2"/>
    <dgm:cxn modelId="{FEEBFFDC-4563-E945-9FF4-DF7CA86317AC}" type="presParOf" srcId="{EF7BB8C6-4848-7B47-AFB3-C2F8AB1D0C26}" destId="{2F88C87E-C720-B44E-B2A9-1A1153783123}" srcOrd="2" destOrd="0" presId="urn:microsoft.com/office/officeart/2005/8/layout/cycle4#2"/>
    <dgm:cxn modelId="{6C94D8AD-606A-7D4C-9711-1F43F79E823C}" type="presParOf" srcId="{EF7BB8C6-4848-7B47-AFB3-C2F8AB1D0C26}" destId="{78BCF01A-CD1E-DF43-B23A-3259CC41584B}"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C9814-9B91-5741-B178-F0FDEAA64758}">
      <dsp:nvSpPr>
        <dsp:cNvPr id="0" name=""/>
        <dsp:cNvSpPr/>
      </dsp:nvSpPr>
      <dsp:spPr>
        <a:xfrm>
          <a:off x="1260534" y="-45699"/>
          <a:ext cx="5693033" cy="5542068"/>
        </a:xfrm>
        <a:prstGeom prst="ellipse">
          <a:avLst/>
        </a:prstGeom>
        <a:solidFill>
          <a:schemeClr val="accent1">
            <a:shade val="80000"/>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Teaching and Learning</a:t>
          </a:r>
        </a:p>
      </dsp:txBody>
      <dsp:txXfrm>
        <a:off x="3311164" y="231403"/>
        <a:ext cx="1591772" cy="831310"/>
      </dsp:txXfrm>
    </dsp:sp>
    <dsp:sp modelId="{3DE69643-09D7-6B40-9E84-8C61B40B08FB}">
      <dsp:nvSpPr>
        <dsp:cNvPr id="0" name=""/>
        <dsp:cNvSpPr/>
      </dsp:nvSpPr>
      <dsp:spPr>
        <a:xfrm>
          <a:off x="1890223" y="971313"/>
          <a:ext cx="4433654" cy="4616453"/>
        </a:xfrm>
        <a:prstGeom prst="ellipse">
          <a:avLst/>
        </a:prstGeom>
        <a:solidFill>
          <a:schemeClr val="accent1">
            <a:shade val="80000"/>
            <a:hueOff val="0"/>
            <a:satOff val="-21795"/>
            <a:lumOff val="12681"/>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Guided Exploration and Progression</a:t>
          </a:r>
        </a:p>
      </dsp:txBody>
      <dsp:txXfrm>
        <a:off x="3332269" y="1248301"/>
        <a:ext cx="1549562" cy="830961"/>
      </dsp:txXfrm>
    </dsp:sp>
    <dsp:sp modelId="{37FCEEA9-EBD0-A64D-BC69-A8817EF10F75}">
      <dsp:nvSpPr>
        <dsp:cNvPr id="0" name=""/>
        <dsp:cNvSpPr/>
      </dsp:nvSpPr>
      <dsp:spPr>
        <a:xfrm>
          <a:off x="2444430" y="2171127"/>
          <a:ext cx="3325240" cy="3325240"/>
        </a:xfrm>
        <a:prstGeom prst="ellipse">
          <a:avLst/>
        </a:prstGeom>
        <a:solidFill>
          <a:schemeClr val="accent1">
            <a:shade val="80000"/>
            <a:hueOff val="0"/>
            <a:satOff val="-43591"/>
            <a:lumOff val="25363"/>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Academic and Student Support</a:t>
          </a:r>
        </a:p>
      </dsp:txBody>
      <dsp:txXfrm>
        <a:off x="3332269" y="2420520"/>
        <a:ext cx="1549562" cy="748179"/>
      </dsp:txXfrm>
    </dsp:sp>
    <dsp:sp modelId="{8783FBD2-5703-A345-9B9C-B40519C17842}">
      <dsp:nvSpPr>
        <dsp:cNvPr id="0" name=""/>
        <dsp:cNvSpPr/>
      </dsp:nvSpPr>
      <dsp:spPr>
        <a:xfrm>
          <a:off x="2998637" y="3279540"/>
          <a:ext cx="2216827" cy="2216827"/>
        </a:xfrm>
        <a:prstGeom prst="ellipse">
          <a:avLst/>
        </a:prstGeom>
        <a:solidFill>
          <a:schemeClr val="accent1">
            <a:shade val="80000"/>
            <a:hueOff val="0"/>
            <a:satOff val="-65386"/>
            <a:lumOff val="38044"/>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Clear Pathways and Programs</a:t>
          </a:r>
        </a:p>
      </dsp:txBody>
      <dsp:txXfrm>
        <a:off x="3323284" y="3833747"/>
        <a:ext cx="1567533" cy="1108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DD8A1-DA29-B74E-8631-277C99C11976}">
      <dsp:nvSpPr>
        <dsp:cNvPr id="0" name=""/>
        <dsp:cNvSpPr/>
      </dsp:nvSpPr>
      <dsp:spPr>
        <a:xfrm>
          <a:off x="4922110" y="3107485"/>
          <a:ext cx="3296994" cy="185363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Student Preparation and Success</a:t>
          </a:r>
        </a:p>
      </dsp:txBody>
      <dsp:txXfrm>
        <a:off x="5951926" y="3611612"/>
        <a:ext cx="2226460" cy="1308791"/>
      </dsp:txXfrm>
    </dsp:sp>
    <dsp:sp modelId="{1B275871-E10B-3149-9F47-BCBA3FB813E4}">
      <dsp:nvSpPr>
        <dsp:cNvPr id="0" name=""/>
        <dsp:cNvSpPr/>
      </dsp:nvSpPr>
      <dsp:spPr>
        <a:xfrm>
          <a:off x="197766" y="3225901"/>
          <a:ext cx="3250703" cy="166334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Grading Policies</a:t>
          </a:r>
        </a:p>
        <a:p>
          <a:pPr marL="114300" lvl="1" indent="-114300" algn="l" defTabSz="622300">
            <a:lnSpc>
              <a:spcPct val="90000"/>
            </a:lnSpc>
            <a:spcBef>
              <a:spcPct val="0"/>
            </a:spcBef>
            <a:spcAft>
              <a:spcPct val="15000"/>
            </a:spcAft>
            <a:buChar char="•"/>
          </a:pPr>
          <a:r>
            <a:rPr lang="en-US" sz="1400" kern="1200" dirty="0"/>
            <a:t>Student Preparation and Success</a:t>
          </a:r>
        </a:p>
        <a:p>
          <a:pPr marL="114300" lvl="1" indent="-114300" algn="l" defTabSz="622300">
            <a:lnSpc>
              <a:spcPct val="90000"/>
            </a:lnSpc>
            <a:spcBef>
              <a:spcPct val="0"/>
            </a:spcBef>
            <a:spcAft>
              <a:spcPct val="15000"/>
            </a:spcAft>
            <a:buChar char="•"/>
          </a:pPr>
          <a:r>
            <a:rPr lang="en-US" sz="1400" kern="1200" dirty="0"/>
            <a:t>Educational Programs</a:t>
          </a:r>
        </a:p>
      </dsp:txBody>
      <dsp:txXfrm>
        <a:off x="234304" y="3678275"/>
        <a:ext cx="2202416" cy="1174429"/>
      </dsp:txXfrm>
    </dsp:sp>
    <dsp:sp modelId="{33AF96FA-FFE6-C34E-BBBC-A7FE1809A2C0}">
      <dsp:nvSpPr>
        <dsp:cNvPr id="0" name=""/>
        <dsp:cNvSpPr/>
      </dsp:nvSpPr>
      <dsp:spPr>
        <a:xfrm>
          <a:off x="4855511" y="-14529"/>
          <a:ext cx="3298814" cy="15512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Student Preparation and Success</a:t>
          </a:r>
        </a:p>
        <a:p>
          <a:pPr marL="114300" lvl="1" indent="-114300" algn="l" defTabSz="622300">
            <a:lnSpc>
              <a:spcPct val="90000"/>
            </a:lnSpc>
            <a:spcBef>
              <a:spcPct val="0"/>
            </a:spcBef>
            <a:spcAft>
              <a:spcPct val="15000"/>
            </a:spcAft>
            <a:buChar char="•"/>
          </a:pPr>
          <a:r>
            <a:rPr lang="en-US" sz="1400" kern="1200" dirty="0"/>
            <a:t>Educational Programs</a:t>
          </a:r>
        </a:p>
      </dsp:txBody>
      <dsp:txXfrm>
        <a:off x="5879231" y="19547"/>
        <a:ext cx="2241018" cy="1095305"/>
      </dsp:txXfrm>
    </dsp:sp>
    <dsp:sp modelId="{80B42364-F2F9-E84A-948B-597900802512}">
      <dsp:nvSpPr>
        <dsp:cNvPr id="0" name=""/>
        <dsp:cNvSpPr/>
      </dsp:nvSpPr>
      <dsp:spPr>
        <a:xfrm>
          <a:off x="106429" y="-36045"/>
          <a:ext cx="3331312" cy="173739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Educational Programs</a:t>
          </a:r>
        </a:p>
        <a:p>
          <a:pPr marL="114300" lvl="1" indent="-114300" algn="l" defTabSz="622300">
            <a:lnSpc>
              <a:spcPct val="90000"/>
            </a:lnSpc>
            <a:spcBef>
              <a:spcPct val="0"/>
            </a:spcBef>
            <a:spcAft>
              <a:spcPct val="15000"/>
            </a:spcAft>
            <a:buChar char="•"/>
          </a:pPr>
          <a:r>
            <a:rPr lang="en-US" sz="1400" kern="1200" dirty="0"/>
            <a:t>Degree and Certificate Requirements</a:t>
          </a:r>
        </a:p>
        <a:p>
          <a:pPr marL="114300" lvl="1" indent="-114300" algn="l" defTabSz="622300">
            <a:lnSpc>
              <a:spcPct val="90000"/>
            </a:lnSpc>
            <a:spcBef>
              <a:spcPct val="0"/>
            </a:spcBef>
            <a:spcAft>
              <a:spcPct val="15000"/>
            </a:spcAft>
            <a:buChar char="•"/>
          </a:pPr>
          <a:r>
            <a:rPr lang="en-US" sz="1400" kern="1200" dirty="0"/>
            <a:t>Student Preparation and Success</a:t>
          </a:r>
        </a:p>
      </dsp:txBody>
      <dsp:txXfrm>
        <a:off x="144594" y="2120"/>
        <a:ext cx="2255588" cy="1226719"/>
      </dsp:txXfrm>
    </dsp:sp>
    <dsp:sp modelId="{9E6FBC5E-AFD8-224E-B38B-2688BF122A53}">
      <dsp:nvSpPr>
        <dsp:cNvPr id="0" name=""/>
        <dsp:cNvSpPr/>
      </dsp:nvSpPr>
      <dsp:spPr>
        <a:xfrm>
          <a:off x="1967250" y="290850"/>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Clear pathways and programs</a:t>
          </a:r>
        </a:p>
      </dsp:txBody>
      <dsp:txXfrm>
        <a:off x="2582054" y="905654"/>
        <a:ext cx="1484267" cy="1484267"/>
      </dsp:txXfrm>
    </dsp:sp>
    <dsp:sp modelId="{0079145D-538C-A44A-87FF-74C6D5CC5B54}">
      <dsp:nvSpPr>
        <dsp:cNvPr id="0" name=""/>
        <dsp:cNvSpPr/>
      </dsp:nvSpPr>
      <dsp:spPr>
        <a:xfrm rot="5400000">
          <a:off x="4163277" y="290850"/>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Guided Exploration and Progress</a:t>
          </a:r>
        </a:p>
      </dsp:txBody>
      <dsp:txXfrm rot="-5400000">
        <a:off x="4163277" y="905654"/>
        <a:ext cx="1484267" cy="1484267"/>
      </dsp:txXfrm>
    </dsp:sp>
    <dsp:sp modelId="{2F583B56-7564-C449-AC6E-423BBCEF5717}">
      <dsp:nvSpPr>
        <dsp:cNvPr id="0" name=""/>
        <dsp:cNvSpPr/>
      </dsp:nvSpPr>
      <dsp:spPr>
        <a:xfrm rot="10800000">
          <a:off x="4163277" y="2486877"/>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Academic and Student Support</a:t>
          </a:r>
        </a:p>
      </dsp:txBody>
      <dsp:txXfrm rot="10800000">
        <a:off x="4163277" y="2486877"/>
        <a:ext cx="1484267" cy="1484267"/>
      </dsp:txXfrm>
    </dsp:sp>
    <dsp:sp modelId="{E81C20FF-AA47-8340-803D-CF9568D13FD7}">
      <dsp:nvSpPr>
        <dsp:cNvPr id="0" name=""/>
        <dsp:cNvSpPr/>
      </dsp:nvSpPr>
      <dsp:spPr>
        <a:xfrm rot="16200000">
          <a:off x="1967250" y="2486877"/>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Teaching and Learning</a:t>
          </a:r>
        </a:p>
      </dsp:txBody>
      <dsp:txXfrm rot="5400000">
        <a:off x="2582054" y="2486877"/>
        <a:ext cx="1484267" cy="1484267"/>
      </dsp:txXfrm>
    </dsp:sp>
    <dsp:sp modelId="{2F88C87E-C720-B44E-B2A9-1A1153783123}">
      <dsp:nvSpPr>
        <dsp:cNvPr id="0" name=""/>
        <dsp:cNvSpPr/>
      </dsp:nvSpPr>
      <dsp:spPr>
        <a:xfrm>
          <a:off x="3752431" y="2002103"/>
          <a:ext cx="724737" cy="630206"/>
        </a:xfrm>
        <a:prstGeom prst="circularArrow">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 modelId="{78BCF01A-CD1E-DF43-B23A-3259CC41584B}">
      <dsp:nvSpPr>
        <dsp:cNvPr id="0" name=""/>
        <dsp:cNvSpPr/>
      </dsp:nvSpPr>
      <dsp:spPr>
        <a:xfrm rot="10800000">
          <a:off x="3752431" y="2244490"/>
          <a:ext cx="724737" cy="630206"/>
        </a:xfrm>
        <a:prstGeom prst="circularArrow">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pPr/>
              <a:t>4/10/18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pPr/>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pPr/>
              <a:t>4/10/18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pPr/>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s://www.insidehighered.com/views/2016/06/23/essay-challenges-facing-guided-pathways-model-restructuring-two-year-colleges"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www.insidehighered.com/views/2016/06/23/essay-challenges-facing-guided-pathways-model-restructuring-two-year-college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https://www.insidehighered.com/views/2016/06/23/essay-challenges-facing-guided-pathways-model-restructuring-two-year-colleges</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https://www.insidehighered.com/views/2016/06/23/essay-challenges-facing-guided-pathways-model-restructuring-two-year-colleges</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7</a:t>
            </a:fld>
            <a:endParaRPr lang="en-US"/>
          </a:p>
        </p:txBody>
      </p:sp>
    </p:spTree>
    <p:extLst>
      <p:ext uri="{BB962C8B-B14F-4D97-AF65-F5344CB8AC3E}">
        <p14:creationId xmlns:p14="http://schemas.microsoft.com/office/powerpoint/2010/main" val="61644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15</a:t>
            </a:fld>
            <a:endParaRPr lang="en-US"/>
          </a:p>
        </p:txBody>
      </p:sp>
    </p:spTree>
    <p:extLst>
      <p:ext uri="{BB962C8B-B14F-4D97-AF65-F5344CB8AC3E}">
        <p14:creationId xmlns:p14="http://schemas.microsoft.com/office/powerpoint/2010/main" val="357730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Tuesday, April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Tuesday, April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Tuesday, April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Tuesday, April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Tuesday, April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Tuesday, April 10,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Tuesday, April 10,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Tuesday, April 10,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Tuesday, April 10,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Tuesday, April 10,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Tuesday, April 10,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Tuesday, April 10,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crc.tc.columbia.edu/media/k2/attachments/Implementing-Guided-Pathways-Tips-Tools.pdf" TargetMode="External"/><Relationship Id="rId3" Type="http://schemas.openxmlformats.org/officeDocument/2006/relationships/hyperlink" Target="https://www.insidehighered.com/views/2016/06/23/essay-challenges-facing-guided-pathways-model-restructuring-two-year-college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mpilati@riohondo.edu" TargetMode="External"/><Relationship Id="rId4" Type="http://schemas.openxmlformats.org/officeDocument/2006/relationships/hyperlink" Target="mailto:thais.winsome@missioncollege.edu" TargetMode="External"/><Relationship Id="rId5" Type="http://schemas.openxmlformats.org/officeDocument/2006/relationships/hyperlink" Target="mailto:info@asccc.org" TargetMode="External"/><Relationship Id="rId1" Type="http://schemas.openxmlformats.org/officeDocument/2006/relationships/slideLayout" Target="../slideLayouts/slideLayout1.xml"/><Relationship Id="rId2" Type="http://schemas.openxmlformats.org/officeDocument/2006/relationships/hyperlink" Target="mailto:caschenbach@lassencolleg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cap="none" dirty="0" smtClean="0">
                <a:latin typeface="Arial"/>
                <a:cs typeface="Times New Roman"/>
              </a:rPr>
              <a:t>Re-examining Curriculum with Guided Pathways</a:t>
            </a:r>
            <a:endParaRPr lang="en-US" sz="3200" cap="none" dirty="0">
              <a:latin typeface="Arial"/>
              <a:cs typeface="Times New Roman"/>
            </a:endParaRPr>
          </a:p>
        </p:txBody>
      </p:sp>
      <p:sp>
        <p:nvSpPr>
          <p:cNvPr id="3" name="Subtitle 2"/>
          <p:cNvSpPr>
            <a:spLocks noGrp="1"/>
          </p:cNvSpPr>
          <p:nvPr>
            <p:ph type="subTitle" idx="1"/>
          </p:nvPr>
        </p:nvSpPr>
        <p:spPr>
          <a:xfrm>
            <a:off x="237995" y="3772070"/>
            <a:ext cx="8655483" cy="2640767"/>
          </a:xfrm>
        </p:spPr>
        <p:txBody>
          <a:bodyPr>
            <a:normAutofit/>
          </a:bodyPr>
          <a:lstStyle/>
          <a:p>
            <a:pPr algn="ctr"/>
            <a:endParaRPr lang="en-US" dirty="0" smtClean="0">
              <a:latin typeface="Arial"/>
              <a:cs typeface="Times New Roman"/>
            </a:endParaRPr>
          </a:p>
          <a:p>
            <a:pPr algn="ctr"/>
            <a:endParaRPr lang="en-US" dirty="0">
              <a:latin typeface="Arial"/>
              <a:cs typeface="Times New Roman"/>
            </a:endParaRPr>
          </a:p>
          <a:p>
            <a:pPr algn="ctr"/>
            <a:r>
              <a:rPr lang="en-US" dirty="0" smtClean="0">
                <a:latin typeface="Arial"/>
                <a:cs typeface="Times New Roman"/>
              </a:rPr>
              <a:t>Cheryl </a:t>
            </a:r>
            <a:r>
              <a:rPr lang="en-US" dirty="0" err="1" smtClean="0">
                <a:latin typeface="Arial"/>
                <a:cs typeface="Times New Roman"/>
              </a:rPr>
              <a:t>Aschenbach</a:t>
            </a:r>
            <a:r>
              <a:rPr lang="en-US" dirty="0" smtClean="0">
                <a:latin typeface="Arial"/>
                <a:cs typeface="Times New Roman"/>
              </a:rPr>
              <a:t> – ASCCC North Representative</a:t>
            </a:r>
            <a:br>
              <a:rPr lang="en-US" dirty="0" smtClean="0">
                <a:latin typeface="Arial"/>
                <a:cs typeface="Times New Roman"/>
              </a:rPr>
            </a:br>
            <a:r>
              <a:rPr lang="en-US" dirty="0" smtClean="0">
                <a:latin typeface="Arial"/>
                <a:cs typeface="Times New Roman"/>
              </a:rPr>
              <a:t>Michelle </a:t>
            </a:r>
            <a:r>
              <a:rPr lang="en-US" dirty="0" err="1" smtClean="0">
                <a:latin typeface="Arial"/>
                <a:cs typeface="Times New Roman"/>
              </a:rPr>
              <a:t>Pilati</a:t>
            </a:r>
            <a:r>
              <a:rPr lang="en-US" dirty="0" smtClean="0">
                <a:latin typeface="Arial"/>
                <a:cs typeface="Times New Roman"/>
              </a:rPr>
              <a:t> – ASCCC Faculty Lead, GP Tool Development</a:t>
            </a:r>
          </a:p>
          <a:p>
            <a:pPr algn="ctr"/>
            <a:r>
              <a:rPr lang="en-US" dirty="0" smtClean="0">
                <a:latin typeface="Arial"/>
                <a:cs typeface="Times New Roman"/>
              </a:rPr>
              <a:t>Thais Winsome – ASCCC Curriculum Committee</a:t>
            </a:r>
          </a:p>
        </p:txBody>
      </p:sp>
      <p:pic>
        <p:nvPicPr>
          <p:cNvPr id="5" name="Picture 4" descr="ASCCC_Logo"/>
          <p:cNvPicPr/>
          <p:nvPr/>
        </p:nvPicPr>
        <p:blipFill>
          <a:blip r:embed="rId3"/>
          <a:srcRect/>
          <a:stretch>
            <a:fillRect/>
          </a:stretch>
        </p:blipFill>
        <p:spPr bwMode="auto">
          <a:xfrm>
            <a:off x="2494265" y="3505199"/>
            <a:ext cx="4119477"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Students Get on a Path</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600" dirty="0" smtClean="0"/>
              <a:t>Require these supports to make sure students get the best start:</a:t>
            </a:r>
          </a:p>
          <a:p>
            <a:pPr lvl="1"/>
            <a:r>
              <a:rPr lang="en-US" sz="3600" dirty="0" smtClean="0"/>
              <a:t>Use of multiple measures to assess students’ needs</a:t>
            </a:r>
          </a:p>
          <a:p>
            <a:pPr lvl="1"/>
            <a:r>
              <a:rPr lang="en-US" sz="3600" dirty="0" smtClean="0"/>
              <a:t>First-year experiences to help students explore the field and choose a major</a:t>
            </a:r>
          </a:p>
          <a:p>
            <a:pPr lvl="1"/>
            <a:r>
              <a:rPr lang="en-US" sz="3600" dirty="0" smtClean="0"/>
              <a:t>Full program plans based on required career/transfer exploration</a:t>
            </a:r>
          </a:p>
          <a:p>
            <a:pPr lvl="1"/>
            <a:r>
              <a:rPr lang="en-US" sz="3600" dirty="0" smtClean="0"/>
              <a:t>Contextualized, integrated academic support to help students pass program gateway courses</a:t>
            </a:r>
          </a:p>
          <a:p>
            <a:pPr lvl="1"/>
            <a:r>
              <a:rPr lang="en-US" sz="3600" dirty="0" smtClean="0"/>
              <a:t>K-12 partnerships focused on career/college program exploration</a:t>
            </a:r>
          </a:p>
          <a:p>
            <a:pPr lvl="1"/>
            <a:endParaRPr lang="en-US" dirty="0"/>
          </a:p>
          <a:p>
            <a:pPr lvl="1"/>
            <a:endParaRPr lang="en-US" dirty="0" smtClean="0"/>
          </a:p>
          <a:p>
            <a:pPr lvl="1"/>
            <a:endParaRPr lang="en-US" dirty="0"/>
          </a:p>
          <a:p>
            <a:pPr lvl="1"/>
            <a:endParaRPr lang="en-US" dirty="0"/>
          </a:p>
          <a:p>
            <a:pPr marL="0" indent="0">
              <a:buNone/>
            </a:pPr>
            <a:r>
              <a:rPr lang="en-US" sz="1400" dirty="0"/>
              <a:t>Source: AACC (https://</a:t>
            </a:r>
            <a:r>
              <a:rPr lang="en-US" sz="1400" dirty="0" err="1"/>
              <a:t>www.aacc.nche.edu</a:t>
            </a:r>
            <a:r>
              <a:rPr lang="en-US" sz="1400" dirty="0"/>
              <a:t>/</a:t>
            </a:r>
            <a:r>
              <a:rPr lang="en-US" sz="1400" dirty="0" err="1"/>
              <a:t>wp</a:t>
            </a:r>
            <a:r>
              <a:rPr lang="en-US" sz="1400" dirty="0"/>
              <a:t>-content/uploads/2017/09/PathwaysGraphic462017.pdf)</a:t>
            </a:r>
          </a:p>
          <a:p>
            <a:pPr marL="0" indent="0">
              <a:buNone/>
            </a:pPr>
            <a:endParaRPr lang="en-US" dirty="0"/>
          </a:p>
        </p:txBody>
      </p:sp>
    </p:spTree>
    <p:extLst>
      <p:ext uri="{BB962C8B-B14F-4D97-AF65-F5344CB8AC3E}">
        <p14:creationId xmlns:p14="http://schemas.microsoft.com/office/powerpoint/2010/main" val="1576236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ENTER the Path</a:t>
            </a:r>
          </a:p>
        </p:txBody>
      </p:sp>
      <p:sp>
        <p:nvSpPr>
          <p:cNvPr id="3" name="Content Placeholder 2"/>
          <p:cNvSpPr>
            <a:spLocks noGrp="1"/>
          </p:cNvSpPr>
          <p:nvPr>
            <p:ph sz="half" idx="1"/>
          </p:nvPr>
        </p:nvSpPr>
        <p:spPr>
          <a:xfrm>
            <a:off x="457200" y="1791222"/>
            <a:ext cx="4038600" cy="4600434"/>
          </a:xfrm>
        </p:spPr>
        <p:txBody>
          <a:bodyPr>
            <a:normAutofit fontScale="92500" lnSpcReduction="20000"/>
          </a:bodyPr>
          <a:lstStyle/>
          <a:p>
            <a:r>
              <a:rPr lang="en-US" dirty="0">
                <a:ea typeface="Times New Roman" charset="0"/>
                <a:cs typeface="Times New Roman" charset="0"/>
              </a:rPr>
              <a:t>Bridging K-12 to higher education</a:t>
            </a:r>
          </a:p>
          <a:p>
            <a:r>
              <a:rPr lang="en-US" dirty="0">
                <a:cs typeface="Times New Roman" panose="02020603050405020304" pitchFamily="18" charset="0"/>
              </a:rPr>
              <a:t>Redesign the pathways that lead to programs of study</a:t>
            </a:r>
          </a:p>
          <a:p>
            <a:r>
              <a:rPr lang="en-US" dirty="0">
                <a:cs typeface="Times New Roman" panose="02020603050405020304" pitchFamily="18" charset="0"/>
              </a:rPr>
              <a:t>Redesign pathways through the college </a:t>
            </a:r>
            <a:r>
              <a:rPr lang="en-US" dirty="0" smtClean="0">
                <a:cs typeface="Times New Roman" panose="02020603050405020304" pitchFamily="18" charset="0"/>
              </a:rPr>
              <a:t>experience</a:t>
            </a:r>
          </a:p>
          <a:p>
            <a:r>
              <a:rPr lang="en-US" dirty="0">
                <a:cs typeface="Times New Roman" panose="02020603050405020304" pitchFamily="18" charset="0"/>
              </a:rPr>
              <a:t>Integrate and contextualize instruction to build foundational skills</a:t>
            </a:r>
            <a:r>
              <a:rPr lang="en-US" dirty="0" smtClean="0">
                <a:cs typeface="Times New Roman" panose="02020603050405020304" pitchFamily="18" charset="0"/>
              </a:rPr>
              <a:t>.</a:t>
            </a:r>
            <a:endParaRPr lang="en-US" dirty="0">
              <a:ea typeface="Times New Roman" charset="0"/>
              <a:cs typeface="Times New Roman" panose="02020603050405020304" pitchFamily="18" charset="0"/>
            </a:endParaRPr>
          </a:p>
        </p:txBody>
      </p:sp>
      <p:sp>
        <p:nvSpPr>
          <p:cNvPr id="7" name="Content Placeholder 6">
            <a:extLst>
              <a:ext uri="{FF2B5EF4-FFF2-40B4-BE49-F238E27FC236}">
                <a16:creationId xmlns:mc="http://schemas.openxmlformats.org/markup-compatibility/2006" xmlns:mv="urn:schemas-microsoft-com:mac:vml" xmlns:a16="http://schemas.microsoft.com/office/drawing/2014/main" xmlns="" id="{9863D046-8A43-48E2-BF54-A9B5E7817E2C}"/>
              </a:ext>
            </a:extLst>
          </p:cNvPr>
          <p:cNvSpPr>
            <a:spLocks noGrp="1"/>
          </p:cNvSpPr>
          <p:nvPr>
            <p:ph sz="half" idx="2"/>
          </p:nvPr>
        </p:nvSpPr>
        <p:spPr/>
        <p:txBody>
          <a:bodyPr>
            <a:normAutofit fontScale="92500" lnSpcReduction="20000"/>
          </a:bodyPr>
          <a:lstStyle/>
          <a:p>
            <a:endParaRPr lang="en-US"/>
          </a:p>
        </p:txBody>
      </p:sp>
      <p:pic>
        <p:nvPicPr>
          <p:cNvPr id="2050" name="Picture 2" descr="Related image">
            <a:extLst>
              <a:ext uri="{FF2B5EF4-FFF2-40B4-BE49-F238E27FC236}">
                <a16:creationId xmlns:mc="http://schemas.openxmlformats.org/markup-compatibility/2006" xmlns:mv="urn:schemas-microsoft-com:mac:vml" xmlns:a16="http://schemas.microsoft.com/office/drawing/2014/main" xmlns="" id="{2C4C392F-08F3-45E1-8481-6C6577D0D1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121" y="2148213"/>
            <a:ext cx="4207804" cy="3569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460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Students Stay on a Path</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600" dirty="0" smtClean="0"/>
              <a:t>Keep students on track with these supports:</a:t>
            </a:r>
          </a:p>
          <a:p>
            <a:pPr lvl="1"/>
            <a:r>
              <a:rPr lang="en-US" sz="3600" dirty="0" smtClean="0"/>
              <a:t>Ongoing, intrusive advising</a:t>
            </a:r>
          </a:p>
          <a:p>
            <a:pPr lvl="1"/>
            <a:r>
              <a:rPr lang="en-US" sz="3600" dirty="0" smtClean="0"/>
              <a:t>Systems for students to easily track their progress</a:t>
            </a:r>
          </a:p>
          <a:p>
            <a:pPr lvl="1"/>
            <a:r>
              <a:rPr lang="en-US" sz="3600" dirty="0" smtClean="0"/>
              <a:t>Systems/procedures to identify students at risk and provide needed supports</a:t>
            </a:r>
          </a:p>
          <a:p>
            <a:pPr lvl="1"/>
            <a:r>
              <a:rPr lang="en-US" sz="3600" dirty="0" smtClean="0"/>
              <a:t>A structure to redirect students who are not progressing in a program to a more viable path</a:t>
            </a:r>
          </a:p>
          <a:p>
            <a:pPr lvl="1"/>
            <a:endParaRPr lang="en-US" dirty="0"/>
          </a:p>
          <a:p>
            <a:pPr lvl="1"/>
            <a:endParaRPr lang="en-US" dirty="0" smtClean="0"/>
          </a:p>
          <a:p>
            <a:pPr lvl="1"/>
            <a:endParaRPr lang="en-US" dirty="0"/>
          </a:p>
          <a:p>
            <a:pPr lvl="1"/>
            <a:endParaRPr lang="en-US" dirty="0" smtClean="0"/>
          </a:p>
          <a:p>
            <a:pPr lvl="1"/>
            <a:endParaRPr lang="en-US" dirty="0"/>
          </a:p>
          <a:p>
            <a:pPr marL="0" indent="0">
              <a:buNone/>
            </a:pPr>
            <a:r>
              <a:rPr lang="en-US" sz="1400" dirty="0"/>
              <a:t>Source: AACC (https://</a:t>
            </a:r>
            <a:r>
              <a:rPr lang="en-US" sz="1400" dirty="0" err="1"/>
              <a:t>www.aacc.nche.edu</a:t>
            </a:r>
            <a:r>
              <a:rPr lang="en-US" sz="1400" dirty="0"/>
              <a:t>/</a:t>
            </a:r>
            <a:r>
              <a:rPr lang="en-US" sz="1400" dirty="0" err="1"/>
              <a:t>wp</a:t>
            </a:r>
            <a:r>
              <a:rPr lang="en-US" sz="1400" dirty="0"/>
              <a:t>-content/uploads/2017/09/PathwaysGraphic462017.pdf)</a:t>
            </a:r>
          </a:p>
          <a:p>
            <a:pPr marL="0" indent="0">
              <a:buNone/>
            </a:pPr>
            <a:endParaRPr lang="en-US" dirty="0"/>
          </a:p>
        </p:txBody>
      </p:sp>
    </p:spTree>
    <p:extLst>
      <p:ext uri="{BB962C8B-B14F-4D97-AF65-F5344CB8AC3E}">
        <p14:creationId xmlns:p14="http://schemas.microsoft.com/office/powerpoint/2010/main" val="65011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STAY ON the Path</a:t>
            </a:r>
          </a:p>
        </p:txBody>
      </p:sp>
      <p:sp>
        <p:nvSpPr>
          <p:cNvPr id="3" name="Content Placeholder 2"/>
          <p:cNvSpPr>
            <a:spLocks noGrp="1"/>
          </p:cNvSpPr>
          <p:nvPr>
            <p:ph idx="1"/>
          </p:nvPr>
        </p:nvSpPr>
        <p:spPr>
          <a:xfrm>
            <a:off x="457200" y="1600200"/>
            <a:ext cx="8229600" cy="5257800"/>
          </a:xfrm>
        </p:spPr>
        <p:txBody>
          <a:bodyPr>
            <a:normAutofit/>
          </a:bodyPr>
          <a:lstStyle/>
          <a:p>
            <a:r>
              <a:rPr lang="en-US" dirty="0">
                <a:ea typeface="Times New Roman" charset="0"/>
                <a:cs typeface="Times New Roman" charset="0"/>
              </a:rPr>
              <a:t>Support students with ongoing advising mechanisms to support informed choices, strengthen clarity about opportunities, develop an academic plan with a predictable schedule, monitor progress, and intervene if they go off track </a:t>
            </a:r>
          </a:p>
          <a:p>
            <a:pPr marL="0" indent="0">
              <a:buNone/>
            </a:pPr>
            <a:endParaRPr lang="en-US" sz="1200" dirty="0">
              <a:ea typeface="Times New Roman" charset="0"/>
              <a:cs typeface="Times New Roman" charset="0"/>
            </a:endParaRPr>
          </a:p>
          <a:p>
            <a:r>
              <a:rPr lang="en-US" dirty="0">
                <a:ea typeface="Times New Roman" charset="0"/>
                <a:cs typeface="Times New Roman" charset="0"/>
              </a:rPr>
              <a:t>Embed academic and nonacademic support services throughout programs to promote student learning, persistence, and retention </a:t>
            </a:r>
          </a:p>
          <a:p>
            <a:pPr marL="0" indent="0">
              <a:buNone/>
            </a:pPr>
            <a:endParaRPr lang="en-US" dirty="0">
              <a:latin typeface="Times New Roman" charset="0"/>
              <a:ea typeface="Times New Roman" charset="0"/>
              <a:cs typeface="Times New Roman" charset="0"/>
            </a:endParaRPr>
          </a:p>
          <a:p>
            <a:pPr lvl="1"/>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7" name="Picture 6">
            <a:extLst>
              <a:ext uri="{FF2B5EF4-FFF2-40B4-BE49-F238E27FC236}">
                <a16:creationId xmlns:mc="http://schemas.openxmlformats.org/markup-compatibility/2006" xmlns:mv="urn:schemas-microsoft-com:mac:vml" xmlns:a16="http://schemas.microsoft.com/office/drawing/2014/main" xmlns="" id="{93DE6720-916C-4348-A75E-DFC9809CF68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446739" y="4621802"/>
            <a:ext cx="3582444" cy="2236198"/>
          </a:xfrm>
          <a:prstGeom prst="rect">
            <a:avLst/>
          </a:prstGeom>
        </p:spPr>
      </p:pic>
    </p:spTree>
    <p:extLst>
      <p:ext uri="{BB962C8B-B14F-4D97-AF65-F5344CB8AC3E}">
        <p14:creationId xmlns:p14="http://schemas.microsoft.com/office/powerpoint/2010/main" val="1982518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Ensure Students Are Learning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600" dirty="0" smtClean="0"/>
              <a:t>Use these practices to assess and enrich student learning:</a:t>
            </a:r>
          </a:p>
          <a:p>
            <a:pPr lvl="1"/>
            <a:r>
              <a:rPr lang="en-US" sz="3600" dirty="0" smtClean="0"/>
              <a:t>Program-specific learning outcomes</a:t>
            </a:r>
          </a:p>
          <a:p>
            <a:pPr lvl="1"/>
            <a:r>
              <a:rPr lang="en-US" sz="3600" dirty="0" smtClean="0"/>
              <a:t>Project-based, collaborative learning</a:t>
            </a:r>
          </a:p>
          <a:p>
            <a:pPr lvl="1"/>
            <a:r>
              <a:rPr lang="en-US" sz="3600" dirty="0" smtClean="0"/>
              <a:t>Applied learning experiences</a:t>
            </a:r>
          </a:p>
          <a:p>
            <a:pPr lvl="1"/>
            <a:r>
              <a:rPr lang="en-US" sz="3600" dirty="0" smtClean="0"/>
              <a:t>Inescapable student engagement</a:t>
            </a:r>
          </a:p>
          <a:p>
            <a:pPr lvl="1"/>
            <a:r>
              <a:rPr lang="en-US" sz="3600" dirty="0" smtClean="0"/>
              <a:t>Faculty-led improvement of teaching practices</a:t>
            </a:r>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a:p>
          <a:p>
            <a:pPr marL="0" indent="0">
              <a:buNone/>
            </a:pPr>
            <a:r>
              <a:rPr lang="en-US" sz="1400" dirty="0"/>
              <a:t>Source: AACC (https://</a:t>
            </a:r>
            <a:r>
              <a:rPr lang="en-US" sz="1400" dirty="0" err="1"/>
              <a:t>www.aacc.nche.edu</a:t>
            </a:r>
            <a:r>
              <a:rPr lang="en-US" sz="1400" dirty="0"/>
              <a:t>/</a:t>
            </a:r>
            <a:r>
              <a:rPr lang="en-US" sz="1400" dirty="0" err="1"/>
              <a:t>wp</a:t>
            </a:r>
            <a:r>
              <a:rPr lang="en-US" sz="1400" dirty="0"/>
              <a:t>-content/uploads/2017/09/PathwaysGraphic462017.pdf)</a:t>
            </a:r>
          </a:p>
          <a:p>
            <a:pPr marL="0" indent="0">
              <a:buNone/>
            </a:pPr>
            <a:endParaRPr lang="en-US" dirty="0"/>
          </a:p>
        </p:txBody>
      </p:sp>
    </p:spTree>
    <p:extLst>
      <p:ext uri="{BB962C8B-B14F-4D97-AF65-F5344CB8AC3E}">
        <p14:creationId xmlns:p14="http://schemas.microsoft.com/office/powerpoint/2010/main" val="809836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ENSURE LEARNING</a:t>
            </a:r>
          </a:p>
        </p:txBody>
      </p:sp>
      <p:sp>
        <p:nvSpPr>
          <p:cNvPr id="3" name="Content Placeholder 2"/>
          <p:cNvSpPr>
            <a:spLocks noGrp="1"/>
          </p:cNvSpPr>
          <p:nvPr>
            <p:ph sz="half" idx="1"/>
          </p:nvPr>
        </p:nvSpPr>
        <p:spPr>
          <a:xfrm>
            <a:off x="457200" y="1615858"/>
            <a:ext cx="4038600" cy="5054252"/>
          </a:xfrm>
        </p:spPr>
        <p:txBody>
          <a:bodyPr>
            <a:normAutofit fontScale="92500"/>
          </a:bodyPr>
          <a:lstStyle/>
          <a:p>
            <a:r>
              <a:rPr lang="en-US" sz="2400" dirty="0">
                <a:ea typeface="Times New Roman" charset="0"/>
                <a:cs typeface="Times New Roman" charset="0"/>
              </a:rPr>
              <a:t>Establish program-level learning outcomes aligned with the requirements for success in employment and/or further education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Apply the results of learning outcomes assessments to improve the effectiveness of instruction across programs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Ensure incorporation of effective teaching practice throughout the pathways </a:t>
            </a:r>
            <a:endParaRPr lang="en-US" dirty="0">
              <a:ea typeface="Times New Roman" charset="0"/>
              <a:cs typeface="Times New Roman" charset="0"/>
            </a:endParaRPr>
          </a:p>
          <a:p>
            <a:pPr lvl="1"/>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3074" name="Picture 2" descr="https://www.colourbox.com/preview/4159252-magnifying-glass-learn.jpg">
            <a:extLst>
              <a:ext uri="{FF2B5EF4-FFF2-40B4-BE49-F238E27FC236}">
                <a16:creationId xmlns:mc="http://schemas.openxmlformats.org/markup-compatibility/2006" xmlns:mv="urn:schemas-microsoft-com:mac:vml" xmlns:a16="http://schemas.microsoft.com/office/drawing/2014/main" xmlns="" id="{CA3D551A-4D87-4FF2-B8AB-86D264B863B4}"/>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4344081" y="2081643"/>
            <a:ext cx="4524345" cy="3461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45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p:nvPr/>
        </p:nvSpPr>
        <p:spPr>
          <a:xfrm>
            <a:off x="3760278" y="1948392"/>
            <a:ext cx="1623443" cy="783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a:p>
        </p:txBody>
      </p:sp>
      <p:graphicFrame>
        <p:nvGraphicFramePr>
          <p:cNvPr id="5" name="Diagram 4"/>
          <p:cNvGraphicFramePr/>
          <p:nvPr>
            <p:extLst/>
          </p:nvPr>
        </p:nvGraphicFramePr>
        <p:xfrm>
          <a:off x="568271" y="1162374"/>
          <a:ext cx="8214102" cy="55420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457200" y="366792"/>
            <a:ext cx="8229600" cy="96756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latin typeface="+mn-lt"/>
              </a:rPr>
              <a:t>Guided Pathways Principles</a:t>
            </a:r>
          </a:p>
        </p:txBody>
      </p:sp>
    </p:spTree>
    <p:extLst>
      <p:ext uri="{BB962C8B-B14F-4D97-AF65-F5344CB8AC3E}">
        <p14:creationId xmlns:p14="http://schemas.microsoft.com/office/powerpoint/2010/main" val="1934072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The 10+1 and Guided Pathways</a:t>
            </a:r>
          </a:p>
        </p:txBody>
      </p:sp>
      <p:graphicFrame>
        <p:nvGraphicFramePr>
          <p:cNvPr id="4" name="Content Placeholder 3"/>
          <p:cNvGraphicFramePr>
            <a:graphicFrameLocks noGrp="1"/>
          </p:cNvGraphicFramePr>
          <p:nvPr>
            <p:ph idx="1"/>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242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p:txBody>
          <a:bodyPr/>
          <a:lstStyle/>
          <a:p>
            <a:r>
              <a:rPr lang="en-US" sz="3600" dirty="0" smtClean="0"/>
              <a:t>Are your programs designed to guide and prepare students to enter further education and employment?</a:t>
            </a:r>
          </a:p>
          <a:p>
            <a:r>
              <a:rPr lang="en-US" sz="3600" dirty="0" smtClean="0"/>
              <a:t>Who decides?</a:t>
            </a:r>
          </a:p>
          <a:p>
            <a:r>
              <a:rPr lang="en-US" sz="3600" dirty="0" smtClean="0"/>
              <a:t>How do they decide? </a:t>
            </a:r>
          </a:p>
          <a:p>
            <a:r>
              <a:rPr lang="en-US" sz="3600" dirty="0" smtClean="0"/>
              <a:t>How do you ensure currency?</a:t>
            </a:r>
          </a:p>
        </p:txBody>
      </p:sp>
    </p:spTree>
    <p:extLst>
      <p:ext uri="{BB962C8B-B14F-4D97-AF65-F5344CB8AC3E}">
        <p14:creationId xmlns:p14="http://schemas.microsoft.com/office/powerpoint/2010/main" val="204070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p:txBody>
          <a:bodyPr>
            <a:normAutofit/>
          </a:bodyPr>
          <a:lstStyle/>
          <a:p>
            <a:r>
              <a:rPr lang="en-US" sz="3600" dirty="0" smtClean="0"/>
              <a:t>Can you incorporate this goal into existing curricular processes or practices? </a:t>
            </a:r>
          </a:p>
          <a:p>
            <a:r>
              <a:rPr lang="en-US" sz="3600" dirty="0" smtClean="0"/>
              <a:t>How can you – how do you – ensure the integrity of these determinations?</a:t>
            </a:r>
          </a:p>
          <a:p>
            <a:r>
              <a:rPr lang="en-US" sz="3600" dirty="0" smtClean="0"/>
              <a:t>Are further education and employment targets clearly specified for every program?</a:t>
            </a:r>
            <a:endParaRPr lang="en-US" sz="3600" dirty="0"/>
          </a:p>
        </p:txBody>
      </p:sp>
    </p:spTree>
    <p:extLst>
      <p:ext uri="{BB962C8B-B14F-4D97-AF65-F5344CB8AC3E}">
        <p14:creationId xmlns:p14="http://schemas.microsoft.com/office/powerpoint/2010/main" val="204070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3200" dirty="0" smtClean="0"/>
              <a:t>Guided Pathways in the </a:t>
            </a:r>
            <a:r>
              <a:rPr lang="en-US" sz="3200" dirty="0" err="1" smtClean="0"/>
              <a:t>CCCs</a:t>
            </a:r>
            <a:endParaRPr lang="en-US" sz="3200" dirty="0" smtClean="0"/>
          </a:p>
          <a:p>
            <a:r>
              <a:rPr lang="en-US" sz="3200" dirty="0" smtClean="0"/>
              <a:t>Why Curriculum?</a:t>
            </a:r>
          </a:p>
          <a:p>
            <a:r>
              <a:rPr lang="en-US" sz="3200" dirty="0" smtClean="0"/>
              <a:t>Four Pillars/Principles of Guided Pathways</a:t>
            </a:r>
          </a:p>
          <a:p>
            <a:r>
              <a:rPr lang="en-US" sz="3200" dirty="0" smtClean="0"/>
              <a:t>Curricular Considerations</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clearly…</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 are your programs mapped out?</a:t>
            </a:r>
          </a:p>
          <a:p>
            <a:r>
              <a:rPr lang="en-US" sz="3600" dirty="0" smtClean="0"/>
              <a:t>Are they mapped out?</a:t>
            </a:r>
          </a:p>
          <a:p>
            <a:r>
              <a:rPr lang="en-US" sz="3600" dirty="0" smtClean="0"/>
              <a:t>Should courses be considered before mapping?</a:t>
            </a:r>
          </a:p>
          <a:p>
            <a:r>
              <a:rPr lang="en-US" sz="3600" dirty="0" smtClean="0"/>
              <a:t>Blood Bath Vs Spring Cleaning (Spiritual Cleansing)</a:t>
            </a:r>
          </a:p>
          <a:p>
            <a:r>
              <a:rPr lang="en-US" sz="3600" dirty="0" smtClean="0"/>
              <a:t>Do you have “extraneous courses” in your curriculum?</a:t>
            </a:r>
          </a:p>
          <a:p>
            <a:pPr>
              <a:buNone/>
            </a:pPr>
            <a:endParaRPr lang="en-US" dirty="0"/>
          </a:p>
        </p:txBody>
      </p:sp>
    </p:spTree>
    <p:extLst>
      <p:ext uri="{BB962C8B-B14F-4D97-AF65-F5344CB8AC3E}">
        <p14:creationId xmlns:p14="http://schemas.microsoft.com/office/powerpoint/2010/main" val="196233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Potentially Extraneous</a:t>
            </a:r>
            <a:endParaRPr lang="en-US" dirty="0"/>
          </a:p>
        </p:txBody>
      </p:sp>
      <p:sp>
        <p:nvSpPr>
          <p:cNvPr id="3" name="Content Placeholder 2"/>
          <p:cNvSpPr>
            <a:spLocks noGrp="1"/>
          </p:cNvSpPr>
          <p:nvPr>
            <p:ph idx="1"/>
          </p:nvPr>
        </p:nvSpPr>
        <p:spPr/>
        <p:txBody>
          <a:bodyPr>
            <a:normAutofit/>
          </a:bodyPr>
          <a:lstStyle/>
          <a:p>
            <a:r>
              <a:rPr lang="en-US" sz="3600" dirty="0" smtClean="0"/>
              <a:t>Not offered.</a:t>
            </a:r>
          </a:p>
          <a:p>
            <a:r>
              <a:rPr lang="en-US" sz="3600" dirty="0" smtClean="0"/>
              <a:t>Not current (not revised).</a:t>
            </a:r>
          </a:p>
          <a:p>
            <a:r>
              <a:rPr lang="en-US" sz="3600" dirty="0" smtClean="0"/>
              <a:t>No </a:t>
            </a:r>
            <a:r>
              <a:rPr lang="en-US" sz="3600" dirty="0" err="1" smtClean="0"/>
              <a:t>SLOs</a:t>
            </a:r>
            <a:r>
              <a:rPr lang="en-US" sz="3600" dirty="0" smtClean="0"/>
              <a:t>.</a:t>
            </a:r>
          </a:p>
          <a:p>
            <a:r>
              <a:rPr lang="en-US" sz="3600" dirty="0" err="1" smtClean="0"/>
              <a:t>SLOs</a:t>
            </a:r>
            <a:r>
              <a:rPr lang="en-US" sz="3600" dirty="0" smtClean="0"/>
              <a:t> never assessed.</a:t>
            </a:r>
          </a:p>
          <a:p>
            <a:r>
              <a:rPr lang="en-US" sz="3600" dirty="0" smtClean="0"/>
              <a:t>No programmatic connections.</a:t>
            </a:r>
          </a:p>
          <a:p>
            <a:r>
              <a:rPr lang="en-US" sz="3600" dirty="0" smtClean="0"/>
              <a:t>Others?</a:t>
            </a:r>
            <a:endParaRPr lang="en-US" sz="3600" dirty="0"/>
          </a:p>
        </p:txBody>
      </p:sp>
    </p:spTree>
    <p:extLst>
      <p:ext uri="{BB962C8B-B14F-4D97-AF65-F5344CB8AC3E}">
        <p14:creationId xmlns:p14="http://schemas.microsoft.com/office/powerpoint/2010/main" val="196233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Courses</a:t>
            </a:r>
            <a:endParaRPr lang="en-US" dirty="0"/>
          </a:p>
        </p:txBody>
      </p:sp>
      <p:sp>
        <p:nvSpPr>
          <p:cNvPr id="3" name="Content Placeholder 2"/>
          <p:cNvSpPr>
            <a:spLocks noGrp="1"/>
          </p:cNvSpPr>
          <p:nvPr>
            <p:ph idx="1"/>
          </p:nvPr>
        </p:nvSpPr>
        <p:spPr/>
        <p:txBody>
          <a:bodyPr>
            <a:normAutofit/>
          </a:bodyPr>
          <a:lstStyle/>
          <a:p>
            <a:r>
              <a:rPr lang="en-US" sz="3200" dirty="0" smtClean="0"/>
              <a:t>Are the courses in each program critical for success/lower division preparation?</a:t>
            </a:r>
          </a:p>
          <a:p>
            <a:r>
              <a:rPr lang="en-US" sz="3200" dirty="0" smtClean="0"/>
              <a:t>Do your existing processes assess this?</a:t>
            </a:r>
          </a:p>
          <a:p>
            <a:r>
              <a:rPr lang="en-US" sz="3200" dirty="0" smtClean="0"/>
              <a:t>Should they?</a:t>
            </a:r>
            <a:endParaRPr lang="en-US" sz="3200" dirty="0"/>
          </a:p>
        </p:txBody>
      </p:sp>
    </p:spTree>
    <p:extLst>
      <p:ext uri="{BB962C8B-B14F-4D97-AF65-F5344CB8AC3E}">
        <p14:creationId xmlns:p14="http://schemas.microsoft.com/office/powerpoint/2010/main" val="263775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Programs</a:t>
            </a:r>
            <a:endParaRPr lang="en-US" dirty="0"/>
          </a:p>
        </p:txBody>
      </p:sp>
      <p:sp>
        <p:nvSpPr>
          <p:cNvPr id="3" name="Content Placeholder 2"/>
          <p:cNvSpPr>
            <a:spLocks noGrp="1"/>
          </p:cNvSpPr>
          <p:nvPr>
            <p:ph idx="1"/>
          </p:nvPr>
        </p:nvSpPr>
        <p:spPr/>
        <p:txBody>
          <a:bodyPr>
            <a:normAutofit/>
          </a:bodyPr>
          <a:lstStyle/>
          <a:p>
            <a:r>
              <a:rPr lang="en-US" sz="3600" dirty="0" smtClean="0"/>
              <a:t>Do you have extraneous or duplicative programs?</a:t>
            </a:r>
          </a:p>
          <a:p>
            <a:r>
              <a:rPr lang="en-US" sz="3600" dirty="0" smtClean="0"/>
              <a:t>Have you appropriately maximized the use </a:t>
            </a:r>
            <a:r>
              <a:rPr lang="en-US" sz="3600" dirty="0" smtClean="0"/>
              <a:t>of</a:t>
            </a:r>
            <a:r>
              <a:rPr lang="en-US" sz="3600" dirty="0" smtClean="0"/>
              <a:t> </a:t>
            </a:r>
            <a:r>
              <a:rPr lang="en-US" sz="3600" dirty="0" smtClean="0"/>
              <a:t>“stackable” certifications?</a:t>
            </a:r>
          </a:p>
          <a:p>
            <a:r>
              <a:rPr lang="en-US" sz="3600" dirty="0" smtClean="0"/>
              <a:t>Are “bridges” available to facilitate movement between programs?</a:t>
            </a: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patents4life.com/wp-content/uploads/2014/07/iStock_000041330984_Small.jpg">
            <a:extLst>
              <a:ext uri="{FF2B5EF4-FFF2-40B4-BE49-F238E27FC236}">
                <a16:creationId xmlns:mc="http://schemas.openxmlformats.org/markup-compatibility/2006" xmlns:mv="urn:schemas-microsoft-com:mac:vml" xmlns:a16="http://schemas.microsoft.com/office/drawing/2014/main" xmlns="" id="{3C278FE6-B20D-42EF-BAE5-12D4530BF715}"/>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638826" y="1167008"/>
            <a:ext cx="7861318" cy="5089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540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CCRC – “Implementing Guided Pathways: Tips and </a:t>
            </a:r>
            <a:r>
              <a:rPr lang="en-US" dirty="0" smtClean="0"/>
              <a:t>Tools”</a:t>
            </a:r>
            <a:br>
              <a:rPr lang="en-US" dirty="0" smtClean="0"/>
            </a:br>
            <a:r>
              <a:rPr lang="en-US" dirty="0" smtClean="0">
                <a:hlinkClick r:id="rId2"/>
              </a:rPr>
              <a:t>https</a:t>
            </a:r>
            <a:r>
              <a:rPr lang="en-US" dirty="0" smtClean="0">
                <a:hlinkClick r:id="rId2"/>
              </a:rPr>
              <a:t>://</a:t>
            </a:r>
            <a:r>
              <a:rPr lang="en-US" dirty="0" smtClean="0">
                <a:hlinkClick r:id="rId2"/>
              </a:rPr>
              <a:t>ccrc.tc.columbia.edu/media/k2/attachments/Implementing-Guided-Pathways-Tips-Tools.pdf</a:t>
            </a:r>
            <a:endParaRPr lang="en-US" dirty="0" smtClean="0"/>
          </a:p>
          <a:p>
            <a:endParaRPr lang="en-US" dirty="0" smtClean="0"/>
          </a:p>
          <a:p>
            <a:r>
              <a:rPr lang="en-US" dirty="0" smtClean="0"/>
              <a:t>Reassessing a Redesign of Community </a:t>
            </a:r>
            <a:r>
              <a:rPr lang="en-US" dirty="0" smtClean="0"/>
              <a:t>Colleges</a:t>
            </a:r>
            <a:br>
              <a:rPr lang="en-US" dirty="0" smtClean="0"/>
            </a:br>
            <a:r>
              <a:rPr lang="en-US" dirty="0" smtClean="0">
                <a:hlinkClick r:id="rId3"/>
              </a:rPr>
              <a:t>https</a:t>
            </a:r>
            <a:r>
              <a:rPr lang="en-US" dirty="0" smtClean="0">
                <a:hlinkClick r:id="rId3"/>
              </a:rPr>
              <a:t>://</a:t>
            </a:r>
            <a:r>
              <a:rPr lang="en-US" dirty="0" smtClean="0">
                <a:hlinkClick r:id="rId3"/>
              </a:rPr>
              <a:t>www.insidehighered.com/views/2016/06/23/essay-challenges-facing-guided-pathways-model-restructuring-two-year-colleges</a:t>
            </a:r>
            <a:endParaRPr lang="en-US" dirty="0" smtClean="0"/>
          </a:p>
          <a:p>
            <a:endParaRPr lang="en-US" dirty="0" smtClean="0"/>
          </a:p>
          <a:p>
            <a:endParaRPr lang="en-US" dirty="0"/>
          </a:p>
        </p:txBody>
      </p:sp>
    </p:spTree>
    <p:extLst>
      <p:ext uri="{BB962C8B-B14F-4D97-AF65-F5344CB8AC3E}">
        <p14:creationId xmlns:p14="http://schemas.microsoft.com/office/powerpoint/2010/main" val="801993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Thank you!</a:t>
            </a:r>
            <a:endParaRPr lang="en-US" dirty="0"/>
          </a:p>
        </p:txBody>
      </p:sp>
      <p:sp>
        <p:nvSpPr>
          <p:cNvPr id="3" name="Subtitle 2"/>
          <p:cNvSpPr>
            <a:spLocks noGrp="1"/>
          </p:cNvSpPr>
          <p:nvPr>
            <p:ph type="subTitle" idx="1"/>
          </p:nvPr>
        </p:nvSpPr>
        <p:spPr>
          <a:xfrm>
            <a:off x="685800" y="3505200"/>
            <a:ext cx="7568852" cy="1752600"/>
          </a:xfrm>
        </p:spPr>
        <p:txBody>
          <a:bodyPr>
            <a:normAutofit fontScale="92500" lnSpcReduction="20000"/>
          </a:bodyPr>
          <a:lstStyle/>
          <a:p>
            <a:r>
              <a:rPr lang="en-US" dirty="0" smtClean="0"/>
              <a:t>Cheryl </a:t>
            </a:r>
            <a:r>
              <a:rPr lang="en-US" dirty="0" err="1" smtClean="0"/>
              <a:t>Aschenbach</a:t>
            </a:r>
            <a:r>
              <a:rPr lang="en-US" dirty="0" smtClean="0"/>
              <a:t>: </a:t>
            </a:r>
            <a:r>
              <a:rPr lang="en-US" dirty="0" smtClean="0">
                <a:hlinkClick r:id="rId2"/>
              </a:rPr>
              <a:t>caschenbach@lassencollege.edu</a:t>
            </a:r>
            <a:endParaRPr lang="en-US" dirty="0" smtClean="0"/>
          </a:p>
          <a:p>
            <a:r>
              <a:rPr lang="en-US" dirty="0" smtClean="0"/>
              <a:t>Michelle </a:t>
            </a:r>
            <a:r>
              <a:rPr lang="en-US" dirty="0" err="1" smtClean="0"/>
              <a:t>Pilati</a:t>
            </a:r>
            <a:r>
              <a:rPr lang="en-US" dirty="0" smtClean="0"/>
              <a:t>: </a:t>
            </a:r>
            <a:r>
              <a:rPr lang="en-US" dirty="0" smtClean="0">
                <a:hlinkClick r:id="rId3"/>
              </a:rPr>
              <a:t>mpilati@riohondo.edu</a:t>
            </a:r>
            <a:endParaRPr lang="en-US" dirty="0" smtClean="0"/>
          </a:p>
          <a:p>
            <a:r>
              <a:rPr lang="en-US" dirty="0" smtClean="0"/>
              <a:t>Thais Winsome: </a:t>
            </a:r>
            <a:r>
              <a:rPr lang="en-US" dirty="0" smtClean="0">
                <a:hlinkClick r:id="rId4"/>
              </a:rPr>
              <a:t>thais.winsome@missioncollege.edu</a:t>
            </a:r>
            <a:endParaRPr lang="en-US" dirty="0" smtClean="0"/>
          </a:p>
          <a:p>
            <a:endParaRPr lang="en-US" dirty="0"/>
          </a:p>
          <a:p>
            <a:r>
              <a:rPr lang="en-US" dirty="0" smtClean="0">
                <a:hlinkClick r:id="rId5"/>
              </a:rPr>
              <a:t>info@asccc.org</a:t>
            </a:r>
            <a:endParaRPr lang="en-US" dirty="0" smtClean="0"/>
          </a:p>
          <a:p>
            <a:endParaRPr lang="en-US" dirty="0" smtClean="0"/>
          </a:p>
          <a:p>
            <a:endParaRPr lang="en-US" dirty="0"/>
          </a:p>
        </p:txBody>
      </p:sp>
    </p:spTree>
    <p:extLst>
      <p:ext uri="{BB962C8B-B14F-4D97-AF65-F5344CB8AC3E}">
        <p14:creationId xmlns:p14="http://schemas.microsoft.com/office/powerpoint/2010/main" val="608326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Pathways in the </a:t>
            </a:r>
            <a:r>
              <a:rPr lang="en-US" dirty="0" err="1" smtClean="0"/>
              <a:t>CCCs</a:t>
            </a:r>
            <a:endParaRPr lang="en-US" dirty="0"/>
          </a:p>
        </p:txBody>
      </p:sp>
      <p:sp>
        <p:nvSpPr>
          <p:cNvPr id="3" name="Content Placeholder 2"/>
          <p:cNvSpPr>
            <a:spLocks noGrp="1"/>
          </p:cNvSpPr>
          <p:nvPr>
            <p:ph idx="1"/>
          </p:nvPr>
        </p:nvSpPr>
        <p:spPr/>
        <p:txBody>
          <a:bodyPr>
            <a:normAutofit/>
          </a:bodyPr>
          <a:lstStyle/>
          <a:p>
            <a:r>
              <a:rPr lang="en-US" sz="3200" dirty="0" smtClean="0"/>
              <a:t>“Do it your way”</a:t>
            </a:r>
          </a:p>
          <a:p>
            <a:r>
              <a:rPr lang="en-US" sz="3200" dirty="0" smtClean="0"/>
              <a:t>Local emphasis</a:t>
            </a:r>
          </a:p>
          <a:p>
            <a:r>
              <a:rPr lang="en-US" sz="3200" dirty="0" smtClean="0"/>
              <a:t>Local language</a:t>
            </a:r>
          </a:p>
          <a:p>
            <a:r>
              <a:rPr lang="en-US" sz="3200" dirty="0" smtClean="0"/>
              <a:t>Local order</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Curriculum?</a:t>
            </a:r>
            <a:endParaRPr lang="en-US" dirty="0"/>
          </a:p>
        </p:txBody>
      </p:sp>
      <p:sp>
        <p:nvSpPr>
          <p:cNvPr id="3" name="Content Placeholder 2"/>
          <p:cNvSpPr>
            <a:spLocks noGrp="1"/>
          </p:cNvSpPr>
          <p:nvPr>
            <p:ph idx="1"/>
          </p:nvPr>
        </p:nvSpPr>
        <p:spPr/>
        <p:txBody>
          <a:bodyPr>
            <a:normAutofit/>
          </a:bodyPr>
          <a:lstStyle/>
          <a:p>
            <a:r>
              <a:rPr lang="en-US" sz="2800" dirty="0" smtClean="0"/>
              <a:t>…the fundamental problem with the community college is the “…structure of its curriculum and the institutional assumptions that undergird that structure. In its attempt to serve all members of an area, the typical community college has allowed to proliferate a wide range of academic, occupational, general interest and service courses and programs.” Though some type of guidance is available, many students can’t and don’t use these services at all.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Curriculum?</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“the cafeteria-style, self-service model”</a:t>
            </a:r>
          </a:p>
          <a:p>
            <a:r>
              <a:rPr lang="en-US" sz="3600" dirty="0" smtClean="0"/>
              <a:t>“Students, many of whom are the first in their families to go to college, might enroll without a clear goal, get inadequate or incomplete advising, and take courses that don’t lead to a specified outcome, are out of sequence or that they’ve already taken.”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Pathways: “Four Pillars”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Clarify the Paths</a:t>
            </a:r>
          </a:p>
          <a:p>
            <a:r>
              <a:rPr lang="en-US" sz="3200" dirty="0" smtClean="0"/>
              <a:t>Help Students Get on a Path</a:t>
            </a:r>
          </a:p>
          <a:p>
            <a:r>
              <a:rPr lang="en-US" sz="3200" dirty="0" smtClean="0"/>
              <a:t>Help Students Stay on Their Path</a:t>
            </a:r>
          </a:p>
          <a:p>
            <a:r>
              <a:rPr lang="en-US" sz="3200" dirty="0" smtClean="0"/>
              <a:t>Ensure Students are </a:t>
            </a:r>
            <a:r>
              <a:rPr lang="en-US" sz="3200" dirty="0"/>
              <a:t>Learning</a:t>
            </a:r>
          </a:p>
          <a:p>
            <a:endParaRPr lang="en-US" dirty="0" smtClean="0"/>
          </a:p>
          <a:p>
            <a:endParaRPr lang="en-US" dirty="0"/>
          </a:p>
          <a:p>
            <a:endParaRPr lang="en-US" dirty="0" smtClean="0"/>
          </a:p>
          <a:p>
            <a:endParaRPr lang="en-US" dirty="0" smtClean="0"/>
          </a:p>
          <a:p>
            <a:endParaRPr lang="en-US" dirty="0" smtClean="0"/>
          </a:p>
          <a:p>
            <a:endParaRPr lang="en-US" dirty="0"/>
          </a:p>
          <a:p>
            <a:pPr marL="0" indent="0">
              <a:buNone/>
            </a:pPr>
            <a:r>
              <a:rPr lang="en-US" sz="1400" dirty="0" smtClean="0"/>
              <a:t>Source: AACC (https</a:t>
            </a:r>
            <a:r>
              <a:rPr lang="en-US" sz="1400" dirty="0"/>
              <a:t>://</a:t>
            </a:r>
            <a:r>
              <a:rPr lang="en-US" sz="1400" dirty="0" err="1" smtClean="0"/>
              <a:t>www.aacc.nche.edu</a:t>
            </a:r>
            <a:r>
              <a:rPr lang="en-US" sz="1400" dirty="0" smtClean="0"/>
              <a:t>/</a:t>
            </a:r>
            <a:r>
              <a:rPr lang="en-US" sz="1400" dirty="0" err="1" smtClean="0"/>
              <a:t>wp</a:t>
            </a:r>
            <a:r>
              <a:rPr lang="en-US" sz="1400" dirty="0" smtClean="0"/>
              <a:t>-content/uploads/2017/09/PathwaysGraphic462017.pdf)</a:t>
            </a:r>
            <a:endParaRPr lang="en-US" sz="1400" dirty="0"/>
          </a:p>
        </p:txBody>
      </p:sp>
    </p:spTree>
    <p:extLst>
      <p:ext uri="{BB962C8B-B14F-4D97-AF65-F5344CB8AC3E}">
        <p14:creationId xmlns:p14="http://schemas.microsoft.com/office/powerpoint/2010/main" val="1944245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5548DE67-0E70-4890-BA5D-E058C0BC8CF0}"/>
              </a:ext>
            </a:extLst>
          </p:cNvPr>
          <p:cNvSpPr>
            <a:spLocks noGrp="1"/>
          </p:cNvSpPr>
          <p:nvPr>
            <p:ph type="title"/>
          </p:nvPr>
        </p:nvSpPr>
        <p:spPr>
          <a:xfrm>
            <a:off x="457200" y="394569"/>
            <a:ext cx="8229600" cy="1753645"/>
          </a:xfrm>
        </p:spPr>
        <p:txBody>
          <a:bodyPr>
            <a:normAutofit/>
          </a:bodyPr>
          <a:lstStyle/>
          <a:p>
            <a:pPr algn="ctr"/>
            <a:r>
              <a:rPr lang="en-US" sz="4800" b="1" dirty="0">
                <a:latin typeface="+mn-lt"/>
                <a:cs typeface="Times New Roman" panose="02020603050405020304" pitchFamily="18" charset="0"/>
              </a:rPr>
              <a:t>GUIDED PATHWAYS</a:t>
            </a:r>
            <a:br>
              <a:rPr lang="en-US" sz="4800" b="1" dirty="0">
                <a:latin typeface="+mn-lt"/>
                <a:cs typeface="Times New Roman" panose="02020603050405020304" pitchFamily="18" charset="0"/>
              </a:rPr>
            </a:br>
            <a:r>
              <a:rPr lang="en-US" sz="4800" b="1" dirty="0">
                <a:latin typeface="+mn-lt"/>
                <a:cs typeface="Times New Roman" panose="02020603050405020304" pitchFamily="18" charset="0"/>
              </a:rPr>
              <a:t>FRAMEWORKS</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2CB585B3-1555-4A07-A1BE-042155EDCE56}"/>
              </a:ext>
            </a:extLst>
          </p:cNvPr>
          <p:cNvSpPr>
            <a:spLocks noGrp="1"/>
          </p:cNvSpPr>
          <p:nvPr>
            <p:ph sz="half" idx="1"/>
          </p:nvPr>
        </p:nvSpPr>
        <p:spPr>
          <a:xfrm>
            <a:off x="457199" y="1897693"/>
            <a:ext cx="4753627" cy="2887249"/>
          </a:xfrm>
        </p:spPr>
        <p:txBody>
          <a:bodyPr>
            <a:normAutofit fontScale="92500" lnSpcReduction="20000"/>
          </a:bodyPr>
          <a:lstStyle/>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pPr marL="0" indent="0" algn="ctr">
              <a:buNone/>
            </a:pP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CLARIFY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ENTER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STAY ON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ENSURE LEARNING</a:t>
            </a:r>
          </a:p>
          <a:p>
            <a:endParaRPr lang="en-US" dirty="0"/>
          </a:p>
        </p:txBody>
      </p:sp>
      <p:pic>
        <p:nvPicPr>
          <p:cNvPr id="1028" name="Picture 4" descr="http://ronedmondson.com/wp-content/uploads/2010/12/success-learn-lead.jpg">
            <a:extLst>
              <a:ext uri="{FF2B5EF4-FFF2-40B4-BE49-F238E27FC236}">
                <a16:creationId xmlns:mc="http://schemas.openxmlformats.org/markup-compatibility/2006" xmlns:mv="urn:schemas-microsoft-com:mac:vml" xmlns:a16="http://schemas.microsoft.com/office/drawing/2014/main" xmlns="" id="{B99D06B5-11D6-4D50-91AD-7ECBAE785FC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02920" y="2092021"/>
            <a:ext cx="4241684" cy="31812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mc="http://schemas.openxmlformats.org/markup-compatibility/2006" xmlns:mv="urn:schemas-microsoft-com:mac:vml" xmlns:a16="http://schemas.microsoft.com/office/drawing/2014/main" xmlns="" id="{50C680B8-A464-427B-A31C-1217E6E775BD}"/>
              </a:ext>
            </a:extLst>
          </p:cNvPr>
          <p:cNvSpPr txBox="1"/>
          <p:nvPr/>
        </p:nvSpPr>
        <p:spPr>
          <a:xfrm>
            <a:off x="757826" y="5348614"/>
            <a:ext cx="6995786" cy="1200329"/>
          </a:xfrm>
          <a:prstGeom prst="rect">
            <a:avLst/>
          </a:prstGeom>
          <a:noFill/>
        </p:spPr>
        <p:txBody>
          <a:bodyPr wrap="square" rtlCol="0">
            <a:spAutoFit/>
          </a:bodyPr>
          <a:lstStyle/>
          <a:p>
            <a:pPr algn="ctr"/>
            <a:r>
              <a:rPr lang="en-US" sz="2400" i="1" dirty="0"/>
              <a:t>How can faculty consolidate or enhance what they already do to contribute to the success of students in relation to the frameworks?</a:t>
            </a:r>
          </a:p>
        </p:txBody>
      </p:sp>
    </p:spTree>
    <p:extLst>
      <p:ext uri="{BB962C8B-B14F-4D97-AF65-F5344CB8AC3E}">
        <p14:creationId xmlns:p14="http://schemas.microsoft.com/office/powerpoint/2010/main" val="1889383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Clarify </a:t>
            </a:r>
            <a:r>
              <a:rPr lang="en-US" dirty="0"/>
              <a:t>the </a:t>
            </a:r>
            <a:r>
              <a:rPr lang="en-US" dirty="0" smtClean="0"/>
              <a:t>Paths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600" dirty="0" smtClean="0"/>
              <a:t>Map all programs to transfer and career	</a:t>
            </a:r>
          </a:p>
          <a:p>
            <a:pPr marL="0" indent="0">
              <a:buNone/>
            </a:pPr>
            <a:endParaRPr lang="en-US" sz="3600" dirty="0"/>
          </a:p>
          <a:p>
            <a:pPr marL="0" indent="0">
              <a:buNone/>
            </a:pPr>
            <a:r>
              <a:rPr lang="en-US" sz="3600" dirty="0" smtClean="0"/>
              <a:t>Include:</a:t>
            </a:r>
          </a:p>
          <a:p>
            <a:pPr lvl="1"/>
            <a:r>
              <a:rPr lang="en-US" sz="3600" dirty="0" smtClean="0"/>
              <a:t>Detailed information on target career and transfer outcomes</a:t>
            </a:r>
          </a:p>
          <a:p>
            <a:pPr lvl="1"/>
            <a:r>
              <a:rPr lang="en-US" sz="3600" dirty="0" smtClean="0"/>
              <a:t>Course sequences, critical courses, embedded credentials, and progress milestones</a:t>
            </a:r>
          </a:p>
          <a:p>
            <a:pPr lvl="1"/>
            <a:r>
              <a:rPr lang="en-US" sz="3600" dirty="0" smtClean="0"/>
              <a:t>Math and other coursework aligned to each program of study</a:t>
            </a:r>
          </a:p>
          <a:p>
            <a:pPr lvl="1"/>
            <a:endParaRPr lang="en-US" dirty="0"/>
          </a:p>
          <a:p>
            <a:pPr lvl="1"/>
            <a:endParaRPr lang="en-US" dirty="0" smtClean="0"/>
          </a:p>
          <a:p>
            <a:pPr lvl="1"/>
            <a:endParaRPr lang="en-US" dirty="0"/>
          </a:p>
          <a:p>
            <a:pPr marL="274320" lvl="1" indent="0">
              <a:buNone/>
            </a:pPr>
            <a:endParaRPr lang="en-US" dirty="0" smtClean="0"/>
          </a:p>
          <a:p>
            <a:pPr marL="274320" lvl="1" indent="0">
              <a:buNone/>
            </a:pPr>
            <a:endParaRPr lang="en-US" dirty="0"/>
          </a:p>
          <a:p>
            <a:pPr marL="0" indent="0">
              <a:buNone/>
            </a:pPr>
            <a:r>
              <a:rPr lang="en-US" sz="1400" dirty="0" smtClean="0"/>
              <a:t>Source</a:t>
            </a:r>
            <a:r>
              <a:rPr lang="en-US" sz="1400" dirty="0"/>
              <a:t>: AACC (https://</a:t>
            </a:r>
            <a:r>
              <a:rPr lang="en-US" sz="1400" dirty="0" err="1" smtClean="0"/>
              <a:t>www.aacc.nche.edu</a:t>
            </a:r>
            <a:r>
              <a:rPr lang="en-US" sz="1400" dirty="0" smtClean="0"/>
              <a:t>/</a:t>
            </a:r>
            <a:r>
              <a:rPr lang="en-US" sz="1400" dirty="0" err="1" smtClean="0"/>
              <a:t>wp</a:t>
            </a:r>
            <a:r>
              <a:rPr lang="en-US" sz="1400" dirty="0" smtClean="0"/>
              <a:t>-content/uploads/2017/09/PathwaysGraphic462017.pdf</a:t>
            </a:r>
            <a:r>
              <a:rPr lang="en-US" sz="1400" dirty="0"/>
              <a:t>)</a:t>
            </a:r>
          </a:p>
          <a:p>
            <a:pPr marL="274320" lvl="1" indent="0">
              <a:buNone/>
            </a:pPr>
            <a:endParaRPr lang="en-US" dirty="0"/>
          </a:p>
        </p:txBody>
      </p:sp>
    </p:spTree>
    <p:extLst>
      <p:ext uri="{BB962C8B-B14F-4D97-AF65-F5344CB8AC3E}">
        <p14:creationId xmlns:p14="http://schemas.microsoft.com/office/powerpoint/2010/main" val="38675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147"/>
            <a:ext cx="8229600" cy="1453019"/>
          </a:xfrm>
        </p:spPr>
        <p:txBody>
          <a:bodyPr/>
          <a:lstStyle/>
          <a:p>
            <a:pPr algn="ctr"/>
            <a:r>
              <a:rPr lang="en-US" b="1" dirty="0">
                <a:latin typeface="+mn-lt"/>
                <a:cs typeface="Times New Roman"/>
              </a:rPr>
              <a:t>CLARIFY the Path</a:t>
            </a:r>
          </a:p>
        </p:txBody>
      </p:sp>
      <p:sp>
        <p:nvSpPr>
          <p:cNvPr id="3" name="Content Placeholder 2"/>
          <p:cNvSpPr>
            <a:spLocks noGrp="1"/>
          </p:cNvSpPr>
          <p:nvPr>
            <p:ph sz="half" idx="1"/>
          </p:nvPr>
        </p:nvSpPr>
        <p:spPr>
          <a:xfrm>
            <a:off x="331940" y="1371600"/>
            <a:ext cx="4163860" cy="5229616"/>
          </a:xfrm>
        </p:spPr>
        <p:txBody>
          <a:bodyPr>
            <a:normAutofit fontScale="77500" lnSpcReduction="20000"/>
          </a:bodyPr>
          <a:lstStyle/>
          <a:p>
            <a:pPr marL="0" indent="0">
              <a:buNone/>
            </a:pPr>
            <a:endParaRPr lang="en-US" sz="3400" dirty="0">
              <a:latin typeface="Times New Roman" charset="0"/>
              <a:ea typeface="Times New Roman" charset="0"/>
              <a:cs typeface="Times New Roman" charset="0"/>
            </a:endParaRPr>
          </a:p>
          <a:p>
            <a:pPr marL="0" indent="0">
              <a:buNone/>
            </a:pPr>
            <a:endParaRPr lang="en-US" sz="3400" dirty="0">
              <a:latin typeface="Times New Roman" charset="0"/>
              <a:ea typeface="Times New Roman" charset="0"/>
              <a:cs typeface="Times New Roman" charset="0"/>
            </a:endParaRPr>
          </a:p>
          <a:p>
            <a:r>
              <a:rPr lang="en-US" sz="3500" dirty="0">
                <a:ea typeface="Times New Roman" charset="0"/>
                <a:cs typeface="Times New Roman" charset="0"/>
              </a:rPr>
              <a:t>Simplify choices to show students a clear pathway to completion, further education, and/or employment</a:t>
            </a:r>
          </a:p>
          <a:p>
            <a:endParaRPr lang="en-US" sz="3500" dirty="0">
              <a:ea typeface="Times New Roman" charset="0"/>
              <a:cs typeface="Times New Roman" charset="0"/>
            </a:endParaRPr>
          </a:p>
          <a:p>
            <a:r>
              <a:rPr lang="en-US" sz="3500" dirty="0">
                <a:ea typeface="Times New Roman" charset="0"/>
                <a:cs typeface="Times New Roman" charset="0"/>
              </a:rPr>
              <a:t>Establish transfer pathways to optimize applicability of community college credits to university majors </a:t>
            </a:r>
          </a:p>
        </p:txBody>
      </p:sp>
      <p:pic>
        <p:nvPicPr>
          <p:cNvPr id="11" name="Content Placeholder 10">
            <a:extLst>
              <a:ext uri="{FF2B5EF4-FFF2-40B4-BE49-F238E27FC236}">
                <a16:creationId xmlns:mc="http://schemas.openxmlformats.org/markup-compatibility/2006" xmlns:mv="urn:schemas-microsoft-com:mac:vml" xmlns:a16="http://schemas.microsoft.com/office/drawing/2014/main" xmlns="" id="{911B41F5-4C27-4751-9AAA-2CEBCE3A5ABF}"/>
              </a:ext>
            </a:extLst>
          </p:cNvPr>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4572000" y="2160740"/>
            <a:ext cx="4038600" cy="3300608"/>
          </a:xfrm>
        </p:spPr>
      </p:pic>
    </p:spTree>
    <p:extLst>
      <p:ext uri="{BB962C8B-B14F-4D97-AF65-F5344CB8AC3E}">
        <p14:creationId xmlns:p14="http://schemas.microsoft.com/office/powerpoint/2010/main" val="235564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1603</TotalTime>
  <Words>909</Words>
  <Application>Microsoft Macintosh PowerPoint</Application>
  <PresentationFormat>On-screen Show (4:3)</PresentationFormat>
  <Paragraphs>183</Paragraphs>
  <Slides>26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Clarity</vt:lpstr>
      <vt:lpstr>Re-examining Curriculum with Guided Pathways</vt:lpstr>
      <vt:lpstr>Overview</vt:lpstr>
      <vt:lpstr>Guided Pathways in the CCCs</vt:lpstr>
      <vt:lpstr>Why Curriculum?</vt:lpstr>
      <vt:lpstr>Why Curriculum?</vt:lpstr>
      <vt:lpstr>Guided Pathways: “Four Pillars”</vt:lpstr>
      <vt:lpstr>GUIDED PATHWAYS FRAMEWORKS</vt:lpstr>
      <vt:lpstr>Clarify the Paths</vt:lpstr>
      <vt:lpstr>CLARIFY the Path</vt:lpstr>
      <vt:lpstr>Help Students Get on a Path</vt:lpstr>
      <vt:lpstr>ENTER the Path</vt:lpstr>
      <vt:lpstr>Help Students Stay on a Path</vt:lpstr>
      <vt:lpstr>STAY ON the Path</vt:lpstr>
      <vt:lpstr>Ensure Students Are Learning</vt:lpstr>
      <vt:lpstr>ENSURE LEARNING</vt:lpstr>
      <vt:lpstr>PowerPoint Presentation</vt:lpstr>
      <vt:lpstr>The 10+1 and Guided Pathways</vt:lpstr>
      <vt:lpstr>Questions to consider…</vt:lpstr>
      <vt:lpstr>Questions to consider…</vt:lpstr>
      <vt:lpstr>How clearly…</vt:lpstr>
      <vt:lpstr>Potentially Extraneous</vt:lpstr>
      <vt:lpstr>Considering Courses</vt:lpstr>
      <vt:lpstr>Considering Programs</vt:lpstr>
      <vt:lpstr>PowerPoint Presentation</vt:lpstr>
      <vt:lpstr>Resources</vt:lpstr>
      <vt:lpstr> Thank you!</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Microsoft Office User</cp:lastModifiedBy>
  <cp:revision>33</cp:revision>
  <cp:lastPrinted>2017-11-01T12:12:19Z</cp:lastPrinted>
  <dcterms:created xsi:type="dcterms:W3CDTF">2018-04-10T14:23:15Z</dcterms:created>
  <dcterms:modified xsi:type="dcterms:W3CDTF">2018-04-10T22:40:25Z</dcterms:modified>
</cp:coreProperties>
</file>