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20" r:id="rId1"/>
  </p:sldMasterIdLst>
  <p:notesMasterIdLst>
    <p:notesMasterId r:id="rId26"/>
  </p:notesMasterIdLst>
  <p:handoutMasterIdLst>
    <p:handoutMasterId r:id="rId27"/>
  </p:handoutMasterIdLst>
  <p:sldIdLst>
    <p:sldId id="268" r:id="rId2"/>
    <p:sldId id="269" r:id="rId3"/>
    <p:sldId id="284" r:id="rId4"/>
    <p:sldId id="286" r:id="rId5"/>
    <p:sldId id="271" r:id="rId6"/>
    <p:sldId id="273" r:id="rId7"/>
    <p:sldId id="274" r:id="rId8"/>
    <p:sldId id="275" r:id="rId9"/>
    <p:sldId id="280" r:id="rId10"/>
    <p:sldId id="258" r:id="rId11"/>
    <p:sldId id="259" r:id="rId12"/>
    <p:sldId id="256" r:id="rId13"/>
    <p:sldId id="257" r:id="rId14"/>
    <p:sldId id="260" r:id="rId15"/>
    <p:sldId id="264" r:id="rId16"/>
    <p:sldId id="282" r:id="rId17"/>
    <p:sldId id="272" r:id="rId18"/>
    <p:sldId id="261" r:id="rId19"/>
    <p:sldId id="283" r:id="rId20"/>
    <p:sldId id="263" r:id="rId21"/>
    <p:sldId id="276" r:id="rId22"/>
    <p:sldId id="265" r:id="rId23"/>
    <p:sldId id="288" r:id="rId24"/>
    <p:sldId id="281"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77" autoAdjust="0"/>
    <p:restoredTop sz="91398" autoAdjust="0"/>
  </p:normalViewPr>
  <p:slideViewPr>
    <p:cSldViewPr snapToGrid="0">
      <p:cViewPr varScale="1">
        <p:scale>
          <a:sx n="80" d="100"/>
          <a:sy n="80" d="100"/>
        </p:scale>
        <p:origin x="802" y="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998DA62-E8B7-4560-85EA-5D599B89E088}" type="datetimeFigureOut">
              <a:rPr lang="en-US" smtClean="0"/>
              <a:t>7/9/2019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9279C0D-6D15-4A1C-8DB9-9DBBBBA1574B}" type="slidenum">
              <a:rPr lang="en-US" smtClean="0"/>
              <a:t>‹#›</a:t>
            </a:fld>
            <a:endParaRPr lang="en-US"/>
          </a:p>
        </p:txBody>
      </p:sp>
    </p:spTree>
    <p:extLst>
      <p:ext uri="{BB962C8B-B14F-4D97-AF65-F5344CB8AC3E}">
        <p14:creationId xmlns:p14="http://schemas.microsoft.com/office/powerpoint/2010/main" val="24338847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417DF8-EBD9-4F79-97FC-D6CB99EAF61F}" type="datetimeFigureOut">
              <a:rPr lang="en-US" smtClean="0"/>
              <a:t>7/9/2019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D3A148-C5C6-4199-9D2A-D659699F6290}" type="slidenum">
              <a:rPr lang="en-US" smtClean="0"/>
              <a:t>‹#›</a:t>
            </a:fld>
            <a:endParaRPr lang="en-US"/>
          </a:p>
        </p:txBody>
      </p:sp>
    </p:spTree>
    <p:extLst>
      <p:ext uri="{BB962C8B-B14F-4D97-AF65-F5344CB8AC3E}">
        <p14:creationId xmlns:p14="http://schemas.microsoft.com/office/powerpoint/2010/main" val="76784000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D3A148-C5C6-4199-9D2A-D659699F6290}" type="slidenum">
              <a:rPr lang="en-US" smtClean="0"/>
              <a:t>1</a:t>
            </a:fld>
            <a:endParaRPr lang="en-US" dirty="0"/>
          </a:p>
        </p:txBody>
      </p:sp>
    </p:spTree>
    <p:extLst>
      <p:ext uri="{BB962C8B-B14F-4D97-AF65-F5344CB8AC3E}">
        <p14:creationId xmlns:p14="http://schemas.microsoft.com/office/powerpoint/2010/main" val="1206488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76980CF-43F5-4221-A9ED-71EE6DA8D2E4}" type="datetime1">
              <a:rPr lang="en-US" smtClean="0"/>
              <a:t>7/9/2019</a:t>
            </a:fld>
            <a:endParaRPr lang="en-US"/>
          </a:p>
        </p:txBody>
      </p:sp>
      <p:sp>
        <p:nvSpPr>
          <p:cNvPr id="5" name="Footer Placeholder 4"/>
          <p:cNvSpPr>
            <a:spLocks noGrp="1"/>
          </p:cNvSpPr>
          <p:nvPr>
            <p:ph type="ftr" sz="quarter" idx="11"/>
          </p:nvPr>
        </p:nvSpPr>
        <p:spPr/>
        <p:txBody>
          <a:bodyPr/>
          <a:lstStyle/>
          <a:p>
            <a:r>
              <a:rPr lang="en-US" smtClean="0"/>
              <a:t>2019 ASCCC Curriculum Institute</a:t>
            </a:r>
            <a:endParaRPr lang="en-US"/>
          </a:p>
        </p:txBody>
      </p:sp>
      <p:sp>
        <p:nvSpPr>
          <p:cNvPr id="6" name="Slide Number Placeholder 5"/>
          <p:cNvSpPr>
            <a:spLocks noGrp="1"/>
          </p:cNvSpPr>
          <p:nvPr>
            <p:ph type="sldNum" sz="quarter" idx="12"/>
          </p:nvPr>
        </p:nvSpPr>
        <p:spPr/>
        <p:txBody>
          <a:bodyPr/>
          <a:lstStyle/>
          <a:p>
            <a:fld id="{6581AD80-7676-4618-A0C4-FC41702A459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7225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6AEEF5-01B7-4272-A4CA-026EC998D9DA}" type="datetime1">
              <a:rPr lang="en-US" smtClean="0"/>
              <a:t>7/9/2019</a:t>
            </a:fld>
            <a:endParaRPr lang="en-US"/>
          </a:p>
        </p:txBody>
      </p:sp>
      <p:sp>
        <p:nvSpPr>
          <p:cNvPr id="5" name="Footer Placeholder 4"/>
          <p:cNvSpPr>
            <a:spLocks noGrp="1"/>
          </p:cNvSpPr>
          <p:nvPr>
            <p:ph type="ftr" sz="quarter" idx="11"/>
          </p:nvPr>
        </p:nvSpPr>
        <p:spPr/>
        <p:txBody>
          <a:bodyPr/>
          <a:lstStyle/>
          <a:p>
            <a:r>
              <a:rPr lang="en-US" smtClean="0"/>
              <a:t>2019 ASCCC Curriculum Institute</a:t>
            </a:r>
            <a:endParaRPr lang="en-US"/>
          </a:p>
        </p:txBody>
      </p:sp>
      <p:sp>
        <p:nvSpPr>
          <p:cNvPr id="6" name="Slide Number Placeholder 5"/>
          <p:cNvSpPr>
            <a:spLocks noGrp="1"/>
          </p:cNvSpPr>
          <p:nvPr>
            <p:ph type="sldNum" sz="quarter" idx="12"/>
          </p:nvPr>
        </p:nvSpPr>
        <p:spPr/>
        <p:txBody>
          <a:bodyPr/>
          <a:lstStyle/>
          <a:p>
            <a:fld id="{6581AD80-7676-4618-A0C4-FC41702A4599}" type="slidenum">
              <a:rPr lang="en-US" smtClean="0"/>
              <a:t>‹#›</a:t>
            </a:fld>
            <a:endParaRPr lang="en-US"/>
          </a:p>
        </p:txBody>
      </p:sp>
    </p:spTree>
    <p:extLst>
      <p:ext uri="{BB962C8B-B14F-4D97-AF65-F5344CB8AC3E}">
        <p14:creationId xmlns:p14="http://schemas.microsoft.com/office/powerpoint/2010/main" val="1186472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47F758-A385-4546-93A6-319B6D7BE46B}" type="datetime1">
              <a:rPr lang="en-US" smtClean="0"/>
              <a:t>7/9/2019</a:t>
            </a:fld>
            <a:endParaRPr lang="en-US"/>
          </a:p>
        </p:txBody>
      </p:sp>
      <p:sp>
        <p:nvSpPr>
          <p:cNvPr id="5" name="Footer Placeholder 4"/>
          <p:cNvSpPr>
            <a:spLocks noGrp="1"/>
          </p:cNvSpPr>
          <p:nvPr>
            <p:ph type="ftr" sz="quarter" idx="11"/>
          </p:nvPr>
        </p:nvSpPr>
        <p:spPr/>
        <p:txBody>
          <a:bodyPr/>
          <a:lstStyle/>
          <a:p>
            <a:r>
              <a:rPr lang="en-US" smtClean="0"/>
              <a:t>2019 ASCCC Curriculum Institute</a:t>
            </a:r>
            <a:endParaRPr lang="en-US"/>
          </a:p>
        </p:txBody>
      </p:sp>
      <p:sp>
        <p:nvSpPr>
          <p:cNvPr id="6" name="Slide Number Placeholder 5"/>
          <p:cNvSpPr>
            <a:spLocks noGrp="1"/>
          </p:cNvSpPr>
          <p:nvPr>
            <p:ph type="sldNum" sz="quarter" idx="12"/>
          </p:nvPr>
        </p:nvSpPr>
        <p:spPr/>
        <p:txBody>
          <a:bodyPr/>
          <a:lstStyle/>
          <a:p>
            <a:fld id="{6581AD80-7676-4618-A0C4-FC41702A4599}" type="slidenum">
              <a:rPr lang="en-US" smtClean="0"/>
              <a:t>‹#›</a:t>
            </a:fld>
            <a:endParaRPr lang="en-US"/>
          </a:p>
        </p:txBody>
      </p:sp>
    </p:spTree>
    <p:extLst>
      <p:ext uri="{BB962C8B-B14F-4D97-AF65-F5344CB8AC3E}">
        <p14:creationId xmlns:p14="http://schemas.microsoft.com/office/powerpoint/2010/main" val="902195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F414D2-E9E8-4B96-9249-5DB249D32B1D}" type="datetime1">
              <a:rPr lang="en-US" smtClean="0"/>
              <a:t>7/9/2019</a:t>
            </a:fld>
            <a:endParaRPr lang="en-US"/>
          </a:p>
        </p:txBody>
      </p:sp>
      <p:sp>
        <p:nvSpPr>
          <p:cNvPr id="5" name="Footer Placeholder 4"/>
          <p:cNvSpPr>
            <a:spLocks noGrp="1"/>
          </p:cNvSpPr>
          <p:nvPr>
            <p:ph type="ftr" sz="quarter" idx="11"/>
          </p:nvPr>
        </p:nvSpPr>
        <p:spPr/>
        <p:txBody>
          <a:bodyPr/>
          <a:lstStyle/>
          <a:p>
            <a:r>
              <a:rPr lang="en-US" smtClean="0"/>
              <a:t>2019 ASCCC Curriculum Institute</a:t>
            </a:r>
            <a:endParaRPr lang="en-US"/>
          </a:p>
        </p:txBody>
      </p:sp>
      <p:sp>
        <p:nvSpPr>
          <p:cNvPr id="6" name="Slide Number Placeholder 5"/>
          <p:cNvSpPr>
            <a:spLocks noGrp="1"/>
          </p:cNvSpPr>
          <p:nvPr>
            <p:ph type="sldNum" sz="quarter" idx="12"/>
          </p:nvPr>
        </p:nvSpPr>
        <p:spPr/>
        <p:txBody>
          <a:bodyPr/>
          <a:lstStyle/>
          <a:p>
            <a:fld id="{6581AD80-7676-4618-A0C4-FC41702A4599}" type="slidenum">
              <a:rPr lang="en-US" smtClean="0"/>
              <a:t>‹#›</a:t>
            </a:fld>
            <a:endParaRPr lang="en-US"/>
          </a:p>
        </p:txBody>
      </p:sp>
    </p:spTree>
    <p:extLst>
      <p:ext uri="{BB962C8B-B14F-4D97-AF65-F5344CB8AC3E}">
        <p14:creationId xmlns:p14="http://schemas.microsoft.com/office/powerpoint/2010/main" val="2887362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C7F012A-E41D-4757-9BBB-20BE83B9A163}" type="datetime1">
              <a:rPr lang="en-US" smtClean="0"/>
              <a:t>7/9/2019</a:t>
            </a:fld>
            <a:endParaRPr lang="en-US"/>
          </a:p>
        </p:txBody>
      </p:sp>
      <p:sp>
        <p:nvSpPr>
          <p:cNvPr id="5" name="Footer Placeholder 4"/>
          <p:cNvSpPr>
            <a:spLocks noGrp="1"/>
          </p:cNvSpPr>
          <p:nvPr>
            <p:ph type="ftr" sz="quarter" idx="11"/>
          </p:nvPr>
        </p:nvSpPr>
        <p:spPr/>
        <p:txBody>
          <a:bodyPr/>
          <a:lstStyle/>
          <a:p>
            <a:r>
              <a:rPr lang="en-US" smtClean="0"/>
              <a:t>2019 ASCCC Curriculum Institute</a:t>
            </a:r>
            <a:endParaRPr lang="en-US"/>
          </a:p>
        </p:txBody>
      </p:sp>
      <p:sp>
        <p:nvSpPr>
          <p:cNvPr id="6" name="Slide Number Placeholder 5"/>
          <p:cNvSpPr>
            <a:spLocks noGrp="1"/>
          </p:cNvSpPr>
          <p:nvPr>
            <p:ph type="sldNum" sz="quarter" idx="12"/>
          </p:nvPr>
        </p:nvSpPr>
        <p:spPr/>
        <p:txBody>
          <a:bodyPr/>
          <a:lstStyle/>
          <a:p>
            <a:fld id="{6581AD80-7676-4618-A0C4-FC41702A459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7472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6D82FE7-982C-4DAF-9A72-7F7207C2BE47}" type="datetime1">
              <a:rPr lang="en-US" smtClean="0"/>
              <a:t>7/9/2019</a:t>
            </a:fld>
            <a:endParaRPr lang="en-US"/>
          </a:p>
        </p:txBody>
      </p:sp>
      <p:sp>
        <p:nvSpPr>
          <p:cNvPr id="6" name="Footer Placeholder 5"/>
          <p:cNvSpPr>
            <a:spLocks noGrp="1"/>
          </p:cNvSpPr>
          <p:nvPr>
            <p:ph type="ftr" sz="quarter" idx="11"/>
          </p:nvPr>
        </p:nvSpPr>
        <p:spPr/>
        <p:txBody>
          <a:bodyPr/>
          <a:lstStyle/>
          <a:p>
            <a:r>
              <a:rPr lang="en-US" smtClean="0"/>
              <a:t>2019 ASCCC Curriculum Institute</a:t>
            </a:r>
            <a:endParaRPr lang="en-US"/>
          </a:p>
        </p:txBody>
      </p:sp>
      <p:sp>
        <p:nvSpPr>
          <p:cNvPr id="7" name="Slide Number Placeholder 6"/>
          <p:cNvSpPr>
            <a:spLocks noGrp="1"/>
          </p:cNvSpPr>
          <p:nvPr>
            <p:ph type="sldNum" sz="quarter" idx="12"/>
          </p:nvPr>
        </p:nvSpPr>
        <p:spPr/>
        <p:txBody>
          <a:bodyPr/>
          <a:lstStyle/>
          <a:p>
            <a:fld id="{6581AD80-7676-4618-A0C4-FC41702A4599}" type="slidenum">
              <a:rPr lang="en-US" smtClean="0"/>
              <a:t>‹#›</a:t>
            </a:fld>
            <a:endParaRPr lang="en-US"/>
          </a:p>
        </p:txBody>
      </p:sp>
    </p:spTree>
    <p:extLst>
      <p:ext uri="{BB962C8B-B14F-4D97-AF65-F5344CB8AC3E}">
        <p14:creationId xmlns:p14="http://schemas.microsoft.com/office/powerpoint/2010/main" val="1312822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A4C8B2D-B8AC-4DE6-99BC-B71820899C15}" type="datetime1">
              <a:rPr lang="en-US" smtClean="0"/>
              <a:t>7/9/2019</a:t>
            </a:fld>
            <a:endParaRPr lang="en-US"/>
          </a:p>
        </p:txBody>
      </p:sp>
      <p:sp>
        <p:nvSpPr>
          <p:cNvPr id="8" name="Footer Placeholder 7"/>
          <p:cNvSpPr>
            <a:spLocks noGrp="1"/>
          </p:cNvSpPr>
          <p:nvPr>
            <p:ph type="ftr" sz="quarter" idx="11"/>
          </p:nvPr>
        </p:nvSpPr>
        <p:spPr/>
        <p:txBody>
          <a:bodyPr/>
          <a:lstStyle/>
          <a:p>
            <a:r>
              <a:rPr lang="en-US" smtClean="0"/>
              <a:t>2019 ASCCC Curriculum Institute</a:t>
            </a:r>
            <a:endParaRPr lang="en-US"/>
          </a:p>
        </p:txBody>
      </p:sp>
      <p:sp>
        <p:nvSpPr>
          <p:cNvPr id="9" name="Slide Number Placeholder 8"/>
          <p:cNvSpPr>
            <a:spLocks noGrp="1"/>
          </p:cNvSpPr>
          <p:nvPr>
            <p:ph type="sldNum" sz="quarter" idx="12"/>
          </p:nvPr>
        </p:nvSpPr>
        <p:spPr/>
        <p:txBody>
          <a:bodyPr/>
          <a:lstStyle/>
          <a:p>
            <a:fld id="{6581AD80-7676-4618-A0C4-FC41702A4599}" type="slidenum">
              <a:rPr lang="en-US" smtClean="0"/>
              <a:t>‹#›</a:t>
            </a:fld>
            <a:endParaRPr lang="en-US"/>
          </a:p>
        </p:txBody>
      </p:sp>
    </p:spTree>
    <p:extLst>
      <p:ext uri="{BB962C8B-B14F-4D97-AF65-F5344CB8AC3E}">
        <p14:creationId xmlns:p14="http://schemas.microsoft.com/office/powerpoint/2010/main" val="2390340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F4CFFD1-5F4A-41F5-9FAD-0493750DB404}" type="datetime1">
              <a:rPr lang="en-US" smtClean="0"/>
              <a:t>7/9/2019</a:t>
            </a:fld>
            <a:endParaRPr lang="en-US"/>
          </a:p>
        </p:txBody>
      </p:sp>
      <p:sp>
        <p:nvSpPr>
          <p:cNvPr id="4" name="Footer Placeholder 3"/>
          <p:cNvSpPr>
            <a:spLocks noGrp="1"/>
          </p:cNvSpPr>
          <p:nvPr>
            <p:ph type="ftr" sz="quarter" idx="11"/>
          </p:nvPr>
        </p:nvSpPr>
        <p:spPr/>
        <p:txBody>
          <a:bodyPr/>
          <a:lstStyle/>
          <a:p>
            <a:r>
              <a:rPr lang="en-US" smtClean="0"/>
              <a:t>2019 ASCCC Curriculum Institute</a:t>
            </a:r>
            <a:endParaRPr lang="en-US"/>
          </a:p>
        </p:txBody>
      </p:sp>
      <p:sp>
        <p:nvSpPr>
          <p:cNvPr id="5" name="Slide Number Placeholder 4"/>
          <p:cNvSpPr>
            <a:spLocks noGrp="1"/>
          </p:cNvSpPr>
          <p:nvPr>
            <p:ph type="sldNum" sz="quarter" idx="12"/>
          </p:nvPr>
        </p:nvSpPr>
        <p:spPr/>
        <p:txBody>
          <a:bodyPr/>
          <a:lstStyle/>
          <a:p>
            <a:fld id="{6581AD80-7676-4618-A0C4-FC41702A4599}" type="slidenum">
              <a:rPr lang="en-US" smtClean="0"/>
              <a:t>‹#›</a:t>
            </a:fld>
            <a:endParaRPr lang="en-US"/>
          </a:p>
        </p:txBody>
      </p:sp>
    </p:spTree>
    <p:extLst>
      <p:ext uri="{BB962C8B-B14F-4D97-AF65-F5344CB8AC3E}">
        <p14:creationId xmlns:p14="http://schemas.microsoft.com/office/powerpoint/2010/main" val="1646260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A621768-4775-4FE8-B5B8-D183C83D0F4C}" type="datetime1">
              <a:rPr lang="en-US" smtClean="0"/>
              <a:t>7/9/2019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2019 ASCCC Curriculum Institute</a:t>
            </a:r>
            <a:endParaRPr lang="en-US"/>
          </a:p>
        </p:txBody>
      </p:sp>
      <p:sp>
        <p:nvSpPr>
          <p:cNvPr id="9" name="Slide Number Placeholder 8"/>
          <p:cNvSpPr>
            <a:spLocks noGrp="1"/>
          </p:cNvSpPr>
          <p:nvPr>
            <p:ph type="sldNum" sz="quarter" idx="12"/>
          </p:nvPr>
        </p:nvSpPr>
        <p:spPr/>
        <p:txBody>
          <a:bodyPr/>
          <a:lstStyle/>
          <a:p>
            <a:fld id="{6581AD80-7676-4618-A0C4-FC41702A4599}" type="slidenum">
              <a:rPr lang="en-US" smtClean="0"/>
              <a:t>‹#›</a:t>
            </a:fld>
            <a:endParaRPr lang="en-US"/>
          </a:p>
        </p:txBody>
      </p:sp>
    </p:spTree>
    <p:extLst>
      <p:ext uri="{BB962C8B-B14F-4D97-AF65-F5344CB8AC3E}">
        <p14:creationId xmlns:p14="http://schemas.microsoft.com/office/powerpoint/2010/main" val="684058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1E8EAA-7EB9-4A29-A1BF-446CCE45B064}" type="datetime1">
              <a:rPr lang="en-US" smtClean="0"/>
              <a:t>7/9/2019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smtClean="0"/>
              <a:t>2019 ASCCC Curriculum Institute</a:t>
            </a: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581AD80-7676-4618-A0C4-FC41702A4599}" type="slidenum">
              <a:rPr lang="en-US" smtClean="0"/>
              <a:t>‹#›</a:t>
            </a:fld>
            <a:endParaRPr lang="en-US"/>
          </a:p>
        </p:txBody>
      </p:sp>
    </p:spTree>
    <p:extLst>
      <p:ext uri="{BB962C8B-B14F-4D97-AF65-F5344CB8AC3E}">
        <p14:creationId xmlns:p14="http://schemas.microsoft.com/office/powerpoint/2010/main" val="4120300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1D8F35F-4278-43C9-B68D-D5D9D469CB4B}" type="datetime1">
              <a:rPr lang="en-US" smtClean="0"/>
              <a:t>7/9/2019</a:t>
            </a:fld>
            <a:endParaRPr lang="en-US"/>
          </a:p>
        </p:txBody>
      </p:sp>
      <p:sp>
        <p:nvSpPr>
          <p:cNvPr id="6" name="Footer Placeholder 5"/>
          <p:cNvSpPr>
            <a:spLocks noGrp="1"/>
          </p:cNvSpPr>
          <p:nvPr>
            <p:ph type="ftr" sz="quarter" idx="11"/>
          </p:nvPr>
        </p:nvSpPr>
        <p:spPr/>
        <p:txBody>
          <a:bodyPr/>
          <a:lstStyle/>
          <a:p>
            <a:r>
              <a:rPr lang="en-US" smtClean="0"/>
              <a:t>2019 ASCCC Curriculum Institute</a:t>
            </a:r>
            <a:endParaRPr lang="en-US"/>
          </a:p>
        </p:txBody>
      </p:sp>
      <p:sp>
        <p:nvSpPr>
          <p:cNvPr id="7" name="Slide Number Placeholder 6"/>
          <p:cNvSpPr>
            <a:spLocks noGrp="1"/>
          </p:cNvSpPr>
          <p:nvPr>
            <p:ph type="sldNum" sz="quarter" idx="12"/>
          </p:nvPr>
        </p:nvSpPr>
        <p:spPr/>
        <p:txBody>
          <a:bodyPr/>
          <a:lstStyle/>
          <a:p>
            <a:fld id="{6581AD80-7676-4618-A0C4-FC41702A4599}" type="slidenum">
              <a:rPr lang="en-US" smtClean="0"/>
              <a:t>‹#›</a:t>
            </a:fld>
            <a:endParaRPr lang="en-US"/>
          </a:p>
        </p:txBody>
      </p:sp>
    </p:spTree>
    <p:extLst>
      <p:ext uri="{BB962C8B-B14F-4D97-AF65-F5344CB8AC3E}">
        <p14:creationId xmlns:p14="http://schemas.microsoft.com/office/powerpoint/2010/main" val="3032005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48A8810-F90C-4F42-BC13-70B9FBA31269}" type="datetime1">
              <a:rPr lang="en-US" smtClean="0"/>
              <a:t>7/9/2019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2019 ASCCC Curriculum Institute</a:t>
            </a:r>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581AD80-7676-4618-A0C4-FC41702A459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488846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www.benefits.va.gov/GIBILL/docs/SCO/General.pdf"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normAutofit/>
          </a:bodyPr>
          <a:lstStyle/>
          <a:p>
            <a:pPr algn="ctr">
              <a:lnSpc>
                <a:spcPct val="100000"/>
              </a:lnSpc>
              <a:spcBef>
                <a:spcPts val="3600"/>
              </a:spcBef>
            </a:pPr>
            <a:r>
              <a:rPr lang="en-US" sz="3600" b="1" dirty="0" smtClean="0">
                <a:latin typeface="Georgia" panose="02040502050405020303" pitchFamily="18" charset="0"/>
              </a:rPr>
              <a:t>CURRICULUM AND PUBLIC DOCUMENTS</a:t>
            </a:r>
            <a:br>
              <a:rPr lang="en-US" sz="3600" b="1" dirty="0" smtClean="0">
                <a:latin typeface="Georgia" panose="02040502050405020303" pitchFamily="18" charset="0"/>
              </a:rPr>
            </a:br>
            <a:r>
              <a:rPr lang="en-US" sz="3600" b="1" dirty="0" smtClean="0">
                <a:latin typeface="Georgia" panose="02040502050405020303" pitchFamily="18" charset="0"/>
              </a:rPr>
              <a:t/>
            </a:r>
            <a:br>
              <a:rPr lang="en-US" sz="3600" b="1" dirty="0" smtClean="0">
                <a:latin typeface="Georgia" panose="02040502050405020303" pitchFamily="18" charset="0"/>
              </a:rPr>
            </a:br>
            <a:r>
              <a:rPr lang="en-US" sz="2800" b="1" dirty="0" smtClean="0">
                <a:latin typeface="Georgia" panose="02040502050405020303" pitchFamily="18" charset="0"/>
              </a:rPr>
              <a:t>CATALOGS, CLASS SCHEDULES, AND MORE</a:t>
            </a:r>
            <a:endParaRPr lang="en-US" sz="2800" b="1" dirty="0">
              <a:latin typeface="Georgia" panose="02040502050405020303" pitchFamily="18" charset="0"/>
            </a:endParaRPr>
          </a:p>
        </p:txBody>
      </p:sp>
      <p:sp>
        <p:nvSpPr>
          <p:cNvPr id="3" name="Presenters"/>
          <p:cNvSpPr>
            <a:spLocks noGrp="1"/>
          </p:cNvSpPr>
          <p:nvPr>
            <p:ph type="subTitle" idx="1"/>
          </p:nvPr>
        </p:nvSpPr>
        <p:spPr>
          <a:xfrm>
            <a:off x="1100051" y="4751707"/>
            <a:ext cx="10058400" cy="1143000"/>
          </a:xfrm>
        </p:spPr>
        <p:txBody>
          <a:bodyPr>
            <a:normAutofit fontScale="92500" lnSpcReduction="10000"/>
          </a:bodyPr>
          <a:lstStyle/>
          <a:p>
            <a:r>
              <a:rPr lang="en-US" sz="2000" b="1" dirty="0">
                <a:latin typeface="Georgia" panose="02040502050405020303" pitchFamily="18" charset="0"/>
              </a:rPr>
              <a:t>Karen </a:t>
            </a:r>
            <a:r>
              <a:rPr lang="en-US" sz="2000" b="1" dirty="0" err="1">
                <a:latin typeface="Georgia" panose="02040502050405020303" pitchFamily="18" charset="0"/>
              </a:rPr>
              <a:t>Daar</a:t>
            </a:r>
            <a:r>
              <a:rPr lang="en-US" sz="2000" b="1" dirty="0">
                <a:latin typeface="Georgia" panose="02040502050405020303" pitchFamily="18" charset="0"/>
              </a:rPr>
              <a:t>, Los Angeles Valley College</a:t>
            </a:r>
          </a:p>
          <a:p>
            <a:r>
              <a:rPr lang="en-US" sz="2000" b="1" dirty="0">
                <a:latin typeface="Georgia" panose="02040502050405020303" pitchFamily="18" charset="0"/>
              </a:rPr>
              <a:t>Stephanie Di Alto, Saddleback College</a:t>
            </a:r>
          </a:p>
          <a:p>
            <a:r>
              <a:rPr lang="en-US" sz="2000" b="1" dirty="0">
                <a:latin typeface="Georgia" panose="02040502050405020303" pitchFamily="18" charset="0"/>
              </a:rPr>
              <a:t>Nili Kirschner, ASCCC Curriculum </a:t>
            </a:r>
            <a:r>
              <a:rPr lang="en-US" sz="2000" b="1" dirty="0" smtClean="0">
                <a:latin typeface="Georgia" panose="02040502050405020303" pitchFamily="18" charset="0"/>
              </a:rPr>
              <a:t>Committee</a:t>
            </a:r>
          </a:p>
        </p:txBody>
      </p:sp>
      <p:sp>
        <p:nvSpPr>
          <p:cNvPr id="6" name="Footer"/>
          <p:cNvSpPr>
            <a:spLocks noGrp="1"/>
          </p:cNvSpPr>
          <p:nvPr>
            <p:ph type="ftr" sz="quarter" idx="11"/>
          </p:nvPr>
        </p:nvSpPr>
        <p:spPr/>
        <p:txBody>
          <a:bodyPr/>
          <a:lstStyle/>
          <a:p>
            <a:r>
              <a:rPr lang="en-US" sz="1200" b="1" dirty="0" smtClean="0">
                <a:latin typeface="Georgia" panose="02040502050405020303" pitchFamily="18" charset="0"/>
              </a:rPr>
              <a:t>2019 ASCCC Curriculum Institute</a:t>
            </a:r>
            <a:endParaRPr lang="en-US" sz="1200" b="1" dirty="0">
              <a:latin typeface="Georgia" panose="02040502050405020303" pitchFamily="18" charset="0"/>
            </a:endParaRPr>
          </a:p>
        </p:txBody>
      </p:sp>
      <p:pic>
        <p:nvPicPr>
          <p:cNvPr id="1026" name="Logo" descr="Academic Senate for California Community Colleges - Celebrating 50 years" title="ASCCC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58211" y="353381"/>
            <a:ext cx="4475902" cy="8301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89578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ing"/>
          <p:cNvSpPr>
            <a:spLocks noGrp="1"/>
          </p:cNvSpPr>
          <p:nvPr>
            <p:ph type="title" idx="4294967295"/>
          </p:nvPr>
        </p:nvSpPr>
        <p:spPr>
          <a:xfrm>
            <a:off x="1068387" y="177099"/>
            <a:ext cx="10058400" cy="968375"/>
          </a:xfrm>
        </p:spPr>
        <p:txBody>
          <a:bodyPr>
            <a:normAutofit/>
          </a:bodyPr>
          <a:lstStyle/>
          <a:p>
            <a:pPr algn="ctr"/>
            <a:r>
              <a:rPr lang="en-US" sz="3600" dirty="0" smtClean="0">
                <a:latin typeface="Georgia" panose="02040502050405020303" pitchFamily="18" charset="0"/>
              </a:rPr>
              <a:t>Catalog Publication Requirements</a:t>
            </a:r>
            <a:endParaRPr lang="en-US" sz="3600" dirty="0">
              <a:latin typeface="Georgia" panose="02040502050405020303" pitchFamily="18" charset="0"/>
            </a:endParaRPr>
          </a:p>
        </p:txBody>
      </p:sp>
      <p:sp>
        <p:nvSpPr>
          <p:cNvPr id="3" name="Body"/>
          <p:cNvSpPr>
            <a:spLocks noGrp="1"/>
          </p:cNvSpPr>
          <p:nvPr>
            <p:ph idx="4294967295"/>
          </p:nvPr>
        </p:nvSpPr>
        <p:spPr>
          <a:xfrm>
            <a:off x="1173018" y="1417782"/>
            <a:ext cx="10058400" cy="4497388"/>
          </a:xfrm>
        </p:spPr>
        <p:txBody>
          <a:bodyPr>
            <a:noAutofit/>
          </a:bodyPr>
          <a:lstStyle/>
          <a:p>
            <a:pPr lvl="1">
              <a:buFont typeface="Arial" panose="020B0604020202020204" pitchFamily="34" charset="0"/>
              <a:buChar char="•"/>
            </a:pPr>
            <a:r>
              <a:rPr lang="en-US" dirty="0" smtClean="0">
                <a:latin typeface="Georgia" panose="02040502050405020303" pitchFamily="18" charset="0"/>
              </a:rPr>
              <a:t>Access </a:t>
            </a:r>
            <a:r>
              <a:rPr lang="en-US" dirty="0">
                <a:latin typeface="Georgia" panose="02040502050405020303" pitchFamily="18" charset="0"/>
              </a:rPr>
              <a:t>statement </a:t>
            </a:r>
            <a:r>
              <a:rPr lang="en-US" dirty="0" smtClean="0">
                <a:latin typeface="Georgia" panose="02040502050405020303" pitchFamily="18" charset="0"/>
              </a:rPr>
              <a:t>(§§ 51006, 58108)</a:t>
            </a:r>
            <a:endParaRPr lang="en-US" dirty="0">
              <a:latin typeface="Georgia" panose="02040502050405020303" pitchFamily="18" charset="0"/>
            </a:endParaRPr>
          </a:p>
          <a:p>
            <a:pPr lvl="1">
              <a:buFont typeface="Arial" panose="020B0604020202020204" pitchFamily="34" charset="0"/>
              <a:buChar char="•"/>
            </a:pPr>
            <a:r>
              <a:rPr lang="en-US" dirty="0" smtClean="0">
                <a:latin typeface="Georgia" panose="02040502050405020303" pitchFamily="18" charset="0"/>
              </a:rPr>
              <a:t>Cleary Act Information (info on where to access campus crime statistics)</a:t>
            </a:r>
          </a:p>
          <a:p>
            <a:pPr lvl="1">
              <a:buFont typeface="Arial" panose="020B0604020202020204" pitchFamily="34" charset="0"/>
              <a:buChar char="•"/>
            </a:pPr>
            <a:r>
              <a:rPr lang="en-US" dirty="0" smtClean="0">
                <a:latin typeface="Georgia" panose="02040502050405020303" pitchFamily="18" charset="0"/>
              </a:rPr>
              <a:t>Policies</a:t>
            </a:r>
          </a:p>
          <a:p>
            <a:pPr lvl="3"/>
            <a:r>
              <a:rPr lang="en-US" sz="1800" dirty="0" smtClean="0">
                <a:latin typeface="Georgia" panose="02040502050405020303" pitchFamily="18" charset="0"/>
              </a:rPr>
              <a:t>Probation/Dismissal/Reinstatement (§55034)</a:t>
            </a:r>
          </a:p>
          <a:p>
            <a:pPr lvl="3"/>
            <a:r>
              <a:rPr lang="en-US" sz="1800" dirty="0" smtClean="0">
                <a:latin typeface="Georgia" panose="02040502050405020303" pitchFamily="18" charset="0"/>
              </a:rPr>
              <a:t>Student Conduct</a:t>
            </a:r>
          </a:p>
          <a:p>
            <a:pPr lvl="3"/>
            <a:r>
              <a:rPr lang="en-US" sz="1800" dirty="0" smtClean="0">
                <a:latin typeface="Georgia" panose="02040502050405020303" pitchFamily="18" charset="0"/>
              </a:rPr>
              <a:t>Catalog Rights (§40401)</a:t>
            </a:r>
          </a:p>
          <a:p>
            <a:pPr lvl="3"/>
            <a:r>
              <a:rPr lang="en-US" sz="1800" dirty="0" smtClean="0">
                <a:latin typeface="Georgia" panose="02040502050405020303" pitchFamily="18" charset="0"/>
              </a:rPr>
              <a:t>Degree, General Education, and Certificate </a:t>
            </a:r>
            <a:r>
              <a:rPr lang="en-US" sz="1800" dirty="0">
                <a:latin typeface="Georgia" panose="02040502050405020303" pitchFamily="18" charset="0"/>
              </a:rPr>
              <a:t>Requirements </a:t>
            </a:r>
            <a:r>
              <a:rPr lang="en-US" sz="1800" dirty="0" smtClean="0">
                <a:latin typeface="Georgia" panose="02040502050405020303" pitchFamily="18" charset="0"/>
              </a:rPr>
              <a:t>(§55063, §55070)</a:t>
            </a:r>
          </a:p>
          <a:p>
            <a:pPr lvl="3"/>
            <a:r>
              <a:rPr lang="en-US" sz="1800" dirty="0" smtClean="0">
                <a:latin typeface="Georgia" panose="02040502050405020303" pitchFamily="18" charset="0"/>
              </a:rPr>
              <a:t>FERPA/Directory Information</a:t>
            </a:r>
          </a:p>
          <a:p>
            <a:pPr lvl="3"/>
            <a:r>
              <a:rPr lang="en-US" sz="1800" dirty="0" smtClean="0">
                <a:latin typeface="Georgia" panose="02040502050405020303" pitchFamily="18" charset="0"/>
              </a:rPr>
              <a:t>BOG Fee Waiver eligibility (§58621)</a:t>
            </a:r>
          </a:p>
          <a:p>
            <a:pPr lvl="3"/>
            <a:r>
              <a:rPr lang="en-US" sz="1800" dirty="0" smtClean="0">
                <a:latin typeface="Georgia" panose="02040502050405020303" pitchFamily="18" charset="0"/>
              </a:rPr>
              <a:t>Grading </a:t>
            </a:r>
            <a:r>
              <a:rPr lang="en-US" sz="1800" dirty="0">
                <a:latin typeface="Georgia" panose="02040502050405020303" pitchFamily="18" charset="0"/>
              </a:rPr>
              <a:t>Policies </a:t>
            </a:r>
            <a:r>
              <a:rPr lang="en-US" sz="1800" dirty="0" smtClean="0">
                <a:latin typeface="Georgia" panose="02040502050405020303" pitchFamily="18" charset="0"/>
              </a:rPr>
              <a:t>(§55023)</a:t>
            </a:r>
          </a:p>
          <a:p>
            <a:pPr lvl="3"/>
            <a:r>
              <a:rPr lang="en-US" sz="1800" dirty="0" smtClean="0">
                <a:latin typeface="Georgia" panose="02040502050405020303" pitchFamily="18" charset="0"/>
              </a:rPr>
              <a:t>Grade </a:t>
            </a:r>
            <a:r>
              <a:rPr lang="en-US" sz="1800" dirty="0">
                <a:latin typeface="Georgia" panose="02040502050405020303" pitchFamily="18" charset="0"/>
              </a:rPr>
              <a:t>Challenge </a:t>
            </a:r>
            <a:r>
              <a:rPr lang="en-US" sz="1800" dirty="0" smtClean="0">
                <a:latin typeface="Georgia" panose="02040502050405020303" pitchFamily="18" charset="0"/>
              </a:rPr>
              <a:t>(§55025)</a:t>
            </a:r>
          </a:p>
          <a:p>
            <a:pPr lvl="3"/>
            <a:r>
              <a:rPr lang="en-US" sz="1800" dirty="0" smtClean="0">
                <a:latin typeface="Georgia" panose="02040502050405020303" pitchFamily="18" charset="0"/>
              </a:rPr>
              <a:t>Criteria for Withdrawal and Procedures to Accomplish It (§55024)</a:t>
            </a:r>
          </a:p>
          <a:p>
            <a:pPr lvl="3"/>
            <a:r>
              <a:rPr lang="en-US" sz="1800" dirty="0" smtClean="0">
                <a:latin typeface="Georgia" panose="02040502050405020303" pitchFamily="18" charset="0"/>
              </a:rPr>
              <a:t>Registration and Enrollment Procedures (§58108)</a:t>
            </a:r>
          </a:p>
          <a:p>
            <a:pPr lvl="3"/>
            <a:r>
              <a:rPr lang="en-US" sz="1800" dirty="0" smtClean="0">
                <a:latin typeface="Georgia" panose="02040502050405020303" pitchFamily="18" charset="0"/>
              </a:rPr>
              <a:t>Academic Policies, Petition Processes, and Exceptions</a:t>
            </a:r>
          </a:p>
        </p:txBody>
      </p:sp>
      <p:sp>
        <p:nvSpPr>
          <p:cNvPr id="9" name="Footer"/>
          <p:cNvSpPr>
            <a:spLocks noGrp="1"/>
          </p:cNvSpPr>
          <p:nvPr>
            <p:ph type="ftr" sz="quarter" idx="11"/>
          </p:nvPr>
        </p:nvSpPr>
        <p:spPr/>
        <p:txBody>
          <a:bodyPr/>
          <a:lstStyle/>
          <a:p>
            <a:r>
              <a:rPr lang="en-US" sz="1200" b="1" dirty="0" smtClean="0">
                <a:latin typeface="Georgia" panose="02040502050405020303" pitchFamily="18" charset="0"/>
              </a:rPr>
              <a:t>2019 ASCCC Curriculum Institute</a:t>
            </a:r>
            <a:endParaRPr lang="en-US" sz="1200" b="1" dirty="0">
              <a:latin typeface="Georgia" panose="02040502050405020303" pitchFamily="18" charset="0"/>
            </a:endParaRPr>
          </a:p>
        </p:txBody>
      </p:sp>
    </p:spTree>
    <p:extLst>
      <p:ext uri="{BB962C8B-B14F-4D97-AF65-F5344CB8AC3E}">
        <p14:creationId xmlns:p14="http://schemas.microsoft.com/office/powerpoint/2010/main" val="25760630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ing"/>
          <p:cNvSpPr>
            <a:spLocks noGrp="1"/>
          </p:cNvSpPr>
          <p:nvPr>
            <p:ph type="title" idx="4294967295"/>
          </p:nvPr>
        </p:nvSpPr>
        <p:spPr>
          <a:xfrm>
            <a:off x="886691" y="130320"/>
            <a:ext cx="10058400" cy="828675"/>
          </a:xfrm>
        </p:spPr>
        <p:txBody>
          <a:bodyPr>
            <a:normAutofit/>
          </a:bodyPr>
          <a:lstStyle/>
          <a:p>
            <a:pPr algn="ctr"/>
            <a:r>
              <a:rPr lang="en-US" sz="3600" dirty="0" smtClean="0">
                <a:latin typeface="Georgia" panose="02040502050405020303" pitchFamily="18" charset="0"/>
              </a:rPr>
              <a:t>Schedule of Classes</a:t>
            </a:r>
            <a:endParaRPr lang="en-US" sz="3600" dirty="0">
              <a:latin typeface="Georgia" panose="02040502050405020303" pitchFamily="18" charset="0"/>
            </a:endParaRPr>
          </a:p>
        </p:txBody>
      </p:sp>
      <p:sp>
        <p:nvSpPr>
          <p:cNvPr id="3" name="Body"/>
          <p:cNvSpPr>
            <a:spLocks noGrp="1"/>
          </p:cNvSpPr>
          <p:nvPr>
            <p:ph idx="4294967295"/>
          </p:nvPr>
        </p:nvSpPr>
        <p:spPr>
          <a:xfrm>
            <a:off x="979055" y="958995"/>
            <a:ext cx="10515600" cy="5292725"/>
          </a:xfrm>
        </p:spPr>
        <p:txBody>
          <a:bodyPr>
            <a:normAutofit lnSpcReduction="10000"/>
          </a:bodyPr>
          <a:lstStyle/>
          <a:p>
            <a:r>
              <a:rPr lang="en-US" dirty="0" smtClean="0">
                <a:latin typeface="Georgia" panose="02040502050405020303" pitchFamily="18" charset="0"/>
              </a:rPr>
              <a:t>Per CCCCO should include all relevant information students need to enroll, including:</a:t>
            </a:r>
          </a:p>
          <a:p>
            <a:pPr marL="0" indent="0">
              <a:buNone/>
            </a:pPr>
            <a:endParaRPr lang="en-US" sz="500" dirty="0" smtClean="0">
              <a:latin typeface="Georgia" panose="02040502050405020303" pitchFamily="18" charset="0"/>
            </a:endParaRPr>
          </a:p>
          <a:p>
            <a:pPr lvl="1">
              <a:buFont typeface="Arial" panose="020B0604020202020204" pitchFamily="34" charset="0"/>
              <a:buChar char="•"/>
            </a:pPr>
            <a:r>
              <a:rPr lang="en-US" dirty="0" smtClean="0">
                <a:latin typeface="Georgia" panose="02040502050405020303" pitchFamily="18" charset="0"/>
              </a:rPr>
              <a:t>Day, time, location, and duration of courses</a:t>
            </a:r>
          </a:p>
          <a:p>
            <a:pPr lvl="3"/>
            <a:r>
              <a:rPr lang="en-US" sz="1600" dirty="0" smtClean="0">
                <a:latin typeface="Georgia" panose="02040502050405020303" pitchFamily="18" charset="0"/>
              </a:rPr>
              <a:t>Including TBA hours and designated location (Legal Advisory 08-02)</a:t>
            </a:r>
          </a:p>
          <a:p>
            <a:pPr marL="914400" lvl="2" indent="0">
              <a:buNone/>
            </a:pPr>
            <a:endParaRPr lang="en-US" dirty="0" smtClean="0">
              <a:latin typeface="Georgia" panose="02040502050405020303" pitchFamily="18" charset="0"/>
            </a:endParaRPr>
          </a:p>
          <a:p>
            <a:r>
              <a:rPr lang="en-US" dirty="0" smtClean="0">
                <a:latin typeface="Georgia" panose="02040502050405020303" pitchFamily="18" charset="0"/>
              </a:rPr>
              <a:t>Suggested elements for the benefit of students:</a:t>
            </a:r>
          </a:p>
          <a:p>
            <a:pPr marL="914400" lvl="2" indent="0">
              <a:buNone/>
            </a:pPr>
            <a:endParaRPr lang="en-US" sz="500" dirty="0" smtClean="0">
              <a:latin typeface="Georgia" panose="02040502050405020303" pitchFamily="18" charset="0"/>
            </a:endParaRPr>
          </a:p>
          <a:p>
            <a:pPr lvl="1">
              <a:buFont typeface="Arial" panose="020B0604020202020204" pitchFamily="34" charset="0"/>
              <a:buChar char="•"/>
            </a:pPr>
            <a:r>
              <a:rPr lang="en-US" dirty="0" smtClean="0">
                <a:latin typeface="Georgia" panose="02040502050405020303" pitchFamily="18" charset="0"/>
              </a:rPr>
              <a:t>Important dates and deadlines</a:t>
            </a:r>
          </a:p>
          <a:p>
            <a:pPr lvl="3"/>
            <a:r>
              <a:rPr lang="en-US" sz="1600" dirty="0" smtClean="0">
                <a:latin typeface="Georgia" panose="02040502050405020303" pitchFamily="18" charset="0"/>
              </a:rPr>
              <a:t>Including application dates, registration dates (priority, continuing, new, high school, etc.), final exam dates, last day to add/drop courses, last day to change grading option, campus holidays and closure dates</a:t>
            </a:r>
          </a:p>
          <a:p>
            <a:pPr marL="914400" lvl="2" indent="0">
              <a:buNone/>
            </a:pPr>
            <a:endParaRPr lang="en-US" sz="500" dirty="0" smtClean="0">
              <a:latin typeface="Georgia" panose="02040502050405020303" pitchFamily="18" charset="0"/>
            </a:endParaRPr>
          </a:p>
          <a:p>
            <a:pPr lvl="1">
              <a:buFont typeface="Arial" panose="020B0604020202020204" pitchFamily="34" charset="0"/>
              <a:buChar char="•"/>
            </a:pPr>
            <a:r>
              <a:rPr lang="en-US" dirty="0" smtClean="0">
                <a:latin typeface="Georgia" panose="02040502050405020303" pitchFamily="18" charset="0"/>
              </a:rPr>
              <a:t>Fee and payment information</a:t>
            </a:r>
          </a:p>
          <a:p>
            <a:pPr lvl="3"/>
            <a:r>
              <a:rPr lang="en-US" sz="1600" dirty="0" smtClean="0">
                <a:latin typeface="Georgia" panose="02040502050405020303" pitchFamily="18" charset="0"/>
              </a:rPr>
              <a:t>Enrollment fees, out-of-state/international student tuition fees, fee waivers, materials fees, field trip fees, health fees, parking fees, payment deadlines</a:t>
            </a:r>
          </a:p>
          <a:p>
            <a:pPr marL="914400" lvl="2" indent="0">
              <a:buNone/>
            </a:pPr>
            <a:endParaRPr lang="en-US" sz="500" dirty="0" smtClean="0">
              <a:latin typeface="Georgia" panose="02040502050405020303" pitchFamily="18" charset="0"/>
            </a:endParaRPr>
          </a:p>
          <a:p>
            <a:pPr lvl="1">
              <a:buFont typeface="Arial" panose="020B0604020202020204" pitchFamily="34" charset="0"/>
              <a:buChar char="•"/>
            </a:pPr>
            <a:r>
              <a:rPr lang="en-US" dirty="0" smtClean="0">
                <a:latin typeface="Georgia" panose="02040502050405020303" pitchFamily="18" charset="0"/>
              </a:rPr>
              <a:t>Prerequisite information</a:t>
            </a:r>
          </a:p>
          <a:p>
            <a:pPr marL="628650" lvl="1" indent="-171450">
              <a:buFont typeface="Arial" panose="020B0604020202020204" pitchFamily="34" charset="0"/>
              <a:buChar char="•"/>
            </a:pPr>
            <a:endParaRPr lang="en-US" sz="500" dirty="0" smtClean="0">
              <a:latin typeface="Georgia" panose="02040502050405020303" pitchFamily="18" charset="0"/>
            </a:endParaRPr>
          </a:p>
          <a:p>
            <a:pPr lvl="1">
              <a:buFont typeface="Arial" panose="020B0604020202020204" pitchFamily="34" charset="0"/>
              <a:buChar char="•"/>
            </a:pPr>
            <a:r>
              <a:rPr lang="en-US" dirty="0" smtClean="0">
                <a:latin typeface="Georgia" panose="02040502050405020303" pitchFamily="18" charset="0"/>
              </a:rPr>
              <a:t>Cleary Act information (info on where to access crime statistics)</a:t>
            </a:r>
          </a:p>
          <a:p>
            <a:pPr marL="628650" lvl="1" indent="-171450">
              <a:buFont typeface="Arial" panose="020B0604020202020204" pitchFamily="34" charset="0"/>
              <a:buChar char="•"/>
            </a:pPr>
            <a:endParaRPr lang="en-US" sz="500" dirty="0" smtClean="0">
              <a:latin typeface="Georgia" panose="02040502050405020303" pitchFamily="18" charset="0"/>
            </a:endParaRPr>
          </a:p>
          <a:p>
            <a:pPr lvl="1">
              <a:buFont typeface="Arial" panose="020B0604020202020204" pitchFamily="34" charset="0"/>
              <a:buChar char="•"/>
            </a:pPr>
            <a:r>
              <a:rPr lang="en-US" dirty="0" smtClean="0">
                <a:latin typeface="Georgia" panose="02040502050405020303" pitchFamily="18" charset="0"/>
              </a:rPr>
              <a:t>Access statement</a:t>
            </a:r>
          </a:p>
        </p:txBody>
      </p:sp>
      <p:sp>
        <p:nvSpPr>
          <p:cNvPr id="4" name="Footer"/>
          <p:cNvSpPr>
            <a:spLocks noGrp="1"/>
          </p:cNvSpPr>
          <p:nvPr>
            <p:ph type="ftr" sz="quarter" idx="11"/>
          </p:nvPr>
        </p:nvSpPr>
        <p:spPr/>
        <p:txBody>
          <a:bodyPr/>
          <a:lstStyle/>
          <a:p>
            <a:r>
              <a:rPr lang="en-US" sz="1200" b="1" dirty="0" smtClean="0">
                <a:latin typeface="Georgia" panose="02040502050405020303" pitchFamily="18" charset="0"/>
              </a:rPr>
              <a:t>2019 ASCCC Curriculum Institute</a:t>
            </a:r>
            <a:endParaRPr lang="en-US" sz="1200" b="1" dirty="0">
              <a:latin typeface="Georgia" panose="02040502050405020303" pitchFamily="18" charset="0"/>
            </a:endParaRPr>
          </a:p>
        </p:txBody>
      </p:sp>
    </p:spTree>
    <p:extLst>
      <p:ext uri="{BB962C8B-B14F-4D97-AF65-F5344CB8AC3E}">
        <p14:creationId xmlns:p14="http://schemas.microsoft.com/office/powerpoint/2010/main" val="2842947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ing"/>
          <p:cNvSpPr>
            <a:spLocks noGrp="1"/>
          </p:cNvSpPr>
          <p:nvPr>
            <p:ph type="title" idx="4294967295"/>
          </p:nvPr>
        </p:nvSpPr>
        <p:spPr>
          <a:xfrm>
            <a:off x="923636" y="287338"/>
            <a:ext cx="10058400" cy="920750"/>
          </a:xfrm>
        </p:spPr>
        <p:txBody>
          <a:bodyPr>
            <a:normAutofit/>
          </a:bodyPr>
          <a:lstStyle/>
          <a:p>
            <a:pPr algn="ctr"/>
            <a:r>
              <a:rPr lang="en-US" sz="3600" dirty="0" smtClean="0">
                <a:latin typeface="Georgia" panose="02040502050405020303" pitchFamily="18" charset="0"/>
              </a:rPr>
              <a:t>Special Considerations: Open Enrollment</a:t>
            </a:r>
            <a:endParaRPr lang="en-US" sz="3600" dirty="0">
              <a:latin typeface="Georgia" panose="02040502050405020303" pitchFamily="18" charset="0"/>
            </a:endParaRPr>
          </a:p>
        </p:txBody>
      </p:sp>
      <p:sp>
        <p:nvSpPr>
          <p:cNvPr id="5" name="Body"/>
          <p:cNvSpPr>
            <a:spLocks noGrp="1"/>
          </p:cNvSpPr>
          <p:nvPr>
            <p:ph idx="4294967295"/>
          </p:nvPr>
        </p:nvSpPr>
        <p:spPr>
          <a:xfrm>
            <a:off x="923636" y="1824955"/>
            <a:ext cx="10515600" cy="4017963"/>
          </a:xfrm>
        </p:spPr>
        <p:txBody>
          <a:bodyPr>
            <a:normAutofit fontScale="92500" lnSpcReduction="10000"/>
          </a:bodyPr>
          <a:lstStyle/>
          <a:p>
            <a:pPr>
              <a:lnSpc>
                <a:spcPct val="100000"/>
              </a:lnSpc>
              <a:spcAft>
                <a:spcPts val="1200"/>
              </a:spcAft>
            </a:pPr>
            <a:r>
              <a:rPr lang="en-US" sz="2400" dirty="0" smtClean="0">
                <a:latin typeface="Georgia" panose="02040502050405020303" pitchFamily="18" charset="0"/>
              </a:rPr>
              <a:t>Title 5 §58104</a:t>
            </a:r>
            <a:r>
              <a:rPr lang="en-US" sz="2400" dirty="0">
                <a:latin typeface="Georgia" panose="02040502050405020303" pitchFamily="18" charset="0"/>
              </a:rPr>
              <a:t>: Courses must be published in the official </a:t>
            </a:r>
            <a:r>
              <a:rPr lang="en-US" sz="2400" b="1" dirty="0">
                <a:latin typeface="Georgia" panose="02040502050405020303" pitchFamily="18" charset="0"/>
              </a:rPr>
              <a:t>catalog and/or addenda and listed in the schedule of classes</a:t>
            </a:r>
            <a:r>
              <a:rPr lang="en-US" sz="2400" b="1" dirty="0" smtClean="0">
                <a:latin typeface="Georgia" panose="02040502050405020303" pitchFamily="18" charset="0"/>
              </a:rPr>
              <a:t>.</a:t>
            </a:r>
          </a:p>
          <a:p>
            <a:pPr lvl="1">
              <a:lnSpc>
                <a:spcPct val="100000"/>
              </a:lnSpc>
              <a:spcAft>
                <a:spcPts val="1200"/>
              </a:spcAft>
              <a:buFont typeface="Arial" panose="020B0604020202020204" pitchFamily="34" charset="0"/>
              <a:buChar char="•"/>
            </a:pPr>
            <a:r>
              <a:rPr lang="en-US" sz="2000" dirty="0" smtClean="0">
                <a:latin typeface="Georgia" panose="02040502050405020303" pitchFamily="18" charset="0"/>
              </a:rPr>
              <a:t>Rationale: To ensure courses meet open enrollment regulations (§51006); if courses are not broadly advertised then they are only available to those students who happen to become aware of them and therefore the courses are not open</a:t>
            </a:r>
          </a:p>
          <a:p>
            <a:pPr lvl="1">
              <a:lnSpc>
                <a:spcPct val="100000"/>
              </a:lnSpc>
              <a:spcAft>
                <a:spcPts val="1200"/>
              </a:spcAft>
              <a:buFont typeface="Arial" panose="020B0604020202020204" pitchFamily="34" charset="0"/>
              <a:buChar char="•"/>
            </a:pPr>
            <a:r>
              <a:rPr lang="en-US" sz="2000" dirty="0" smtClean="0">
                <a:latin typeface="Georgia" panose="02040502050405020303" pitchFamily="18" charset="0"/>
              </a:rPr>
              <a:t>“Announcements of course offerings shall not be limited to a specialized clientele, nor shall any group or individual receive notice prior to the general public for the purposes of preferential enrollment, limiting accessibility, or exclusion of qualified students”</a:t>
            </a:r>
          </a:p>
          <a:p>
            <a:pPr lvl="1">
              <a:lnSpc>
                <a:spcPct val="100000"/>
              </a:lnSpc>
              <a:spcAft>
                <a:spcPts val="1200"/>
              </a:spcAft>
              <a:buFont typeface="Arial" panose="020B0604020202020204" pitchFamily="34" charset="0"/>
              <a:buChar char="•"/>
            </a:pPr>
            <a:r>
              <a:rPr lang="en-US" sz="2000" dirty="0" smtClean="0">
                <a:latin typeface="Georgia" panose="02040502050405020303" pitchFamily="18" charset="0"/>
              </a:rPr>
              <a:t>A catalog or schedule listing about a course or program that merely refers students to department representatives is not sufficient to meet the requirements for open enrollment</a:t>
            </a:r>
          </a:p>
          <a:p>
            <a:pPr lvl="1">
              <a:lnSpc>
                <a:spcPct val="100000"/>
              </a:lnSpc>
              <a:spcAft>
                <a:spcPts val="1200"/>
              </a:spcAft>
              <a:buFont typeface="Arial" panose="020B0604020202020204" pitchFamily="34" charset="0"/>
              <a:buChar char="•"/>
            </a:pPr>
            <a:r>
              <a:rPr lang="en-US" sz="2000" dirty="0" smtClean="0">
                <a:latin typeface="Georgia" panose="02040502050405020303" pitchFamily="18" charset="0"/>
              </a:rPr>
              <a:t>Violations of open enrollment can result in a loss of funding for courses</a:t>
            </a:r>
          </a:p>
          <a:p>
            <a:pPr lvl="1"/>
            <a:endParaRPr lang="en-US" dirty="0" smtClean="0">
              <a:solidFill>
                <a:srgbClr val="FF0000"/>
              </a:solidFill>
            </a:endParaRPr>
          </a:p>
        </p:txBody>
      </p:sp>
      <p:sp>
        <p:nvSpPr>
          <p:cNvPr id="2" name="Footer"/>
          <p:cNvSpPr>
            <a:spLocks noGrp="1"/>
          </p:cNvSpPr>
          <p:nvPr>
            <p:ph type="ftr" sz="quarter" idx="11"/>
          </p:nvPr>
        </p:nvSpPr>
        <p:spPr/>
        <p:txBody>
          <a:bodyPr/>
          <a:lstStyle/>
          <a:p>
            <a:r>
              <a:rPr lang="en-US" sz="1200" b="1" dirty="0" smtClean="0">
                <a:latin typeface="Georgia" panose="02040502050405020303" pitchFamily="18" charset="0"/>
              </a:rPr>
              <a:t>2019 ASCCC Curriculum Institute</a:t>
            </a:r>
            <a:endParaRPr lang="en-US" sz="1200" b="1" dirty="0">
              <a:latin typeface="Georgia" panose="02040502050405020303" pitchFamily="18" charset="0"/>
            </a:endParaRPr>
          </a:p>
        </p:txBody>
      </p:sp>
    </p:spTree>
    <p:extLst>
      <p:ext uri="{BB962C8B-B14F-4D97-AF65-F5344CB8AC3E}">
        <p14:creationId xmlns:p14="http://schemas.microsoft.com/office/powerpoint/2010/main" val="39155442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ing"/>
          <p:cNvSpPr>
            <a:spLocks noGrp="1"/>
          </p:cNvSpPr>
          <p:nvPr>
            <p:ph type="title" idx="4294967295"/>
          </p:nvPr>
        </p:nvSpPr>
        <p:spPr>
          <a:xfrm>
            <a:off x="1006763" y="259629"/>
            <a:ext cx="10058400" cy="846137"/>
          </a:xfrm>
        </p:spPr>
        <p:txBody>
          <a:bodyPr>
            <a:normAutofit/>
          </a:bodyPr>
          <a:lstStyle/>
          <a:p>
            <a:pPr algn="ctr"/>
            <a:r>
              <a:rPr lang="en-US" sz="3600" dirty="0" smtClean="0">
                <a:latin typeface="Georgia" panose="02040502050405020303" pitchFamily="18" charset="0"/>
              </a:rPr>
              <a:t>Special Considerations: Catalog Rights</a:t>
            </a:r>
            <a:endParaRPr lang="en-US" sz="3600" dirty="0">
              <a:latin typeface="Georgia" panose="02040502050405020303" pitchFamily="18" charset="0"/>
            </a:endParaRPr>
          </a:p>
        </p:txBody>
      </p:sp>
      <p:sp>
        <p:nvSpPr>
          <p:cNvPr id="3" name="Body"/>
          <p:cNvSpPr>
            <a:spLocks noGrp="1"/>
          </p:cNvSpPr>
          <p:nvPr>
            <p:ph idx="4294967295"/>
          </p:nvPr>
        </p:nvSpPr>
        <p:spPr>
          <a:xfrm>
            <a:off x="549563" y="1611560"/>
            <a:ext cx="10515600" cy="4848225"/>
          </a:xfrm>
        </p:spPr>
        <p:txBody>
          <a:bodyPr>
            <a:normAutofit fontScale="70000" lnSpcReduction="20000"/>
          </a:bodyPr>
          <a:lstStyle/>
          <a:p>
            <a:pPr>
              <a:spcAft>
                <a:spcPts val="1200"/>
              </a:spcAft>
            </a:pPr>
            <a:r>
              <a:rPr lang="en-US" sz="2600" dirty="0" smtClean="0">
                <a:latin typeface="Georgia" panose="02040502050405020303" pitchFamily="18" charset="0"/>
              </a:rPr>
              <a:t>There is no specific reference in Ed Code or Title 5 to the term “catalog rights”</a:t>
            </a:r>
          </a:p>
          <a:p>
            <a:pPr>
              <a:spcAft>
                <a:spcPts val="1200"/>
              </a:spcAft>
            </a:pPr>
            <a:r>
              <a:rPr lang="en-US" sz="2600" dirty="0" smtClean="0">
                <a:latin typeface="Georgia" panose="02040502050405020303" pitchFamily="18" charset="0"/>
              </a:rPr>
              <a:t>Catalog rights = a set of requirements established in the catalog for an academic year that a student must satisfy to qualify for a program award</a:t>
            </a:r>
          </a:p>
          <a:p>
            <a:pPr>
              <a:spcAft>
                <a:spcPts val="1200"/>
              </a:spcAft>
            </a:pPr>
            <a:r>
              <a:rPr lang="en-US" sz="2600" dirty="0" smtClean="0">
                <a:latin typeface="Georgia" panose="02040502050405020303" pitchFamily="18" charset="0"/>
              </a:rPr>
              <a:t>Purpose is to protect the student from being held to additional program requirements established in later catalogs after beginning coursework for a program of study</a:t>
            </a:r>
          </a:p>
          <a:p>
            <a:pPr>
              <a:spcAft>
                <a:spcPts val="1200"/>
              </a:spcAft>
            </a:pPr>
            <a:r>
              <a:rPr lang="en-US" sz="2600" dirty="0" smtClean="0">
                <a:latin typeface="Georgia" panose="02040502050405020303" pitchFamily="18" charset="0"/>
              </a:rPr>
              <a:t>Catalog rights are based in contract law, the application of which is complicated</a:t>
            </a:r>
          </a:p>
          <a:p>
            <a:pPr lvl="1">
              <a:spcAft>
                <a:spcPts val="1200"/>
              </a:spcAft>
              <a:buFont typeface="Arial" panose="020B0604020202020204" pitchFamily="34" charset="0"/>
              <a:buChar char="•"/>
            </a:pPr>
            <a:r>
              <a:rPr lang="en-US" sz="2600" dirty="0" smtClean="0">
                <a:latin typeface="Georgia" panose="02040502050405020303" pitchFamily="18" charset="0"/>
              </a:rPr>
              <a:t>Legal Opinion 91-02 establishes “that a college catalog constitutes a written contract between the institution and the student where the student enters the school under the terms of the catalog”</a:t>
            </a:r>
          </a:p>
          <a:p>
            <a:pPr>
              <a:spcAft>
                <a:spcPts val="1200"/>
              </a:spcAft>
            </a:pPr>
            <a:r>
              <a:rPr lang="en-US" sz="2600" dirty="0" smtClean="0">
                <a:latin typeface="Georgia" panose="02040502050405020303" pitchFamily="18" charset="0"/>
              </a:rPr>
              <a:t>Historically, districts and colleges have determined their own policies</a:t>
            </a:r>
          </a:p>
          <a:p>
            <a:pPr lvl="1">
              <a:spcAft>
                <a:spcPts val="1200"/>
              </a:spcAft>
              <a:buFont typeface="Arial" panose="020B0604020202020204" pitchFamily="34" charset="0"/>
              <a:buChar char="•"/>
            </a:pPr>
            <a:r>
              <a:rPr lang="en-US" sz="2400" i="1" dirty="0" smtClean="0">
                <a:latin typeface="Georgia" panose="02040502050405020303" pitchFamily="18" charset="0"/>
              </a:rPr>
              <a:t>If a student begins coursework at one college and transfers to a different institution is the new institution obligated to recognize the student’s prior catalog rights? Is the new institution permitted to do so?</a:t>
            </a:r>
          </a:p>
          <a:p>
            <a:pPr lvl="1">
              <a:spcAft>
                <a:spcPts val="1200"/>
              </a:spcAft>
              <a:buFont typeface="Arial" panose="020B0604020202020204" pitchFamily="34" charset="0"/>
              <a:buChar char="•"/>
            </a:pPr>
            <a:r>
              <a:rPr lang="en-US" sz="2400" i="1" dirty="0" smtClean="0">
                <a:latin typeface="Georgia" panose="02040502050405020303" pitchFamily="18" charset="0"/>
              </a:rPr>
              <a:t>How long must a college recognize a student’s catalog rights?</a:t>
            </a:r>
          </a:p>
          <a:p>
            <a:pPr marL="457200" lvl="1" indent="0">
              <a:buNone/>
            </a:pPr>
            <a:endParaRPr lang="en-US" dirty="0"/>
          </a:p>
        </p:txBody>
      </p:sp>
      <p:sp>
        <p:nvSpPr>
          <p:cNvPr id="4" name="Footer"/>
          <p:cNvSpPr>
            <a:spLocks noGrp="1"/>
          </p:cNvSpPr>
          <p:nvPr>
            <p:ph type="ftr" sz="quarter" idx="11"/>
          </p:nvPr>
        </p:nvSpPr>
        <p:spPr/>
        <p:txBody>
          <a:bodyPr/>
          <a:lstStyle/>
          <a:p>
            <a:r>
              <a:rPr lang="en-US" sz="1200" b="1" smtClean="0">
                <a:latin typeface="Georgia" panose="02040502050405020303" pitchFamily="18" charset="0"/>
              </a:rPr>
              <a:t>2019 ASCCC Curriculum Institute</a:t>
            </a:r>
            <a:endParaRPr lang="en-US" sz="1200" b="1">
              <a:latin typeface="Georgia" panose="02040502050405020303" pitchFamily="18" charset="0"/>
            </a:endParaRPr>
          </a:p>
        </p:txBody>
      </p:sp>
    </p:spTree>
    <p:extLst>
      <p:ext uri="{BB962C8B-B14F-4D97-AF65-F5344CB8AC3E}">
        <p14:creationId xmlns:p14="http://schemas.microsoft.com/office/powerpoint/2010/main" val="22438055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ing"/>
          <p:cNvSpPr>
            <a:spLocks noGrp="1"/>
          </p:cNvSpPr>
          <p:nvPr>
            <p:ph type="title" idx="4294967295"/>
          </p:nvPr>
        </p:nvSpPr>
        <p:spPr>
          <a:xfrm>
            <a:off x="1068387" y="259629"/>
            <a:ext cx="10058400" cy="755650"/>
          </a:xfrm>
        </p:spPr>
        <p:txBody>
          <a:bodyPr>
            <a:normAutofit/>
          </a:bodyPr>
          <a:lstStyle/>
          <a:p>
            <a:pPr algn="ctr"/>
            <a:r>
              <a:rPr lang="en-US" sz="3200" dirty="0" smtClean="0">
                <a:latin typeface="Georgia" panose="02040502050405020303" pitchFamily="18" charset="0"/>
              </a:rPr>
              <a:t>Special Considerations: Catalog Rights, cont.</a:t>
            </a:r>
            <a:endParaRPr lang="en-US" sz="3200" dirty="0">
              <a:latin typeface="Georgia" panose="02040502050405020303" pitchFamily="18" charset="0"/>
            </a:endParaRPr>
          </a:p>
        </p:txBody>
      </p:sp>
      <p:sp>
        <p:nvSpPr>
          <p:cNvPr id="3" name="Body"/>
          <p:cNvSpPr>
            <a:spLocks noGrp="1"/>
          </p:cNvSpPr>
          <p:nvPr>
            <p:ph idx="4294967295"/>
          </p:nvPr>
        </p:nvSpPr>
        <p:spPr>
          <a:xfrm>
            <a:off x="725055" y="1288329"/>
            <a:ext cx="10515600" cy="5073650"/>
          </a:xfrm>
        </p:spPr>
        <p:txBody>
          <a:bodyPr>
            <a:normAutofit fontScale="92500" lnSpcReduction="10000"/>
          </a:bodyPr>
          <a:lstStyle/>
          <a:p>
            <a:r>
              <a:rPr lang="en-US" dirty="0" smtClean="0">
                <a:latin typeface="Georgia" panose="02040502050405020303" pitchFamily="18" charset="0"/>
              </a:rPr>
              <a:t>§40401: a student </a:t>
            </a:r>
            <a:r>
              <a:rPr lang="en-US" b="1" dirty="0" smtClean="0">
                <a:latin typeface="Georgia" panose="02040502050405020303" pitchFamily="18" charset="0"/>
              </a:rPr>
              <a:t>remaining in attendance in regular sessions </a:t>
            </a:r>
            <a:r>
              <a:rPr lang="en-US" dirty="0" smtClean="0">
                <a:latin typeface="Georgia" panose="02040502050405020303" pitchFamily="18" charset="0"/>
              </a:rPr>
              <a:t>at a CCC campus may choose to establish catalog rights for the purpose of meeting graduation requirements either:</a:t>
            </a:r>
            <a:endParaRPr lang="en-US" dirty="0">
              <a:latin typeface="Georgia" panose="02040502050405020303" pitchFamily="18" charset="0"/>
            </a:endParaRPr>
          </a:p>
          <a:p>
            <a:pPr lvl="1">
              <a:buFont typeface="Arial" panose="020B0604020202020204" pitchFamily="34" charset="0"/>
              <a:buChar char="•"/>
            </a:pPr>
            <a:r>
              <a:rPr lang="en-US" dirty="0" smtClean="0">
                <a:latin typeface="Georgia" panose="02040502050405020303" pitchFamily="18" charset="0"/>
              </a:rPr>
              <a:t>At the time the student began such attendance</a:t>
            </a:r>
          </a:p>
          <a:p>
            <a:pPr lvl="1">
              <a:buFont typeface="Arial" panose="020B0604020202020204" pitchFamily="34" charset="0"/>
              <a:buChar char="•"/>
            </a:pPr>
            <a:r>
              <a:rPr lang="en-US" dirty="0" smtClean="0">
                <a:latin typeface="Georgia" panose="02040502050405020303" pitchFamily="18" charset="0"/>
              </a:rPr>
              <a:t>Any subsequent catalog in effect during the period that the student maintained continuous attendance</a:t>
            </a:r>
          </a:p>
          <a:p>
            <a:pPr lvl="1">
              <a:buFont typeface="Arial" panose="020B0604020202020204" pitchFamily="34" charset="0"/>
              <a:buChar char="•"/>
            </a:pPr>
            <a:r>
              <a:rPr lang="en-US" dirty="0" smtClean="0">
                <a:latin typeface="Georgia" panose="02040502050405020303" pitchFamily="18" charset="0"/>
              </a:rPr>
              <a:t>The catalog in effect at the time of graduation</a:t>
            </a:r>
          </a:p>
          <a:p>
            <a:r>
              <a:rPr lang="en-US" dirty="0" smtClean="0">
                <a:latin typeface="Georgia" panose="02040502050405020303" pitchFamily="18" charset="0"/>
              </a:rPr>
              <a:t>“Attendance” = at least one course for at least one semester or two quarters each calendar year that results in a record of enrollment on the student’s official transcript</a:t>
            </a:r>
          </a:p>
          <a:p>
            <a:r>
              <a:rPr lang="en-US" dirty="0" smtClean="0">
                <a:latin typeface="Georgia" panose="02040502050405020303" pitchFamily="18" charset="0"/>
              </a:rPr>
              <a:t>A campus can require that requirements be met within seven years (or less) of the date of the award of the degree</a:t>
            </a:r>
          </a:p>
          <a:p>
            <a:r>
              <a:rPr lang="en-US" dirty="0" smtClean="0">
                <a:latin typeface="Georgia" panose="02040502050405020303" pitchFamily="18" charset="0"/>
              </a:rPr>
              <a:t>If a student changes his/her major/minor field of study he/she may be required to complete the program requirements in effect at the time of the change but GE and other non-major requirements may be secured via catalog rights for courses approved for CSU GE-Breadth or IGETC if they were taken at the time they were on the college’s approved list</a:t>
            </a:r>
          </a:p>
          <a:p>
            <a:r>
              <a:rPr lang="en-US" dirty="0" smtClean="0">
                <a:latin typeface="Georgia" panose="02040502050405020303" pitchFamily="18" charset="0"/>
              </a:rPr>
              <a:t>Exceptions - catalog rights typically don’t apply to:</a:t>
            </a:r>
          </a:p>
          <a:p>
            <a:pPr lvl="1">
              <a:buFont typeface="Arial" panose="020B0604020202020204" pitchFamily="34" charset="0"/>
              <a:buChar char="•"/>
            </a:pPr>
            <a:r>
              <a:rPr lang="en-US" dirty="0">
                <a:latin typeface="Georgia" panose="02040502050405020303" pitchFamily="18" charset="0"/>
              </a:rPr>
              <a:t>M</a:t>
            </a:r>
            <a:r>
              <a:rPr lang="en-US" dirty="0" smtClean="0">
                <a:latin typeface="Georgia" panose="02040502050405020303" pitchFamily="18" charset="0"/>
              </a:rPr>
              <a:t>odifications to entrance requirements for programs</a:t>
            </a:r>
          </a:p>
          <a:p>
            <a:pPr lvl="1">
              <a:buFont typeface="Arial" panose="020B0604020202020204" pitchFamily="34" charset="0"/>
              <a:buChar char="•"/>
            </a:pPr>
            <a:r>
              <a:rPr lang="en-US" dirty="0">
                <a:latin typeface="Georgia" panose="02040502050405020303" pitchFamily="18" charset="0"/>
              </a:rPr>
              <a:t>P</a:t>
            </a:r>
            <a:r>
              <a:rPr lang="en-US" dirty="0" smtClean="0">
                <a:latin typeface="Georgia" panose="02040502050405020303" pitchFamily="18" charset="0"/>
              </a:rPr>
              <a:t>rogram prerequisites</a:t>
            </a:r>
          </a:p>
          <a:p>
            <a:pPr lvl="1">
              <a:buFont typeface="Arial" panose="020B0604020202020204" pitchFamily="34" charset="0"/>
              <a:buChar char="•"/>
            </a:pPr>
            <a:r>
              <a:rPr lang="en-US" dirty="0" err="1">
                <a:latin typeface="Georgia" panose="02040502050405020303" pitchFamily="18" charset="0"/>
              </a:rPr>
              <a:t>R</a:t>
            </a:r>
            <a:r>
              <a:rPr lang="en-US" dirty="0" err="1" smtClean="0">
                <a:latin typeface="Georgia" panose="02040502050405020303" pitchFamily="18" charset="0"/>
              </a:rPr>
              <a:t>ecency</a:t>
            </a:r>
            <a:r>
              <a:rPr lang="en-US" dirty="0" smtClean="0">
                <a:latin typeface="Georgia" panose="02040502050405020303" pitchFamily="18" charset="0"/>
              </a:rPr>
              <a:t> requirements may supersede catalog rights</a:t>
            </a:r>
          </a:p>
        </p:txBody>
      </p:sp>
      <p:sp>
        <p:nvSpPr>
          <p:cNvPr id="4" name="Footer"/>
          <p:cNvSpPr>
            <a:spLocks noGrp="1"/>
          </p:cNvSpPr>
          <p:nvPr>
            <p:ph type="ftr" sz="quarter" idx="11"/>
          </p:nvPr>
        </p:nvSpPr>
        <p:spPr/>
        <p:txBody>
          <a:bodyPr/>
          <a:lstStyle/>
          <a:p>
            <a:r>
              <a:rPr lang="en-US" sz="1200" b="1" smtClean="0">
                <a:latin typeface="Georgia" panose="02040502050405020303" pitchFamily="18" charset="0"/>
              </a:rPr>
              <a:t>2019 ASCCC Curriculum Institute</a:t>
            </a:r>
            <a:endParaRPr lang="en-US" sz="1200" b="1">
              <a:latin typeface="Georgia" panose="02040502050405020303" pitchFamily="18" charset="0"/>
            </a:endParaRPr>
          </a:p>
        </p:txBody>
      </p:sp>
    </p:spTree>
    <p:extLst>
      <p:ext uri="{BB962C8B-B14F-4D97-AF65-F5344CB8AC3E}">
        <p14:creationId xmlns:p14="http://schemas.microsoft.com/office/powerpoint/2010/main" val="39082609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ing"/>
          <p:cNvSpPr>
            <a:spLocks noGrp="1"/>
          </p:cNvSpPr>
          <p:nvPr>
            <p:ph type="title" idx="4294967295"/>
          </p:nvPr>
        </p:nvSpPr>
        <p:spPr>
          <a:xfrm>
            <a:off x="1016000" y="287337"/>
            <a:ext cx="10058400" cy="1147762"/>
          </a:xfrm>
        </p:spPr>
        <p:txBody>
          <a:bodyPr>
            <a:normAutofit/>
          </a:bodyPr>
          <a:lstStyle/>
          <a:p>
            <a:pPr algn="ctr"/>
            <a:r>
              <a:rPr lang="en-US" sz="3200" dirty="0" smtClean="0">
                <a:latin typeface="Georgia" panose="02040502050405020303" pitchFamily="18" charset="0"/>
              </a:rPr>
              <a:t>Special Considerations: </a:t>
            </a:r>
            <a:br>
              <a:rPr lang="en-US" sz="3200" dirty="0" smtClean="0">
                <a:latin typeface="Georgia" panose="02040502050405020303" pitchFamily="18" charset="0"/>
              </a:rPr>
            </a:br>
            <a:r>
              <a:rPr lang="en-US" sz="3200" dirty="0" smtClean="0">
                <a:latin typeface="Georgia" panose="02040502050405020303" pitchFamily="18" charset="0"/>
              </a:rPr>
              <a:t>Academic Programs without Homes</a:t>
            </a:r>
            <a:endParaRPr lang="en-US" sz="3200" dirty="0">
              <a:latin typeface="Georgia" panose="02040502050405020303" pitchFamily="18" charset="0"/>
            </a:endParaRPr>
          </a:p>
        </p:txBody>
      </p:sp>
      <p:sp>
        <p:nvSpPr>
          <p:cNvPr id="3" name="Body"/>
          <p:cNvSpPr>
            <a:spLocks noGrp="1"/>
          </p:cNvSpPr>
          <p:nvPr>
            <p:ph idx="4294967295"/>
          </p:nvPr>
        </p:nvSpPr>
        <p:spPr>
          <a:xfrm>
            <a:off x="1016000" y="1769392"/>
            <a:ext cx="10515600" cy="4356100"/>
          </a:xfrm>
        </p:spPr>
        <p:txBody>
          <a:bodyPr>
            <a:normAutofit/>
          </a:bodyPr>
          <a:lstStyle/>
          <a:p>
            <a:r>
              <a:rPr lang="en-US" dirty="0" smtClean="0">
                <a:latin typeface="Georgia" panose="02040502050405020303" pitchFamily="18" charset="0"/>
              </a:rPr>
              <a:t>Many colleges offer certificates and/or degrees that belong to no single department or division, which may include:</a:t>
            </a:r>
          </a:p>
          <a:p>
            <a:pPr lvl="1">
              <a:buFont typeface="Arial" panose="020B0604020202020204" pitchFamily="34" charset="0"/>
              <a:buChar char="•"/>
            </a:pPr>
            <a:r>
              <a:rPr lang="en-US" dirty="0" smtClean="0">
                <a:latin typeface="Georgia" panose="02040502050405020303" pitchFamily="18" charset="0"/>
              </a:rPr>
              <a:t>CSU GE-Breadth Certificate of Achievement</a:t>
            </a:r>
          </a:p>
          <a:p>
            <a:pPr lvl="1">
              <a:buFont typeface="Arial" panose="020B0604020202020204" pitchFamily="34" charset="0"/>
              <a:buChar char="•"/>
            </a:pPr>
            <a:r>
              <a:rPr lang="en-US" dirty="0" smtClean="0">
                <a:latin typeface="Georgia" panose="02040502050405020303" pitchFamily="18" charset="0"/>
              </a:rPr>
              <a:t>IGETC Certificate of Achievement</a:t>
            </a:r>
          </a:p>
          <a:p>
            <a:pPr lvl="1">
              <a:buFont typeface="Arial" panose="020B0604020202020204" pitchFamily="34" charset="0"/>
              <a:buChar char="•"/>
            </a:pPr>
            <a:r>
              <a:rPr lang="en-US" dirty="0" smtClean="0">
                <a:latin typeface="Georgia" panose="02040502050405020303" pitchFamily="18" charset="0"/>
              </a:rPr>
              <a:t>Interdisciplinary Studies</a:t>
            </a:r>
          </a:p>
          <a:p>
            <a:pPr lvl="1">
              <a:buFont typeface="Arial" panose="020B0604020202020204" pitchFamily="34" charset="0"/>
              <a:buChar char="•"/>
            </a:pPr>
            <a:r>
              <a:rPr lang="en-US" dirty="0" smtClean="0">
                <a:latin typeface="Georgia" panose="02040502050405020303" pitchFamily="18" charset="0"/>
              </a:rPr>
              <a:t>Areas of Emphasis</a:t>
            </a:r>
          </a:p>
          <a:p>
            <a:pPr marL="457200" lvl="1" indent="0">
              <a:buNone/>
            </a:pPr>
            <a:endParaRPr lang="en-US" sz="1100" dirty="0" smtClean="0">
              <a:latin typeface="Georgia" panose="02040502050405020303" pitchFamily="18" charset="0"/>
            </a:endParaRPr>
          </a:p>
          <a:p>
            <a:r>
              <a:rPr lang="en-US" dirty="0" smtClean="0">
                <a:latin typeface="Georgia" panose="02040502050405020303" pitchFamily="18" charset="0"/>
              </a:rPr>
              <a:t>Questions to consider for such programs regarding catalogs and class schedules:</a:t>
            </a:r>
          </a:p>
          <a:p>
            <a:pPr lvl="1">
              <a:buFont typeface="Arial" panose="020B0604020202020204" pitchFamily="34" charset="0"/>
              <a:buChar char="•"/>
            </a:pPr>
            <a:r>
              <a:rPr lang="en-US" i="1" dirty="0" smtClean="0">
                <a:latin typeface="Georgia" panose="02040502050405020303" pitchFamily="18" charset="0"/>
              </a:rPr>
              <a:t>Who is responsible for maintaining these programs on an ongoing basis (course additions and deletions) for accurate chaptering in the state inventory?</a:t>
            </a:r>
          </a:p>
          <a:p>
            <a:pPr lvl="1">
              <a:buFont typeface="Arial" panose="020B0604020202020204" pitchFamily="34" charset="0"/>
              <a:buChar char="•"/>
            </a:pPr>
            <a:r>
              <a:rPr lang="en-US" i="1" dirty="0" smtClean="0">
                <a:latin typeface="Georgia" panose="02040502050405020303" pitchFamily="18" charset="0"/>
              </a:rPr>
              <a:t>Who is responsible for ensuring the program is updated in the catalog? The degree audit system?</a:t>
            </a:r>
          </a:p>
          <a:p>
            <a:pPr lvl="1">
              <a:buFont typeface="Arial" panose="020B0604020202020204" pitchFamily="34" charset="0"/>
              <a:buChar char="•"/>
            </a:pPr>
            <a:r>
              <a:rPr lang="en-US" i="1" dirty="0" smtClean="0">
                <a:latin typeface="Georgia" panose="02040502050405020303" pitchFamily="18" charset="0"/>
              </a:rPr>
              <a:t>Who is responsible for ensuring that courses are scheduled in such a way that students have access to a viable sequence of courses for program completion?</a:t>
            </a:r>
            <a:endParaRPr lang="en-US" i="1" dirty="0">
              <a:latin typeface="Georgia" panose="02040502050405020303" pitchFamily="18" charset="0"/>
            </a:endParaRPr>
          </a:p>
        </p:txBody>
      </p:sp>
      <p:sp>
        <p:nvSpPr>
          <p:cNvPr id="4" name="Footer"/>
          <p:cNvSpPr>
            <a:spLocks noGrp="1"/>
          </p:cNvSpPr>
          <p:nvPr>
            <p:ph type="ftr" sz="quarter" idx="11"/>
          </p:nvPr>
        </p:nvSpPr>
        <p:spPr/>
        <p:txBody>
          <a:bodyPr/>
          <a:lstStyle/>
          <a:p>
            <a:r>
              <a:rPr lang="en-US" sz="1200" b="1" smtClean="0">
                <a:latin typeface="Georgia" panose="02040502050405020303" pitchFamily="18" charset="0"/>
              </a:rPr>
              <a:t>2019 ASCCC Curriculum Institute</a:t>
            </a:r>
            <a:endParaRPr lang="en-US" sz="1200" b="1">
              <a:latin typeface="Georgia" panose="02040502050405020303" pitchFamily="18" charset="0"/>
            </a:endParaRPr>
          </a:p>
        </p:txBody>
      </p:sp>
    </p:spTree>
    <p:extLst>
      <p:ext uri="{BB962C8B-B14F-4D97-AF65-F5344CB8AC3E}">
        <p14:creationId xmlns:p14="http://schemas.microsoft.com/office/powerpoint/2010/main" val="121678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ing"/>
          <p:cNvSpPr>
            <a:spLocks noGrp="1"/>
          </p:cNvSpPr>
          <p:nvPr>
            <p:ph type="title" idx="4294967295"/>
          </p:nvPr>
        </p:nvSpPr>
        <p:spPr>
          <a:xfrm>
            <a:off x="794327" y="287338"/>
            <a:ext cx="10058400" cy="1249362"/>
          </a:xfrm>
        </p:spPr>
        <p:txBody>
          <a:bodyPr>
            <a:normAutofit/>
          </a:bodyPr>
          <a:lstStyle/>
          <a:p>
            <a:pPr algn="ctr"/>
            <a:r>
              <a:rPr lang="en-US" sz="3600" dirty="0" smtClean="0">
                <a:latin typeface="Georgia" panose="02040502050405020303" pitchFamily="18" charset="0"/>
              </a:rPr>
              <a:t>Special Considerations: </a:t>
            </a:r>
            <a:br>
              <a:rPr lang="en-US" sz="3600" dirty="0" smtClean="0">
                <a:latin typeface="Georgia" panose="02040502050405020303" pitchFamily="18" charset="0"/>
              </a:rPr>
            </a:br>
            <a:r>
              <a:rPr lang="en-US" sz="3600" dirty="0" smtClean="0">
                <a:latin typeface="Georgia" panose="02040502050405020303" pitchFamily="18" charset="0"/>
              </a:rPr>
              <a:t>Ensuring Consistency</a:t>
            </a:r>
            <a:endParaRPr lang="en-US" sz="3600" dirty="0">
              <a:latin typeface="Georgia" panose="02040502050405020303" pitchFamily="18" charset="0"/>
            </a:endParaRPr>
          </a:p>
        </p:txBody>
      </p:sp>
      <p:sp>
        <p:nvSpPr>
          <p:cNvPr id="3" name="Body"/>
          <p:cNvSpPr>
            <a:spLocks noGrp="1"/>
          </p:cNvSpPr>
          <p:nvPr>
            <p:ph idx="4294967295"/>
          </p:nvPr>
        </p:nvSpPr>
        <p:spPr>
          <a:xfrm>
            <a:off x="1068387" y="1986880"/>
            <a:ext cx="10058400" cy="4022725"/>
          </a:xfrm>
        </p:spPr>
        <p:txBody>
          <a:bodyPr>
            <a:normAutofit fontScale="92500" lnSpcReduction="10000"/>
          </a:bodyPr>
          <a:lstStyle/>
          <a:p>
            <a:r>
              <a:rPr lang="en-US" dirty="0" smtClean="0">
                <a:latin typeface="Georgia" panose="02040502050405020303" pitchFamily="18" charset="0"/>
              </a:rPr>
              <a:t>ACCJC </a:t>
            </a:r>
            <a:r>
              <a:rPr lang="en-US" dirty="0">
                <a:latin typeface="Georgia" panose="02040502050405020303" pitchFamily="18" charset="0"/>
              </a:rPr>
              <a:t>Accreditation Standard </a:t>
            </a:r>
            <a:r>
              <a:rPr lang="en-US" dirty="0" smtClean="0">
                <a:latin typeface="Georgia" panose="02040502050405020303" pitchFamily="18" charset="0"/>
              </a:rPr>
              <a:t>I.C.1 &amp; 2 (2014)</a:t>
            </a:r>
          </a:p>
          <a:p>
            <a:r>
              <a:rPr lang="en-US" dirty="0" smtClean="0">
                <a:latin typeface="Georgia" panose="02040502050405020303" pitchFamily="18" charset="0"/>
              </a:rPr>
              <a:t>“The </a:t>
            </a:r>
            <a:r>
              <a:rPr lang="en-US" dirty="0">
                <a:latin typeface="Georgia" panose="02040502050405020303" pitchFamily="18" charset="0"/>
              </a:rPr>
              <a:t>institution assures the clarity, accuracy, and integrity of information provided to students and prospective students, personnel, and all persons or organizations related to its mission statement, learning outcomes, educational programs, and student support services” </a:t>
            </a:r>
            <a:endParaRPr lang="en-US" dirty="0" smtClean="0">
              <a:latin typeface="Georgia" panose="02040502050405020303" pitchFamily="18" charset="0"/>
            </a:endParaRPr>
          </a:p>
          <a:p>
            <a:r>
              <a:rPr lang="en-US" dirty="0">
                <a:latin typeface="Georgia" panose="02040502050405020303" pitchFamily="18" charset="0"/>
              </a:rPr>
              <a:t>The institution provides a print or online catalog for students and prospective students with precise, accurate, and current information on all facts, requirements, policies, and procedures listed in the ‘Catalog Requirements</a:t>
            </a:r>
            <a:r>
              <a:rPr lang="en-US" dirty="0" smtClean="0">
                <a:latin typeface="Georgia" panose="02040502050405020303" pitchFamily="18" charset="0"/>
              </a:rPr>
              <a:t>’</a:t>
            </a:r>
            <a:endParaRPr lang="en-US" sz="500" dirty="0" smtClean="0">
              <a:latin typeface="Georgia" panose="02040502050405020303" pitchFamily="18" charset="0"/>
            </a:endParaRPr>
          </a:p>
          <a:p>
            <a:endParaRPr lang="en-US" dirty="0" smtClean="0">
              <a:latin typeface="Georgia" panose="02040502050405020303" pitchFamily="18" charset="0"/>
            </a:endParaRPr>
          </a:p>
          <a:p>
            <a:pPr marL="0" indent="0">
              <a:buNone/>
            </a:pPr>
            <a:r>
              <a:rPr lang="en-US" i="1" dirty="0">
                <a:latin typeface="Georgia" panose="02040502050405020303" pitchFamily="18" charset="0"/>
              </a:rPr>
              <a:t>What challenges has your campus faced in ensuring consistency</a:t>
            </a:r>
            <a:r>
              <a:rPr lang="en-US" i="1" dirty="0" smtClean="0">
                <a:latin typeface="Georgia" panose="02040502050405020303" pitchFamily="18" charset="0"/>
              </a:rPr>
              <a:t>?</a:t>
            </a:r>
            <a:endParaRPr lang="en-US" dirty="0">
              <a:latin typeface="Georgia" panose="02040502050405020303" pitchFamily="18" charset="0"/>
            </a:endParaRPr>
          </a:p>
          <a:p>
            <a:pPr>
              <a:buFont typeface="Arial" panose="020B0604020202020204" pitchFamily="34" charset="0"/>
              <a:buChar char="•"/>
            </a:pPr>
            <a:r>
              <a:rPr lang="en-US" dirty="0" smtClean="0">
                <a:latin typeface="Georgia" panose="02040502050405020303" pitchFamily="18" charset="0"/>
              </a:rPr>
              <a:t>  Multiple sources of curricular information</a:t>
            </a:r>
          </a:p>
          <a:p>
            <a:pPr>
              <a:buFont typeface="Arial" panose="020B0604020202020204" pitchFamily="34" charset="0"/>
              <a:buChar char="•"/>
            </a:pPr>
            <a:r>
              <a:rPr lang="en-US" dirty="0">
                <a:latin typeface="Georgia" panose="02040502050405020303" pitchFamily="18" charset="0"/>
              </a:rPr>
              <a:t> </a:t>
            </a:r>
            <a:r>
              <a:rPr lang="en-US" dirty="0" smtClean="0">
                <a:latin typeface="Georgia" panose="02040502050405020303" pitchFamily="18" charset="0"/>
              </a:rPr>
              <a:t> Different timelines</a:t>
            </a:r>
          </a:p>
        </p:txBody>
      </p:sp>
      <p:sp>
        <p:nvSpPr>
          <p:cNvPr id="8" name="Footer"/>
          <p:cNvSpPr>
            <a:spLocks noGrp="1"/>
          </p:cNvSpPr>
          <p:nvPr>
            <p:ph type="ftr" sz="quarter" idx="11"/>
          </p:nvPr>
        </p:nvSpPr>
        <p:spPr/>
        <p:txBody>
          <a:bodyPr/>
          <a:lstStyle/>
          <a:p>
            <a:r>
              <a:rPr lang="en-US" sz="1200" b="1" smtClean="0">
                <a:latin typeface="Georgia" panose="02040502050405020303" pitchFamily="18" charset="0"/>
              </a:rPr>
              <a:t>2019 ASCCC Curriculum Institute</a:t>
            </a:r>
            <a:endParaRPr lang="en-US" sz="1200" b="1">
              <a:latin typeface="Georgia" panose="02040502050405020303" pitchFamily="18" charset="0"/>
            </a:endParaRPr>
          </a:p>
        </p:txBody>
      </p:sp>
    </p:spTree>
    <p:extLst>
      <p:ext uri="{BB962C8B-B14F-4D97-AF65-F5344CB8AC3E}">
        <p14:creationId xmlns:p14="http://schemas.microsoft.com/office/powerpoint/2010/main" val="36283316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ing"/>
          <p:cNvSpPr>
            <a:spLocks noGrp="1"/>
          </p:cNvSpPr>
          <p:nvPr>
            <p:ph type="title" idx="4294967295"/>
          </p:nvPr>
        </p:nvSpPr>
        <p:spPr>
          <a:xfrm>
            <a:off x="804672" y="296668"/>
            <a:ext cx="10058400" cy="1100137"/>
          </a:xfrm>
        </p:spPr>
        <p:txBody>
          <a:bodyPr>
            <a:normAutofit/>
          </a:bodyPr>
          <a:lstStyle/>
          <a:p>
            <a:pPr algn="ctr"/>
            <a:r>
              <a:rPr lang="en-US" sz="3600" dirty="0" smtClean="0">
                <a:latin typeface="Georgia" panose="02040502050405020303" pitchFamily="18" charset="0"/>
              </a:rPr>
              <a:t>Special Considerations: </a:t>
            </a:r>
            <a:br>
              <a:rPr lang="en-US" sz="3600" dirty="0" smtClean="0">
                <a:latin typeface="Georgia" panose="02040502050405020303" pitchFamily="18" charset="0"/>
              </a:rPr>
            </a:br>
            <a:r>
              <a:rPr lang="en-US" sz="3600" dirty="0" smtClean="0">
                <a:latin typeface="Georgia" panose="02040502050405020303" pitchFamily="18" charset="0"/>
              </a:rPr>
              <a:t>Digital Accessibility</a:t>
            </a:r>
            <a:endParaRPr lang="en-US" sz="3600" dirty="0">
              <a:latin typeface="Georgia" panose="02040502050405020303" pitchFamily="18" charset="0"/>
            </a:endParaRPr>
          </a:p>
        </p:txBody>
      </p:sp>
      <p:sp>
        <p:nvSpPr>
          <p:cNvPr id="3" name="Body"/>
          <p:cNvSpPr>
            <a:spLocks noGrp="1"/>
          </p:cNvSpPr>
          <p:nvPr>
            <p:ph idx="4294967295"/>
          </p:nvPr>
        </p:nvSpPr>
        <p:spPr>
          <a:xfrm>
            <a:off x="839787" y="1636042"/>
            <a:ext cx="10515600" cy="4575175"/>
          </a:xfrm>
        </p:spPr>
        <p:txBody>
          <a:bodyPr>
            <a:normAutofit fontScale="92500" lnSpcReduction="20000"/>
          </a:bodyPr>
          <a:lstStyle/>
          <a:p>
            <a:r>
              <a:rPr lang="en-US" dirty="0" smtClean="0">
                <a:latin typeface="Georgia" panose="02040502050405020303" pitchFamily="18" charset="0"/>
              </a:rPr>
              <a:t>Digital accessibility allows a disabled individual </a:t>
            </a:r>
            <a:r>
              <a:rPr lang="en-US" dirty="0">
                <a:latin typeface="Georgia" panose="02040502050405020303" pitchFamily="18" charset="0"/>
              </a:rPr>
              <a:t>to </a:t>
            </a:r>
            <a:r>
              <a:rPr lang="en-US" dirty="0" smtClean="0">
                <a:latin typeface="Georgia" panose="02040502050405020303" pitchFamily="18" charset="0"/>
              </a:rPr>
              <a:t>obtain </a:t>
            </a:r>
            <a:r>
              <a:rPr lang="en-US" dirty="0">
                <a:latin typeface="Georgia" panose="02040502050405020303" pitchFamily="18" charset="0"/>
              </a:rPr>
              <a:t>information as fully, equally, and independently as a person without a </a:t>
            </a:r>
            <a:r>
              <a:rPr lang="en-US" dirty="0" smtClean="0">
                <a:latin typeface="Georgia" panose="02040502050405020303" pitchFamily="18" charset="0"/>
              </a:rPr>
              <a:t>disability</a:t>
            </a:r>
            <a:endParaRPr lang="en-US" sz="600" dirty="0">
              <a:latin typeface="Georgia" panose="02040502050405020303" pitchFamily="18" charset="0"/>
            </a:endParaRPr>
          </a:p>
          <a:p>
            <a:r>
              <a:rPr lang="en-US" dirty="0" smtClean="0">
                <a:latin typeface="Georgia" panose="02040502050405020303" pitchFamily="18" charset="0"/>
              </a:rPr>
              <a:t>Accessibility addresses a wide range of disabilities including: visual, auditory, physical, speech, cognitive, language, learning, and cognitive/neurological</a:t>
            </a:r>
            <a:endParaRPr lang="en-US" sz="700" dirty="0" smtClean="0">
              <a:latin typeface="Georgia" panose="02040502050405020303" pitchFamily="18" charset="0"/>
            </a:endParaRPr>
          </a:p>
          <a:p>
            <a:r>
              <a:rPr lang="en-US" dirty="0" smtClean="0">
                <a:latin typeface="Georgia" panose="02040502050405020303" pitchFamily="18" charset="0"/>
              </a:rPr>
              <a:t>Workforce Rehabilitation </a:t>
            </a:r>
            <a:r>
              <a:rPr lang="en-US" dirty="0">
                <a:latin typeface="Georgia" panose="02040502050405020303" pitchFamily="18" charset="0"/>
              </a:rPr>
              <a:t>Act of 1973 </a:t>
            </a:r>
          </a:p>
          <a:p>
            <a:pPr lvl="1">
              <a:buFont typeface="Arial" panose="020B0604020202020204" pitchFamily="34" charset="0"/>
              <a:buChar char="•"/>
            </a:pPr>
            <a:r>
              <a:rPr lang="en-US" dirty="0" smtClean="0">
                <a:latin typeface="Georgia" panose="02040502050405020303" pitchFamily="18" charset="0"/>
              </a:rPr>
              <a:t>Section 504 requires reasonable accommodation for qualified individuals with disabilities</a:t>
            </a:r>
          </a:p>
          <a:p>
            <a:pPr lvl="2"/>
            <a:r>
              <a:rPr lang="en-US" dirty="0" smtClean="0">
                <a:latin typeface="Georgia" panose="02040502050405020303" pitchFamily="18" charset="0"/>
              </a:rPr>
              <a:t>In 1996 the Office for Civil Rights (OCR) reviewed CCC efforts and found the system out of compliance</a:t>
            </a:r>
          </a:p>
          <a:p>
            <a:pPr lvl="2"/>
            <a:r>
              <a:rPr lang="en-US" dirty="0" smtClean="0">
                <a:latin typeface="Georgia" panose="02040502050405020303" pitchFamily="18" charset="0"/>
              </a:rPr>
              <a:t>Funding was given to all districts to ensure that instructional materials were available in alternate media formats</a:t>
            </a:r>
          </a:p>
          <a:p>
            <a:pPr marL="914400" lvl="2" indent="0">
              <a:buNone/>
            </a:pPr>
            <a:endParaRPr lang="en-US" sz="500" dirty="0" smtClean="0">
              <a:latin typeface="Georgia" panose="02040502050405020303" pitchFamily="18" charset="0"/>
            </a:endParaRPr>
          </a:p>
          <a:p>
            <a:pPr lvl="1">
              <a:buFont typeface="Arial" panose="020B0604020202020204" pitchFamily="34" charset="0"/>
              <a:buChar char="•"/>
            </a:pPr>
            <a:r>
              <a:rPr lang="en-US" dirty="0" smtClean="0">
                <a:latin typeface="Georgia" panose="02040502050405020303" pitchFamily="18" charset="0"/>
              </a:rPr>
              <a:t>Section </a:t>
            </a:r>
            <a:r>
              <a:rPr lang="en-US" dirty="0">
                <a:latin typeface="Georgia" panose="02040502050405020303" pitchFamily="18" charset="0"/>
              </a:rPr>
              <a:t>508 requires that all electronic and information technology that is federally funded be accessible by people with disabilities  </a:t>
            </a:r>
            <a:endParaRPr lang="en-US" dirty="0" smtClean="0">
              <a:latin typeface="Georgia" panose="02040502050405020303" pitchFamily="18" charset="0"/>
            </a:endParaRPr>
          </a:p>
          <a:p>
            <a:pPr lvl="2"/>
            <a:r>
              <a:rPr lang="en-US" dirty="0" smtClean="0">
                <a:latin typeface="Georgia" panose="02040502050405020303" pitchFamily="18" charset="0"/>
              </a:rPr>
              <a:t>CA Senate Bill 105 passed in 2002 codified Section 508 to apply to all state agencies effective January 1, 2003 which means community colleges must be in compliance</a:t>
            </a:r>
            <a:endParaRPr lang="en-US" sz="700" dirty="0" smtClean="0">
              <a:latin typeface="Georgia" panose="02040502050405020303" pitchFamily="18" charset="0"/>
            </a:endParaRPr>
          </a:p>
          <a:p>
            <a:r>
              <a:rPr lang="en-US" dirty="0" smtClean="0">
                <a:latin typeface="Georgia" panose="02040502050405020303" pitchFamily="18" charset="0"/>
              </a:rPr>
              <a:t>Web Content Accessibility Guidelines (WCAG) 2.1 consists of 4 principles:</a:t>
            </a:r>
          </a:p>
          <a:p>
            <a:pPr lvl="1">
              <a:buFont typeface="Arial" panose="020B0604020202020204" pitchFamily="34" charset="0"/>
              <a:buChar char="•"/>
            </a:pPr>
            <a:r>
              <a:rPr lang="en-US" dirty="0" smtClean="0">
                <a:latin typeface="Georgia" panose="02040502050405020303" pitchFamily="18" charset="0"/>
              </a:rPr>
              <a:t>Perceivable</a:t>
            </a:r>
          </a:p>
          <a:p>
            <a:pPr lvl="1">
              <a:buFont typeface="Arial" panose="020B0604020202020204" pitchFamily="34" charset="0"/>
              <a:buChar char="•"/>
            </a:pPr>
            <a:r>
              <a:rPr lang="en-US" dirty="0" smtClean="0">
                <a:latin typeface="Georgia" panose="02040502050405020303" pitchFamily="18" charset="0"/>
              </a:rPr>
              <a:t>Operable</a:t>
            </a:r>
          </a:p>
          <a:p>
            <a:pPr lvl="1">
              <a:buFont typeface="Arial" panose="020B0604020202020204" pitchFamily="34" charset="0"/>
              <a:buChar char="•"/>
            </a:pPr>
            <a:r>
              <a:rPr lang="en-US" dirty="0" smtClean="0">
                <a:latin typeface="Georgia" panose="02040502050405020303" pitchFamily="18" charset="0"/>
              </a:rPr>
              <a:t>Understandable</a:t>
            </a:r>
          </a:p>
          <a:p>
            <a:pPr lvl="1">
              <a:buFont typeface="Arial" panose="020B0604020202020204" pitchFamily="34" charset="0"/>
              <a:buChar char="•"/>
            </a:pPr>
            <a:r>
              <a:rPr lang="en-US" dirty="0" smtClean="0">
                <a:latin typeface="Georgia" panose="02040502050405020303" pitchFamily="18" charset="0"/>
              </a:rPr>
              <a:t>Robust</a:t>
            </a:r>
          </a:p>
        </p:txBody>
      </p:sp>
      <p:sp>
        <p:nvSpPr>
          <p:cNvPr id="5" name="Footnote"/>
          <p:cNvSpPr txBox="1"/>
          <p:nvPr/>
        </p:nvSpPr>
        <p:spPr>
          <a:xfrm>
            <a:off x="5833872" y="5285232"/>
            <a:ext cx="4764024" cy="646331"/>
          </a:xfrm>
          <a:prstGeom prst="rect">
            <a:avLst/>
          </a:prstGeom>
          <a:solidFill>
            <a:schemeClr val="bg2"/>
          </a:solidFill>
        </p:spPr>
        <p:txBody>
          <a:bodyPr wrap="square" rtlCol="0">
            <a:spAutoFit/>
          </a:bodyPr>
          <a:lstStyle/>
          <a:p>
            <a:r>
              <a:rPr lang="en-US" i="1">
                <a:latin typeface="Georgia" panose="02040502050405020303" pitchFamily="18" charset="0"/>
              </a:rPr>
              <a:t>How does your college make curriculum publications digitally accessible?</a:t>
            </a:r>
            <a:endParaRPr lang="en-US" i="1" dirty="0">
              <a:latin typeface="Georgia" panose="02040502050405020303" pitchFamily="18" charset="0"/>
            </a:endParaRPr>
          </a:p>
        </p:txBody>
      </p:sp>
      <p:sp>
        <p:nvSpPr>
          <p:cNvPr id="4" name="Footer"/>
          <p:cNvSpPr>
            <a:spLocks noGrp="1"/>
          </p:cNvSpPr>
          <p:nvPr>
            <p:ph type="ftr" sz="quarter" idx="11"/>
          </p:nvPr>
        </p:nvSpPr>
        <p:spPr/>
        <p:txBody>
          <a:bodyPr/>
          <a:lstStyle/>
          <a:p>
            <a:r>
              <a:rPr lang="en-US" sz="1200" b="1" smtClean="0">
                <a:latin typeface="Georgia" panose="02040502050405020303" pitchFamily="18" charset="0"/>
              </a:rPr>
              <a:t>2019 ASCCC Curriculum Institute</a:t>
            </a:r>
            <a:endParaRPr lang="en-US" sz="1200" b="1">
              <a:latin typeface="Georgia" panose="02040502050405020303" pitchFamily="18" charset="0"/>
            </a:endParaRPr>
          </a:p>
        </p:txBody>
      </p:sp>
    </p:spTree>
    <p:extLst>
      <p:ext uri="{BB962C8B-B14F-4D97-AF65-F5344CB8AC3E}">
        <p14:creationId xmlns:p14="http://schemas.microsoft.com/office/powerpoint/2010/main" val="5605016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ing"/>
          <p:cNvSpPr>
            <a:spLocks noGrp="1"/>
          </p:cNvSpPr>
          <p:nvPr>
            <p:ph type="title" idx="4294967295"/>
          </p:nvPr>
        </p:nvSpPr>
        <p:spPr>
          <a:xfrm>
            <a:off x="1205344" y="287338"/>
            <a:ext cx="10058400" cy="1047750"/>
          </a:xfrm>
        </p:spPr>
        <p:txBody>
          <a:bodyPr>
            <a:noAutofit/>
          </a:bodyPr>
          <a:lstStyle/>
          <a:p>
            <a:pPr algn="ctr"/>
            <a:r>
              <a:rPr lang="en-US" sz="3200" dirty="0" smtClean="0">
                <a:latin typeface="Georgia" panose="02040502050405020303" pitchFamily="18" charset="0"/>
              </a:rPr>
              <a:t>New Challenge: Curriculum Streamlining &amp; </a:t>
            </a:r>
            <a:br>
              <a:rPr lang="en-US" sz="3200" dirty="0" smtClean="0">
                <a:latin typeface="Georgia" panose="02040502050405020303" pitchFamily="18" charset="0"/>
              </a:rPr>
            </a:br>
            <a:r>
              <a:rPr lang="en-US" sz="3200" dirty="0" smtClean="0">
                <a:latin typeface="Georgia" panose="02040502050405020303" pitchFamily="18" charset="0"/>
              </a:rPr>
              <a:t>Catalog Production Timeline(s)</a:t>
            </a:r>
            <a:endParaRPr lang="en-US" sz="3200" dirty="0">
              <a:latin typeface="Georgia" panose="02040502050405020303" pitchFamily="18" charset="0"/>
            </a:endParaRPr>
          </a:p>
        </p:txBody>
      </p:sp>
      <p:sp>
        <p:nvSpPr>
          <p:cNvPr id="3" name="Body"/>
          <p:cNvSpPr>
            <a:spLocks noGrp="1"/>
          </p:cNvSpPr>
          <p:nvPr>
            <p:ph idx="4294967295"/>
          </p:nvPr>
        </p:nvSpPr>
        <p:spPr>
          <a:xfrm>
            <a:off x="748144" y="1467768"/>
            <a:ext cx="10515600" cy="4859337"/>
          </a:xfrm>
        </p:spPr>
        <p:txBody>
          <a:bodyPr>
            <a:normAutofit lnSpcReduction="10000"/>
          </a:bodyPr>
          <a:lstStyle/>
          <a:p>
            <a:r>
              <a:rPr lang="en-US" dirty="0" smtClean="0">
                <a:latin typeface="Georgia" panose="02040502050405020303" pitchFamily="18" charset="0"/>
              </a:rPr>
              <a:t>Recent curriculum streamlining efforts at both the local and state level has resulted in efficiencies that catalog production timelines often can’t maintain pace with resulting in delayed offering of new courses and programs</a:t>
            </a:r>
            <a:endParaRPr lang="en-US" sz="500" dirty="0" smtClean="0">
              <a:latin typeface="Georgia" panose="02040502050405020303" pitchFamily="18" charset="0"/>
            </a:endParaRPr>
          </a:p>
          <a:p>
            <a:r>
              <a:rPr lang="en-US" i="1" dirty="0" smtClean="0">
                <a:latin typeface="Georgia" panose="02040502050405020303" pitchFamily="18" charset="0"/>
              </a:rPr>
              <a:t>How often should colleges produce a catalog? How often does your college produce a catalog?</a:t>
            </a:r>
            <a:endParaRPr lang="en-US" sz="600" dirty="0" smtClean="0">
              <a:latin typeface="Georgia" panose="02040502050405020303" pitchFamily="18" charset="0"/>
            </a:endParaRPr>
          </a:p>
          <a:p>
            <a:r>
              <a:rPr lang="en-US" dirty="0" smtClean="0">
                <a:latin typeface="Georgia" panose="02040502050405020303" pitchFamily="18" charset="0"/>
              </a:rPr>
              <a:t>Factors that affect the timeline for catalog production include:</a:t>
            </a:r>
          </a:p>
          <a:p>
            <a:pPr lvl="1">
              <a:buFont typeface="Arial" panose="020B0604020202020204" pitchFamily="34" charset="0"/>
              <a:buChar char="•"/>
            </a:pPr>
            <a:r>
              <a:rPr lang="en-US" dirty="0" smtClean="0">
                <a:latin typeface="Georgia" panose="02040502050405020303" pitchFamily="18" charset="0"/>
              </a:rPr>
              <a:t>Local and/or state curricular approvals</a:t>
            </a:r>
          </a:p>
          <a:p>
            <a:pPr lvl="1">
              <a:buFont typeface="Arial" panose="020B0604020202020204" pitchFamily="34" charset="0"/>
              <a:buChar char="•"/>
            </a:pPr>
            <a:r>
              <a:rPr lang="en-US" dirty="0" smtClean="0">
                <a:latin typeface="Georgia" panose="02040502050405020303" pitchFamily="18" charset="0"/>
              </a:rPr>
              <a:t>MIS end of term reporting and alignment of course data elements between local curriculum system, MIS Data Mart, and COCI</a:t>
            </a:r>
          </a:p>
          <a:p>
            <a:pPr lvl="1">
              <a:buFont typeface="Arial" panose="020B0604020202020204" pitchFamily="34" charset="0"/>
              <a:buChar char="•"/>
            </a:pPr>
            <a:r>
              <a:rPr lang="en-US" dirty="0" smtClean="0">
                <a:latin typeface="Georgia" panose="02040502050405020303" pitchFamily="18" charset="0"/>
              </a:rPr>
              <a:t>Securing regional consortia recommendation of CTE programs</a:t>
            </a:r>
          </a:p>
          <a:p>
            <a:pPr lvl="1">
              <a:buFont typeface="Arial" panose="020B0604020202020204" pitchFamily="34" charset="0"/>
              <a:buChar char="•"/>
            </a:pPr>
            <a:r>
              <a:rPr lang="en-US" dirty="0" smtClean="0">
                <a:latin typeface="Georgia" panose="02040502050405020303" pitchFamily="18" charset="0"/>
              </a:rPr>
              <a:t>Updating program maps, course sequencing, and degree audit software to reflect changes</a:t>
            </a:r>
          </a:p>
          <a:p>
            <a:pPr lvl="1">
              <a:buFont typeface="Arial" panose="020B0604020202020204" pitchFamily="34" charset="0"/>
              <a:buChar char="•"/>
            </a:pPr>
            <a:r>
              <a:rPr lang="en-US" dirty="0" smtClean="0">
                <a:latin typeface="Georgia" panose="02040502050405020303" pitchFamily="18" charset="0"/>
              </a:rPr>
              <a:t>Updating the college’s Title IV Eligibility and Certification Approval Report (ECAR) and Program Participation Agreement (PPA) with the Department of Education for financial aid benefits, including any changes to eligible programs submitted for approval during the course of the year</a:t>
            </a:r>
          </a:p>
          <a:p>
            <a:pPr lvl="1">
              <a:buFont typeface="Arial" panose="020B0604020202020204" pitchFamily="34" charset="0"/>
              <a:buChar char="•"/>
            </a:pPr>
            <a:r>
              <a:rPr lang="en-US" dirty="0" smtClean="0">
                <a:latin typeface="Georgia" panose="02040502050405020303" pitchFamily="18" charset="0"/>
              </a:rPr>
              <a:t>Veterans </a:t>
            </a:r>
            <a:r>
              <a:rPr lang="en-US" dirty="0">
                <a:latin typeface="Georgia" panose="02040502050405020303" pitchFamily="18" charset="0"/>
              </a:rPr>
              <a:t>c</a:t>
            </a:r>
            <a:r>
              <a:rPr lang="en-US" dirty="0" smtClean="0">
                <a:latin typeface="Georgia" panose="02040502050405020303" pitchFamily="18" charset="0"/>
              </a:rPr>
              <a:t>ertification of catalog for VA Educational Benefits; must be re-certified each time it is modified</a:t>
            </a:r>
            <a:endParaRPr lang="en-US" dirty="0">
              <a:latin typeface="Georgia" panose="02040502050405020303" pitchFamily="18" charset="0"/>
            </a:endParaRPr>
          </a:p>
        </p:txBody>
      </p:sp>
      <p:sp>
        <p:nvSpPr>
          <p:cNvPr id="4" name="Footer"/>
          <p:cNvSpPr>
            <a:spLocks noGrp="1"/>
          </p:cNvSpPr>
          <p:nvPr>
            <p:ph type="ftr" sz="quarter" idx="11"/>
          </p:nvPr>
        </p:nvSpPr>
        <p:spPr/>
        <p:txBody>
          <a:bodyPr/>
          <a:lstStyle/>
          <a:p>
            <a:r>
              <a:rPr lang="en-US" sz="1200" b="1" smtClean="0">
                <a:latin typeface="Georgia" panose="02040502050405020303" pitchFamily="18" charset="0"/>
              </a:rPr>
              <a:t>2019 ASCCC Curriculum Institute</a:t>
            </a:r>
            <a:endParaRPr lang="en-US" sz="1200" b="1">
              <a:latin typeface="Georgia" panose="02040502050405020303" pitchFamily="18" charset="0"/>
            </a:endParaRPr>
          </a:p>
        </p:txBody>
      </p:sp>
    </p:spTree>
    <p:extLst>
      <p:ext uri="{BB962C8B-B14F-4D97-AF65-F5344CB8AC3E}">
        <p14:creationId xmlns:p14="http://schemas.microsoft.com/office/powerpoint/2010/main" val="23112121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ing"/>
          <p:cNvSpPr>
            <a:spLocks noGrp="1"/>
          </p:cNvSpPr>
          <p:nvPr>
            <p:ph type="title" idx="4294967295"/>
          </p:nvPr>
        </p:nvSpPr>
        <p:spPr>
          <a:xfrm>
            <a:off x="995265" y="222023"/>
            <a:ext cx="10058400" cy="1449387"/>
          </a:xfrm>
        </p:spPr>
        <p:txBody>
          <a:bodyPr>
            <a:normAutofit/>
          </a:bodyPr>
          <a:lstStyle/>
          <a:p>
            <a:pPr algn="ctr"/>
            <a:r>
              <a:rPr lang="en-US" sz="3600" dirty="0" smtClean="0">
                <a:solidFill>
                  <a:schemeClr val="tx1"/>
                </a:solidFill>
                <a:latin typeface="Georgia" panose="02040502050405020303" pitchFamily="18" charset="0"/>
              </a:rPr>
              <a:t>The Big Debate:</a:t>
            </a:r>
            <a:br>
              <a:rPr lang="en-US" sz="3600" dirty="0" smtClean="0">
                <a:solidFill>
                  <a:schemeClr val="tx1"/>
                </a:solidFill>
                <a:latin typeface="Georgia" panose="02040502050405020303" pitchFamily="18" charset="0"/>
              </a:rPr>
            </a:br>
            <a:r>
              <a:rPr lang="en-US" sz="3600" dirty="0" smtClean="0">
                <a:solidFill>
                  <a:schemeClr val="tx1"/>
                </a:solidFill>
                <a:latin typeface="Georgia" panose="02040502050405020303" pitchFamily="18" charset="0"/>
              </a:rPr>
              <a:t>Web-Based Catalogs v. Print Catalogs</a:t>
            </a:r>
            <a:endParaRPr lang="en-US" sz="3600" dirty="0">
              <a:solidFill>
                <a:schemeClr val="tx1"/>
              </a:solidFill>
            </a:endParaRPr>
          </a:p>
        </p:txBody>
      </p:sp>
      <p:sp>
        <p:nvSpPr>
          <p:cNvPr id="3" name="Body"/>
          <p:cNvSpPr>
            <a:spLocks noGrp="1"/>
          </p:cNvSpPr>
          <p:nvPr>
            <p:ph idx="4294967295"/>
          </p:nvPr>
        </p:nvSpPr>
        <p:spPr>
          <a:xfrm>
            <a:off x="1182255" y="2012518"/>
            <a:ext cx="10058400" cy="4022725"/>
          </a:xfrm>
        </p:spPr>
        <p:txBody>
          <a:bodyPr>
            <a:normAutofit lnSpcReduction="10000"/>
          </a:bodyPr>
          <a:lstStyle/>
          <a:p>
            <a:r>
              <a:rPr lang="en-US" dirty="0" smtClean="0">
                <a:solidFill>
                  <a:schemeClr val="tx1"/>
                </a:solidFill>
              </a:rPr>
              <a:t>Recent debate occurring regarding whether a print catalog is required. Key questions have included:</a:t>
            </a:r>
          </a:p>
          <a:p>
            <a:pPr lvl="1">
              <a:buFont typeface="Arial" panose="020B0604020202020204" pitchFamily="34" charset="0"/>
              <a:buChar char="•"/>
            </a:pPr>
            <a:r>
              <a:rPr lang="en-US" dirty="0" smtClean="0">
                <a:solidFill>
                  <a:schemeClr val="tx1"/>
                </a:solidFill>
              </a:rPr>
              <a:t>Must colleges still produce a physical (print) catalog?</a:t>
            </a:r>
          </a:p>
          <a:p>
            <a:pPr lvl="1">
              <a:buFont typeface="Arial" panose="020B0604020202020204" pitchFamily="34" charset="0"/>
              <a:buChar char="•"/>
            </a:pPr>
            <a:r>
              <a:rPr lang="en-US" dirty="0" smtClean="0">
                <a:solidFill>
                  <a:schemeClr val="tx1"/>
                </a:solidFill>
              </a:rPr>
              <a:t>Is it acceptable to produce an exclusively electronic catalog? If so, must that product be password protected?</a:t>
            </a:r>
          </a:p>
          <a:p>
            <a:pPr marL="0" indent="0">
              <a:buNone/>
            </a:pPr>
            <a:endParaRPr lang="en-US" sz="500" dirty="0" smtClean="0">
              <a:solidFill>
                <a:schemeClr val="tx1"/>
              </a:solidFill>
            </a:endParaRPr>
          </a:p>
          <a:p>
            <a:r>
              <a:rPr lang="en-US" dirty="0" smtClean="0">
                <a:solidFill>
                  <a:schemeClr val="tx1"/>
                </a:solidFill>
              </a:rPr>
              <a:t>Per the U.S. Dept. of Veterans Affairs for the purpose of certifying for class/program approval:</a:t>
            </a:r>
          </a:p>
          <a:p>
            <a:pPr lvl="1">
              <a:buFont typeface="Arial" panose="020B0604020202020204" pitchFamily="34" charset="0"/>
              <a:buChar char="•"/>
            </a:pPr>
            <a:r>
              <a:rPr lang="en-US" i="1" dirty="0" smtClean="0">
                <a:solidFill>
                  <a:schemeClr val="tx1"/>
                </a:solidFill>
              </a:rPr>
              <a:t>“Web-based catalogs are not acceptable because they can be easily changed without notice to the VA or SAA. Thumb drives are not acceptable, because they cannot be plugged into VA systems. If the school utilizes a web-based catalog, they must print a copy or move a copy to CD in pdf format, so the SAA [State Approving Agency] and VA can see a specific point in time for the programs and policies outlined. Before you put the catalog on a CD, contact the SAA of your state to determine their policies and procedures for accepting a CD…schools must certify a copy is true and correct.”</a:t>
            </a:r>
            <a:endParaRPr lang="en-US" dirty="0" smtClean="0">
              <a:solidFill>
                <a:schemeClr val="tx1"/>
              </a:solidFill>
            </a:endParaRPr>
          </a:p>
          <a:p>
            <a:pPr lvl="1">
              <a:buFont typeface="Arial" panose="020B0604020202020204" pitchFamily="34" charset="0"/>
              <a:buChar char="•"/>
            </a:pPr>
            <a:r>
              <a:rPr lang="en-US" u="sng" dirty="0">
                <a:solidFill>
                  <a:schemeClr val="tx1"/>
                </a:solidFill>
                <a:hlinkClick r:id="rId2" tooltip="US Department of Veteran's Affairs guidelines"/>
              </a:rPr>
              <a:t>https://www.benefits.va.gov/GIBILL/docs/SCO/General.pdf</a:t>
            </a:r>
            <a:endParaRPr lang="en-US" i="1" dirty="0">
              <a:solidFill>
                <a:schemeClr val="tx1"/>
              </a:solidFill>
            </a:endParaRPr>
          </a:p>
        </p:txBody>
      </p:sp>
      <p:sp>
        <p:nvSpPr>
          <p:cNvPr id="4" name="Footer"/>
          <p:cNvSpPr>
            <a:spLocks noGrp="1"/>
          </p:cNvSpPr>
          <p:nvPr>
            <p:ph type="ftr" sz="quarter" idx="11"/>
          </p:nvPr>
        </p:nvSpPr>
        <p:spPr/>
        <p:txBody>
          <a:bodyPr/>
          <a:lstStyle/>
          <a:p>
            <a:r>
              <a:rPr lang="en-US" sz="1200" b="1" smtClean="0">
                <a:latin typeface="Georgia" panose="02040502050405020303" pitchFamily="18" charset="0"/>
              </a:rPr>
              <a:t>2019 ASCCC Curriculum Institute</a:t>
            </a:r>
            <a:endParaRPr lang="en-US" sz="1200" b="1">
              <a:latin typeface="Georgia" panose="02040502050405020303" pitchFamily="18" charset="0"/>
            </a:endParaRPr>
          </a:p>
        </p:txBody>
      </p:sp>
    </p:spTree>
    <p:extLst>
      <p:ext uri="{BB962C8B-B14F-4D97-AF65-F5344CB8AC3E}">
        <p14:creationId xmlns:p14="http://schemas.microsoft.com/office/powerpoint/2010/main" val="6421466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ing"/>
          <p:cNvSpPr>
            <a:spLocks noGrp="1"/>
          </p:cNvSpPr>
          <p:nvPr>
            <p:ph type="title" idx="4294967295"/>
          </p:nvPr>
        </p:nvSpPr>
        <p:spPr>
          <a:xfrm>
            <a:off x="1066800" y="217669"/>
            <a:ext cx="10058400" cy="919162"/>
          </a:xfrm>
        </p:spPr>
        <p:txBody>
          <a:bodyPr anchor="ctr" anchorCtr="0">
            <a:normAutofit/>
          </a:bodyPr>
          <a:lstStyle/>
          <a:p>
            <a:pPr algn="ctr"/>
            <a:r>
              <a:rPr lang="en-US" sz="3600" dirty="0" smtClean="0">
                <a:latin typeface="Georgia" panose="02040502050405020303" pitchFamily="18" charset="0"/>
              </a:rPr>
              <a:t>Overview</a:t>
            </a:r>
            <a:endParaRPr lang="en-US" sz="3600" dirty="0">
              <a:latin typeface="Georgia" panose="02040502050405020303" pitchFamily="18" charset="0"/>
            </a:endParaRPr>
          </a:p>
        </p:txBody>
      </p:sp>
      <p:sp>
        <p:nvSpPr>
          <p:cNvPr id="3" name="Body"/>
          <p:cNvSpPr>
            <a:spLocks noGrp="1"/>
          </p:cNvSpPr>
          <p:nvPr>
            <p:ph idx="4294967295"/>
          </p:nvPr>
        </p:nvSpPr>
        <p:spPr>
          <a:xfrm>
            <a:off x="971066" y="1539875"/>
            <a:ext cx="10256837" cy="4373563"/>
          </a:xfrm>
        </p:spPr>
        <p:txBody>
          <a:bodyPr>
            <a:normAutofit fontScale="92500" lnSpcReduction="10000"/>
          </a:bodyPr>
          <a:lstStyle/>
          <a:p>
            <a:pPr marL="228600" indent="-228600">
              <a:spcAft>
                <a:spcPts val="600"/>
              </a:spcAft>
              <a:buFont typeface="Wingdings" panose="05000000000000000000" pitchFamily="2" charset="2"/>
              <a:buChar char="ü"/>
              <a:tabLst>
                <a:tab pos="228600" algn="l"/>
              </a:tabLst>
            </a:pPr>
            <a:r>
              <a:rPr lang="en-US" dirty="0" smtClean="0">
                <a:latin typeface="Georgia" panose="02040502050405020303" pitchFamily="18" charset="0"/>
              </a:rPr>
              <a:t>Curriculum Publication Types, Formats, &amp; Consumers</a:t>
            </a:r>
          </a:p>
          <a:p>
            <a:pPr marL="228600" indent="-228600">
              <a:spcAft>
                <a:spcPts val="600"/>
              </a:spcAft>
              <a:buFont typeface="Wingdings" panose="05000000000000000000" pitchFamily="2" charset="2"/>
              <a:buChar char="ü"/>
              <a:tabLst>
                <a:tab pos="228600" algn="l"/>
              </a:tabLst>
            </a:pPr>
            <a:r>
              <a:rPr lang="en-US" dirty="0" smtClean="0">
                <a:latin typeface="Georgia" panose="02040502050405020303" pitchFamily="18" charset="0"/>
              </a:rPr>
              <a:t>ACCJC Catalog and Publication Requirements</a:t>
            </a:r>
          </a:p>
          <a:p>
            <a:pPr marL="228600" indent="-228600">
              <a:spcAft>
                <a:spcPts val="600"/>
              </a:spcAft>
              <a:buFont typeface="Wingdings" panose="05000000000000000000" pitchFamily="2" charset="2"/>
              <a:buChar char="ü"/>
              <a:tabLst>
                <a:tab pos="228600" algn="l"/>
              </a:tabLst>
            </a:pPr>
            <a:r>
              <a:rPr lang="en-US" dirty="0" smtClean="0">
                <a:latin typeface="Georgia" panose="02040502050405020303" pitchFamily="18" charset="0"/>
              </a:rPr>
              <a:t>Title 5 Course, Program, and Catalog Publication Requirements</a:t>
            </a:r>
          </a:p>
          <a:p>
            <a:pPr marL="228600" indent="-228600">
              <a:spcAft>
                <a:spcPts val="600"/>
              </a:spcAft>
              <a:buFont typeface="Wingdings" panose="05000000000000000000" pitchFamily="2" charset="2"/>
              <a:buChar char="ü"/>
              <a:tabLst>
                <a:tab pos="228600" algn="l"/>
              </a:tabLst>
            </a:pPr>
            <a:r>
              <a:rPr lang="en-US" dirty="0" smtClean="0">
                <a:latin typeface="Georgia" panose="02040502050405020303" pitchFamily="18" charset="0"/>
              </a:rPr>
              <a:t>Schedule of Classes</a:t>
            </a:r>
          </a:p>
          <a:p>
            <a:pPr marL="228600" indent="-228600">
              <a:spcAft>
                <a:spcPts val="600"/>
              </a:spcAft>
              <a:buFont typeface="Wingdings" panose="05000000000000000000" pitchFamily="2" charset="2"/>
              <a:buChar char="ü"/>
              <a:tabLst>
                <a:tab pos="228600" algn="l"/>
              </a:tabLst>
            </a:pPr>
            <a:r>
              <a:rPr lang="en-US" dirty="0" smtClean="0">
                <a:latin typeface="Georgia" panose="02040502050405020303" pitchFamily="18" charset="0"/>
              </a:rPr>
              <a:t>Special Considerations: Open Enrollment, Catalog Rights, Academic Programs Without Homes, Ensuring Consistency, Digital Accessibility</a:t>
            </a:r>
          </a:p>
          <a:p>
            <a:pPr marL="228600" indent="-228600">
              <a:spcAft>
                <a:spcPts val="600"/>
              </a:spcAft>
              <a:buFont typeface="Wingdings" panose="05000000000000000000" pitchFamily="2" charset="2"/>
              <a:buChar char="ü"/>
              <a:tabLst>
                <a:tab pos="228600" algn="l"/>
              </a:tabLst>
            </a:pPr>
            <a:r>
              <a:rPr lang="en-US" dirty="0" smtClean="0">
                <a:latin typeface="Georgia" panose="02040502050405020303" pitchFamily="18" charset="0"/>
              </a:rPr>
              <a:t>New Challenge: Curriculum Streamlining and Catalog Production Timeline(s)</a:t>
            </a:r>
          </a:p>
          <a:p>
            <a:pPr marL="228600" indent="-228600">
              <a:spcAft>
                <a:spcPts val="600"/>
              </a:spcAft>
              <a:buFont typeface="Wingdings" panose="05000000000000000000" pitchFamily="2" charset="2"/>
              <a:buChar char="ü"/>
              <a:tabLst>
                <a:tab pos="228600" algn="l"/>
              </a:tabLst>
            </a:pPr>
            <a:r>
              <a:rPr lang="en-US" dirty="0" smtClean="0">
                <a:solidFill>
                  <a:schemeClr val="tx1"/>
                </a:solidFill>
                <a:latin typeface="Georgia" panose="02040502050405020303" pitchFamily="18" charset="0"/>
              </a:rPr>
              <a:t>The Big Debate: Web-Based Catalogs v. Print Catalogs</a:t>
            </a:r>
          </a:p>
          <a:p>
            <a:pPr marL="228600" indent="-228600">
              <a:spcAft>
                <a:spcPts val="600"/>
              </a:spcAft>
              <a:buFont typeface="Wingdings" panose="05000000000000000000" pitchFamily="2" charset="2"/>
              <a:buChar char="ü"/>
              <a:tabLst>
                <a:tab pos="228600" algn="l"/>
              </a:tabLst>
            </a:pPr>
            <a:r>
              <a:rPr lang="en-US" dirty="0" smtClean="0">
                <a:latin typeface="Georgia" panose="02040502050405020303" pitchFamily="18" charset="0"/>
              </a:rPr>
              <a:t>Best Practices for Course Descriptions, Program Descriptions, Catalogs, Class Schedules</a:t>
            </a:r>
          </a:p>
          <a:p>
            <a:pPr marL="228600" indent="-228600">
              <a:spcAft>
                <a:spcPts val="600"/>
              </a:spcAft>
              <a:buFont typeface="Wingdings" panose="05000000000000000000" pitchFamily="2" charset="2"/>
              <a:buChar char="ü"/>
              <a:tabLst>
                <a:tab pos="228600" algn="l"/>
              </a:tabLst>
            </a:pPr>
            <a:r>
              <a:rPr lang="en-US" dirty="0" smtClean="0">
                <a:latin typeface="Georgia" panose="02040502050405020303" pitchFamily="18" charset="0"/>
              </a:rPr>
              <a:t>Open Dialogue</a:t>
            </a:r>
          </a:p>
        </p:txBody>
      </p:sp>
      <p:sp>
        <p:nvSpPr>
          <p:cNvPr id="4" name="Footer"/>
          <p:cNvSpPr>
            <a:spLocks noGrp="1"/>
          </p:cNvSpPr>
          <p:nvPr>
            <p:ph type="ftr" sz="quarter" idx="11"/>
          </p:nvPr>
        </p:nvSpPr>
        <p:spPr/>
        <p:txBody>
          <a:bodyPr/>
          <a:lstStyle/>
          <a:p>
            <a:r>
              <a:rPr lang="en-US" sz="1200" b="1" dirty="0" smtClean="0">
                <a:latin typeface="Georgia" panose="02040502050405020303" pitchFamily="18" charset="0"/>
              </a:rPr>
              <a:t>2019 ASCCC Curriculum Institute</a:t>
            </a:r>
            <a:endParaRPr lang="en-US" sz="1200" b="1" dirty="0">
              <a:latin typeface="Georgia" panose="02040502050405020303" pitchFamily="18" charset="0"/>
            </a:endParaRPr>
          </a:p>
        </p:txBody>
      </p:sp>
    </p:spTree>
    <p:extLst>
      <p:ext uri="{BB962C8B-B14F-4D97-AF65-F5344CB8AC3E}">
        <p14:creationId xmlns:p14="http://schemas.microsoft.com/office/powerpoint/2010/main" val="22071398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ing"/>
          <p:cNvSpPr>
            <a:spLocks noGrp="1"/>
          </p:cNvSpPr>
          <p:nvPr>
            <p:ph type="title" idx="4294967295"/>
          </p:nvPr>
        </p:nvSpPr>
        <p:spPr>
          <a:xfrm>
            <a:off x="1068387" y="287338"/>
            <a:ext cx="10058400" cy="773112"/>
          </a:xfrm>
        </p:spPr>
        <p:txBody>
          <a:bodyPr>
            <a:normAutofit/>
          </a:bodyPr>
          <a:lstStyle/>
          <a:p>
            <a:pPr algn="ctr"/>
            <a:r>
              <a:rPr lang="en-US" sz="3600" dirty="0" smtClean="0">
                <a:latin typeface="Georgia" panose="02040502050405020303" pitchFamily="18" charset="0"/>
              </a:rPr>
              <a:t>Best Practices for Course Descriptions</a:t>
            </a:r>
            <a:endParaRPr lang="en-US" sz="3600" dirty="0">
              <a:latin typeface="Georgia" panose="02040502050405020303" pitchFamily="18" charset="0"/>
            </a:endParaRPr>
          </a:p>
        </p:txBody>
      </p:sp>
      <p:sp>
        <p:nvSpPr>
          <p:cNvPr id="3" name="Body"/>
          <p:cNvSpPr>
            <a:spLocks noGrp="1"/>
          </p:cNvSpPr>
          <p:nvPr>
            <p:ph idx="4294967295"/>
          </p:nvPr>
        </p:nvSpPr>
        <p:spPr>
          <a:xfrm>
            <a:off x="774441" y="1412205"/>
            <a:ext cx="10515600" cy="4695825"/>
          </a:xfrm>
        </p:spPr>
        <p:txBody>
          <a:bodyPr>
            <a:normAutofit fontScale="40000" lnSpcReduction="20000"/>
          </a:bodyPr>
          <a:lstStyle/>
          <a:p>
            <a:r>
              <a:rPr lang="en-US" sz="6000" dirty="0" smtClean="0">
                <a:latin typeface="Georgia" panose="02040502050405020303" pitchFamily="18" charset="0"/>
              </a:rPr>
              <a:t>Suggested elements to include in course descriptions:</a:t>
            </a:r>
          </a:p>
          <a:p>
            <a:pPr marL="0" indent="0">
              <a:buNone/>
            </a:pPr>
            <a:endParaRPr lang="en-US" sz="1100" dirty="0" smtClean="0">
              <a:latin typeface="Georgia" panose="02040502050405020303" pitchFamily="18" charset="0"/>
            </a:endParaRPr>
          </a:p>
          <a:p>
            <a:pPr lvl="1">
              <a:buFont typeface="Arial" panose="020B0604020202020204" pitchFamily="34" charset="0"/>
              <a:buChar char="•"/>
            </a:pPr>
            <a:r>
              <a:rPr lang="en-US" sz="4200" dirty="0" smtClean="0">
                <a:latin typeface="Georgia" panose="02040502050405020303" pitchFamily="18" charset="0"/>
              </a:rPr>
              <a:t>Include brief summary of course content</a:t>
            </a:r>
          </a:p>
          <a:p>
            <a:pPr>
              <a:buFont typeface="Arial" panose="020B0604020202020204" pitchFamily="34" charset="0"/>
              <a:buChar char="•"/>
            </a:pPr>
            <a:endParaRPr lang="en-US" sz="500" dirty="0" smtClean="0">
              <a:latin typeface="Georgia" panose="02040502050405020303" pitchFamily="18" charset="0"/>
            </a:endParaRPr>
          </a:p>
          <a:p>
            <a:pPr lvl="1">
              <a:buFont typeface="Arial" panose="020B0604020202020204" pitchFamily="34" charset="0"/>
              <a:buChar char="•"/>
            </a:pPr>
            <a:r>
              <a:rPr lang="en-US" sz="4200" dirty="0" smtClean="0">
                <a:latin typeface="Georgia" panose="02040502050405020303" pitchFamily="18" charset="0"/>
              </a:rPr>
              <a:t>Identify target audience – “intended for students in allied health majors”</a:t>
            </a:r>
          </a:p>
          <a:p>
            <a:pPr>
              <a:buFont typeface="Arial" panose="020B0604020202020204" pitchFamily="34" charset="0"/>
              <a:buChar char="•"/>
            </a:pPr>
            <a:endParaRPr lang="en-US" sz="600" dirty="0" smtClean="0">
              <a:latin typeface="Georgia" panose="02040502050405020303" pitchFamily="18" charset="0"/>
            </a:endParaRPr>
          </a:p>
          <a:p>
            <a:pPr lvl="1">
              <a:buFont typeface="Arial" panose="020B0604020202020204" pitchFamily="34" charset="0"/>
              <a:buChar char="•"/>
            </a:pPr>
            <a:r>
              <a:rPr lang="en-US" sz="4200" dirty="0" smtClean="0">
                <a:latin typeface="Georgia" panose="02040502050405020303" pitchFamily="18" charset="0"/>
              </a:rPr>
              <a:t>Indicate role of course in a program – “first course in the graphic arts major” or “capstone course”</a:t>
            </a:r>
          </a:p>
          <a:p>
            <a:pPr>
              <a:buFont typeface="Arial" panose="020B0604020202020204" pitchFamily="34" charset="0"/>
              <a:buChar char="•"/>
            </a:pPr>
            <a:endParaRPr lang="en-US" sz="600" dirty="0" smtClean="0">
              <a:latin typeface="Georgia" panose="02040502050405020303" pitchFamily="18" charset="0"/>
            </a:endParaRPr>
          </a:p>
          <a:p>
            <a:pPr lvl="1">
              <a:buFont typeface="Arial" panose="020B0604020202020204" pitchFamily="34" charset="0"/>
              <a:buChar char="•"/>
            </a:pPr>
            <a:r>
              <a:rPr lang="en-US" sz="4200" dirty="0" smtClean="0">
                <a:latin typeface="Georgia" panose="02040502050405020303" pitchFamily="18" charset="0"/>
              </a:rPr>
              <a:t>Specify unit limitations, if applicable – “no credit for students who have completed MATH 101A”</a:t>
            </a:r>
          </a:p>
          <a:p>
            <a:pPr>
              <a:buFont typeface="Arial" panose="020B0604020202020204" pitchFamily="34" charset="0"/>
              <a:buChar char="•"/>
            </a:pPr>
            <a:endParaRPr lang="en-US" sz="500" dirty="0" smtClean="0">
              <a:latin typeface="Georgia" panose="02040502050405020303" pitchFamily="18" charset="0"/>
            </a:endParaRPr>
          </a:p>
          <a:p>
            <a:pPr lvl="1">
              <a:buFont typeface="Arial" panose="020B0604020202020204" pitchFamily="34" charset="0"/>
              <a:buChar char="•"/>
            </a:pPr>
            <a:r>
              <a:rPr lang="en-US" sz="4300" dirty="0" smtClean="0">
                <a:latin typeface="Georgia" panose="02040502050405020303" pitchFamily="18" charset="0"/>
              </a:rPr>
              <a:t>Advise students if course includes field trips or other requirements that go beyond normal class activities</a:t>
            </a:r>
          </a:p>
          <a:p>
            <a:pPr>
              <a:buFont typeface="Arial" panose="020B0604020202020204" pitchFamily="34" charset="0"/>
              <a:buChar char="•"/>
            </a:pPr>
            <a:endParaRPr lang="en-US" sz="500" dirty="0" smtClean="0">
              <a:latin typeface="Georgia" panose="02040502050405020303" pitchFamily="18" charset="0"/>
            </a:endParaRPr>
          </a:p>
          <a:p>
            <a:pPr lvl="1">
              <a:buFont typeface="Arial" panose="020B0604020202020204" pitchFamily="34" charset="0"/>
              <a:buChar char="•"/>
            </a:pPr>
            <a:r>
              <a:rPr lang="en-US" sz="4300" dirty="0" smtClean="0">
                <a:latin typeface="Georgia" panose="02040502050405020303" pitchFamily="18" charset="0"/>
              </a:rPr>
              <a:t>Identify whether course is offered on a short term basis (“9 week course”) or only in a specific term (“Summer only”)</a:t>
            </a:r>
          </a:p>
          <a:p>
            <a:pPr>
              <a:buFont typeface="Arial" panose="020B0604020202020204" pitchFamily="34" charset="0"/>
              <a:buChar char="•"/>
            </a:pPr>
            <a:endParaRPr lang="en-US" sz="600" dirty="0" smtClean="0">
              <a:latin typeface="Georgia" panose="02040502050405020303" pitchFamily="18" charset="0"/>
            </a:endParaRPr>
          </a:p>
          <a:p>
            <a:pPr lvl="1">
              <a:buFont typeface="Arial" panose="020B0604020202020204" pitchFamily="34" charset="0"/>
              <a:buChar char="•"/>
            </a:pPr>
            <a:r>
              <a:rPr lang="en-US" sz="4300" dirty="0" smtClean="0">
                <a:latin typeface="Georgia" panose="02040502050405020303" pitchFamily="18" charset="0"/>
              </a:rPr>
              <a:t>Include approved C-ID descriptor information at the end of course descriptions (where applicable)</a:t>
            </a:r>
          </a:p>
          <a:p>
            <a:pPr>
              <a:buFont typeface="Arial" panose="020B0604020202020204" pitchFamily="34" charset="0"/>
              <a:buChar char="•"/>
            </a:pPr>
            <a:endParaRPr lang="en-US" sz="600" dirty="0" smtClean="0">
              <a:latin typeface="Georgia" panose="02040502050405020303" pitchFamily="18" charset="0"/>
            </a:endParaRPr>
          </a:p>
          <a:p>
            <a:pPr lvl="1">
              <a:buFont typeface="Arial" panose="020B0604020202020204" pitchFamily="34" charset="0"/>
              <a:buChar char="•"/>
            </a:pPr>
            <a:r>
              <a:rPr lang="en-US" sz="4300" dirty="0" smtClean="0">
                <a:latin typeface="Georgia" panose="02040502050405020303" pitchFamily="18" charset="0"/>
              </a:rPr>
              <a:t>Course repetition (if legally mandated or when a significant change to industry or licensure standards occurs) – include a statement indicating the course is eligible for “Petition to Repeat”</a:t>
            </a:r>
          </a:p>
          <a:p>
            <a:endParaRPr lang="en-US" dirty="0"/>
          </a:p>
        </p:txBody>
      </p:sp>
      <p:sp>
        <p:nvSpPr>
          <p:cNvPr id="4" name="Footer"/>
          <p:cNvSpPr>
            <a:spLocks noGrp="1"/>
          </p:cNvSpPr>
          <p:nvPr>
            <p:ph type="ftr" sz="quarter" idx="11"/>
          </p:nvPr>
        </p:nvSpPr>
        <p:spPr/>
        <p:txBody>
          <a:bodyPr/>
          <a:lstStyle/>
          <a:p>
            <a:r>
              <a:rPr lang="en-US" sz="1200" b="1" dirty="0" smtClean="0">
                <a:latin typeface="Georgia" panose="02040502050405020303" pitchFamily="18" charset="0"/>
              </a:rPr>
              <a:t>2019 ASCCC Curriculum Institute</a:t>
            </a:r>
            <a:endParaRPr lang="en-US" sz="1200" b="1" dirty="0">
              <a:latin typeface="Georgia" panose="02040502050405020303" pitchFamily="18" charset="0"/>
            </a:endParaRPr>
          </a:p>
        </p:txBody>
      </p:sp>
    </p:spTree>
    <p:extLst>
      <p:ext uri="{BB962C8B-B14F-4D97-AF65-F5344CB8AC3E}">
        <p14:creationId xmlns:p14="http://schemas.microsoft.com/office/powerpoint/2010/main" val="38813987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ing"/>
          <p:cNvSpPr>
            <a:spLocks noGrp="1"/>
          </p:cNvSpPr>
          <p:nvPr>
            <p:ph type="title" idx="4294967295"/>
          </p:nvPr>
        </p:nvSpPr>
        <p:spPr>
          <a:xfrm>
            <a:off x="1068387" y="336838"/>
            <a:ext cx="10058400" cy="865187"/>
          </a:xfrm>
        </p:spPr>
        <p:txBody>
          <a:bodyPr>
            <a:normAutofit/>
          </a:bodyPr>
          <a:lstStyle/>
          <a:p>
            <a:pPr algn="ctr"/>
            <a:r>
              <a:rPr lang="en-US" sz="3600" dirty="0" smtClean="0">
                <a:latin typeface="Georgia" panose="02040502050405020303" pitchFamily="18" charset="0"/>
              </a:rPr>
              <a:t>Best Practices for Program Descriptions</a:t>
            </a:r>
            <a:endParaRPr lang="en-US" sz="3600" dirty="0">
              <a:latin typeface="Georgia" panose="02040502050405020303" pitchFamily="18" charset="0"/>
            </a:endParaRPr>
          </a:p>
        </p:txBody>
      </p:sp>
      <p:sp>
        <p:nvSpPr>
          <p:cNvPr id="3" name="Body"/>
          <p:cNvSpPr>
            <a:spLocks noGrp="1"/>
          </p:cNvSpPr>
          <p:nvPr>
            <p:ph idx="4294967295"/>
          </p:nvPr>
        </p:nvSpPr>
        <p:spPr>
          <a:xfrm>
            <a:off x="755779" y="1509836"/>
            <a:ext cx="10515600" cy="4592637"/>
          </a:xfrm>
        </p:spPr>
        <p:txBody>
          <a:bodyPr>
            <a:normAutofit fontScale="92500" lnSpcReduction="20000"/>
          </a:bodyPr>
          <a:lstStyle/>
          <a:p>
            <a:r>
              <a:rPr lang="en-US" dirty="0" smtClean="0">
                <a:latin typeface="Georgia" panose="02040502050405020303" pitchFamily="18" charset="0"/>
              </a:rPr>
              <a:t>Suggested </a:t>
            </a:r>
            <a:r>
              <a:rPr lang="en-US" dirty="0">
                <a:latin typeface="Georgia" panose="02040502050405020303" pitchFamily="18" charset="0"/>
              </a:rPr>
              <a:t>e</a:t>
            </a:r>
            <a:r>
              <a:rPr lang="en-US" dirty="0" smtClean="0">
                <a:latin typeface="Georgia" panose="02040502050405020303" pitchFamily="18" charset="0"/>
              </a:rPr>
              <a:t>lements to include in catalog descriptions for programs:</a:t>
            </a:r>
          </a:p>
          <a:p>
            <a:pPr marL="0" indent="0">
              <a:buNone/>
            </a:pPr>
            <a:endParaRPr lang="en-US" sz="600" dirty="0" smtClean="0">
              <a:latin typeface="Georgia" panose="02040502050405020303" pitchFamily="18" charset="0"/>
            </a:endParaRPr>
          </a:p>
          <a:p>
            <a:pPr lvl="1">
              <a:buFont typeface="Arial" panose="020B0604020202020204" pitchFamily="34" charset="0"/>
              <a:buChar char="•"/>
            </a:pPr>
            <a:r>
              <a:rPr lang="en-US" dirty="0" smtClean="0">
                <a:latin typeface="Georgia" panose="02040502050405020303" pitchFamily="18" charset="0"/>
              </a:rPr>
              <a:t>Goals and objectives, including how they differ from other program offerings</a:t>
            </a:r>
          </a:p>
          <a:p>
            <a:pPr marL="628650" lvl="1" indent="-171450">
              <a:buFont typeface="Arial" panose="020B0604020202020204" pitchFamily="34" charset="0"/>
              <a:buChar char="•"/>
            </a:pPr>
            <a:endParaRPr lang="en-US" sz="500" dirty="0" smtClean="0">
              <a:latin typeface="Georgia" panose="02040502050405020303" pitchFamily="18" charset="0"/>
            </a:endParaRPr>
          </a:p>
          <a:p>
            <a:pPr lvl="1">
              <a:buFont typeface="Arial" panose="020B0604020202020204" pitchFamily="34" charset="0"/>
              <a:buChar char="•"/>
            </a:pPr>
            <a:r>
              <a:rPr lang="en-US" dirty="0" smtClean="0">
                <a:latin typeface="Georgia" panose="02040502050405020303" pitchFamily="18" charset="0"/>
              </a:rPr>
              <a:t>Student learning outcomes</a:t>
            </a:r>
          </a:p>
          <a:p>
            <a:pPr marL="628650" lvl="1" indent="-171450">
              <a:buFont typeface="Arial" panose="020B0604020202020204" pitchFamily="34" charset="0"/>
              <a:buChar char="•"/>
            </a:pPr>
            <a:endParaRPr lang="en-US" sz="500" dirty="0" smtClean="0">
              <a:latin typeface="Georgia" panose="02040502050405020303" pitchFamily="18" charset="0"/>
            </a:endParaRPr>
          </a:p>
          <a:p>
            <a:pPr lvl="1">
              <a:buFont typeface="Arial" panose="020B0604020202020204" pitchFamily="34" charset="0"/>
              <a:buChar char="•"/>
            </a:pPr>
            <a:r>
              <a:rPr lang="en-US" dirty="0" smtClean="0">
                <a:latin typeface="Georgia" panose="02040502050405020303" pitchFamily="18" charset="0"/>
              </a:rPr>
              <a:t>Prerequisite skills or enrollment limitations</a:t>
            </a:r>
          </a:p>
          <a:p>
            <a:pPr marL="628650" lvl="1" indent="-171450">
              <a:buFont typeface="Arial" panose="020B0604020202020204" pitchFamily="34" charset="0"/>
              <a:buChar char="•"/>
            </a:pPr>
            <a:endParaRPr lang="en-US" sz="500" dirty="0" smtClean="0">
              <a:latin typeface="Georgia" panose="02040502050405020303" pitchFamily="18" charset="0"/>
            </a:endParaRPr>
          </a:p>
          <a:p>
            <a:pPr lvl="1">
              <a:buFont typeface="Arial" panose="020B0604020202020204" pitchFamily="34" charset="0"/>
              <a:buChar char="•"/>
            </a:pPr>
            <a:r>
              <a:rPr lang="en-US" dirty="0" smtClean="0">
                <a:latin typeface="Georgia" panose="02040502050405020303" pitchFamily="18" charset="0"/>
              </a:rPr>
              <a:t>Potential careers students may enter upon completion (if program goal is CTE) – must be reasonable and capable of being documented</a:t>
            </a:r>
          </a:p>
          <a:p>
            <a:pPr marL="628650" lvl="1" indent="-171450">
              <a:buFont typeface="Arial" panose="020B0604020202020204" pitchFamily="34" charset="0"/>
              <a:buChar char="•"/>
            </a:pPr>
            <a:endParaRPr lang="en-US" sz="500" dirty="0" smtClean="0">
              <a:latin typeface="Georgia" panose="02040502050405020303" pitchFamily="18" charset="0"/>
            </a:endParaRPr>
          </a:p>
          <a:p>
            <a:pPr lvl="1">
              <a:buFont typeface="Arial" panose="020B0604020202020204" pitchFamily="34" charset="0"/>
              <a:buChar char="•"/>
            </a:pPr>
            <a:r>
              <a:rPr lang="en-US" dirty="0" smtClean="0">
                <a:latin typeface="Georgia" panose="02040502050405020303" pitchFamily="18" charset="0"/>
              </a:rPr>
              <a:t>Baccalaureate major(s) or areas of emphasis students will be prepared for (if program provides transfer preparation) – transfer applicability must be reasonable and capable of being documented</a:t>
            </a:r>
          </a:p>
          <a:p>
            <a:pPr marL="628650" lvl="1" indent="-171450">
              <a:buFont typeface="Arial" panose="020B0604020202020204" pitchFamily="34" charset="0"/>
              <a:buChar char="•"/>
            </a:pPr>
            <a:endParaRPr lang="en-US" sz="500" dirty="0" smtClean="0">
              <a:latin typeface="Georgia" panose="02040502050405020303" pitchFamily="18" charset="0"/>
            </a:endParaRPr>
          </a:p>
          <a:p>
            <a:pPr lvl="1">
              <a:buFont typeface="Arial" panose="020B0604020202020204" pitchFamily="34" charset="0"/>
              <a:buChar char="•"/>
            </a:pPr>
            <a:r>
              <a:rPr lang="en-US" dirty="0" smtClean="0">
                <a:latin typeface="Georgia" panose="02040502050405020303" pitchFamily="18" charset="0"/>
              </a:rPr>
              <a:t>Completion requirements for ADTs in accordance with SB1440, section 66746</a:t>
            </a:r>
          </a:p>
          <a:p>
            <a:pPr marL="628650" lvl="1" indent="-171450">
              <a:buFont typeface="Arial" panose="020B0604020202020204" pitchFamily="34" charset="0"/>
              <a:buChar char="•"/>
            </a:pPr>
            <a:endParaRPr lang="en-US" sz="500" dirty="0" smtClean="0">
              <a:latin typeface="Georgia" panose="02040502050405020303" pitchFamily="18" charset="0"/>
            </a:endParaRPr>
          </a:p>
          <a:p>
            <a:pPr lvl="1">
              <a:buFont typeface="Arial" panose="020B0604020202020204" pitchFamily="34" charset="0"/>
              <a:buChar char="•"/>
            </a:pPr>
            <a:r>
              <a:rPr lang="en-US" dirty="0" smtClean="0">
                <a:latin typeface="Georgia" panose="02040502050405020303" pitchFamily="18" charset="0"/>
              </a:rPr>
              <a:t>Advisement if program is high-unit (more than 60 semester or 90 quarter units) and how this impacts time to completion</a:t>
            </a:r>
          </a:p>
          <a:p>
            <a:pPr marL="628650" lvl="1" indent="-171450">
              <a:buFont typeface="Arial" panose="020B0604020202020204" pitchFamily="34" charset="0"/>
              <a:buChar char="•"/>
            </a:pPr>
            <a:endParaRPr lang="en-US" sz="600" dirty="0" smtClean="0">
              <a:latin typeface="Georgia" panose="02040502050405020303" pitchFamily="18" charset="0"/>
            </a:endParaRPr>
          </a:p>
          <a:p>
            <a:pPr lvl="1">
              <a:buFont typeface="Arial" panose="020B0604020202020204" pitchFamily="34" charset="0"/>
              <a:buChar char="•"/>
            </a:pPr>
            <a:r>
              <a:rPr lang="en-US" dirty="0" smtClean="0">
                <a:latin typeface="Georgia" panose="02040502050405020303" pitchFamily="18" charset="0"/>
              </a:rPr>
              <a:t>Any accrediting or licensing standards, if applicable, and explanation if there is a departure from those standards</a:t>
            </a:r>
          </a:p>
          <a:p>
            <a:pPr lvl="1"/>
            <a:endParaRPr lang="en-US" dirty="0"/>
          </a:p>
        </p:txBody>
      </p:sp>
      <p:sp>
        <p:nvSpPr>
          <p:cNvPr id="4" name="Footer"/>
          <p:cNvSpPr>
            <a:spLocks noGrp="1"/>
          </p:cNvSpPr>
          <p:nvPr>
            <p:ph type="ftr" sz="quarter" idx="11"/>
          </p:nvPr>
        </p:nvSpPr>
        <p:spPr/>
        <p:txBody>
          <a:bodyPr/>
          <a:lstStyle/>
          <a:p>
            <a:r>
              <a:rPr lang="en-US" sz="1200" b="1" smtClean="0">
                <a:latin typeface="Georgia" panose="02040502050405020303" pitchFamily="18" charset="0"/>
              </a:rPr>
              <a:t>2019 ASCCC Curriculum Institute</a:t>
            </a:r>
            <a:endParaRPr lang="en-US" sz="1200" b="1">
              <a:latin typeface="Georgia" panose="02040502050405020303" pitchFamily="18" charset="0"/>
            </a:endParaRPr>
          </a:p>
        </p:txBody>
      </p:sp>
    </p:spTree>
    <p:extLst>
      <p:ext uri="{BB962C8B-B14F-4D97-AF65-F5344CB8AC3E}">
        <p14:creationId xmlns:p14="http://schemas.microsoft.com/office/powerpoint/2010/main" val="31240833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ing"/>
          <p:cNvSpPr>
            <a:spLocks noGrp="1"/>
          </p:cNvSpPr>
          <p:nvPr>
            <p:ph type="title" idx="4294967295"/>
          </p:nvPr>
        </p:nvSpPr>
        <p:spPr>
          <a:xfrm>
            <a:off x="864637" y="204357"/>
            <a:ext cx="10058400" cy="773112"/>
          </a:xfrm>
        </p:spPr>
        <p:txBody>
          <a:bodyPr>
            <a:normAutofit/>
          </a:bodyPr>
          <a:lstStyle/>
          <a:p>
            <a:pPr algn="ctr"/>
            <a:r>
              <a:rPr lang="en-US" sz="3600" dirty="0" smtClean="0">
                <a:latin typeface="Georgia" panose="02040502050405020303" pitchFamily="18" charset="0"/>
              </a:rPr>
              <a:t>Best Practices for Catalogs</a:t>
            </a:r>
            <a:endParaRPr lang="en-US" sz="3600" dirty="0">
              <a:latin typeface="Georgia" panose="02040502050405020303" pitchFamily="18" charset="0"/>
            </a:endParaRPr>
          </a:p>
        </p:txBody>
      </p:sp>
      <p:sp>
        <p:nvSpPr>
          <p:cNvPr id="3" name="Body"/>
          <p:cNvSpPr>
            <a:spLocks noGrp="1"/>
          </p:cNvSpPr>
          <p:nvPr>
            <p:ph idx="4294967295"/>
          </p:nvPr>
        </p:nvSpPr>
        <p:spPr>
          <a:xfrm>
            <a:off x="1068387" y="1514799"/>
            <a:ext cx="10058400" cy="4643438"/>
          </a:xfrm>
        </p:spPr>
        <p:txBody>
          <a:bodyPr>
            <a:normAutofit fontScale="92500" lnSpcReduction="10000"/>
          </a:bodyPr>
          <a:lstStyle/>
          <a:p>
            <a:r>
              <a:rPr lang="en-US" dirty="0" smtClean="0">
                <a:latin typeface="Georgia" panose="02040502050405020303" pitchFamily="18" charset="0"/>
              </a:rPr>
              <a:t>Suggested elements to include in catalogs:</a:t>
            </a:r>
          </a:p>
          <a:p>
            <a:pPr>
              <a:buFont typeface="Arial" panose="020B0604020202020204" pitchFamily="34" charset="0"/>
              <a:buChar char="•"/>
            </a:pPr>
            <a:endParaRPr lang="en-US" sz="500" dirty="0" smtClean="0">
              <a:latin typeface="Georgia" panose="02040502050405020303" pitchFamily="18" charset="0"/>
            </a:endParaRPr>
          </a:p>
          <a:p>
            <a:pPr lvl="1">
              <a:buFont typeface="Arial" panose="020B0604020202020204" pitchFamily="34" charset="0"/>
              <a:buChar char="•"/>
            </a:pPr>
            <a:r>
              <a:rPr lang="en-US" dirty="0">
                <a:latin typeface="Georgia" panose="02040502050405020303" pitchFamily="18" charset="0"/>
              </a:rPr>
              <a:t>N</a:t>
            </a:r>
            <a:r>
              <a:rPr lang="en-US" dirty="0" smtClean="0">
                <a:latin typeface="Georgia" panose="02040502050405020303" pitchFamily="18" charset="0"/>
              </a:rPr>
              <a:t>otice of TBA hours (Legal Advisory 08-02) – for example: “Some or all of the class hours for courses may be offered using the ‘To Be Arranged’ (TBA</a:t>
            </a:r>
            <a:r>
              <a:rPr lang="en-US" dirty="0">
                <a:latin typeface="Georgia" panose="02040502050405020303" pitchFamily="18" charset="0"/>
              </a:rPr>
              <a:t>)</a:t>
            </a:r>
            <a:r>
              <a:rPr lang="en-US" dirty="0" smtClean="0">
                <a:latin typeface="Georgia" panose="02040502050405020303" pitchFamily="18" charset="0"/>
              </a:rPr>
              <a:t> course scheduling option. Please refer to the class schedule listing for sections of courses for specific TBA weekly or daily class hour requirements that may apply”</a:t>
            </a:r>
          </a:p>
          <a:p>
            <a:pPr marL="628650" lvl="1" indent="-171450">
              <a:buFont typeface="Arial" panose="020B0604020202020204" pitchFamily="34" charset="0"/>
              <a:buChar char="•"/>
            </a:pPr>
            <a:endParaRPr lang="en-US" sz="500" dirty="0" smtClean="0">
              <a:latin typeface="Georgia" panose="02040502050405020303" pitchFamily="18" charset="0"/>
            </a:endParaRPr>
          </a:p>
          <a:p>
            <a:pPr lvl="1">
              <a:buFont typeface="Arial" panose="020B0604020202020204" pitchFamily="34" charset="0"/>
              <a:buChar char="•"/>
            </a:pPr>
            <a:r>
              <a:rPr lang="en-US" dirty="0">
                <a:latin typeface="Georgia" panose="02040502050405020303" pitchFamily="18" charset="0"/>
              </a:rPr>
              <a:t>A</a:t>
            </a:r>
            <a:r>
              <a:rPr lang="en-US" dirty="0" smtClean="0">
                <a:latin typeface="Georgia" panose="02040502050405020303" pitchFamily="18" charset="0"/>
              </a:rPr>
              <a:t> complete list of courses approved for C-ID descriptors</a:t>
            </a:r>
          </a:p>
          <a:p>
            <a:pPr>
              <a:buFont typeface="Arial" panose="020B0604020202020204" pitchFamily="34" charset="0"/>
              <a:buChar char="•"/>
            </a:pPr>
            <a:endParaRPr lang="en-US" sz="500" dirty="0" smtClean="0">
              <a:latin typeface="Georgia" panose="02040502050405020303" pitchFamily="18" charset="0"/>
            </a:endParaRPr>
          </a:p>
          <a:p>
            <a:pPr lvl="1">
              <a:buFont typeface="Arial" panose="020B0604020202020204" pitchFamily="34" charset="0"/>
              <a:buChar char="•"/>
            </a:pPr>
            <a:r>
              <a:rPr lang="en-US" dirty="0" smtClean="0">
                <a:latin typeface="Georgia" panose="02040502050405020303" pitchFamily="18" charset="0"/>
              </a:rPr>
              <a:t>A complete list of courses identified as being related in content for the purposes of enforcing repeatability rules</a:t>
            </a:r>
          </a:p>
          <a:p>
            <a:pPr marL="628650" lvl="1" indent="-171450">
              <a:buFont typeface="Arial" panose="020B0604020202020204" pitchFamily="34" charset="0"/>
              <a:buChar char="•"/>
            </a:pPr>
            <a:endParaRPr lang="en-US" sz="500" dirty="0" smtClean="0">
              <a:latin typeface="Georgia" panose="02040502050405020303" pitchFamily="18" charset="0"/>
            </a:endParaRPr>
          </a:p>
          <a:p>
            <a:pPr lvl="1">
              <a:buFont typeface="Arial" panose="020B0604020202020204" pitchFamily="34" charset="0"/>
              <a:buChar char="•"/>
            </a:pPr>
            <a:r>
              <a:rPr lang="en-US" dirty="0" smtClean="0">
                <a:latin typeface="Georgia" panose="02040502050405020303" pitchFamily="18" charset="0"/>
              </a:rPr>
              <a:t>Information regarding eligibility for honors</a:t>
            </a:r>
          </a:p>
          <a:p>
            <a:pPr marL="628650" lvl="1" indent="-171450">
              <a:buFont typeface="Arial" panose="020B0604020202020204" pitchFamily="34" charset="0"/>
              <a:buChar char="•"/>
            </a:pPr>
            <a:endParaRPr lang="en-US" sz="500" dirty="0" smtClean="0">
              <a:latin typeface="Georgia" panose="02040502050405020303" pitchFamily="18" charset="0"/>
            </a:endParaRPr>
          </a:p>
          <a:p>
            <a:pPr lvl="1">
              <a:buFont typeface="Arial" panose="020B0604020202020204" pitchFamily="34" charset="0"/>
              <a:buChar char="•"/>
            </a:pPr>
            <a:r>
              <a:rPr lang="en-US" dirty="0" smtClean="0">
                <a:solidFill>
                  <a:schemeClr val="tx1"/>
                </a:solidFill>
                <a:latin typeface="Georgia" panose="02040502050405020303" pitchFamily="18" charset="0"/>
              </a:rPr>
              <a:t>Gainful Employment Disclosure Template – per the FSA Handbook “all promotional materials that a school makes available to prospective students and that identify or promote a GE program must prominently include the disclosure template or, where constraints prevent that, the URL of or a direct link to the disclosure template…promotional materials include, but are not limited to, a school’s catalogs…”</a:t>
            </a:r>
            <a:endParaRPr lang="en-US" dirty="0">
              <a:solidFill>
                <a:schemeClr val="tx1"/>
              </a:solidFill>
              <a:latin typeface="Georgia" panose="02040502050405020303" pitchFamily="18" charset="0"/>
            </a:endParaRPr>
          </a:p>
        </p:txBody>
      </p:sp>
      <p:sp>
        <p:nvSpPr>
          <p:cNvPr id="4" name="Footer"/>
          <p:cNvSpPr>
            <a:spLocks noGrp="1"/>
          </p:cNvSpPr>
          <p:nvPr>
            <p:ph type="ftr" sz="quarter" idx="11"/>
          </p:nvPr>
        </p:nvSpPr>
        <p:spPr/>
        <p:txBody>
          <a:bodyPr/>
          <a:lstStyle/>
          <a:p>
            <a:r>
              <a:rPr lang="en-US" sz="1200" b="1" smtClean="0">
                <a:latin typeface="Georgia" panose="02040502050405020303" pitchFamily="18" charset="0"/>
              </a:rPr>
              <a:t>2019 ASCCC Curriculum Institute</a:t>
            </a:r>
            <a:endParaRPr lang="en-US" sz="1200" b="1">
              <a:latin typeface="Georgia" panose="02040502050405020303" pitchFamily="18" charset="0"/>
            </a:endParaRPr>
          </a:p>
        </p:txBody>
      </p:sp>
    </p:spTree>
    <p:extLst>
      <p:ext uri="{BB962C8B-B14F-4D97-AF65-F5344CB8AC3E}">
        <p14:creationId xmlns:p14="http://schemas.microsoft.com/office/powerpoint/2010/main" val="31066777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ing"/>
          <p:cNvSpPr>
            <a:spLocks noGrp="1"/>
          </p:cNvSpPr>
          <p:nvPr>
            <p:ph type="title" idx="4294967295"/>
          </p:nvPr>
        </p:nvSpPr>
        <p:spPr>
          <a:xfrm>
            <a:off x="1009474" y="287338"/>
            <a:ext cx="10058400" cy="762000"/>
          </a:xfrm>
        </p:spPr>
        <p:txBody>
          <a:bodyPr>
            <a:normAutofit/>
          </a:bodyPr>
          <a:lstStyle/>
          <a:p>
            <a:pPr algn="ctr"/>
            <a:r>
              <a:rPr lang="en-US" sz="3600" dirty="0" smtClean="0">
                <a:latin typeface="Georgia" panose="02040502050405020303" pitchFamily="18" charset="0"/>
              </a:rPr>
              <a:t>Best Practices for Class Schedules</a:t>
            </a:r>
            <a:endParaRPr lang="en-US" sz="3600" dirty="0">
              <a:latin typeface="Georgia" panose="02040502050405020303" pitchFamily="18" charset="0"/>
            </a:endParaRPr>
          </a:p>
        </p:txBody>
      </p:sp>
      <p:sp>
        <p:nvSpPr>
          <p:cNvPr id="6" name="Body column 1"/>
          <p:cNvSpPr txBox="1">
            <a:spLocks/>
          </p:cNvSpPr>
          <p:nvPr/>
        </p:nvSpPr>
        <p:spPr>
          <a:xfrm>
            <a:off x="538116" y="1495132"/>
            <a:ext cx="3435377" cy="4676775"/>
          </a:xfrm>
          <a:prstGeom prst="rect">
            <a:avLst/>
          </a:prstGeom>
          <a:solidFill>
            <a:schemeClr val="bg1">
              <a:lumMod val="95000"/>
            </a:schemeClr>
          </a:solidFill>
          <a:ln>
            <a:solidFill>
              <a:schemeClr val="tx1"/>
            </a:solidFill>
          </a:ln>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60325" indent="0">
              <a:lnSpc>
                <a:spcPct val="100000"/>
              </a:lnSpc>
              <a:spcBef>
                <a:spcPts val="0"/>
              </a:spcBef>
              <a:spcAft>
                <a:spcPts val="0"/>
              </a:spcAft>
              <a:buClrTx/>
              <a:buSzTx/>
              <a:buFont typeface="Calibri" panose="020F0502020204030204" pitchFamily="34" charset="0"/>
              <a:buNone/>
              <a:tabLst>
                <a:tab pos="60325" algn="l"/>
              </a:tabLst>
              <a:defRPr/>
            </a:pPr>
            <a:r>
              <a:rPr lang="en-US" b="1" dirty="0" smtClean="0">
                <a:latin typeface="Georgia" panose="02040502050405020303" pitchFamily="18" charset="0"/>
              </a:rPr>
              <a:t>Include:</a:t>
            </a:r>
          </a:p>
          <a:p>
            <a:pPr marL="457200" indent="-319088">
              <a:buFont typeface="Arial" panose="020B0604020202020204" pitchFamily="34" charset="0"/>
              <a:buChar char="•"/>
              <a:tabLst>
                <a:tab pos="228600" algn="l"/>
                <a:tab pos="288925" algn="l"/>
              </a:tabLst>
            </a:pPr>
            <a:r>
              <a:rPr lang="en-US" dirty="0" smtClean="0">
                <a:latin typeface="Georgia" panose="02040502050405020303" pitchFamily="18" charset="0"/>
              </a:rPr>
              <a:t>Instructor name</a:t>
            </a:r>
          </a:p>
          <a:p>
            <a:pPr marL="457200" indent="-319088">
              <a:buFont typeface="Arial" panose="020B0604020202020204" pitchFamily="34" charset="0"/>
              <a:buChar char="•"/>
              <a:tabLst>
                <a:tab pos="228600" algn="l"/>
                <a:tab pos="288925" algn="l"/>
              </a:tabLst>
            </a:pPr>
            <a:r>
              <a:rPr lang="en-US" dirty="0" smtClean="0">
                <a:latin typeface="Georgia" panose="02040502050405020303" pitchFamily="18" charset="0"/>
              </a:rPr>
              <a:t>Available seats</a:t>
            </a:r>
          </a:p>
          <a:p>
            <a:pPr marL="457200" indent="-319088">
              <a:buFont typeface="Arial" panose="020B0604020202020204" pitchFamily="34" charset="0"/>
              <a:buChar char="•"/>
              <a:tabLst>
                <a:tab pos="228600" algn="l"/>
                <a:tab pos="288925" algn="l"/>
              </a:tabLst>
            </a:pPr>
            <a:r>
              <a:rPr lang="en-US" dirty="0" smtClean="0">
                <a:latin typeface="Georgia" panose="02040502050405020303" pitchFamily="18" charset="0"/>
              </a:rPr>
              <a:t>Waitlist information</a:t>
            </a:r>
          </a:p>
          <a:p>
            <a:pPr marL="457200" indent="-319088">
              <a:buFont typeface="Arial" panose="020B0604020202020204" pitchFamily="34" charset="0"/>
              <a:buChar char="•"/>
              <a:tabLst>
                <a:tab pos="228600" algn="l"/>
                <a:tab pos="288925" algn="l"/>
              </a:tabLst>
            </a:pPr>
            <a:r>
              <a:rPr lang="en-US" dirty="0" smtClean="0">
                <a:latin typeface="Georgia" panose="02040502050405020303" pitchFamily="18" charset="0"/>
              </a:rPr>
              <a:t>Registration substitutes/Proxy information</a:t>
            </a:r>
          </a:p>
          <a:p>
            <a:pPr marL="457200" indent="-319088">
              <a:buFont typeface="Arial" panose="020B0604020202020204" pitchFamily="34" charset="0"/>
              <a:buChar char="•"/>
              <a:tabLst>
                <a:tab pos="228600" algn="l"/>
                <a:tab pos="288925" algn="l"/>
              </a:tabLst>
            </a:pPr>
            <a:r>
              <a:rPr lang="en-US" dirty="0" smtClean="0">
                <a:latin typeface="Georgia" panose="02040502050405020303" pitchFamily="18" charset="0"/>
              </a:rPr>
              <a:t>Sequence/flow charts</a:t>
            </a:r>
          </a:p>
          <a:p>
            <a:pPr marL="457200" indent="-319088">
              <a:buFont typeface="Arial" panose="020B0604020202020204" pitchFamily="34" charset="0"/>
              <a:buChar char="•"/>
              <a:tabLst>
                <a:tab pos="228600" algn="l"/>
                <a:tab pos="288925" algn="l"/>
              </a:tabLst>
            </a:pPr>
            <a:r>
              <a:rPr lang="en-US" dirty="0" smtClean="0">
                <a:latin typeface="Georgia" panose="02040502050405020303" pitchFamily="18" charset="0"/>
              </a:rPr>
              <a:t>Campus map</a:t>
            </a:r>
          </a:p>
          <a:p>
            <a:pPr marL="461963" indent="-227013">
              <a:buFont typeface="Arial" panose="020B0604020202020204" pitchFamily="34" charset="0"/>
              <a:buChar char="•"/>
              <a:tabLst>
                <a:tab pos="400050" algn="l"/>
              </a:tabLst>
            </a:pPr>
            <a:endParaRPr lang="en-US" sz="1800" dirty="0">
              <a:latin typeface="Georgia" panose="02040502050405020303" pitchFamily="18" charset="0"/>
            </a:endParaRPr>
          </a:p>
        </p:txBody>
      </p:sp>
      <p:sp>
        <p:nvSpPr>
          <p:cNvPr id="3" name="Body column 2"/>
          <p:cNvSpPr>
            <a:spLocks noGrp="1"/>
          </p:cNvSpPr>
          <p:nvPr>
            <p:ph sz="half" idx="4294967295"/>
          </p:nvPr>
        </p:nvSpPr>
        <p:spPr>
          <a:xfrm>
            <a:off x="4381245" y="1495132"/>
            <a:ext cx="3435377" cy="4676775"/>
          </a:xfrm>
          <a:solidFill>
            <a:schemeClr val="accent4">
              <a:lumMod val="20000"/>
              <a:lumOff val="80000"/>
            </a:schemeClr>
          </a:solidFill>
          <a:ln>
            <a:solidFill>
              <a:schemeClr val="tx1"/>
            </a:solidFill>
          </a:ln>
        </p:spPr>
        <p:txBody>
          <a:bodyPr>
            <a:normAutofit fontScale="92500" lnSpcReduction="10000"/>
          </a:bodyPr>
          <a:lstStyle/>
          <a:p>
            <a:pPr marL="60325" lvl="0" indent="0">
              <a:lnSpc>
                <a:spcPct val="100000"/>
              </a:lnSpc>
              <a:spcBef>
                <a:spcPts val="0"/>
              </a:spcBef>
              <a:spcAft>
                <a:spcPts val="0"/>
              </a:spcAft>
              <a:buClrTx/>
              <a:buSzTx/>
              <a:buNone/>
              <a:tabLst>
                <a:tab pos="60325" algn="l"/>
              </a:tabLst>
              <a:defRPr/>
            </a:pPr>
            <a:r>
              <a:rPr lang="en-US" b="1" dirty="0" smtClean="0">
                <a:latin typeface="Georgia" panose="02040502050405020303" pitchFamily="18" charset="0"/>
              </a:rPr>
              <a:t>Give easy student access to:</a:t>
            </a:r>
          </a:p>
          <a:p>
            <a:pPr marL="457200" indent="-319088">
              <a:buFont typeface="Arial" panose="020B0604020202020204" pitchFamily="34" charset="0"/>
              <a:buChar char="•"/>
              <a:tabLst>
                <a:tab pos="228600" algn="l"/>
                <a:tab pos="288925" algn="l"/>
              </a:tabLst>
            </a:pPr>
            <a:r>
              <a:rPr lang="en-US" dirty="0" smtClean="0">
                <a:latin typeface="Georgia" panose="02040502050405020303" pitchFamily="18" charset="0"/>
              </a:rPr>
              <a:t>Full </a:t>
            </a:r>
            <a:r>
              <a:rPr lang="en-US" dirty="0">
                <a:latin typeface="Georgia" panose="02040502050405020303" pitchFamily="18" charset="0"/>
              </a:rPr>
              <a:t>term </a:t>
            </a:r>
            <a:r>
              <a:rPr lang="en-US" dirty="0" smtClean="0">
                <a:latin typeface="Georgia" panose="02040502050405020303" pitchFamily="18" charset="0"/>
              </a:rPr>
              <a:t>courses</a:t>
            </a:r>
          </a:p>
          <a:p>
            <a:pPr marL="457200" indent="-319088">
              <a:buFont typeface="Arial" panose="020B0604020202020204" pitchFamily="34" charset="0"/>
              <a:buChar char="•"/>
              <a:tabLst>
                <a:tab pos="228600" algn="l"/>
                <a:tab pos="288925" algn="l"/>
              </a:tabLst>
            </a:pPr>
            <a:r>
              <a:rPr lang="en-US" dirty="0" smtClean="0">
                <a:latin typeface="Georgia" panose="02040502050405020303" pitchFamily="18" charset="0"/>
              </a:rPr>
              <a:t>Online/hybrid courses</a:t>
            </a:r>
          </a:p>
          <a:p>
            <a:pPr marL="457200" indent="-319088">
              <a:buFont typeface="Arial" panose="020B0604020202020204" pitchFamily="34" charset="0"/>
              <a:buChar char="•"/>
              <a:tabLst>
                <a:tab pos="228600" algn="l"/>
                <a:tab pos="288925" algn="l"/>
              </a:tabLst>
            </a:pPr>
            <a:r>
              <a:rPr lang="en-US" dirty="0" smtClean="0">
                <a:latin typeface="Georgia" panose="02040502050405020303" pitchFamily="18" charset="0"/>
              </a:rPr>
              <a:t>Newly </a:t>
            </a:r>
            <a:r>
              <a:rPr lang="en-US" dirty="0">
                <a:latin typeface="Georgia" panose="02040502050405020303" pitchFamily="18" charset="0"/>
              </a:rPr>
              <a:t>added </a:t>
            </a:r>
            <a:r>
              <a:rPr lang="en-US" dirty="0" smtClean="0">
                <a:latin typeface="Georgia" panose="02040502050405020303" pitchFamily="18" charset="0"/>
              </a:rPr>
              <a:t>sections</a:t>
            </a:r>
          </a:p>
          <a:p>
            <a:pPr marL="457200" indent="-319088">
              <a:buFont typeface="Arial" panose="020B0604020202020204" pitchFamily="34" charset="0"/>
              <a:buChar char="•"/>
              <a:tabLst>
                <a:tab pos="228600" algn="l"/>
                <a:tab pos="288925" algn="l"/>
              </a:tabLst>
            </a:pPr>
            <a:r>
              <a:rPr lang="en-US" dirty="0" smtClean="0">
                <a:latin typeface="Georgia" panose="02040502050405020303" pitchFamily="18" charset="0"/>
              </a:rPr>
              <a:t>Course </a:t>
            </a:r>
            <a:r>
              <a:rPr lang="en-US" dirty="0">
                <a:latin typeface="Georgia" panose="02040502050405020303" pitchFamily="18" charset="0"/>
              </a:rPr>
              <a:t>sections with zero cost text books (</a:t>
            </a:r>
            <a:r>
              <a:rPr lang="en-US" dirty="0" smtClean="0">
                <a:latin typeface="Georgia" panose="02040502050405020303" pitchFamily="18" charset="0"/>
              </a:rPr>
              <a:t>OER)</a:t>
            </a:r>
          </a:p>
          <a:p>
            <a:pPr marL="457200" indent="-319088">
              <a:buFont typeface="Arial" panose="020B0604020202020204" pitchFamily="34" charset="0"/>
              <a:buChar char="•"/>
              <a:tabLst>
                <a:tab pos="228600" algn="l"/>
                <a:tab pos="288925" algn="l"/>
              </a:tabLst>
            </a:pPr>
            <a:r>
              <a:rPr lang="en-US" dirty="0" smtClean="0">
                <a:latin typeface="Georgia" panose="02040502050405020303" pitchFamily="18" charset="0"/>
              </a:rPr>
              <a:t>Courses </a:t>
            </a:r>
            <a:r>
              <a:rPr lang="en-US" dirty="0">
                <a:latin typeface="Georgia" panose="02040502050405020303" pitchFamily="18" charset="0"/>
              </a:rPr>
              <a:t>that meet general education </a:t>
            </a:r>
            <a:r>
              <a:rPr lang="en-US" dirty="0" smtClean="0">
                <a:latin typeface="Georgia" panose="02040502050405020303" pitchFamily="18" charset="0"/>
              </a:rPr>
              <a:t>requirements</a:t>
            </a:r>
          </a:p>
          <a:p>
            <a:pPr marL="457200" indent="-319088">
              <a:buFont typeface="Arial" panose="020B0604020202020204" pitchFamily="34" charset="0"/>
              <a:buChar char="•"/>
              <a:tabLst>
                <a:tab pos="228600" algn="l"/>
                <a:tab pos="288925" algn="l"/>
              </a:tabLst>
            </a:pPr>
            <a:r>
              <a:rPr lang="en-US" dirty="0" smtClean="0">
                <a:latin typeface="Georgia" panose="02040502050405020303" pitchFamily="18" charset="0"/>
              </a:rPr>
              <a:t>Noncredit courses</a:t>
            </a:r>
          </a:p>
          <a:p>
            <a:pPr marL="457200" indent="-319088">
              <a:buFont typeface="Arial" panose="020B0604020202020204" pitchFamily="34" charset="0"/>
              <a:buChar char="•"/>
              <a:tabLst>
                <a:tab pos="228600" algn="l"/>
                <a:tab pos="288925" algn="l"/>
              </a:tabLst>
            </a:pPr>
            <a:r>
              <a:rPr lang="en-US" dirty="0" smtClean="0">
                <a:latin typeface="Georgia" panose="02040502050405020303" pitchFamily="18" charset="0"/>
              </a:rPr>
              <a:t>Courses </a:t>
            </a:r>
            <a:r>
              <a:rPr lang="en-US" dirty="0">
                <a:latin typeface="Georgia" panose="02040502050405020303" pitchFamily="18" charset="0"/>
              </a:rPr>
              <a:t>for older </a:t>
            </a:r>
            <a:r>
              <a:rPr lang="en-US" dirty="0" smtClean="0">
                <a:latin typeface="Georgia" panose="02040502050405020303" pitchFamily="18" charset="0"/>
              </a:rPr>
              <a:t>adults</a:t>
            </a:r>
          </a:p>
          <a:p>
            <a:pPr marL="457200" indent="-319088">
              <a:buFont typeface="Arial" panose="020B0604020202020204" pitchFamily="34" charset="0"/>
              <a:buChar char="•"/>
              <a:tabLst>
                <a:tab pos="228600" algn="l"/>
                <a:tab pos="288925" algn="l"/>
              </a:tabLst>
            </a:pPr>
            <a:r>
              <a:rPr lang="en-US" dirty="0" smtClean="0">
                <a:latin typeface="Georgia" panose="02040502050405020303" pitchFamily="18" charset="0"/>
              </a:rPr>
              <a:t>Community </a:t>
            </a:r>
            <a:r>
              <a:rPr lang="en-US" dirty="0">
                <a:latin typeface="Georgia" panose="02040502050405020303" pitchFamily="18" charset="0"/>
              </a:rPr>
              <a:t>education </a:t>
            </a:r>
            <a:r>
              <a:rPr lang="en-US" dirty="0" smtClean="0">
                <a:latin typeface="Georgia" panose="02040502050405020303" pitchFamily="18" charset="0"/>
              </a:rPr>
              <a:t>courses</a:t>
            </a:r>
            <a:endParaRPr lang="en-US" dirty="0">
              <a:latin typeface="Georgia" panose="02040502050405020303" pitchFamily="18" charset="0"/>
            </a:endParaRPr>
          </a:p>
        </p:txBody>
      </p:sp>
      <p:sp>
        <p:nvSpPr>
          <p:cNvPr id="8" name="Body column 3"/>
          <p:cNvSpPr txBox="1">
            <a:spLocks/>
          </p:cNvSpPr>
          <p:nvPr/>
        </p:nvSpPr>
        <p:spPr>
          <a:xfrm>
            <a:off x="8244251" y="1495132"/>
            <a:ext cx="3435377" cy="4676775"/>
          </a:xfrm>
          <a:prstGeom prst="rect">
            <a:avLst/>
          </a:prstGeom>
          <a:solidFill>
            <a:schemeClr val="accent1">
              <a:lumMod val="20000"/>
              <a:lumOff val="80000"/>
            </a:schemeClr>
          </a:solidFill>
          <a:ln>
            <a:solidFill>
              <a:schemeClr val="tx1"/>
            </a:solidFill>
          </a:ln>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60325" indent="0">
              <a:lnSpc>
                <a:spcPct val="100000"/>
              </a:lnSpc>
              <a:spcBef>
                <a:spcPts val="0"/>
              </a:spcBef>
              <a:spcAft>
                <a:spcPts val="0"/>
              </a:spcAft>
              <a:buClrTx/>
              <a:buSzTx/>
              <a:buFont typeface="Calibri" panose="020F0502020204030204" pitchFamily="34" charset="0"/>
              <a:buNone/>
              <a:tabLst>
                <a:tab pos="60325" algn="l"/>
              </a:tabLst>
              <a:defRPr/>
            </a:pPr>
            <a:r>
              <a:rPr lang="en-US" b="1" dirty="0" smtClean="0">
                <a:latin typeface="Georgia" panose="02040502050405020303" pitchFamily="18" charset="0"/>
              </a:rPr>
              <a:t>Format(s):</a:t>
            </a:r>
          </a:p>
          <a:p>
            <a:pPr marL="457200" indent="-319088">
              <a:buFont typeface="Arial" panose="020B0604020202020204" pitchFamily="34" charset="0"/>
              <a:buChar char="•"/>
              <a:tabLst>
                <a:tab pos="228600" algn="l"/>
                <a:tab pos="288925" algn="l"/>
              </a:tabLst>
            </a:pPr>
            <a:r>
              <a:rPr lang="en-US" dirty="0" smtClean="0">
                <a:latin typeface="Georgia" panose="02040502050405020303" pitchFamily="18" charset="0"/>
              </a:rPr>
              <a:t>Online</a:t>
            </a:r>
          </a:p>
          <a:p>
            <a:pPr marL="457200" indent="-319088">
              <a:buFont typeface="Arial" panose="020B0604020202020204" pitchFamily="34" charset="0"/>
              <a:buChar char="•"/>
              <a:tabLst>
                <a:tab pos="228600" algn="l"/>
                <a:tab pos="288925" algn="l"/>
              </a:tabLst>
            </a:pPr>
            <a:r>
              <a:rPr lang="en-US" dirty="0" smtClean="0">
                <a:latin typeface="Georgia" panose="02040502050405020303" pitchFamily="18" charset="0"/>
              </a:rPr>
              <a:t>Print</a:t>
            </a:r>
          </a:p>
          <a:p>
            <a:pPr marL="457200" indent="-319088">
              <a:buFont typeface="Arial" panose="020B0604020202020204" pitchFamily="34" charset="0"/>
              <a:buChar char="•"/>
              <a:tabLst>
                <a:tab pos="228600" algn="l"/>
                <a:tab pos="288925" algn="l"/>
              </a:tabLst>
            </a:pPr>
            <a:r>
              <a:rPr lang="en-US" dirty="0" smtClean="0">
                <a:latin typeface="Georgia" panose="02040502050405020303" pitchFamily="18" charset="0"/>
              </a:rPr>
              <a:t>Accessible</a:t>
            </a:r>
          </a:p>
          <a:p>
            <a:pPr marL="457200" indent="-319088">
              <a:buFont typeface="Arial" panose="020B0604020202020204" pitchFamily="34" charset="0"/>
              <a:buChar char="•"/>
              <a:tabLst>
                <a:tab pos="228600" algn="l"/>
                <a:tab pos="288925" algn="l"/>
              </a:tabLst>
            </a:pPr>
            <a:r>
              <a:rPr lang="en-US" dirty="0" smtClean="0">
                <a:latin typeface="Georgia" panose="02040502050405020303" pitchFamily="18" charset="0"/>
              </a:rPr>
              <a:t>Mobile-friendly</a:t>
            </a:r>
            <a:endParaRPr lang="en-US" dirty="0">
              <a:latin typeface="Georgia" panose="02040502050405020303" pitchFamily="18" charset="0"/>
            </a:endParaRPr>
          </a:p>
        </p:txBody>
      </p:sp>
      <p:sp>
        <p:nvSpPr>
          <p:cNvPr id="7" name="Footer"/>
          <p:cNvSpPr>
            <a:spLocks noGrp="1"/>
          </p:cNvSpPr>
          <p:nvPr>
            <p:ph type="ftr" sz="quarter" idx="11"/>
          </p:nvPr>
        </p:nvSpPr>
        <p:spPr/>
        <p:txBody>
          <a:bodyPr/>
          <a:lstStyle/>
          <a:p>
            <a:r>
              <a:rPr lang="en-US" sz="1200" b="1" smtClean="0">
                <a:latin typeface="Georgia" panose="02040502050405020303" pitchFamily="18" charset="0"/>
              </a:rPr>
              <a:t>2019 ASCCC Curriculum Institute</a:t>
            </a:r>
            <a:endParaRPr lang="en-US" sz="1200" b="1">
              <a:latin typeface="Georgia" panose="02040502050405020303" pitchFamily="18" charset="0"/>
            </a:endParaRPr>
          </a:p>
        </p:txBody>
      </p:sp>
    </p:spTree>
    <p:extLst>
      <p:ext uri="{BB962C8B-B14F-4D97-AF65-F5344CB8AC3E}">
        <p14:creationId xmlns:p14="http://schemas.microsoft.com/office/powerpoint/2010/main" val="24670306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ing"/>
          <p:cNvSpPr>
            <a:spLocks noGrp="1"/>
          </p:cNvSpPr>
          <p:nvPr>
            <p:ph type="title"/>
          </p:nvPr>
        </p:nvSpPr>
        <p:spPr>
          <a:xfrm>
            <a:off x="1097280" y="286603"/>
            <a:ext cx="10058400" cy="810677"/>
          </a:xfrm>
        </p:spPr>
        <p:txBody>
          <a:bodyPr>
            <a:normAutofit/>
          </a:bodyPr>
          <a:lstStyle/>
          <a:p>
            <a:pPr algn="ctr"/>
            <a:r>
              <a:rPr lang="en-US" sz="3600" dirty="0" smtClean="0">
                <a:latin typeface="Georgia" panose="02040502050405020303" pitchFamily="18" charset="0"/>
              </a:rPr>
              <a:t>Open Dialogue</a:t>
            </a:r>
            <a:endParaRPr lang="en-US" sz="3600" dirty="0">
              <a:latin typeface="Georgia" panose="02040502050405020303" pitchFamily="18" charset="0"/>
            </a:endParaRPr>
          </a:p>
        </p:txBody>
      </p:sp>
      <p:sp>
        <p:nvSpPr>
          <p:cNvPr id="3" name="Body"/>
          <p:cNvSpPr>
            <a:spLocks noGrp="1"/>
          </p:cNvSpPr>
          <p:nvPr>
            <p:ph idx="1"/>
          </p:nvPr>
        </p:nvSpPr>
        <p:spPr/>
        <p:txBody>
          <a:bodyPr>
            <a:normAutofit/>
          </a:bodyPr>
          <a:lstStyle/>
          <a:p>
            <a:r>
              <a:rPr lang="en-US" i="1" dirty="0" smtClean="0">
                <a:latin typeface="Georgia" panose="02040502050405020303" pitchFamily="18" charset="0"/>
              </a:rPr>
              <a:t>Are colleges still required to produce a print catalog or can it be published exclusively as an electronic product?</a:t>
            </a:r>
          </a:p>
          <a:p>
            <a:pPr marL="0" indent="0">
              <a:buNone/>
            </a:pPr>
            <a:endParaRPr lang="en-US" sz="500" i="1" dirty="0" smtClean="0">
              <a:latin typeface="Georgia" panose="02040502050405020303" pitchFamily="18" charset="0"/>
            </a:endParaRPr>
          </a:p>
          <a:p>
            <a:r>
              <a:rPr lang="en-US" i="1" dirty="0" smtClean="0">
                <a:latin typeface="Georgia" panose="02040502050405020303" pitchFamily="18" charset="0"/>
              </a:rPr>
              <a:t>Must the catalog be published before registration begins?</a:t>
            </a:r>
          </a:p>
          <a:p>
            <a:pPr marL="0" indent="0">
              <a:buNone/>
            </a:pPr>
            <a:endParaRPr lang="en-US" sz="500" i="1" dirty="0" smtClean="0">
              <a:latin typeface="Georgia" panose="02040502050405020303" pitchFamily="18" charset="0"/>
            </a:endParaRPr>
          </a:p>
          <a:p>
            <a:r>
              <a:rPr lang="en-US" i="1" dirty="0" smtClean="0">
                <a:latin typeface="Georgia" panose="02040502050405020303" pitchFamily="18" charset="0"/>
              </a:rPr>
              <a:t>Can a catalog be amended after the academic year has ended if an error is discovered?</a:t>
            </a:r>
          </a:p>
          <a:p>
            <a:pPr marL="0" indent="0">
              <a:buNone/>
            </a:pPr>
            <a:endParaRPr lang="en-US" sz="500" i="1" dirty="0" smtClean="0">
              <a:latin typeface="Georgia" panose="02040502050405020303" pitchFamily="18" charset="0"/>
            </a:endParaRPr>
          </a:p>
          <a:p>
            <a:r>
              <a:rPr lang="en-US" i="1" dirty="0" smtClean="0">
                <a:latin typeface="Georgia" panose="02040502050405020303" pitchFamily="18" charset="0"/>
              </a:rPr>
              <a:t>Are there any guidelines/best practices regarding how campuses should address courses that haven’t been offered in many years (or even a decade) that faculty are unwilling to deactivate?</a:t>
            </a:r>
          </a:p>
          <a:p>
            <a:endParaRPr lang="en-US" dirty="0"/>
          </a:p>
        </p:txBody>
      </p:sp>
      <p:sp>
        <p:nvSpPr>
          <p:cNvPr id="4" name="Footer"/>
          <p:cNvSpPr>
            <a:spLocks noGrp="1"/>
          </p:cNvSpPr>
          <p:nvPr>
            <p:ph type="ftr" sz="quarter" idx="11"/>
          </p:nvPr>
        </p:nvSpPr>
        <p:spPr/>
        <p:txBody>
          <a:bodyPr/>
          <a:lstStyle/>
          <a:p>
            <a:r>
              <a:rPr lang="en-US" sz="1200" b="1" smtClean="0">
                <a:latin typeface="Georgia" panose="02040502050405020303" pitchFamily="18" charset="0"/>
              </a:rPr>
              <a:t>2019 ASCCC Curriculum Institute</a:t>
            </a:r>
            <a:endParaRPr lang="en-US" sz="1200" b="1">
              <a:latin typeface="Georgia" panose="02040502050405020303" pitchFamily="18" charset="0"/>
            </a:endParaRPr>
          </a:p>
        </p:txBody>
      </p:sp>
    </p:spTree>
    <p:extLst>
      <p:ext uri="{BB962C8B-B14F-4D97-AF65-F5344CB8AC3E}">
        <p14:creationId xmlns:p14="http://schemas.microsoft.com/office/powerpoint/2010/main" val="216767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ing"/>
          <p:cNvSpPr>
            <a:spLocks noGrp="1"/>
          </p:cNvSpPr>
          <p:nvPr>
            <p:ph type="title" idx="4294967295"/>
          </p:nvPr>
        </p:nvSpPr>
        <p:spPr>
          <a:xfrm>
            <a:off x="1009474" y="287338"/>
            <a:ext cx="10058400" cy="762000"/>
          </a:xfrm>
        </p:spPr>
        <p:txBody>
          <a:bodyPr>
            <a:normAutofit/>
          </a:bodyPr>
          <a:lstStyle/>
          <a:p>
            <a:pPr algn="ctr"/>
            <a:r>
              <a:rPr lang="en-US" sz="3600" dirty="0" smtClean="0">
                <a:latin typeface="Georgia" panose="02040502050405020303" pitchFamily="18" charset="0"/>
              </a:rPr>
              <a:t>Curriculum Publication Types</a:t>
            </a:r>
            <a:endParaRPr lang="en-US" sz="3600" dirty="0">
              <a:latin typeface="Georgia" panose="02040502050405020303" pitchFamily="18" charset="0"/>
            </a:endParaRPr>
          </a:p>
        </p:txBody>
      </p:sp>
      <p:sp>
        <p:nvSpPr>
          <p:cNvPr id="3" name="Body column 1"/>
          <p:cNvSpPr>
            <a:spLocks noGrp="1"/>
          </p:cNvSpPr>
          <p:nvPr>
            <p:ph sz="half" idx="4294967295"/>
          </p:nvPr>
        </p:nvSpPr>
        <p:spPr>
          <a:xfrm>
            <a:off x="763399" y="1418147"/>
            <a:ext cx="4957893" cy="4676775"/>
          </a:xfrm>
          <a:solidFill>
            <a:schemeClr val="bg1">
              <a:lumMod val="95000"/>
            </a:schemeClr>
          </a:solidFill>
          <a:ln>
            <a:solidFill>
              <a:schemeClr val="tx1"/>
            </a:solidFill>
          </a:ln>
        </p:spPr>
        <p:txBody>
          <a:bodyPr>
            <a:normAutofit/>
          </a:bodyPr>
          <a:lstStyle/>
          <a:p>
            <a:pPr>
              <a:spcAft>
                <a:spcPts val="1800"/>
              </a:spcAft>
            </a:pPr>
            <a:r>
              <a:rPr lang="en-US" dirty="0">
                <a:latin typeface="Georgia" panose="02040502050405020303" pitchFamily="18" charset="0"/>
              </a:rPr>
              <a:t>What types of documents/publications are used to communicate curriculum to the campus and community</a:t>
            </a:r>
            <a:r>
              <a:rPr lang="en-US" dirty="0" smtClean="0">
                <a:latin typeface="Georgia" panose="02040502050405020303" pitchFamily="18" charset="0"/>
              </a:rPr>
              <a:t>?</a:t>
            </a:r>
          </a:p>
          <a:p>
            <a:pPr marL="461963" lvl="1" indent="-261938">
              <a:spcAft>
                <a:spcPts val="600"/>
              </a:spcAft>
              <a:buFont typeface="Arial" panose="020B0604020202020204" pitchFamily="34" charset="0"/>
              <a:buChar char="•"/>
            </a:pPr>
            <a:r>
              <a:rPr lang="en-US" dirty="0" smtClean="0">
                <a:latin typeface="Georgia" panose="02040502050405020303" pitchFamily="18" charset="0"/>
              </a:rPr>
              <a:t>College </a:t>
            </a:r>
            <a:r>
              <a:rPr lang="en-US" dirty="0">
                <a:latin typeface="Georgia" panose="02040502050405020303" pitchFamily="18" charset="0"/>
              </a:rPr>
              <a:t>catalog – including addendum/addenda</a:t>
            </a:r>
          </a:p>
          <a:p>
            <a:pPr marL="461963" lvl="1" indent="-261938">
              <a:spcAft>
                <a:spcPts val="600"/>
              </a:spcAft>
              <a:buFont typeface="Arial" panose="020B0604020202020204" pitchFamily="34" charset="0"/>
              <a:buChar char="•"/>
            </a:pPr>
            <a:r>
              <a:rPr lang="en-US" dirty="0" smtClean="0">
                <a:latin typeface="Georgia" panose="02040502050405020303" pitchFamily="18" charset="0"/>
              </a:rPr>
              <a:t>Schedule </a:t>
            </a:r>
            <a:r>
              <a:rPr lang="en-US" dirty="0">
                <a:latin typeface="Georgia" panose="02040502050405020303" pitchFamily="18" charset="0"/>
              </a:rPr>
              <a:t>of classes</a:t>
            </a:r>
          </a:p>
          <a:p>
            <a:pPr marL="461963" lvl="1" indent="-261938">
              <a:spcAft>
                <a:spcPts val="600"/>
              </a:spcAft>
              <a:buFont typeface="Arial" panose="020B0604020202020204" pitchFamily="34" charset="0"/>
              <a:buChar char="•"/>
            </a:pPr>
            <a:r>
              <a:rPr lang="en-US" dirty="0" smtClean="0">
                <a:latin typeface="Georgia" panose="02040502050405020303" pitchFamily="18" charset="0"/>
              </a:rPr>
              <a:t>Student </a:t>
            </a:r>
            <a:r>
              <a:rPr lang="en-US" dirty="0">
                <a:latin typeface="Georgia" panose="02040502050405020303" pitchFamily="18" charset="0"/>
              </a:rPr>
              <a:t>handbook</a:t>
            </a:r>
          </a:p>
          <a:p>
            <a:pPr marL="461963" lvl="1" indent="-261938">
              <a:spcAft>
                <a:spcPts val="600"/>
              </a:spcAft>
              <a:buFont typeface="Arial" panose="020B0604020202020204" pitchFamily="34" charset="0"/>
              <a:buChar char="•"/>
            </a:pPr>
            <a:r>
              <a:rPr lang="en-US" dirty="0" smtClean="0">
                <a:latin typeface="Georgia" panose="02040502050405020303" pitchFamily="18" charset="0"/>
              </a:rPr>
              <a:t>Promotional/outreach </a:t>
            </a:r>
            <a:r>
              <a:rPr lang="en-US" dirty="0">
                <a:latin typeface="Georgia" panose="02040502050405020303" pitchFamily="18" charset="0"/>
              </a:rPr>
              <a:t>materials – including </a:t>
            </a:r>
            <a:r>
              <a:rPr lang="en-US" dirty="0" smtClean="0">
                <a:latin typeface="Georgia" panose="02040502050405020303" pitchFamily="18" charset="0"/>
              </a:rPr>
              <a:t>  brochures</a:t>
            </a:r>
            <a:r>
              <a:rPr lang="en-US" dirty="0">
                <a:latin typeface="Georgia" panose="02040502050405020303" pitchFamily="18" charset="0"/>
              </a:rPr>
              <a:t>, flyers, news releases</a:t>
            </a:r>
          </a:p>
          <a:p>
            <a:pPr marL="461963" lvl="1" indent="-261938">
              <a:spcAft>
                <a:spcPts val="600"/>
              </a:spcAft>
              <a:buFont typeface="Arial" panose="020B0604020202020204" pitchFamily="34" charset="0"/>
              <a:buChar char="•"/>
            </a:pPr>
            <a:r>
              <a:rPr lang="en-US" dirty="0" smtClean="0">
                <a:latin typeface="Georgia" panose="02040502050405020303" pitchFamily="18" charset="0"/>
              </a:rPr>
              <a:t>Gainful </a:t>
            </a:r>
            <a:r>
              <a:rPr lang="en-US" dirty="0">
                <a:latin typeface="Georgia" panose="02040502050405020303" pitchFamily="18" charset="0"/>
              </a:rPr>
              <a:t>employment information</a:t>
            </a:r>
          </a:p>
          <a:p>
            <a:pPr marL="461963" lvl="1" indent="-261938">
              <a:spcAft>
                <a:spcPts val="600"/>
              </a:spcAft>
              <a:buFont typeface="Arial" panose="020B0604020202020204" pitchFamily="34" charset="0"/>
              <a:buChar char="•"/>
            </a:pPr>
            <a:r>
              <a:rPr lang="en-US" dirty="0" smtClean="0">
                <a:latin typeface="Georgia" panose="02040502050405020303" pitchFamily="18" charset="0"/>
              </a:rPr>
              <a:t>District/college/division/departmental </a:t>
            </a:r>
            <a:r>
              <a:rPr lang="en-US" dirty="0">
                <a:latin typeface="Georgia" panose="02040502050405020303" pitchFamily="18" charset="0"/>
              </a:rPr>
              <a:t>websites</a:t>
            </a:r>
          </a:p>
          <a:p>
            <a:pPr marL="461963" lvl="1" indent="-261938">
              <a:spcAft>
                <a:spcPts val="600"/>
              </a:spcAft>
              <a:buFont typeface="Arial" panose="020B0604020202020204" pitchFamily="34" charset="0"/>
              <a:buChar char="•"/>
            </a:pPr>
            <a:r>
              <a:rPr lang="en-US" dirty="0" smtClean="0">
                <a:latin typeface="Georgia" panose="02040502050405020303" pitchFamily="18" charset="0"/>
              </a:rPr>
              <a:t>Course </a:t>
            </a:r>
            <a:r>
              <a:rPr lang="en-US" dirty="0">
                <a:latin typeface="Georgia" panose="02040502050405020303" pitchFamily="18" charset="0"/>
              </a:rPr>
              <a:t>outlines of record and DE addenda</a:t>
            </a:r>
          </a:p>
          <a:p>
            <a:pPr marL="461963" lvl="1" indent="-261938">
              <a:spcAft>
                <a:spcPts val="600"/>
              </a:spcAft>
              <a:buFont typeface="Arial" panose="020B0604020202020204" pitchFamily="34" charset="0"/>
              <a:buChar char="•"/>
            </a:pPr>
            <a:r>
              <a:rPr lang="en-US" dirty="0" smtClean="0">
                <a:latin typeface="Georgia" panose="02040502050405020303" pitchFamily="18" charset="0"/>
              </a:rPr>
              <a:t>Course </a:t>
            </a:r>
            <a:r>
              <a:rPr lang="en-US" dirty="0">
                <a:latin typeface="Georgia" panose="02040502050405020303" pitchFamily="18" charset="0"/>
              </a:rPr>
              <a:t>syllabi</a:t>
            </a:r>
          </a:p>
          <a:p>
            <a:endParaRPr lang="en-US" dirty="0">
              <a:latin typeface="Georgia" panose="02040502050405020303" pitchFamily="18" charset="0"/>
            </a:endParaRPr>
          </a:p>
        </p:txBody>
      </p:sp>
      <p:sp>
        <p:nvSpPr>
          <p:cNvPr id="4" name="Body column 2"/>
          <p:cNvSpPr>
            <a:spLocks noGrp="1"/>
          </p:cNvSpPr>
          <p:nvPr>
            <p:ph sz="half" idx="4294967295"/>
          </p:nvPr>
        </p:nvSpPr>
        <p:spPr>
          <a:xfrm>
            <a:off x="6214639" y="1418147"/>
            <a:ext cx="4937125" cy="4676775"/>
          </a:xfrm>
          <a:solidFill>
            <a:schemeClr val="bg1">
              <a:lumMod val="95000"/>
            </a:schemeClr>
          </a:solidFill>
          <a:ln>
            <a:solidFill>
              <a:schemeClr val="tx1"/>
            </a:solidFill>
          </a:ln>
        </p:spPr>
        <p:txBody>
          <a:bodyPr>
            <a:normAutofit lnSpcReduction="10000"/>
          </a:bodyPr>
          <a:lstStyle/>
          <a:p>
            <a:pPr>
              <a:spcAft>
                <a:spcPts val="1800"/>
              </a:spcAft>
            </a:pPr>
            <a:r>
              <a:rPr lang="en-US" dirty="0">
                <a:latin typeface="Georgia" panose="02040502050405020303" pitchFamily="18" charset="0"/>
              </a:rPr>
              <a:t>What federal, state, and local guidelines and/or regulations govern the content and/or format of information communicated</a:t>
            </a:r>
            <a:r>
              <a:rPr lang="en-US" dirty="0" smtClean="0">
                <a:latin typeface="Georgia" panose="02040502050405020303" pitchFamily="18" charset="0"/>
              </a:rPr>
              <a:t>?</a:t>
            </a:r>
          </a:p>
          <a:p>
            <a:pPr marL="511175" lvl="1" indent="-311150">
              <a:spcAft>
                <a:spcPts val="600"/>
              </a:spcAft>
              <a:buFont typeface="Arial" panose="020B0604020202020204" pitchFamily="34" charset="0"/>
              <a:buChar char="•"/>
            </a:pPr>
            <a:r>
              <a:rPr lang="en-US" dirty="0" smtClean="0">
                <a:latin typeface="Georgia" panose="02040502050405020303" pitchFamily="18" charset="0"/>
              </a:rPr>
              <a:t>ACCJC </a:t>
            </a:r>
            <a:r>
              <a:rPr lang="en-US" dirty="0">
                <a:latin typeface="Georgia" panose="02040502050405020303" pitchFamily="18" charset="0"/>
              </a:rPr>
              <a:t>Accreditation </a:t>
            </a:r>
            <a:r>
              <a:rPr lang="en-US" dirty="0" smtClean="0">
                <a:latin typeface="Georgia" panose="02040502050405020303" pitchFamily="18" charset="0"/>
              </a:rPr>
              <a:t>Standards</a:t>
            </a:r>
          </a:p>
          <a:p>
            <a:pPr marL="511175" lvl="1" indent="-311150">
              <a:spcAft>
                <a:spcPts val="600"/>
              </a:spcAft>
              <a:buFont typeface="Arial" panose="020B0604020202020204" pitchFamily="34" charset="0"/>
              <a:buChar char="•"/>
            </a:pPr>
            <a:r>
              <a:rPr lang="en-US" dirty="0" smtClean="0">
                <a:latin typeface="Georgia" panose="02040502050405020303" pitchFamily="18" charset="0"/>
              </a:rPr>
              <a:t>Ed </a:t>
            </a:r>
            <a:r>
              <a:rPr lang="en-US" dirty="0">
                <a:latin typeface="Georgia" panose="02040502050405020303" pitchFamily="18" charset="0"/>
              </a:rPr>
              <a:t>Code/Title </a:t>
            </a:r>
            <a:r>
              <a:rPr lang="en-US" dirty="0" smtClean="0">
                <a:latin typeface="Georgia" panose="02040502050405020303" pitchFamily="18" charset="0"/>
              </a:rPr>
              <a:t>5</a:t>
            </a:r>
          </a:p>
          <a:p>
            <a:pPr marL="511175" lvl="1" indent="-311150">
              <a:spcAft>
                <a:spcPts val="600"/>
              </a:spcAft>
              <a:buFont typeface="Arial" panose="020B0604020202020204" pitchFamily="34" charset="0"/>
              <a:buChar char="•"/>
            </a:pPr>
            <a:r>
              <a:rPr lang="en-US" dirty="0" smtClean="0">
                <a:latin typeface="Georgia" panose="02040502050405020303" pitchFamily="18" charset="0"/>
              </a:rPr>
              <a:t>CCCCO </a:t>
            </a:r>
            <a:r>
              <a:rPr lang="en-US" dirty="0">
                <a:latin typeface="Georgia" panose="02040502050405020303" pitchFamily="18" charset="0"/>
              </a:rPr>
              <a:t>Program &amp; Course Approval Handbook (PCAH)</a:t>
            </a:r>
          </a:p>
          <a:p>
            <a:pPr marL="511175" lvl="1" indent="-311150">
              <a:spcAft>
                <a:spcPts val="600"/>
              </a:spcAft>
              <a:buFont typeface="Arial" panose="020B0604020202020204" pitchFamily="34" charset="0"/>
              <a:buChar char="•"/>
            </a:pPr>
            <a:r>
              <a:rPr lang="en-US" dirty="0" smtClean="0">
                <a:latin typeface="Georgia" panose="02040502050405020303" pitchFamily="18" charset="0"/>
              </a:rPr>
              <a:t>CCC </a:t>
            </a:r>
            <a:r>
              <a:rPr lang="en-US" dirty="0">
                <a:latin typeface="Georgia" panose="02040502050405020303" pitchFamily="18" charset="0"/>
              </a:rPr>
              <a:t>Legal Opinions &amp; Advisories</a:t>
            </a:r>
          </a:p>
          <a:p>
            <a:pPr marL="511175" lvl="1" indent="-311150">
              <a:spcAft>
                <a:spcPts val="600"/>
              </a:spcAft>
              <a:buFont typeface="Arial" panose="020B0604020202020204" pitchFamily="34" charset="0"/>
              <a:buChar char="•"/>
            </a:pPr>
            <a:r>
              <a:rPr lang="en-US" dirty="0" smtClean="0">
                <a:latin typeface="Georgia" panose="02040502050405020303" pitchFamily="18" charset="0"/>
              </a:rPr>
              <a:t>Local </a:t>
            </a:r>
            <a:r>
              <a:rPr lang="en-US" dirty="0">
                <a:latin typeface="Georgia" panose="02040502050405020303" pitchFamily="18" charset="0"/>
              </a:rPr>
              <a:t>Governing Board Policies</a:t>
            </a:r>
          </a:p>
          <a:p>
            <a:pPr marL="511175" lvl="1" indent="-311150">
              <a:spcAft>
                <a:spcPts val="600"/>
              </a:spcAft>
              <a:buFont typeface="Arial" panose="020B0604020202020204" pitchFamily="34" charset="0"/>
              <a:buChar char="•"/>
            </a:pPr>
            <a:r>
              <a:rPr lang="en-US" dirty="0" smtClean="0">
                <a:latin typeface="Georgia" panose="02040502050405020303" pitchFamily="18" charset="0"/>
              </a:rPr>
              <a:t>U.S</a:t>
            </a:r>
            <a:r>
              <a:rPr lang="en-US" dirty="0">
                <a:latin typeface="Georgia" panose="02040502050405020303" pitchFamily="18" charset="0"/>
              </a:rPr>
              <a:t>. Department of Education</a:t>
            </a:r>
          </a:p>
          <a:p>
            <a:pPr marL="511175" lvl="1" indent="-311150">
              <a:spcAft>
                <a:spcPts val="600"/>
              </a:spcAft>
              <a:buFont typeface="Arial" panose="020B0604020202020204" pitchFamily="34" charset="0"/>
              <a:buChar char="•"/>
            </a:pPr>
            <a:r>
              <a:rPr lang="en-US" dirty="0" smtClean="0">
                <a:latin typeface="Georgia" panose="02040502050405020303" pitchFamily="18" charset="0"/>
              </a:rPr>
              <a:t>Title </a:t>
            </a:r>
            <a:r>
              <a:rPr lang="en-US" dirty="0">
                <a:latin typeface="Georgia" panose="02040502050405020303" pitchFamily="18" charset="0"/>
              </a:rPr>
              <a:t>5, Workforce Rehabilitation Act of 1973 (section 504 &amp; 508)</a:t>
            </a:r>
          </a:p>
          <a:p>
            <a:pPr marL="511175" lvl="1" indent="-311150">
              <a:spcAft>
                <a:spcPts val="600"/>
              </a:spcAft>
              <a:buFont typeface="Arial" panose="020B0604020202020204" pitchFamily="34" charset="0"/>
              <a:buChar char="•"/>
            </a:pPr>
            <a:r>
              <a:rPr lang="en-US" dirty="0" smtClean="0">
                <a:latin typeface="Georgia" panose="02040502050405020303" pitchFamily="18" charset="0"/>
              </a:rPr>
              <a:t>Web </a:t>
            </a:r>
            <a:r>
              <a:rPr lang="en-US" dirty="0">
                <a:latin typeface="Georgia" panose="02040502050405020303" pitchFamily="18" charset="0"/>
              </a:rPr>
              <a:t>Content Accessibility Guidelines (WCAG) </a:t>
            </a:r>
            <a:r>
              <a:rPr lang="en-US" dirty="0" smtClean="0">
                <a:latin typeface="Georgia" panose="02040502050405020303" pitchFamily="18" charset="0"/>
              </a:rPr>
              <a:t>2.1</a:t>
            </a:r>
          </a:p>
          <a:p>
            <a:pPr lvl="1"/>
            <a:endParaRPr lang="en-US" dirty="0">
              <a:latin typeface="Georgia" panose="02040502050405020303" pitchFamily="18" charset="0"/>
            </a:endParaRPr>
          </a:p>
        </p:txBody>
      </p:sp>
      <p:sp>
        <p:nvSpPr>
          <p:cNvPr id="7" name="Footer"/>
          <p:cNvSpPr>
            <a:spLocks noGrp="1"/>
          </p:cNvSpPr>
          <p:nvPr>
            <p:ph type="ftr" sz="quarter" idx="11"/>
          </p:nvPr>
        </p:nvSpPr>
        <p:spPr/>
        <p:txBody>
          <a:bodyPr/>
          <a:lstStyle/>
          <a:p>
            <a:r>
              <a:rPr lang="en-US" sz="1200" b="1" dirty="0" smtClean="0">
                <a:latin typeface="Georgia" panose="02040502050405020303" pitchFamily="18" charset="0"/>
              </a:rPr>
              <a:t>2019 ASCCC Curriculum Institute</a:t>
            </a:r>
            <a:endParaRPr lang="en-US" sz="1200" b="1" dirty="0">
              <a:latin typeface="Georgia" panose="02040502050405020303" pitchFamily="18" charset="0"/>
            </a:endParaRPr>
          </a:p>
        </p:txBody>
      </p:sp>
    </p:spTree>
    <p:extLst>
      <p:ext uri="{BB962C8B-B14F-4D97-AF65-F5344CB8AC3E}">
        <p14:creationId xmlns:p14="http://schemas.microsoft.com/office/powerpoint/2010/main" val="944710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ing"/>
          <p:cNvSpPr>
            <a:spLocks noGrp="1"/>
          </p:cNvSpPr>
          <p:nvPr>
            <p:ph type="title" idx="4294967295"/>
          </p:nvPr>
        </p:nvSpPr>
        <p:spPr>
          <a:xfrm>
            <a:off x="1009474" y="287338"/>
            <a:ext cx="10058400" cy="762000"/>
          </a:xfrm>
        </p:spPr>
        <p:txBody>
          <a:bodyPr>
            <a:normAutofit/>
          </a:bodyPr>
          <a:lstStyle/>
          <a:p>
            <a:pPr algn="ctr"/>
            <a:r>
              <a:rPr lang="en-US" sz="3600" dirty="0" smtClean="0">
                <a:latin typeface="Georgia" panose="02040502050405020303" pitchFamily="18" charset="0"/>
              </a:rPr>
              <a:t>Curriculum Publication Format and Consumers</a:t>
            </a:r>
            <a:endParaRPr lang="en-US" sz="3600" dirty="0">
              <a:latin typeface="Georgia" panose="02040502050405020303" pitchFamily="18" charset="0"/>
            </a:endParaRPr>
          </a:p>
        </p:txBody>
      </p:sp>
      <p:sp>
        <p:nvSpPr>
          <p:cNvPr id="3" name="Body column 1"/>
          <p:cNvSpPr>
            <a:spLocks noGrp="1"/>
          </p:cNvSpPr>
          <p:nvPr>
            <p:ph sz="half" idx="4294967295"/>
          </p:nvPr>
        </p:nvSpPr>
        <p:spPr>
          <a:xfrm>
            <a:off x="763399" y="1418147"/>
            <a:ext cx="4957893" cy="4676775"/>
          </a:xfrm>
          <a:solidFill>
            <a:schemeClr val="bg1">
              <a:lumMod val="95000"/>
            </a:schemeClr>
          </a:solidFill>
          <a:ln>
            <a:solidFill>
              <a:schemeClr val="tx1"/>
            </a:solidFill>
          </a:ln>
        </p:spPr>
        <p:txBody>
          <a:bodyPr>
            <a:normAutofit/>
          </a:bodyPr>
          <a:lstStyle/>
          <a:p>
            <a:pPr marL="60325" lvl="0" indent="0">
              <a:lnSpc>
                <a:spcPct val="100000"/>
              </a:lnSpc>
              <a:spcBef>
                <a:spcPts val="0"/>
              </a:spcBef>
              <a:spcAft>
                <a:spcPts val="0"/>
              </a:spcAft>
              <a:buClrTx/>
              <a:buSzTx/>
              <a:buNone/>
              <a:tabLst>
                <a:tab pos="60325" algn="l"/>
              </a:tabLst>
              <a:defRPr/>
            </a:pPr>
            <a:r>
              <a:rPr lang="en-US" dirty="0">
                <a:latin typeface="Georgia" panose="02040502050405020303" pitchFamily="18" charset="0"/>
              </a:rPr>
              <a:t>Who are the consumers of curriculum publications?</a:t>
            </a:r>
          </a:p>
          <a:p>
            <a:pPr marL="461963" indent="-227013">
              <a:buFont typeface="Arial" panose="020B0604020202020204" pitchFamily="34" charset="0"/>
              <a:buChar char="•"/>
              <a:tabLst>
                <a:tab pos="400050" algn="l"/>
              </a:tabLst>
            </a:pPr>
            <a:r>
              <a:rPr lang="en-US" sz="1800" dirty="0">
                <a:latin typeface="Georgia" panose="02040502050405020303" pitchFamily="18" charset="0"/>
              </a:rPr>
              <a:t>Students – prospective, current, former</a:t>
            </a:r>
          </a:p>
          <a:p>
            <a:pPr marL="461963" indent="-227013">
              <a:buFont typeface="Arial" panose="020B0604020202020204" pitchFamily="34" charset="0"/>
              <a:buChar char="•"/>
              <a:tabLst>
                <a:tab pos="400050" algn="l"/>
              </a:tabLst>
            </a:pPr>
            <a:r>
              <a:rPr lang="en-US" sz="1800" dirty="0">
                <a:latin typeface="Georgia" panose="02040502050405020303" pitchFamily="18" charset="0"/>
              </a:rPr>
              <a:t>Counselors/advisors</a:t>
            </a:r>
          </a:p>
          <a:p>
            <a:pPr marL="461963" indent="-227013">
              <a:buFont typeface="Arial" panose="020B0604020202020204" pitchFamily="34" charset="0"/>
              <a:buChar char="•"/>
              <a:tabLst>
                <a:tab pos="400050" algn="l"/>
              </a:tabLst>
            </a:pPr>
            <a:r>
              <a:rPr lang="en-US" sz="1800" dirty="0">
                <a:latin typeface="Georgia" panose="02040502050405020303" pitchFamily="18" charset="0"/>
              </a:rPr>
              <a:t>Degree auditors</a:t>
            </a:r>
          </a:p>
          <a:p>
            <a:pPr marL="461963" indent="-227013">
              <a:buFont typeface="Arial" panose="020B0604020202020204" pitchFamily="34" charset="0"/>
              <a:buChar char="•"/>
              <a:tabLst>
                <a:tab pos="400050" algn="l"/>
              </a:tabLst>
            </a:pPr>
            <a:r>
              <a:rPr lang="en-US" sz="1800" dirty="0">
                <a:latin typeface="Georgia" panose="02040502050405020303" pitchFamily="18" charset="0"/>
              </a:rPr>
              <a:t>Financial aid personnel</a:t>
            </a:r>
          </a:p>
          <a:p>
            <a:pPr marL="461963" indent="-227013">
              <a:buFont typeface="Arial" panose="020B0604020202020204" pitchFamily="34" charset="0"/>
              <a:buChar char="•"/>
              <a:tabLst>
                <a:tab pos="400050" algn="l"/>
              </a:tabLst>
            </a:pPr>
            <a:r>
              <a:rPr lang="en-US" sz="1800" dirty="0">
                <a:latin typeface="Georgia" panose="02040502050405020303" pitchFamily="18" charset="0"/>
              </a:rPr>
              <a:t>Faculty, staff, and administrators</a:t>
            </a:r>
          </a:p>
          <a:p>
            <a:pPr marL="461963" indent="-227013">
              <a:buFont typeface="Arial" panose="020B0604020202020204" pitchFamily="34" charset="0"/>
              <a:buChar char="•"/>
              <a:tabLst>
                <a:tab pos="400050" algn="l"/>
              </a:tabLst>
            </a:pPr>
            <a:r>
              <a:rPr lang="en-US" sz="1800" dirty="0">
                <a:latin typeface="Georgia" panose="02040502050405020303" pitchFamily="18" charset="0"/>
              </a:rPr>
              <a:t>Advisory committee members</a:t>
            </a:r>
          </a:p>
          <a:p>
            <a:pPr marL="461963" indent="-227013">
              <a:buFont typeface="Arial" panose="020B0604020202020204" pitchFamily="34" charset="0"/>
              <a:buChar char="•"/>
              <a:tabLst>
                <a:tab pos="400050" algn="l"/>
              </a:tabLst>
            </a:pPr>
            <a:r>
              <a:rPr lang="en-US" sz="1800" dirty="0">
                <a:latin typeface="Georgia" panose="02040502050405020303" pitchFamily="18" charset="0"/>
              </a:rPr>
              <a:t>Local employers</a:t>
            </a:r>
          </a:p>
          <a:p>
            <a:pPr marL="461963" indent="-227013">
              <a:buFont typeface="Arial" panose="020B0604020202020204" pitchFamily="34" charset="0"/>
              <a:buChar char="•"/>
              <a:tabLst>
                <a:tab pos="400050" algn="l"/>
              </a:tabLst>
            </a:pPr>
            <a:r>
              <a:rPr lang="en-US" sz="1800" dirty="0">
                <a:latin typeface="Georgia" panose="02040502050405020303" pitchFamily="18" charset="0"/>
              </a:rPr>
              <a:t>Accrediting/licensing bodies</a:t>
            </a:r>
          </a:p>
          <a:p>
            <a:pPr marL="461963" indent="-227013">
              <a:buFont typeface="Arial" panose="020B0604020202020204" pitchFamily="34" charset="0"/>
              <a:buChar char="•"/>
              <a:tabLst>
                <a:tab pos="400050" algn="l"/>
              </a:tabLst>
            </a:pPr>
            <a:r>
              <a:rPr lang="en-US" sz="1800" dirty="0">
                <a:latin typeface="Georgia" panose="02040502050405020303" pitchFamily="18" charset="0"/>
              </a:rPr>
              <a:t>Transfer institutions</a:t>
            </a:r>
          </a:p>
          <a:p>
            <a:endParaRPr lang="en-US" dirty="0">
              <a:latin typeface="Georgia" panose="02040502050405020303" pitchFamily="18" charset="0"/>
            </a:endParaRPr>
          </a:p>
        </p:txBody>
      </p:sp>
      <p:sp>
        <p:nvSpPr>
          <p:cNvPr id="4" name="Body column 2"/>
          <p:cNvSpPr>
            <a:spLocks noGrp="1"/>
          </p:cNvSpPr>
          <p:nvPr>
            <p:ph sz="half" idx="4294967295"/>
          </p:nvPr>
        </p:nvSpPr>
        <p:spPr>
          <a:xfrm>
            <a:off x="6214639" y="1418147"/>
            <a:ext cx="4937125" cy="4676775"/>
          </a:xfrm>
          <a:solidFill>
            <a:schemeClr val="bg1">
              <a:lumMod val="95000"/>
            </a:schemeClr>
          </a:solidFill>
          <a:ln>
            <a:solidFill>
              <a:schemeClr val="tx1"/>
            </a:solidFill>
          </a:ln>
        </p:spPr>
        <p:txBody>
          <a:bodyPr>
            <a:normAutofit/>
          </a:bodyPr>
          <a:lstStyle/>
          <a:p>
            <a:pPr marL="60325" lvl="0" indent="0">
              <a:lnSpc>
                <a:spcPct val="100000"/>
              </a:lnSpc>
              <a:spcBef>
                <a:spcPts val="0"/>
              </a:spcBef>
              <a:spcAft>
                <a:spcPts val="0"/>
              </a:spcAft>
              <a:buClrTx/>
              <a:buSzTx/>
              <a:buNone/>
              <a:defRPr/>
            </a:pPr>
            <a:r>
              <a:rPr lang="en-US" dirty="0">
                <a:latin typeface="Georgia" panose="02040502050405020303" pitchFamily="18" charset="0"/>
              </a:rPr>
              <a:t>What formats do these publications utilize</a:t>
            </a:r>
            <a:r>
              <a:rPr lang="en-US" dirty="0" smtClean="0">
                <a:latin typeface="Georgia" panose="02040502050405020303" pitchFamily="18" charset="0"/>
              </a:rPr>
              <a:t>?</a:t>
            </a:r>
          </a:p>
          <a:p>
            <a:pPr marL="200025" lvl="1" indent="0">
              <a:spcAft>
                <a:spcPts val="600"/>
              </a:spcAft>
              <a:buNone/>
            </a:pPr>
            <a:endParaRPr lang="en-US" dirty="0" smtClean="0">
              <a:latin typeface="Georgia" panose="02040502050405020303" pitchFamily="18" charset="0"/>
            </a:endParaRPr>
          </a:p>
          <a:p>
            <a:pPr marL="461963" indent="-227013">
              <a:buFont typeface="Arial" panose="020B0604020202020204" pitchFamily="34" charset="0"/>
              <a:buChar char="•"/>
            </a:pPr>
            <a:r>
              <a:rPr lang="en-US" sz="1800" dirty="0">
                <a:latin typeface="Georgia" panose="02040502050405020303" pitchFamily="18" charset="0"/>
              </a:rPr>
              <a:t>Print</a:t>
            </a:r>
          </a:p>
          <a:p>
            <a:pPr marL="461963" indent="-227013">
              <a:buFont typeface="Arial" panose="020B0604020202020204" pitchFamily="34" charset="0"/>
              <a:buChar char="•"/>
            </a:pPr>
            <a:r>
              <a:rPr lang="en-US" sz="1800" dirty="0">
                <a:latin typeface="Georgia" panose="02040502050405020303" pitchFamily="18" charset="0"/>
              </a:rPr>
              <a:t>Digital – websites, pdf, videos</a:t>
            </a:r>
          </a:p>
          <a:p>
            <a:pPr marL="461963" indent="-227013">
              <a:buFont typeface="Arial" panose="020B0604020202020204" pitchFamily="34" charset="0"/>
              <a:buChar char="•"/>
            </a:pPr>
            <a:r>
              <a:rPr lang="en-US" sz="1800" dirty="0">
                <a:latin typeface="Georgia" panose="02040502050405020303" pitchFamily="18" charset="0"/>
              </a:rPr>
              <a:t>Mobile friendly</a:t>
            </a:r>
          </a:p>
          <a:p>
            <a:pPr marL="461963" indent="-227013">
              <a:buFont typeface="Arial" panose="020B0604020202020204" pitchFamily="34" charset="0"/>
              <a:buChar char="•"/>
            </a:pPr>
            <a:r>
              <a:rPr lang="en-US" sz="1800" dirty="0">
                <a:latin typeface="Georgia" panose="02040502050405020303" pitchFamily="18" charset="0"/>
              </a:rPr>
              <a:t>Accessible</a:t>
            </a:r>
          </a:p>
          <a:p>
            <a:pPr lvl="1"/>
            <a:endParaRPr lang="en-US" dirty="0">
              <a:latin typeface="Georgia" panose="02040502050405020303" pitchFamily="18" charset="0"/>
            </a:endParaRPr>
          </a:p>
        </p:txBody>
      </p:sp>
      <p:sp>
        <p:nvSpPr>
          <p:cNvPr id="7" name="Footer"/>
          <p:cNvSpPr>
            <a:spLocks noGrp="1"/>
          </p:cNvSpPr>
          <p:nvPr>
            <p:ph type="ftr" sz="quarter" idx="11"/>
          </p:nvPr>
        </p:nvSpPr>
        <p:spPr/>
        <p:txBody>
          <a:bodyPr/>
          <a:lstStyle/>
          <a:p>
            <a:r>
              <a:rPr lang="en-US" sz="1200" b="1" dirty="0" smtClean="0">
                <a:latin typeface="Georgia" panose="02040502050405020303" pitchFamily="18" charset="0"/>
              </a:rPr>
              <a:t>2019 ASCCC Curriculum Institute</a:t>
            </a:r>
            <a:endParaRPr lang="en-US" sz="1200" b="1" dirty="0">
              <a:latin typeface="Georgia" panose="02040502050405020303" pitchFamily="18" charset="0"/>
            </a:endParaRPr>
          </a:p>
        </p:txBody>
      </p:sp>
    </p:spTree>
    <p:extLst>
      <p:ext uri="{BB962C8B-B14F-4D97-AF65-F5344CB8AC3E}">
        <p14:creationId xmlns:p14="http://schemas.microsoft.com/office/powerpoint/2010/main" val="913343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ing"/>
          <p:cNvSpPr>
            <a:spLocks noGrp="1"/>
          </p:cNvSpPr>
          <p:nvPr>
            <p:ph type="title" idx="4294967295"/>
          </p:nvPr>
        </p:nvSpPr>
        <p:spPr>
          <a:xfrm>
            <a:off x="839787" y="260081"/>
            <a:ext cx="10515600" cy="725488"/>
          </a:xfrm>
        </p:spPr>
        <p:txBody>
          <a:bodyPr>
            <a:normAutofit/>
          </a:bodyPr>
          <a:lstStyle/>
          <a:p>
            <a:pPr algn="ctr"/>
            <a:r>
              <a:rPr lang="en-US" sz="3600" dirty="0" smtClean="0">
                <a:latin typeface="Georgia" panose="02040502050405020303" pitchFamily="18" charset="0"/>
              </a:rPr>
              <a:t>ACCJC Catalog Requirements</a:t>
            </a:r>
            <a:endParaRPr lang="en-US" sz="3600" dirty="0">
              <a:latin typeface="Georgia" panose="02040502050405020303" pitchFamily="18" charset="0"/>
            </a:endParaRPr>
          </a:p>
        </p:txBody>
      </p:sp>
      <p:sp>
        <p:nvSpPr>
          <p:cNvPr id="11" name="Subheading"/>
          <p:cNvSpPr txBox="1"/>
          <p:nvPr/>
        </p:nvSpPr>
        <p:spPr>
          <a:xfrm>
            <a:off x="957532" y="1160253"/>
            <a:ext cx="10196423" cy="369332"/>
          </a:xfrm>
          <a:prstGeom prst="rect">
            <a:avLst/>
          </a:prstGeom>
          <a:noFill/>
        </p:spPr>
        <p:txBody>
          <a:bodyPr wrap="square" rtlCol="0">
            <a:spAutoFit/>
          </a:bodyPr>
          <a:lstStyle/>
          <a:p>
            <a:pPr algn="ctr"/>
            <a:r>
              <a:rPr lang="en-US" b="1" dirty="0" smtClean="0">
                <a:latin typeface="Georgia" panose="02040502050405020303" pitchFamily="18" charset="0"/>
              </a:rPr>
              <a:t>The following information is required to be included in the college catalog:</a:t>
            </a:r>
            <a:endParaRPr lang="en-US" b="1" dirty="0">
              <a:latin typeface="Georgia" panose="02040502050405020303" pitchFamily="18" charset="0"/>
            </a:endParaRPr>
          </a:p>
        </p:txBody>
      </p:sp>
      <p:sp>
        <p:nvSpPr>
          <p:cNvPr id="9" name="Body column 1"/>
          <p:cNvSpPr>
            <a:spLocks noGrp="1"/>
          </p:cNvSpPr>
          <p:nvPr>
            <p:ph sz="half" idx="4294967295"/>
          </p:nvPr>
        </p:nvSpPr>
        <p:spPr>
          <a:xfrm>
            <a:off x="600364" y="1697038"/>
            <a:ext cx="5181600" cy="5059362"/>
          </a:xfrm>
        </p:spPr>
        <p:txBody>
          <a:bodyPr>
            <a:noAutofit/>
          </a:bodyPr>
          <a:lstStyle/>
          <a:p>
            <a:pPr marL="231775" indent="-231775">
              <a:lnSpc>
                <a:spcPct val="120000"/>
              </a:lnSpc>
              <a:spcBef>
                <a:spcPts val="0"/>
              </a:spcBef>
              <a:spcAft>
                <a:spcPts val="300"/>
              </a:spcAft>
              <a:buNone/>
              <a:tabLst>
                <a:tab pos="230188" algn="l"/>
              </a:tabLst>
            </a:pPr>
            <a:r>
              <a:rPr lang="en-US" sz="1400" b="1" dirty="0">
                <a:latin typeface="Georgia" panose="02040502050405020303" pitchFamily="18" charset="0"/>
              </a:rPr>
              <a:t>1.	General Information </a:t>
            </a:r>
          </a:p>
          <a:p>
            <a:pPr marL="461963" indent="-231775">
              <a:lnSpc>
                <a:spcPct val="100000"/>
              </a:lnSpc>
              <a:spcBef>
                <a:spcPts val="0"/>
              </a:spcBef>
              <a:spcAft>
                <a:spcPts val="300"/>
              </a:spcAft>
            </a:pPr>
            <a:r>
              <a:rPr lang="en-US" sz="1400" dirty="0">
                <a:latin typeface="Georgia" panose="02040502050405020303" pitchFamily="18" charset="0"/>
              </a:rPr>
              <a:t>Official Name, Address(</a:t>
            </a:r>
            <a:r>
              <a:rPr lang="en-US" sz="1400" dirty="0" err="1">
                <a:latin typeface="Georgia" panose="02040502050405020303" pitchFamily="18" charset="0"/>
              </a:rPr>
              <a:t>es</a:t>
            </a:r>
            <a:r>
              <a:rPr lang="en-US" sz="1400" dirty="0">
                <a:latin typeface="Georgia" panose="02040502050405020303" pitchFamily="18" charset="0"/>
              </a:rPr>
              <a:t>), P</a:t>
            </a:r>
            <a:r>
              <a:rPr lang="en-US" sz="1400" dirty="0" smtClean="0">
                <a:latin typeface="Georgia" panose="02040502050405020303" pitchFamily="18" charset="0"/>
              </a:rPr>
              <a:t>hone </a:t>
            </a:r>
            <a:r>
              <a:rPr lang="en-US" sz="1400" dirty="0">
                <a:latin typeface="Georgia" panose="02040502050405020303" pitchFamily="18" charset="0"/>
              </a:rPr>
              <a:t>Number(s), and Website Address of the Institution </a:t>
            </a:r>
          </a:p>
          <a:p>
            <a:pPr marL="461963" indent="-231775">
              <a:lnSpc>
                <a:spcPct val="100000"/>
              </a:lnSpc>
              <a:spcBef>
                <a:spcPts val="0"/>
              </a:spcBef>
              <a:spcAft>
                <a:spcPts val="300"/>
              </a:spcAft>
            </a:pPr>
            <a:r>
              <a:rPr lang="en-US" sz="1400" dirty="0">
                <a:latin typeface="Georgia" panose="02040502050405020303" pitchFamily="18" charset="0"/>
              </a:rPr>
              <a:t>Educational Mission </a:t>
            </a:r>
          </a:p>
          <a:p>
            <a:pPr marL="461963" indent="-231775">
              <a:lnSpc>
                <a:spcPct val="100000"/>
              </a:lnSpc>
              <a:spcBef>
                <a:spcPts val="0"/>
              </a:spcBef>
              <a:spcAft>
                <a:spcPts val="300"/>
              </a:spcAft>
            </a:pPr>
            <a:r>
              <a:rPr lang="en-US" sz="1400" dirty="0">
                <a:latin typeface="Georgia" panose="02040502050405020303" pitchFamily="18" charset="0"/>
              </a:rPr>
              <a:t>Representation of accredited status with ACCJC, and with programmatic accreditors if any </a:t>
            </a:r>
          </a:p>
          <a:p>
            <a:pPr marL="461963" indent="-231775">
              <a:lnSpc>
                <a:spcPct val="100000"/>
              </a:lnSpc>
              <a:spcBef>
                <a:spcPts val="0"/>
              </a:spcBef>
              <a:spcAft>
                <a:spcPts val="300"/>
              </a:spcAft>
            </a:pPr>
            <a:r>
              <a:rPr lang="en-US" sz="1400" dirty="0">
                <a:latin typeface="Georgia" panose="02040502050405020303" pitchFamily="18" charset="0"/>
              </a:rPr>
              <a:t>Course, Program, and Degree offerings </a:t>
            </a:r>
          </a:p>
          <a:p>
            <a:pPr marL="461963" indent="-231775">
              <a:lnSpc>
                <a:spcPct val="100000"/>
              </a:lnSpc>
              <a:spcBef>
                <a:spcPts val="0"/>
              </a:spcBef>
              <a:spcAft>
                <a:spcPts val="300"/>
              </a:spcAft>
            </a:pPr>
            <a:r>
              <a:rPr lang="en-US" sz="1400" dirty="0">
                <a:latin typeface="Georgia" panose="02040502050405020303" pitchFamily="18" charset="0"/>
              </a:rPr>
              <a:t>Student Learning Outcomes for Programs and Degrees </a:t>
            </a:r>
          </a:p>
          <a:p>
            <a:pPr marL="461963" indent="-231775">
              <a:lnSpc>
                <a:spcPct val="100000"/>
              </a:lnSpc>
              <a:spcBef>
                <a:spcPts val="0"/>
              </a:spcBef>
              <a:spcAft>
                <a:spcPts val="300"/>
              </a:spcAft>
            </a:pPr>
            <a:r>
              <a:rPr lang="en-US" sz="1400" dirty="0">
                <a:latin typeface="Georgia" panose="02040502050405020303" pitchFamily="18" charset="0"/>
              </a:rPr>
              <a:t>Academic Calendar and Program Length</a:t>
            </a:r>
          </a:p>
          <a:p>
            <a:pPr marL="461963" indent="-231775">
              <a:lnSpc>
                <a:spcPct val="100000"/>
              </a:lnSpc>
              <a:spcBef>
                <a:spcPts val="0"/>
              </a:spcBef>
              <a:spcAft>
                <a:spcPts val="300"/>
              </a:spcAft>
            </a:pPr>
            <a:r>
              <a:rPr lang="en-US" sz="1400" dirty="0">
                <a:latin typeface="Georgia" panose="02040502050405020303" pitchFamily="18" charset="0"/>
              </a:rPr>
              <a:t>Academic Freedom Statement </a:t>
            </a:r>
          </a:p>
          <a:p>
            <a:pPr marL="461963" indent="-231775">
              <a:lnSpc>
                <a:spcPct val="100000"/>
              </a:lnSpc>
              <a:spcBef>
                <a:spcPts val="0"/>
              </a:spcBef>
              <a:spcAft>
                <a:spcPts val="300"/>
              </a:spcAft>
            </a:pPr>
            <a:r>
              <a:rPr lang="en-US" sz="1400" dirty="0">
                <a:latin typeface="Georgia" panose="02040502050405020303" pitchFamily="18" charset="0"/>
              </a:rPr>
              <a:t>Available Student Financial </a:t>
            </a:r>
            <a:r>
              <a:rPr lang="en-US" sz="1400" dirty="0" smtClean="0">
                <a:latin typeface="Georgia" panose="02040502050405020303" pitchFamily="18" charset="0"/>
              </a:rPr>
              <a:t>Aid</a:t>
            </a:r>
          </a:p>
          <a:p>
            <a:pPr marL="461963" indent="-231775">
              <a:lnSpc>
                <a:spcPct val="100000"/>
              </a:lnSpc>
              <a:spcBef>
                <a:spcPts val="0"/>
              </a:spcBef>
              <a:spcAft>
                <a:spcPts val="300"/>
              </a:spcAft>
            </a:pPr>
            <a:r>
              <a:rPr lang="en-US" sz="1400" dirty="0" smtClean="0">
                <a:latin typeface="Georgia" panose="02040502050405020303" pitchFamily="18" charset="0"/>
              </a:rPr>
              <a:t>Available Learning </a:t>
            </a:r>
            <a:r>
              <a:rPr lang="en-US" sz="1400" dirty="0">
                <a:latin typeface="Georgia" panose="02040502050405020303" pitchFamily="18" charset="0"/>
              </a:rPr>
              <a:t>Resources </a:t>
            </a:r>
          </a:p>
          <a:p>
            <a:pPr marL="461963" indent="-231775">
              <a:lnSpc>
                <a:spcPct val="100000"/>
              </a:lnSpc>
              <a:spcBef>
                <a:spcPts val="0"/>
              </a:spcBef>
              <a:spcAft>
                <a:spcPts val="300"/>
              </a:spcAft>
            </a:pPr>
            <a:r>
              <a:rPr lang="en-US" sz="1400" dirty="0">
                <a:latin typeface="Georgia" panose="02040502050405020303" pitchFamily="18" charset="0"/>
              </a:rPr>
              <a:t>Names and Degrees of Administrators and Faculty </a:t>
            </a:r>
          </a:p>
          <a:p>
            <a:pPr marL="461963" indent="-231775">
              <a:lnSpc>
                <a:spcPct val="100000"/>
              </a:lnSpc>
              <a:spcBef>
                <a:spcPts val="0"/>
              </a:spcBef>
              <a:spcAft>
                <a:spcPts val="300"/>
              </a:spcAft>
            </a:pPr>
            <a:r>
              <a:rPr lang="en-US" sz="1400" dirty="0">
                <a:latin typeface="Georgia" panose="02040502050405020303" pitchFamily="18" charset="0"/>
              </a:rPr>
              <a:t>Names of Governing Board Members </a:t>
            </a:r>
          </a:p>
          <a:p>
            <a:pPr>
              <a:spcBef>
                <a:spcPts val="0"/>
              </a:spcBef>
              <a:spcAft>
                <a:spcPts val="300"/>
              </a:spcAft>
            </a:pPr>
            <a:endParaRPr lang="en-US" sz="1400" dirty="0"/>
          </a:p>
        </p:txBody>
      </p:sp>
      <p:sp>
        <p:nvSpPr>
          <p:cNvPr id="10" name="Body column 2"/>
          <p:cNvSpPr>
            <a:spLocks noGrp="1"/>
          </p:cNvSpPr>
          <p:nvPr>
            <p:ph sz="half" idx="4294967295"/>
          </p:nvPr>
        </p:nvSpPr>
        <p:spPr>
          <a:xfrm>
            <a:off x="6276985" y="1735138"/>
            <a:ext cx="5181600" cy="5021262"/>
          </a:xfrm>
        </p:spPr>
        <p:txBody>
          <a:bodyPr>
            <a:noAutofit/>
          </a:bodyPr>
          <a:lstStyle/>
          <a:p>
            <a:pPr marL="230188" indent="-230188">
              <a:lnSpc>
                <a:spcPct val="100000"/>
              </a:lnSpc>
              <a:spcBef>
                <a:spcPts val="0"/>
              </a:spcBef>
              <a:spcAft>
                <a:spcPts val="300"/>
              </a:spcAft>
              <a:buNone/>
              <a:tabLst>
                <a:tab pos="230188" algn="l"/>
              </a:tabLst>
            </a:pPr>
            <a:r>
              <a:rPr lang="en-US" sz="1400" b="1" dirty="0">
                <a:latin typeface="Georgia" panose="02040502050405020303" pitchFamily="18" charset="0"/>
              </a:rPr>
              <a:t>2.	Requirements </a:t>
            </a:r>
          </a:p>
          <a:p>
            <a:pPr marL="461963" indent="-230188">
              <a:lnSpc>
                <a:spcPct val="100000"/>
              </a:lnSpc>
              <a:spcBef>
                <a:spcPts val="0"/>
              </a:spcBef>
              <a:spcAft>
                <a:spcPts val="300"/>
              </a:spcAft>
            </a:pPr>
            <a:r>
              <a:rPr lang="en-US" sz="1400" dirty="0">
                <a:latin typeface="Georgia" panose="02040502050405020303" pitchFamily="18" charset="0"/>
              </a:rPr>
              <a:t>Admissions </a:t>
            </a:r>
          </a:p>
          <a:p>
            <a:pPr marL="461963" indent="-230188">
              <a:lnSpc>
                <a:spcPct val="100000"/>
              </a:lnSpc>
              <a:spcBef>
                <a:spcPts val="0"/>
              </a:spcBef>
              <a:spcAft>
                <a:spcPts val="300"/>
              </a:spcAft>
            </a:pPr>
            <a:r>
              <a:rPr lang="en-US" sz="1400" dirty="0">
                <a:latin typeface="Georgia" panose="02040502050405020303" pitchFamily="18" charset="0"/>
              </a:rPr>
              <a:t>Student Tuition, Fees, and Other Financial Obligations </a:t>
            </a:r>
          </a:p>
          <a:p>
            <a:pPr marL="461963" indent="-230188">
              <a:lnSpc>
                <a:spcPct val="100000"/>
              </a:lnSpc>
              <a:spcBef>
                <a:spcPts val="0"/>
              </a:spcBef>
              <a:spcAft>
                <a:spcPts val="300"/>
              </a:spcAft>
            </a:pPr>
            <a:r>
              <a:rPr lang="en-US" sz="1400" dirty="0">
                <a:latin typeface="Georgia" panose="02040502050405020303" pitchFamily="18" charset="0"/>
              </a:rPr>
              <a:t>Degrees, Certificates, Graduation and </a:t>
            </a:r>
            <a:r>
              <a:rPr lang="en-US" sz="1400" dirty="0" smtClean="0">
                <a:latin typeface="Georgia" panose="02040502050405020303" pitchFamily="18" charset="0"/>
              </a:rPr>
              <a:t>Transfer</a:t>
            </a:r>
          </a:p>
          <a:p>
            <a:pPr marL="461963" indent="-230188">
              <a:lnSpc>
                <a:spcPct val="100000"/>
              </a:lnSpc>
              <a:spcBef>
                <a:spcPts val="0"/>
              </a:spcBef>
              <a:spcAft>
                <a:spcPts val="300"/>
              </a:spcAft>
            </a:pPr>
            <a:r>
              <a:rPr lang="en-US" sz="1400" dirty="0" smtClean="0">
                <a:latin typeface="Georgia" panose="02040502050405020303" pitchFamily="18" charset="0"/>
              </a:rPr>
              <a:t>General Education Requirements/Philosophy</a:t>
            </a:r>
          </a:p>
          <a:p>
            <a:pPr marL="461963" indent="-230188">
              <a:lnSpc>
                <a:spcPct val="100000"/>
              </a:lnSpc>
              <a:spcBef>
                <a:spcPts val="0"/>
              </a:spcBef>
              <a:spcAft>
                <a:spcPts val="300"/>
              </a:spcAft>
            </a:pPr>
            <a:r>
              <a:rPr lang="en-US" sz="1400" dirty="0" smtClean="0">
                <a:latin typeface="Georgia" panose="02040502050405020303" pitchFamily="18" charset="0"/>
              </a:rPr>
              <a:t> </a:t>
            </a:r>
            <a:endParaRPr lang="en-US" sz="1400" dirty="0">
              <a:latin typeface="Georgia" panose="02040502050405020303" pitchFamily="18" charset="0"/>
            </a:endParaRPr>
          </a:p>
          <a:p>
            <a:pPr marL="230188" indent="-230188">
              <a:lnSpc>
                <a:spcPct val="100000"/>
              </a:lnSpc>
              <a:spcBef>
                <a:spcPts val="0"/>
              </a:spcBef>
              <a:spcAft>
                <a:spcPts val="300"/>
              </a:spcAft>
              <a:buNone/>
              <a:tabLst>
                <a:tab pos="230188" algn="l"/>
              </a:tabLst>
            </a:pPr>
            <a:r>
              <a:rPr lang="en-US" sz="1400" b="1" dirty="0">
                <a:latin typeface="Georgia" panose="02040502050405020303" pitchFamily="18" charset="0"/>
              </a:rPr>
              <a:t>3.	Major Policies and Procedures Affecting Students </a:t>
            </a:r>
          </a:p>
          <a:p>
            <a:pPr marL="461963" indent="-230188">
              <a:lnSpc>
                <a:spcPct val="100000"/>
              </a:lnSpc>
              <a:spcBef>
                <a:spcPts val="0"/>
              </a:spcBef>
              <a:spcAft>
                <a:spcPts val="300"/>
              </a:spcAft>
            </a:pPr>
            <a:r>
              <a:rPr lang="en-US" sz="1400" dirty="0">
                <a:latin typeface="Georgia" panose="02040502050405020303" pitchFamily="18" charset="0"/>
              </a:rPr>
              <a:t>Academic Regulations, including Academic Honesty </a:t>
            </a:r>
          </a:p>
          <a:p>
            <a:pPr marL="461963" indent="-230188">
              <a:lnSpc>
                <a:spcPct val="100000"/>
              </a:lnSpc>
              <a:spcBef>
                <a:spcPts val="0"/>
              </a:spcBef>
              <a:spcAft>
                <a:spcPts val="300"/>
              </a:spcAft>
            </a:pPr>
            <a:r>
              <a:rPr lang="en-US" sz="1400" dirty="0">
                <a:latin typeface="Georgia" panose="02040502050405020303" pitchFamily="18" charset="0"/>
              </a:rPr>
              <a:t>Nondiscrimination </a:t>
            </a:r>
          </a:p>
          <a:p>
            <a:pPr marL="461963" indent="-230188">
              <a:lnSpc>
                <a:spcPct val="100000"/>
              </a:lnSpc>
              <a:spcBef>
                <a:spcPts val="0"/>
              </a:spcBef>
              <a:spcAft>
                <a:spcPts val="300"/>
              </a:spcAft>
            </a:pPr>
            <a:r>
              <a:rPr lang="en-US" sz="1400" dirty="0">
                <a:latin typeface="Georgia" panose="02040502050405020303" pitchFamily="18" charset="0"/>
              </a:rPr>
              <a:t>Acceptance and Transfer of </a:t>
            </a:r>
            <a:r>
              <a:rPr lang="en-US" sz="1400" dirty="0" smtClean="0">
                <a:latin typeface="Georgia" panose="02040502050405020303" pitchFamily="18" charset="0"/>
              </a:rPr>
              <a:t>Credits </a:t>
            </a:r>
            <a:endParaRPr lang="en-US" sz="1400" dirty="0">
              <a:latin typeface="Georgia" panose="02040502050405020303" pitchFamily="18" charset="0"/>
            </a:endParaRPr>
          </a:p>
          <a:p>
            <a:pPr marL="461963" indent="-230188">
              <a:lnSpc>
                <a:spcPct val="100000"/>
              </a:lnSpc>
              <a:spcBef>
                <a:spcPts val="0"/>
              </a:spcBef>
              <a:spcAft>
                <a:spcPts val="300"/>
              </a:spcAft>
            </a:pPr>
            <a:r>
              <a:rPr lang="en-US" sz="1400" dirty="0">
                <a:latin typeface="Georgia" panose="02040502050405020303" pitchFamily="18" charset="0"/>
              </a:rPr>
              <a:t>Transcripts </a:t>
            </a:r>
          </a:p>
          <a:p>
            <a:pPr marL="461963" indent="-230188">
              <a:lnSpc>
                <a:spcPct val="100000"/>
              </a:lnSpc>
              <a:spcBef>
                <a:spcPts val="0"/>
              </a:spcBef>
              <a:spcAft>
                <a:spcPts val="300"/>
              </a:spcAft>
            </a:pPr>
            <a:r>
              <a:rPr lang="en-US" sz="1400" dirty="0">
                <a:latin typeface="Georgia" panose="02040502050405020303" pitchFamily="18" charset="0"/>
              </a:rPr>
              <a:t>Grievance and Complaint Procedures </a:t>
            </a:r>
          </a:p>
          <a:p>
            <a:pPr marL="461963" indent="-230188">
              <a:lnSpc>
                <a:spcPct val="100000"/>
              </a:lnSpc>
              <a:spcBef>
                <a:spcPts val="0"/>
              </a:spcBef>
              <a:spcAft>
                <a:spcPts val="300"/>
              </a:spcAft>
            </a:pPr>
            <a:r>
              <a:rPr lang="en-US" sz="1400" dirty="0">
                <a:latin typeface="Georgia" panose="02040502050405020303" pitchFamily="18" charset="0"/>
              </a:rPr>
              <a:t>Sexual Harassment </a:t>
            </a:r>
          </a:p>
          <a:p>
            <a:pPr marL="461963" indent="-230188">
              <a:lnSpc>
                <a:spcPct val="100000"/>
              </a:lnSpc>
              <a:spcBef>
                <a:spcPts val="0"/>
              </a:spcBef>
              <a:spcAft>
                <a:spcPts val="300"/>
              </a:spcAft>
            </a:pPr>
            <a:r>
              <a:rPr lang="en-US" sz="1400" dirty="0">
                <a:latin typeface="Georgia" panose="02040502050405020303" pitchFamily="18" charset="0"/>
              </a:rPr>
              <a:t>Refund of Fees </a:t>
            </a:r>
            <a:endParaRPr lang="en-US" sz="1400" dirty="0" smtClean="0">
              <a:latin typeface="Georgia" panose="02040502050405020303" pitchFamily="18" charset="0"/>
            </a:endParaRPr>
          </a:p>
          <a:p>
            <a:pPr marL="461963" indent="-230188">
              <a:lnSpc>
                <a:spcPct val="100000"/>
              </a:lnSpc>
              <a:spcBef>
                <a:spcPts val="0"/>
              </a:spcBef>
              <a:spcAft>
                <a:spcPts val="300"/>
              </a:spcAft>
            </a:pPr>
            <a:r>
              <a:rPr lang="en-US" sz="1400" dirty="0" smtClean="0">
                <a:latin typeface="Georgia" panose="02040502050405020303" pitchFamily="18" charset="0"/>
              </a:rPr>
              <a:t>Code of Conduct</a:t>
            </a:r>
          </a:p>
          <a:p>
            <a:pPr marL="461963" indent="-230188">
              <a:lnSpc>
                <a:spcPct val="100000"/>
              </a:lnSpc>
              <a:spcBef>
                <a:spcPts val="0"/>
              </a:spcBef>
              <a:spcAft>
                <a:spcPts val="300"/>
              </a:spcAft>
            </a:pPr>
            <a:endParaRPr lang="en-US" sz="1400" dirty="0">
              <a:latin typeface="Georgia" panose="02040502050405020303" pitchFamily="18" charset="0"/>
            </a:endParaRPr>
          </a:p>
          <a:p>
            <a:pPr marL="230188" indent="-230188">
              <a:lnSpc>
                <a:spcPct val="100000"/>
              </a:lnSpc>
              <a:spcBef>
                <a:spcPts val="0"/>
              </a:spcBef>
              <a:spcAft>
                <a:spcPts val="300"/>
              </a:spcAft>
              <a:buNone/>
              <a:tabLst>
                <a:tab pos="230188" algn="l"/>
              </a:tabLst>
            </a:pPr>
            <a:r>
              <a:rPr lang="en-US" sz="1400" b="1" dirty="0">
                <a:latin typeface="Georgia" panose="02040502050405020303" pitchFamily="18" charset="0"/>
              </a:rPr>
              <a:t>4.	Locations or Publications Where Other Policies may be </a:t>
            </a:r>
            <a:r>
              <a:rPr lang="en-US" sz="1400" b="1" dirty="0" smtClean="0">
                <a:latin typeface="Georgia" panose="02040502050405020303" pitchFamily="18" charset="0"/>
              </a:rPr>
              <a:t>Found</a:t>
            </a:r>
            <a:endParaRPr lang="en-US" sz="1400" b="1" dirty="0">
              <a:latin typeface="Georgia" panose="02040502050405020303" pitchFamily="18" charset="0"/>
            </a:endParaRPr>
          </a:p>
        </p:txBody>
      </p:sp>
      <p:sp>
        <p:nvSpPr>
          <p:cNvPr id="3" name="Footer"/>
          <p:cNvSpPr>
            <a:spLocks noGrp="1"/>
          </p:cNvSpPr>
          <p:nvPr>
            <p:ph type="ftr" sz="quarter" idx="11"/>
          </p:nvPr>
        </p:nvSpPr>
        <p:spPr/>
        <p:txBody>
          <a:bodyPr/>
          <a:lstStyle/>
          <a:p>
            <a:r>
              <a:rPr lang="en-US" sz="1200" b="1" dirty="0" smtClean="0">
                <a:latin typeface="Georgia" panose="02040502050405020303" pitchFamily="18" charset="0"/>
              </a:rPr>
              <a:t>2019 ASCCC Curriculum Institute</a:t>
            </a:r>
            <a:endParaRPr lang="en-US" sz="1200" b="1" dirty="0">
              <a:latin typeface="Georgia" panose="02040502050405020303" pitchFamily="18" charset="0"/>
            </a:endParaRPr>
          </a:p>
        </p:txBody>
      </p:sp>
    </p:spTree>
    <p:extLst>
      <p:ext uri="{BB962C8B-B14F-4D97-AF65-F5344CB8AC3E}">
        <p14:creationId xmlns:p14="http://schemas.microsoft.com/office/powerpoint/2010/main" val="31886706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ing"/>
          <p:cNvSpPr>
            <a:spLocks noGrp="1"/>
          </p:cNvSpPr>
          <p:nvPr>
            <p:ph type="title" idx="4294967295"/>
          </p:nvPr>
        </p:nvSpPr>
        <p:spPr>
          <a:xfrm>
            <a:off x="1068387" y="459169"/>
            <a:ext cx="10058400" cy="801688"/>
          </a:xfrm>
        </p:spPr>
        <p:txBody>
          <a:bodyPr>
            <a:normAutofit/>
          </a:bodyPr>
          <a:lstStyle/>
          <a:p>
            <a:pPr algn="ctr"/>
            <a:r>
              <a:rPr lang="en-US" sz="3600" dirty="0" smtClean="0">
                <a:latin typeface="Georgia" panose="02040502050405020303" pitchFamily="18" charset="0"/>
              </a:rPr>
              <a:t>ACCJC Publication Requirements</a:t>
            </a:r>
            <a:endParaRPr lang="en-US" sz="3600" dirty="0">
              <a:latin typeface="Georgia" panose="02040502050405020303" pitchFamily="18" charset="0"/>
            </a:endParaRPr>
          </a:p>
        </p:txBody>
      </p:sp>
      <p:sp>
        <p:nvSpPr>
          <p:cNvPr id="3" name="Body"/>
          <p:cNvSpPr>
            <a:spLocks noGrp="1"/>
          </p:cNvSpPr>
          <p:nvPr>
            <p:ph idx="4294967295"/>
          </p:nvPr>
        </p:nvSpPr>
        <p:spPr>
          <a:xfrm>
            <a:off x="1228436" y="1491450"/>
            <a:ext cx="10058400" cy="4451430"/>
          </a:xfrm>
        </p:spPr>
        <p:txBody>
          <a:bodyPr>
            <a:normAutofit/>
          </a:bodyPr>
          <a:lstStyle/>
          <a:p>
            <a:r>
              <a:rPr lang="en-US" dirty="0" smtClean="0">
                <a:latin typeface="Georgia" panose="02040502050405020303" pitchFamily="18" charset="0"/>
              </a:rPr>
              <a:t>Accreditation Standard IC (2014)</a:t>
            </a:r>
          </a:p>
          <a:p>
            <a:pPr marL="0" indent="0">
              <a:buNone/>
            </a:pPr>
            <a:endParaRPr lang="en-US" sz="500" dirty="0" smtClean="0">
              <a:latin typeface="Georgia" panose="02040502050405020303" pitchFamily="18" charset="0"/>
            </a:endParaRPr>
          </a:p>
          <a:p>
            <a:pPr lvl="1">
              <a:buFont typeface="Arial" panose="020B0604020202020204" pitchFamily="34" charset="0"/>
              <a:buChar char="•"/>
            </a:pPr>
            <a:r>
              <a:rPr lang="en-US" dirty="0" smtClean="0">
                <a:latin typeface="Georgia" panose="02040502050405020303" pitchFamily="18" charset="0"/>
              </a:rPr>
              <a:t>The institution assures the </a:t>
            </a:r>
            <a:r>
              <a:rPr lang="en-US" b="1" dirty="0" smtClean="0">
                <a:latin typeface="Georgia" panose="02040502050405020303" pitchFamily="18" charset="0"/>
              </a:rPr>
              <a:t>clarity, accuracy, and integrity of information</a:t>
            </a:r>
            <a:r>
              <a:rPr lang="en-US" dirty="0" smtClean="0">
                <a:latin typeface="Georgia" panose="02040502050405020303" pitchFamily="18" charset="0"/>
              </a:rPr>
              <a:t> provided to students and prospective students, personnel, and all persons or organizations related to its mission statement, learning outcomes, </a:t>
            </a:r>
            <a:r>
              <a:rPr lang="en-US" b="1" dirty="0" smtClean="0">
                <a:latin typeface="Georgia" panose="02040502050405020303" pitchFamily="18" charset="0"/>
              </a:rPr>
              <a:t>educational programs</a:t>
            </a:r>
            <a:r>
              <a:rPr lang="en-US" dirty="0" smtClean="0">
                <a:latin typeface="Georgia" panose="02040502050405020303" pitchFamily="18" charset="0"/>
              </a:rPr>
              <a:t>, and student support services.</a:t>
            </a:r>
          </a:p>
          <a:p>
            <a:pPr marL="628650" lvl="1" indent="-171450">
              <a:buFont typeface="Arial" panose="020B0604020202020204" pitchFamily="34" charset="0"/>
              <a:buChar char="•"/>
            </a:pPr>
            <a:endParaRPr lang="en-US" sz="500" dirty="0" smtClean="0">
              <a:latin typeface="Georgia" panose="02040502050405020303" pitchFamily="18" charset="0"/>
            </a:endParaRPr>
          </a:p>
          <a:p>
            <a:pPr lvl="1">
              <a:buFont typeface="Arial" panose="020B0604020202020204" pitchFamily="34" charset="0"/>
              <a:buChar char="•"/>
            </a:pPr>
            <a:r>
              <a:rPr lang="en-US" dirty="0" smtClean="0">
                <a:latin typeface="Georgia" panose="02040502050405020303" pitchFamily="18" charset="0"/>
              </a:rPr>
              <a:t>The institution </a:t>
            </a:r>
            <a:r>
              <a:rPr lang="en-US" b="1" dirty="0" smtClean="0">
                <a:latin typeface="Georgia" panose="02040502050405020303" pitchFamily="18" charset="0"/>
              </a:rPr>
              <a:t>provides a print or online catalog…with precise, accurate, and current information</a:t>
            </a:r>
            <a:r>
              <a:rPr lang="en-US" dirty="0" smtClean="0">
                <a:latin typeface="Georgia" panose="02040502050405020303" pitchFamily="18" charset="0"/>
              </a:rPr>
              <a:t> on all facts, requirements, policies, and procedures listed in the “Catalog Requirements.”</a:t>
            </a:r>
          </a:p>
          <a:p>
            <a:pPr marL="628650" lvl="1" indent="-171450">
              <a:buFont typeface="Arial" panose="020B0604020202020204" pitchFamily="34" charset="0"/>
              <a:buChar char="•"/>
            </a:pPr>
            <a:endParaRPr lang="en-US" sz="500" dirty="0" smtClean="0">
              <a:latin typeface="Georgia" panose="02040502050405020303" pitchFamily="18" charset="0"/>
            </a:endParaRPr>
          </a:p>
          <a:p>
            <a:pPr lvl="1">
              <a:buFont typeface="Arial" panose="020B0604020202020204" pitchFamily="34" charset="0"/>
              <a:buChar char="•"/>
            </a:pPr>
            <a:r>
              <a:rPr lang="en-US" dirty="0" smtClean="0">
                <a:latin typeface="Georgia" panose="02040502050405020303" pitchFamily="18" charset="0"/>
              </a:rPr>
              <a:t>The institution describes its certificates and degrees in terms of their </a:t>
            </a:r>
            <a:r>
              <a:rPr lang="en-US" b="1" dirty="0" smtClean="0">
                <a:latin typeface="Georgia" panose="02040502050405020303" pitchFamily="18" charset="0"/>
              </a:rPr>
              <a:t>purpose, content, course requirements, and expected learning outcomes.</a:t>
            </a:r>
          </a:p>
          <a:p>
            <a:pPr marL="628650" lvl="1" indent="-171450">
              <a:buFont typeface="Arial" panose="020B0604020202020204" pitchFamily="34" charset="0"/>
              <a:buChar char="•"/>
            </a:pPr>
            <a:endParaRPr lang="en-US" sz="500" dirty="0" smtClean="0">
              <a:latin typeface="Georgia" panose="02040502050405020303" pitchFamily="18" charset="0"/>
            </a:endParaRPr>
          </a:p>
          <a:p>
            <a:pPr lvl="1">
              <a:buFont typeface="Arial" panose="020B0604020202020204" pitchFamily="34" charset="0"/>
              <a:buChar char="•"/>
            </a:pPr>
            <a:r>
              <a:rPr lang="en-US" dirty="0" smtClean="0">
                <a:latin typeface="Georgia" panose="02040502050405020303" pitchFamily="18" charset="0"/>
              </a:rPr>
              <a:t>The institution </a:t>
            </a:r>
            <a:r>
              <a:rPr lang="en-US" b="1" dirty="0" smtClean="0">
                <a:latin typeface="Georgia" panose="02040502050405020303" pitchFamily="18" charset="0"/>
              </a:rPr>
              <a:t>regularly reviews…publications to assure integrity in all representations</a:t>
            </a:r>
            <a:r>
              <a:rPr lang="en-US" dirty="0" smtClean="0">
                <a:latin typeface="Georgia" panose="02040502050405020303" pitchFamily="18" charset="0"/>
              </a:rPr>
              <a:t> of its mission, programs, and services.</a:t>
            </a:r>
          </a:p>
          <a:p>
            <a:pPr marL="457200" lvl="1" indent="0">
              <a:buNone/>
            </a:pPr>
            <a:endParaRPr lang="en-US" sz="600" dirty="0" smtClean="0"/>
          </a:p>
        </p:txBody>
      </p:sp>
      <p:sp>
        <p:nvSpPr>
          <p:cNvPr id="4" name="Footer"/>
          <p:cNvSpPr>
            <a:spLocks noGrp="1"/>
          </p:cNvSpPr>
          <p:nvPr>
            <p:ph type="ftr" sz="quarter" idx="11"/>
          </p:nvPr>
        </p:nvSpPr>
        <p:spPr/>
        <p:txBody>
          <a:bodyPr/>
          <a:lstStyle/>
          <a:p>
            <a:r>
              <a:rPr lang="en-US" sz="1200" b="1" dirty="0" smtClean="0">
                <a:latin typeface="Georgia" panose="02040502050405020303" pitchFamily="18" charset="0"/>
              </a:rPr>
              <a:t>2019 ASCCC Curriculum Institute</a:t>
            </a:r>
            <a:endParaRPr lang="en-US" sz="1200" b="1" dirty="0">
              <a:latin typeface="Georgia" panose="02040502050405020303" pitchFamily="18" charset="0"/>
            </a:endParaRPr>
          </a:p>
        </p:txBody>
      </p:sp>
    </p:spTree>
    <p:extLst>
      <p:ext uri="{BB962C8B-B14F-4D97-AF65-F5344CB8AC3E}">
        <p14:creationId xmlns:p14="http://schemas.microsoft.com/office/powerpoint/2010/main" val="39965635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ing"/>
          <p:cNvSpPr>
            <a:spLocks noGrp="1"/>
          </p:cNvSpPr>
          <p:nvPr>
            <p:ph type="title" idx="4294967295"/>
          </p:nvPr>
        </p:nvSpPr>
        <p:spPr>
          <a:xfrm>
            <a:off x="1068387" y="287337"/>
            <a:ext cx="10058400" cy="828675"/>
          </a:xfrm>
        </p:spPr>
        <p:txBody>
          <a:bodyPr>
            <a:normAutofit/>
          </a:bodyPr>
          <a:lstStyle/>
          <a:p>
            <a:pPr algn="ctr"/>
            <a:r>
              <a:rPr lang="en-US" sz="3600" dirty="0">
                <a:latin typeface="Georgia" panose="02040502050405020303" pitchFamily="18" charset="0"/>
              </a:rPr>
              <a:t>ACCJC Publication </a:t>
            </a:r>
            <a:r>
              <a:rPr lang="en-US" sz="3600" dirty="0" smtClean="0">
                <a:latin typeface="Georgia" panose="02040502050405020303" pitchFamily="18" charset="0"/>
              </a:rPr>
              <a:t>Requirements, cont.</a:t>
            </a:r>
            <a:endParaRPr lang="en-US" sz="3600" dirty="0"/>
          </a:p>
        </p:txBody>
      </p:sp>
      <p:sp>
        <p:nvSpPr>
          <p:cNvPr id="3" name="Body"/>
          <p:cNvSpPr>
            <a:spLocks noGrp="1"/>
          </p:cNvSpPr>
          <p:nvPr>
            <p:ph idx="4294967295"/>
          </p:nvPr>
        </p:nvSpPr>
        <p:spPr>
          <a:xfrm>
            <a:off x="720437" y="1326480"/>
            <a:ext cx="11172825" cy="4922837"/>
          </a:xfrm>
        </p:spPr>
        <p:txBody>
          <a:bodyPr>
            <a:noAutofit/>
          </a:bodyPr>
          <a:lstStyle/>
          <a:p>
            <a:pPr marL="0" indent="0">
              <a:lnSpc>
                <a:spcPct val="100000"/>
              </a:lnSpc>
              <a:spcBef>
                <a:spcPts val="0"/>
              </a:spcBef>
              <a:spcAft>
                <a:spcPts val="300"/>
              </a:spcAft>
              <a:buNone/>
            </a:pPr>
            <a:r>
              <a:rPr lang="en-US" sz="2400" dirty="0" smtClean="0">
                <a:latin typeface="Georgia" panose="02040502050405020303" pitchFamily="18" charset="0"/>
                <a:cs typeface="Calibri" panose="020F0502020204030204" pitchFamily="34" charset="0"/>
              </a:rPr>
              <a:t>ACCJC Policy </a:t>
            </a:r>
            <a:r>
              <a:rPr lang="en-US" sz="2400" dirty="0">
                <a:latin typeface="Georgia" panose="02040502050405020303" pitchFamily="18" charset="0"/>
                <a:cs typeface="Calibri" panose="020F0502020204030204" pitchFamily="34" charset="0"/>
              </a:rPr>
              <a:t>on </a:t>
            </a:r>
            <a:r>
              <a:rPr lang="en-US" sz="2400" dirty="0" smtClean="0">
                <a:latin typeface="Georgia" panose="02040502050405020303" pitchFamily="18" charset="0"/>
                <a:cs typeface="Calibri" panose="020F0502020204030204" pitchFamily="34" charset="0"/>
              </a:rPr>
              <a:t>Institutional Advertising</a:t>
            </a:r>
            <a:r>
              <a:rPr lang="en-US" sz="2400" dirty="0">
                <a:latin typeface="Georgia" panose="02040502050405020303" pitchFamily="18" charset="0"/>
                <a:cs typeface="Calibri" panose="020F0502020204030204" pitchFamily="34" charset="0"/>
              </a:rPr>
              <a:t>, </a:t>
            </a:r>
            <a:r>
              <a:rPr lang="en-US" sz="2400" dirty="0" smtClean="0">
                <a:latin typeface="Georgia" panose="02040502050405020303" pitchFamily="18" charset="0"/>
                <a:cs typeface="Calibri" panose="020F0502020204030204" pitchFamily="34" charset="0"/>
              </a:rPr>
              <a:t>Student Recruitment and Representation of Accredited Status (2012):</a:t>
            </a:r>
          </a:p>
          <a:p>
            <a:pPr marL="0" indent="0">
              <a:lnSpc>
                <a:spcPct val="100000"/>
              </a:lnSpc>
              <a:spcBef>
                <a:spcPts val="0"/>
              </a:spcBef>
              <a:spcAft>
                <a:spcPts val="300"/>
              </a:spcAft>
              <a:buNone/>
            </a:pPr>
            <a:endParaRPr lang="en-US" sz="2000" dirty="0">
              <a:latin typeface="Georgia" panose="02040502050405020303" pitchFamily="18" charset="0"/>
              <a:cs typeface="Calibri" panose="020F0502020204030204" pitchFamily="34" charset="0"/>
            </a:endParaRPr>
          </a:p>
          <a:p>
            <a:pPr lvl="1">
              <a:lnSpc>
                <a:spcPct val="100000"/>
              </a:lnSpc>
              <a:spcBef>
                <a:spcPts val="0"/>
              </a:spcBef>
              <a:spcAft>
                <a:spcPts val="300"/>
              </a:spcAft>
              <a:buFont typeface="Arial" panose="020B0604020202020204" pitchFamily="34" charset="0"/>
              <a:buChar char="•"/>
            </a:pPr>
            <a:r>
              <a:rPr lang="en-US" sz="2000" dirty="0">
                <a:latin typeface="Georgia" panose="02040502050405020303" pitchFamily="18" charset="0"/>
                <a:cs typeface="Calibri" panose="020F0502020204030204" pitchFamily="34" charset="0"/>
              </a:rPr>
              <a:t>Educational programs and services offered shall be the primary emphasis of all </a:t>
            </a:r>
            <a:r>
              <a:rPr lang="en-US" sz="2000" b="1" dirty="0">
                <a:latin typeface="Georgia" panose="02040502050405020303" pitchFamily="18" charset="0"/>
                <a:cs typeface="Calibri" panose="020F0502020204030204" pitchFamily="34" charset="0"/>
              </a:rPr>
              <a:t>advertisements, publications, promotional literature</a:t>
            </a:r>
            <a:r>
              <a:rPr lang="en-US" sz="2000" dirty="0">
                <a:latin typeface="Georgia" panose="02040502050405020303" pitchFamily="18" charset="0"/>
                <a:cs typeface="Calibri" panose="020F0502020204030204" pitchFamily="34" charset="0"/>
              </a:rPr>
              <a:t> and recruitment activities, including those presented in electronic formats. All statements and representations, including, but not limited to conditions for transfer of course credits, conditions for acceptance of course credits, requirements for course completion and licensure examinations, </a:t>
            </a:r>
            <a:r>
              <a:rPr lang="en-US" sz="2000" b="1" dirty="0">
                <a:latin typeface="Georgia" panose="02040502050405020303" pitchFamily="18" charset="0"/>
                <a:cs typeface="Calibri" panose="020F0502020204030204" pitchFamily="34" charset="0"/>
              </a:rPr>
              <a:t>shall be clear, factually accurate, and current</a:t>
            </a:r>
            <a:r>
              <a:rPr lang="en-US" sz="2000" dirty="0" smtClean="0">
                <a:latin typeface="Georgia" panose="02040502050405020303" pitchFamily="18" charset="0"/>
                <a:cs typeface="Calibri" panose="020F0502020204030204" pitchFamily="34" charset="0"/>
              </a:rPr>
              <a:t>.</a:t>
            </a:r>
          </a:p>
          <a:p>
            <a:pPr marL="800100" lvl="1" indent="-342900">
              <a:lnSpc>
                <a:spcPct val="100000"/>
              </a:lnSpc>
              <a:spcBef>
                <a:spcPts val="0"/>
              </a:spcBef>
              <a:spcAft>
                <a:spcPts val="300"/>
              </a:spcAft>
              <a:buFont typeface="Arial" panose="020B0604020202020204" pitchFamily="34" charset="0"/>
              <a:buChar char="•"/>
            </a:pPr>
            <a:endParaRPr lang="en-US" sz="2000" dirty="0" smtClean="0">
              <a:latin typeface="Georgia" panose="02040502050405020303" pitchFamily="18" charset="0"/>
              <a:cs typeface="Calibri" panose="020F0502020204030204" pitchFamily="34" charset="0"/>
            </a:endParaRPr>
          </a:p>
          <a:p>
            <a:pPr lvl="1">
              <a:lnSpc>
                <a:spcPct val="100000"/>
              </a:lnSpc>
              <a:spcBef>
                <a:spcPts val="0"/>
              </a:spcBef>
              <a:spcAft>
                <a:spcPts val="300"/>
              </a:spcAft>
              <a:buFont typeface="Arial" panose="020B0604020202020204" pitchFamily="34" charset="0"/>
              <a:buChar char="•"/>
            </a:pPr>
            <a:r>
              <a:rPr lang="en-US" sz="2000" dirty="0" smtClean="0">
                <a:latin typeface="Georgia" panose="02040502050405020303" pitchFamily="18" charset="0"/>
                <a:cs typeface="Calibri" panose="020F0502020204030204" pitchFamily="34" charset="0"/>
              </a:rPr>
              <a:t>In institutional catalogs and/or official publications describing career opportunities, </a:t>
            </a:r>
            <a:r>
              <a:rPr lang="en-US" sz="2000" b="1" dirty="0" smtClean="0">
                <a:latin typeface="Georgia" panose="02040502050405020303" pitchFamily="18" charset="0"/>
                <a:cs typeface="Calibri" panose="020F0502020204030204" pitchFamily="34" charset="0"/>
              </a:rPr>
              <a:t>clear and accurate information shall be provided </a:t>
            </a:r>
            <a:r>
              <a:rPr lang="en-US" sz="2000" dirty="0" smtClean="0">
                <a:latin typeface="Georgia" panose="02040502050405020303" pitchFamily="18" charset="0"/>
                <a:cs typeface="Calibri" panose="020F0502020204030204" pitchFamily="34" charset="0"/>
              </a:rPr>
              <a:t>on: national and/or state </a:t>
            </a:r>
            <a:r>
              <a:rPr lang="en-US" sz="2000" b="1" dirty="0" smtClean="0">
                <a:latin typeface="Georgia" panose="02040502050405020303" pitchFamily="18" charset="0"/>
                <a:cs typeface="Calibri" panose="020F0502020204030204" pitchFamily="34" charset="0"/>
              </a:rPr>
              <a:t>legal requirements for eligibility for licensure or entry into an occupation or profession</a:t>
            </a:r>
            <a:r>
              <a:rPr lang="en-US" sz="2000" dirty="0" smtClean="0">
                <a:latin typeface="Georgia" panose="02040502050405020303" pitchFamily="18" charset="0"/>
                <a:cs typeface="Calibri" panose="020F0502020204030204" pitchFamily="34" charset="0"/>
              </a:rPr>
              <a:t> for which education and training are offered; and any unique requirements for career path or for employment and advancement opportunities in the profession or occupation described.</a:t>
            </a:r>
            <a:endParaRPr lang="en-US" sz="2000" dirty="0">
              <a:latin typeface="Georgia" panose="02040502050405020303" pitchFamily="18" charset="0"/>
              <a:cs typeface="Calibri" panose="020F0502020204030204" pitchFamily="34" charset="0"/>
            </a:endParaRPr>
          </a:p>
          <a:p>
            <a:pPr>
              <a:lnSpc>
                <a:spcPct val="100000"/>
              </a:lnSpc>
              <a:spcBef>
                <a:spcPts val="0"/>
              </a:spcBef>
              <a:spcAft>
                <a:spcPts val="300"/>
              </a:spcAft>
            </a:pPr>
            <a:endParaRPr lang="en-US" sz="2000" dirty="0">
              <a:latin typeface="Georgia" panose="02040502050405020303" pitchFamily="18" charset="0"/>
              <a:cs typeface="Calibri" panose="020F0502020204030204" pitchFamily="34" charset="0"/>
            </a:endParaRPr>
          </a:p>
        </p:txBody>
      </p:sp>
      <p:sp>
        <p:nvSpPr>
          <p:cNvPr id="4" name="Footer"/>
          <p:cNvSpPr>
            <a:spLocks noGrp="1"/>
          </p:cNvSpPr>
          <p:nvPr>
            <p:ph type="ftr" sz="quarter" idx="11"/>
          </p:nvPr>
        </p:nvSpPr>
        <p:spPr/>
        <p:txBody>
          <a:bodyPr/>
          <a:lstStyle/>
          <a:p>
            <a:r>
              <a:rPr lang="en-US" sz="1200" b="1" dirty="0" smtClean="0">
                <a:latin typeface="Georgia" panose="02040502050405020303" pitchFamily="18" charset="0"/>
              </a:rPr>
              <a:t>2019 ASCCC Curriculum Institute</a:t>
            </a:r>
            <a:endParaRPr lang="en-US" sz="1200" b="1" dirty="0">
              <a:latin typeface="Georgia" panose="02040502050405020303" pitchFamily="18" charset="0"/>
            </a:endParaRPr>
          </a:p>
        </p:txBody>
      </p:sp>
    </p:spTree>
    <p:extLst>
      <p:ext uri="{BB962C8B-B14F-4D97-AF65-F5344CB8AC3E}">
        <p14:creationId xmlns:p14="http://schemas.microsoft.com/office/powerpoint/2010/main" val="24721981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ing"/>
          <p:cNvSpPr>
            <a:spLocks noGrp="1"/>
          </p:cNvSpPr>
          <p:nvPr>
            <p:ph type="title" idx="4294967295"/>
          </p:nvPr>
        </p:nvSpPr>
        <p:spPr>
          <a:xfrm>
            <a:off x="998403" y="215612"/>
            <a:ext cx="10058400" cy="782637"/>
          </a:xfrm>
        </p:spPr>
        <p:txBody>
          <a:bodyPr>
            <a:normAutofit/>
          </a:bodyPr>
          <a:lstStyle/>
          <a:p>
            <a:pPr algn="ctr"/>
            <a:r>
              <a:rPr lang="en-US" sz="3600" dirty="0" smtClean="0">
                <a:latin typeface="Georgia" panose="02040502050405020303" pitchFamily="18" charset="0"/>
              </a:rPr>
              <a:t>Title 5 Course Publication Requirements</a:t>
            </a:r>
            <a:endParaRPr lang="en-US" sz="3600" dirty="0">
              <a:latin typeface="Georgia" panose="02040502050405020303" pitchFamily="18" charset="0"/>
            </a:endParaRPr>
          </a:p>
        </p:txBody>
      </p:sp>
      <p:sp>
        <p:nvSpPr>
          <p:cNvPr id="3" name="Body"/>
          <p:cNvSpPr>
            <a:spLocks noGrp="1"/>
          </p:cNvSpPr>
          <p:nvPr>
            <p:ph idx="4294967295"/>
          </p:nvPr>
        </p:nvSpPr>
        <p:spPr>
          <a:xfrm>
            <a:off x="568036" y="998249"/>
            <a:ext cx="10515600" cy="4941887"/>
          </a:xfrm>
        </p:spPr>
        <p:txBody>
          <a:bodyPr>
            <a:noAutofit/>
          </a:bodyPr>
          <a:lstStyle/>
          <a:p>
            <a:r>
              <a:rPr lang="en-US" sz="1600" dirty="0">
                <a:latin typeface="Georgia" panose="02040502050405020303" pitchFamily="18" charset="0"/>
              </a:rPr>
              <a:t>§</a:t>
            </a:r>
            <a:r>
              <a:rPr lang="en-US" sz="1600" dirty="0" smtClean="0">
                <a:latin typeface="Georgia" panose="02040502050405020303" pitchFamily="18" charset="0"/>
              </a:rPr>
              <a:t>58104 (Dissemination of Information):</a:t>
            </a:r>
          </a:p>
          <a:p>
            <a:pPr lvl="1">
              <a:buFont typeface="Arial" panose="020B0604020202020204" pitchFamily="34" charset="0"/>
              <a:buChar char="•"/>
            </a:pPr>
            <a:r>
              <a:rPr lang="en-US" sz="1600" dirty="0" smtClean="0">
                <a:latin typeface="Georgia" panose="02040502050405020303" pitchFamily="18" charset="0"/>
              </a:rPr>
              <a:t>Courses </a:t>
            </a:r>
            <a:r>
              <a:rPr lang="en-US" sz="1600" dirty="0">
                <a:latin typeface="Georgia" panose="02040502050405020303" pitchFamily="18" charset="0"/>
              </a:rPr>
              <a:t>must be published in the official </a:t>
            </a:r>
            <a:r>
              <a:rPr lang="en-US" sz="1600" b="1" dirty="0">
                <a:latin typeface="Georgia" panose="02040502050405020303" pitchFamily="18" charset="0"/>
              </a:rPr>
              <a:t>catalog and/or addenda and listed in the schedule of </a:t>
            </a:r>
            <a:r>
              <a:rPr lang="en-US" sz="1600" b="1" dirty="0" smtClean="0">
                <a:latin typeface="Georgia" panose="02040502050405020303" pitchFamily="18" charset="0"/>
              </a:rPr>
              <a:t>classes</a:t>
            </a:r>
            <a:endParaRPr lang="en-US" sz="1600" dirty="0" smtClean="0">
              <a:latin typeface="Georgia" panose="02040502050405020303" pitchFamily="18" charset="0"/>
            </a:endParaRPr>
          </a:p>
          <a:p>
            <a:pPr lvl="1">
              <a:buFont typeface="Arial" panose="020B0604020202020204" pitchFamily="34" charset="0"/>
              <a:buChar char="•"/>
            </a:pPr>
            <a:r>
              <a:rPr lang="en-US" sz="1600" dirty="0" smtClean="0">
                <a:latin typeface="Georgia" panose="02040502050405020303" pitchFamily="18" charset="0"/>
              </a:rPr>
              <a:t>Courses which are </a:t>
            </a:r>
            <a:r>
              <a:rPr lang="en-US" sz="1600" b="1" dirty="0" smtClean="0">
                <a:latin typeface="Georgia" panose="02040502050405020303" pitchFamily="18" charset="0"/>
              </a:rPr>
              <a:t>established or conducted after publication of the general catalog or regular schedule of classes</a:t>
            </a:r>
            <a:r>
              <a:rPr lang="en-US" sz="1600" dirty="0" smtClean="0">
                <a:latin typeface="Georgia" panose="02040502050405020303" pitchFamily="18" charset="0"/>
              </a:rPr>
              <a:t> shall be </a:t>
            </a:r>
            <a:r>
              <a:rPr lang="en-US" sz="1600" b="1" dirty="0" smtClean="0">
                <a:latin typeface="Georgia" panose="02040502050405020303" pitchFamily="18" charset="0"/>
              </a:rPr>
              <a:t>reasonably well publicized</a:t>
            </a:r>
            <a:endParaRPr lang="en-US" sz="1600" dirty="0" smtClean="0">
              <a:latin typeface="Georgia" panose="02040502050405020303" pitchFamily="18" charset="0"/>
            </a:endParaRPr>
          </a:p>
          <a:p>
            <a:r>
              <a:rPr lang="en-US" sz="1600" dirty="0" smtClean="0">
                <a:latin typeface="Georgia" panose="02040502050405020303" pitchFamily="18" charset="0"/>
              </a:rPr>
              <a:t>§58102 (Course description):</a:t>
            </a:r>
          </a:p>
          <a:p>
            <a:pPr lvl="1">
              <a:buFont typeface="Arial" panose="020B0604020202020204" pitchFamily="34" charset="0"/>
              <a:buChar char="•"/>
            </a:pPr>
            <a:r>
              <a:rPr lang="en-US" sz="1600" dirty="0" smtClean="0">
                <a:latin typeface="Georgia" panose="02040502050405020303" pitchFamily="18" charset="0"/>
              </a:rPr>
              <a:t>Must be clear and understandable</a:t>
            </a:r>
          </a:p>
          <a:p>
            <a:pPr lvl="1">
              <a:buFont typeface="Arial" panose="020B0604020202020204" pitchFamily="34" charset="0"/>
              <a:buChar char="•"/>
            </a:pPr>
            <a:r>
              <a:rPr lang="en-US" sz="1600" dirty="0" smtClean="0">
                <a:latin typeface="Georgia" panose="02040502050405020303" pitchFamily="18" charset="0"/>
              </a:rPr>
              <a:t>May indicate course designed to meet special needs, but must affirm enrollment is open to all qualified students</a:t>
            </a:r>
          </a:p>
          <a:p>
            <a:r>
              <a:rPr lang="en-US" sz="1600" dirty="0" smtClean="0">
                <a:latin typeface="Georgia" panose="02040502050405020303" pitchFamily="18" charset="0"/>
              </a:rPr>
              <a:t>§55005 (Publication of Course Standards) – must be published </a:t>
            </a:r>
            <a:r>
              <a:rPr lang="en-US" sz="1600" b="1" dirty="0" smtClean="0">
                <a:latin typeface="Georgia" panose="02040502050405020303" pitchFamily="18" charset="0"/>
              </a:rPr>
              <a:t>prior to student enrollment</a:t>
            </a:r>
            <a:r>
              <a:rPr lang="en-US" sz="1600" dirty="0" smtClean="0">
                <a:latin typeface="Georgia" panose="02040502050405020303" pitchFamily="18" charset="0"/>
              </a:rPr>
              <a:t>:</a:t>
            </a:r>
          </a:p>
          <a:p>
            <a:pPr lvl="1">
              <a:buFont typeface="Arial" panose="020B0604020202020204" pitchFamily="34" charset="0"/>
              <a:buChar char="•"/>
            </a:pPr>
            <a:r>
              <a:rPr lang="en-US" sz="1600" dirty="0" smtClean="0">
                <a:latin typeface="Georgia" panose="02040502050405020303" pitchFamily="18" charset="0"/>
              </a:rPr>
              <a:t>Course type – degree-applicable credit course, </a:t>
            </a:r>
            <a:r>
              <a:rPr lang="en-US" sz="1600" dirty="0" err="1" smtClean="0">
                <a:latin typeface="Georgia" panose="02040502050405020303" pitchFamily="18" charset="0"/>
              </a:rPr>
              <a:t>nondegree</a:t>
            </a:r>
            <a:r>
              <a:rPr lang="en-US" sz="1600" dirty="0" smtClean="0">
                <a:latin typeface="Georgia" panose="02040502050405020303" pitchFamily="18" charset="0"/>
              </a:rPr>
              <a:t>-applicable credit course, community service offering</a:t>
            </a:r>
          </a:p>
          <a:p>
            <a:pPr lvl="1">
              <a:buFont typeface="Arial" panose="020B0604020202020204" pitchFamily="34" charset="0"/>
              <a:buChar char="•"/>
            </a:pPr>
            <a:r>
              <a:rPr lang="en-US" sz="1600" dirty="0" smtClean="0">
                <a:latin typeface="Georgia" panose="02040502050405020303" pitchFamily="18" charset="0"/>
              </a:rPr>
              <a:t>Transfer status</a:t>
            </a:r>
          </a:p>
          <a:p>
            <a:pPr lvl="1">
              <a:buFont typeface="Arial" panose="020B0604020202020204" pitchFamily="34" charset="0"/>
              <a:buChar char="•"/>
            </a:pPr>
            <a:r>
              <a:rPr lang="en-US" sz="1600" dirty="0" smtClean="0">
                <a:latin typeface="Georgia" panose="02040502050405020303" pitchFamily="18" charset="0"/>
              </a:rPr>
              <a:t>Whether course fulfills a major/area of emphasis or GE requirement</a:t>
            </a:r>
          </a:p>
          <a:p>
            <a:pPr lvl="1">
              <a:buFont typeface="Arial" panose="020B0604020202020204" pitchFamily="34" charset="0"/>
              <a:buChar char="•"/>
            </a:pPr>
            <a:r>
              <a:rPr lang="en-US" sz="1600" dirty="0" smtClean="0">
                <a:latin typeface="Georgia" panose="02040502050405020303" pitchFamily="18" charset="0"/>
              </a:rPr>
              <a:t>Whether course is offered on pass/no pass basis</a:t>
            </a:r>
          </a:p>
          <a:p>
            <a:r>
              <a:rPr lang="en-US" sz="1600" dirty="0" smtClean="0">
                <a:latin typeface="Georgia" panose="02040502050405020303" pitchFamily="18" charset="0"/>
              </a:rPr>
              <a:t>§51006 (Open Courses)</a:t>
            </a:r>
          </a:p>
          <a:p>
            <a:pPr lvl="1">
              <a:buFont typeface="Arial" panose="020B0604020202020204" pitchFamily="34" charset="0"/>
              <a:buChar char="•"/>
            </a:pPr>
            <a:r>
              <a:rPr lang="en-US" sz="1600" b="1" dirty="0" smtClean="0">
                <a:latin typeface="Georgia" panose="02040502050405020303" pitchFamily="18" charset="0"/>
              </a:rPr>
              <a:t>Open enrollment policy</a:t>
            </a:r>
            <a:r>
              <a:rPr lang="en-US" sz="1600" dirty="0" smtClean="0">
                <a:latin typeface="Georgia" panose="02040502050405020303" pitchFamily="18" charset="0"/>
              </a:rPr>
              <a:t> statement for courses </a:t>
            </a:r>
            <a:r>
              <a:rPr lang="en-US" sz="1600" b="1" dirty="0" smtClean="0">
                <a:latin typeface="Georgia" panose="02040502050405020303" pitchFamily="18" charset="0"/>
              </a:rPr>
              <a:t>shall be published in the official catalog, schedule of classes, and addenda to the schedule of classes</a:t>
            </a:r>
            <a:r>
              <a:rPr lang="en-US" sz="1600" dirty="0" smtClean="0">
                <a:latin typeface="Georgia" panose="02040502050405020303" pitchFamily="18" charset="0"/>
              </a:rPr>
              <a:t> for which FTES is reported for state apportionment</a:t>
            </a:r>
          </a:p>
          <a:p>
            <a:r>
              <a:rPr lang="en-US" sz="1600" dirty="0" smtClean="0">
                <a:latin typeface="Georgia" panose="02040502050405020303" pitchFamily="18" charset="0"/>
              </a:rPr>
              <a:t>§55041 (Repeatable Courses)</a:t>
            </a:r>
          </a:p>
          <a:p>
            <a:pPr lvl="1">
              <a:buFont typeface="Arial" panose="020B0604020202020204" pitchFamily="34" charset="0"/>
              <a:buChar char="•"/>
            </a:pPr>
            <a:r>
              <a:rPr lang="en-US" sz="1600" dirty="0" smtClean="0">
                <a:latin typeface="Georgia" panose="02040502050405020303" pitchFamily="18" charset="0"/>
              </a:rPr>
              <a:t>The district must </a:t>
            </a:r>
            <a:r>
              <a:rPr lang="en-US" sz="1600" b="1" dirty="0" smtClean="0">
                <a:latin typeface="Georgia" panose="02040502050405020303" pitchFamily="18" charset="0"/>
              </a:rPr>
              <a:t>identify all courses which are repeatable</a:t>
            </a:r>
            <a:r>
              <a:rPr lang="en-US" sz="1600" dirty="0" smtClean="0">
                <a:latin typeface="Georgia" panose="02040502050405020303" pitchFamily="18" charset="0"/>
              </a:rPr>
              <a:t> and </a:t>
            </a:r>
            <a:r>
              <a:rPr lang="en-US" sz="1600" b="1" dirty="0" smtClean="0">
                <a:latin typeface="Georgia" panose="02040502050405020303" pitchFamily="18" charset="0"/>
              </a:rPr>
              <a:t>designate such courses in its catalog</a:t>
            </a:r>
          </a:p>
        </p:txBody>
      </p:sp>
      <p:sp>
        <p:nvSpPr>
          <p:cNvPr id="4" name="Footer"/>
          <p:cNvSpPr>
            <a:spLocks noGrp="1"/>
          </p:cNvSpPr>
          <p:nvPr>
            <p:ph type="ftr" sz="quarter" idx="11"/>
          </p:nvPr>
        </p:nvSpPr>
        <p:spPr/>
        <p:txBody>
          <a:bodyPr/>
          <a:lstStyle/>
          <a:p>
            <a:r>
              <a:rPr lang="en-US" sz="1200" b="1" dirty="0" smtClean="0">
                <a:latin typeface="Georgia" panose="02040502050405020303" pitchFamily="18" charset="0"/>
              </a:rPr>
              <a:t>2019 ASCCC Curriculum Institute</a:t>
            </a:r>
            <a:endParaRPr lang="en-US" sz="1200" b="1" dirty="0">
              <a:latin typeface="Georgia" panose="02040502050405020303" pitchFamily="18" charset="0"/>
            </a:endParaRPr>
          </a:p>
        </p:txBody>
      </p:sp>
    </p:spTree>
    <p:extLst>
      <p:ext uri="{BB962C8B-B14F-4D97-AF65-F5344CB8AC3E}">
        <p14:creationId xmlns:p14="http://schemas.microsoft.com/office/powerpoint/2010/main" val="10636237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ing"/>
          <p:cNvSpPr>
            <a:spLocks noGrp="1"/>
          </p:cNvSpPr>
          <p:nvPr>
            <p:ph type="title" idx="4294967295"/>
          </p:nvPr>
        </p:nvSpPr>
        <p:spPr>
          <a:xfrm>
            <a:off x="997527" y="347435"/>
            <a:ext cx="10058400" cy="968375"/>
          </a:xfrm>
        </p:spPr>
        <p:txBody>
          <a:bodyPr>
            <a:normAutofit/>
          </a:bodyPr>
          <a:lstStyle/>
          <a:p>
            <a:pPr algn="ctr"/>
            <a:r>
              <a:rPr lang="en-US" sz="3600" dirty="0">
                <a:latin typeface="Georgia" panose="02040502050405020303" pitchFamily="18" charset="0"/>
              </a:rPr>
              <a:t>Title 5 </a:t>
            </a:r>
            <a:r>
              <a:rPr lang="en-US" sz="3600" dirty="0" smtClean="0">
                <a:latin typeface="Georgia" panose="02040502050405020303" pitchFamily="18" charset="0"/>
              </a:rPr>
              <a:t>Program </a:t>
            </a:r>
            <a:r>
              <a:rPr lang="en-US" sz="3600" dirty="0">
                <a:latin typeface="Georgia" panose="02040502050405020303" pitchFamily="18" charset="0"/>
              </a:rPr>
              <a:t>Publication Requirements</a:t>
            </a:r>
            <a:endParaRPr lang="en-US" sz="3600" dirty="0"/>
          </a:p>
        </p:txBody>
      </p:sp>
      <p:sp>
        <p:nvSpPr>
          <p:cNvPr id="3" name="Body"/>
          <p:cNvSpPr>
            <a:spLocks noGrp="1"/>
          </p:cNvSpPr>
          <p:nvPr>
            <p:ph idx="4294967295"/>
          </p:nvPr>
        </p:nvSpPr>
        <p:spPr>
          <a:xfrm>
            <a:off x="1068387" y="1846386"/>
            <a:ext cx="10058400" cy="4022725"/>
          </a:xfrm>
        </p:spPr>
        <p:txBody>
          <a:bodyPr>
            <a:normAutofit/>
          </a:bodyPr>
          <a:lstStyle/>
          <a:p>
            <a:r>
              <a:rPr lang="en-US" dirty="0" smtClean="0">
                <a:latin typeface="Georgia" panose="02040502050405020303" pitchFamily="18" charset="0"/>
              </a:rPr>
              <a:t>§55070(e) Credit Certificates and </a:t>
            </a:r>
            <a:r>
              <a:rPr lang="en-US" dirty="0">
                <a:latin typeface="Georgia" panose="02040502050405020303" pitchFamily="18" charset="0"/>
              </a:rPr>
              <a:t>§55155(e) </a:t>
            </a:r>
            <a:r>
              <a:rPr lang="en-US" dirty="0" smtClean="0">
                <a:latin typeface="Georgia" panose="02040502050405020303" pitchFamily="18" charset="0"/>
              </a:rPr>
              <a:t>Noncredit Certificates</a:t>
            </a:r>
          </a:p>
          <a:p>
            <a:pPr lvl="1">
              <a:buFont typeface="Arial" panose="020B0604020202020204" pitchFamily="34" charset="0"/>
              <a:buChar char="•"/>
            </a:pPr>
            <a:r>
              <a:rPr lang="en-US" dirty="0">
                <a:latin typeface="Georgia" panose="02040502050405020303" pitchFamily="18" charset="0"/>
              </a:rPr>
              <a:t>A</a:t>
            </a:r>
            <a:r>
              <a:rPr lang="en-US" dirty="0" smtClean="0">
                <a:latin typeface="Georgia" panose="02040502050405020303" pitchFamily="18" charset="0"/>
              </a:rPr>
              <a:t> description of each approved (and/or chaptered) program shall be included in the college catalog</a:t>
            </a:r>
          </a:p>
          <a:p>
            <a:pPr marL="0" indent="0">
              <a:buNone/>
            </a:pPr>
            <a:endParaRPr lang="en-US" sz="500" dirty="0" smtClean="0">
              <a:latin typeface="Georgia" panose="02040502050405020303" pitchFamily="18" charset="0"/>
            </a:endParaRPr>
          </a:p>
          <a:p>
            <a:r>
              <a:rPr lang="en-US" dirty="0" smtClean="0">
                <a:latin typeface="Georgia" panose="02040502050405020303" pitchFamily="18" charset="0"/>
              </a:rPr>
              <a:t>The following </a:t>
            </a:r>
            <a:r>
              <a:rPr lang="en-US" b="1" dirty="0" smtClean="0">
                <a:latin typeface="Georgia" panose="02040502050405020303" pitchFamily="18" charset="0"/>
              </a:rPr>
              <a:t>must appear exactly as approved/chaptered </a:t>
            </a:r>
            <a:r>
              <a:rPr lang="en-US" dirty="0" smtClean="0">
                <a:latin typeface="Georgia" panose="02040502050405020303" pitchFamily="18" charset="0"/>
              </a:rPr>
              <a:t> by the CCCCO:</a:t>
            </a:r>
          </a:p>
          <a:p>
            <a:pPr lvl="1">
              <a:buFont typeface="Arial" panose="020B0604020202020204" pitchFamily="34" charset="0"/>
              <a:buChar char="•"/>
            </a:pPr>
            <a:r>
              <a:rPr lang="en-US" b="1" dirty="0" smtClean="0">
                <a:latin typeface="Georgia" panose="02040502050405020303" pitchFamily="18" charset="0"/>
              </a:rPr>
              <a:t>Program Title</a:t>
            </a:r>
          </a:p>
          <a:p>
            <a:pPr lvl="1">
              <a:buFont typeface="Arial" panose="020B0604020202020204" pitchFamily="34" charset="0"/>
              <a:buChar char="•"/>
            </a:pPr>
            <a:r>
              <a:rPr lang="en-US" b="1" dirty="0" smtClean="0">
                <a:latin typeface="Georgia" panose="02040502050405020303" pitchFamily="18" charset="0"/>
              </a:rPr>
              <a:t>Program Type</a:t>
            </a:r>
            <a:r>
              <a:rPr lang="en-US" dirty="0" smtClean="0">
                <a:latin typeface="Georgia" panose="02040502050405020303" pitchFamily="18" charset="0"/>
              </a:rPr>
              <a:t>: A.A. Degree, AA-T, A.S. Degree, AS-T, Certificate of Achievement (credit), Certificate of Completion (noncredit), Certificate of Competency (noncredit), Adult High School Diploma</a:t>
            </a:r>
          </a:p>
          <a:p>
            <a:pPr lvl="1">
              <a:buFont typeface="Arial" panose="020B0604020202020204" pitchFamily="34" charset="0"/>
              <a:buChar char="•"/>
            </a:pPr>
            <a:r>
              <a:rPr lang="en-US" b="1" dirty="0" smtClean="0">
                <a:latin typeface="Georgia" panose="02040502050405020303" pitchFamily="18" charset="0"/>
              </a:rPr>
              <a:t>Catalog Description</a:t>
            </a:r>
            <a:r>
              <a:rPr lang="en-US" dirty="0" smtClean="0">
                <a:latin typeface="Georgia" panose="02040502050405020303" pitchFamily="18" charset="0"/>
              </a:rPr>
              <a:t> (including mandatory SB1440 language for ADTs)</a:t>
            </a:r>
          </a:p>
          <a:p>
            <a:pPr lvl="1">
              <a:buFont typeface="Arial" panose="020B0604020202020204" pitchFamily="34" charset="0"/>
              <a:buChar char="•"/>
            </a:pPr>
            <a:r>
              <a:rPr lang="en-US" b="1" dirty="0" smtClean="0">
                <a:latin typeface="Georgia" panose="02040502050405020303" pitchFamily="18" charset="0"/>
              </a:rPr>
              <a:t>Courses</a:t>
            </a:r>
            <a:r>
              <a:rPr lang="en-US" dirty="0" smtClean="0">
                <a:latin typeface="Georgia" panose="02040502050405020303" pitchFamily="18" charset="0"/>
              </a:rPr>
              <a:t>: required, restricted electives, general education (for degrees)</a:t>
            </a:r>
          </a:p>
          <a:p>
            <a:pPr lvl="1">
              <a:buFont typeface="Arial" panose="020B0604020202020204" pitchFamily="34" charset="0"/>
              <a:buChar char="•"/>
            </a:pPr>
            <a:r>
              <a:rPr lang="en-US" dirty="0" smtClean="0">
                <a:latin typeface="Georgia" panose="02040502050405020303" pitchFamily="18" charset="0"/>
              </a:rPr>
              <a:t>Credit programs only: </a:t>
            </a:r>
            <a:r>
              <a:rPr lang="en-US" b="1" dirty="0" smtClean="0">
                <a:latin typeface="Georgia" panose="02040502050405020303" pitchFamily="18" charset="0"/>
              </a:rPr>
              <a:t>units</a:t>
            </a:r>
            <a:r>
              <a:rPr lang="en-US" dirty="0" smtClean="0">
                <a:latin typeface="Georgia" panose="02040502050405020303" pitchFamily="18" charset="0"/>
              </a:rPr>
              <a:t> for each category, plus the total</a:t>
            </a:r>
          </a:p>
          <a:p>
            <a:pPr lvl="1"/>
            <a:endParaRPr lang="en-US" dirty="0"/>
          </a:p>
        </p:txBody>
      </p:sp>
      <p:sp>
        <p:nvSpPr>
          <p:cNvPr id="6" name="Footer"/>
          <p:cNvSpPr>
            <a:spLocks noGrp="1"/>
          </p:cNvSpPr>
          <p:nvPr>
            <p:ph type="ftr" sz="quarter" idx="11"/>
          </p:nvPr>
        </p:nvSpPr>
        <p:spPr/>
        <p:txBody>
          <a:bodyPr/>
          <a:lstStyle/>
          <a:p>
            <a:r>
              <a:rPr lang="en-US" sz="1200" b="1" dirty="0" smtClean="0">
                <a:latin typeface="Georgia" panose="02040502050405020303" pitchFamily="18" charset="0"/>
              </a:rPr>
              <a:t>2019 ASCCC Curriculum Institute</a:t>
            </a:r>
            <a:endParaRPr lang="en-US" sz="1200" b="1" dirty="0">
              <a:latin typeface="Georgia" panose="02040502050405020303" pitchFamily="18" charset="0"/>
            </a:endParaRPr>
          </a:p>
        </p:txBody>
      </p:sp>
    </p:spTree>
    <p:extLst>
      <p:ext uri="{BB962C8B-B14F-4D97-AF65-F5344CB8AC3E}">
        <p14:creationId xmlns:p14="http://schemas.microsoft.com/office/powerpoint/2010/main" val="296978899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00000"/>
      </a:hlink>
      <a:folHlink>
        <a:srgbClr val="C0000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3151</Words>
  <Application>Microsoft Office PowerPoint</Application>
  <PresentationFormat>Widescreen</PresentationFormat>
  <Paragraphs>340</Paragraphs>
  <Slides>24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Georgia</vt:lpstr>
      <vt:lpstr>Wingdings</vt:lpstr>
      <vt:lpstr>Retrospect</vt:lpstr>
      <vt:lpstr>CURRICULUM AND PUBLIC DOCUMENTS  CATALOGS, CLASS SCHEDULES, AND MORE</vt:lpstr>
      <vt:lpstr>Overview</vt:lpstr>
      <vt:lpstr>Curriculum Publication Types</vt:lpstr>
      <vt:lpstr>Curriculum Publication Format and Consumers</vt:lpstr>
      <vt:lpstr>ACCJC Catalog Requirements</vt:lpstr>
      <vt:lpstr>ACCJC Publication Requirements</vt:lpstr>
      <vt:lpstr>ACCJC Publication Requirements, cont.</vt:lpstr>
      <vt:lpstr>Title 5 Course Publication Requirements</vt:lpstr>
      <vt:lpstr>Title 5 Program Publication Requirements</vt:lpstr>
      <vt:lpstr>Catalog Publication Requirements</vt:lpstr>
      <vt:lpstr>Schedule of Classes</vt:lpstr>
      <vt:lpstr>Special Considerations: Open Enrollment</vt:lpstr>
      <vt:lpstr>Special Considerations: Catalog Rights</vt:lpstr>
      <vt:lpstr>Special Considerations: Catalog Rights, cont.</vt:lpstr>
      <vt:lpstr>Special Considerations:  Academic Programs without Homes</vt:lpstr>
      <vt:lpstr>Special Considerations:  Ensuring Consistency</vt:lpstr>
      <vt:lpstr>Special Considerations:  Digital Accessibility</vt:lpstr>
      <vt:lpstr>New Challenge: Curriculum Streamlining &amp;  Catalog Production Timeline(s)</vt:lpstr>
      <vt:lpstr>The Big Debate: Web-Based Catalogs v. Print Catalogs</vt:lpstr>
      <vt:lpstr>Best Practices for Course Descriptions</vt:lpstr>
      <vt:lpstr>Best Practices for Program Descriptions</vt:lpstr>
      <vt:lpstr>Best Practices for Catalogs</vt:lpstr>
      <vt:lpstr>Best Practices for Class Schedules</vt:lpstr>
      <vt:lpstr>Open Dialogue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2019-07-09T04:35:56Z</dcterms:created>
  <dcterms:modified xsi:type="dcterms:W3CDTF">2019-07-10T05:42:03Z</dcterms:modified>
</cp:coreProperties>
</file>