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6" r:id="rId2"/>
  </p:sldMasterIdLst>
  <p:notesMasterIdLst>
    <p:notesMasterId r:id="rId27"/>
  </p:notesMasterIdLst>
  <p:sldIdLst>
    <p:sldId id="256" r:id="rId3"/>
    <p:sldId id="299" r:id="rId4"/>
    <p:sldId id="300" r:id="rId5"/>
    <p:sldId id="307" r:id="rId6"/>
    <p:sldId id="305" r:id="rId7"/>
    <p:sldId id="309" r:id="rId8"/>
    <p:sldId id="261" r:id="rId9"/>
    <p:sldId id="262" r:id="rId10"/>
    <p:sldId id="308" r:id="rId11"/>
    <p:sldId id="259" r:id="rId12"/>
    <p:sldId id="284" r:id="rId13"/>
    <p:sldId id="285" r:id="rId14"/>
    <p:sldId id="292" r:id="rId15"/>
    <p:sldId id="301" r:id="rId16"/>
    <p:sldId id="290" r:id="rId17"/>
    <p:sldId id="294" r:id="rId18"/>
    <p:sldId id="295" r:id="rId19"/>
    <p:sldId id="303" r:id="rId20"/>
    <p:sldId id="310" r:id="rId21"/>
    <p:sldId id="302" r:id="rId22"/>
    <p:sldId id="298" r:id="rId23"/>
    <p:sldId id="304" r:id="rId24"/>
    <p:sldId id="283" r:id="rId25"/>
    <p:sldId id="297" r:id="rId2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9899"/>
    <a:srgbClr val="6987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40" autoAdjust="0"/>
    <p:restoredTop sz="90426" autoAdjust="0"/>
  </p:normalViewPr>
  <p:slideViewPr>
    <p:cSldViewPr>
      <p:cViewPr>
        <p:scale>
          <a:sx n="100" d="100"/>
          <a:sy n="100" d="100"/>
        </p:scale>
        <p:origin x="-880" y="-80"/>
      </p:cViewPr>
      <p:guideLst>
        <p:guide orient="horz" pos="2160"/>
        <p:guide pos="2880"/>
      </p:guideLst>
    </p:cSldViewPr>
  </p:slideViewPr>
  <p:outlineViewPr>
    <p:cViewPr>
      <p:scale>
        <a:sx n="33" d="100"/>
        <a:sy n="33" d="100"/>
      </p:scale>
      <p:origin x="0" y="374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1-04T17:01:08.213" idx="1">
    <p:pos x="6180" y="2352"/>
    <p:text>My unerstanding of Ed. Code 48802 and 76002 is that as long at the student attends H.S. for the minimum school day (240 minutes) and the college course is open and advertised to the general public, both ADA and FTES can be collected. And, if the course is taught on a H.S. campus, it must be at a time when the campus is open to the general public.</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7/10/15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25062714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WN</a:t>
            </a:r>
            <a:r>
              <a:rPr lang="en-US" baseline="0" dirty="0" smtClean="0"/>
              <a:t> – kick off</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WN - Students in an articulated course are not</a:t>
            </a:r>
            <a:r>
              <a:rPr lang="en-US" baseline="0" dirty="0" smtClean="0"/>
              <a:t> special admit student.</a:t>
            </a:r>
          </a:p>
          <a:p>
            <a:r>
              <a:rPr lang="en-US" baseline="0" dirty="0" smtClean="0"/>
              <a:t>CCC MQs do not apply to an articulated course (unless credit is being earned CBE – then nuanced requirements exist)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42852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WN  Key Point – this was a CCCCO investigation – thus all noncompliance corrections</a:t>
            </a:r>
            <a:r>
              <a:rPr lang="en-US" baseline="0" dirty="0" smtClean="0"/>
              <a:t> were made by CCC’s regardless of where the noncompliance failed.</a:t>
            </a:r>
          </a:p>
          <a:p>
            <a:r>
              <a:rPr lang="en-US" baseline="0" dirty="0" smtClean="0"/>
              <a:t>Reaction to the widespread noncompliance was to legislate extremely nuanced complicated requirements without addressing the core reasons for noncompliance (vague and easily misunderstood provisions – they  added more requirements versus clarifying the existing requirements)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3096720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563861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3249905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676762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 - Long Beach City College (Long Beach Promise</a:t>
            </a:r>
            <a:r>
              <a:rPr lang="en-US" baseline="0" dirty="0" smtClean="0"/>
              <a:t> Program)</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399269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1518491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774120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KS</a:t>
            </a:r>
            <a:r>
              <a:rPr lang="en-US" baseline="0" dirty="0" smtClean="0"/>
              <a:t> and DV</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4049089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2402298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4175651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679922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115944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4289637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4097167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692925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445706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6496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262465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187824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59419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06931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lgn="ctr"/>
            <a:fld id="{743653DA-8BF4-4869-96FE-9BCF43372D46}" type="datetime8">
              <a:rPr lang="en-US" smtClean="0"/>
              <a:pPr algn="ctr"/>
              <a:t>7/10/15 08:17</a:t>
            </a:fld>
            <a:endParaRPr lang="en-US" sz="2000" dirty="0">
              <a:solidFill>
                <a:srgbClr val="FFFFFF"/>
              </a:solidFill>
            </a:endParaRPr>
          </a:p>
        </p:txBody>
      </p:sp>
      <p:sp>
        <p:nvSpPr>
          <p:cNvPr id="17" name="Footer Placeholder 16"/>
          <p:cNvSpPr>
            <a:spLocks noGrp="1"/>
          </p:cNvSpPr>
          <p:nvPr>
            <p:ph type="ftr" sz="quarter" idx="11"/>
          </p:nvPr>
        </p:nvSpPr>
        <p:spPr/>
        <p:txBody>
          <a:bodyPr/>
          <a:lstStyle/>
          <a:p>
            <a:pPr algn="r"/>
            <a:endParaRPr lang="en-US" dirty="0">
              <a:solidFill>
                <a:schemeClr val="tx2"/>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AC53DF-4216-466D-99A7-94400E6C2A25}" type="slidenum">
              <a:rPr lang="en-US" smtClean="0"/>
              <a:pPr/>
              <a:t>‹#›</a:t>
            </a:fld>
            <a:endParaRPr lang="en-US" dirty="0">
              <a:solidFill>
                <a:schemeClr val="tx2"/>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7/10/15 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2AC53DF-4216-466D-99A7-94400E6C2A25}" type="slidenum">
              <a:rPr lang="en-US" sz="1200" smtClean="0">
                <a:solidFill>
                  <a:schemeClr val="tx2"/>
                </a:solidFill>
              </a:rPr>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7/10/15 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7/10/15 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pencil.png"/>
          <p:cNvPicPr>
            <a:picLocks noChangeAspect="1"/>
          </p:cNvPicPr>
          <p:nvPr userDrawn="1"/>
        </p:nvPicPr>
        <p:blipFill>
          <a:blip r:embed="rId2"/>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129108-AC8D-4212-9283-60D9E99BF07A}" type="datetime8">
              <a:rPr lang="en-US" smtClean="0"/>
              <a:pPr/>
              <a:t>7/10/15 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6DED3D3-6235-4F4C-B439-DF277FB555A7}" type="datetime8">
              <a:rPr lang="en-US" smtClean="0"/>
              <a:pPr/>
              <a:t>7/10/15 08:17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lgn="ctr"/>
            <a:fld id="{1AD93096-5B34-4342-9326-69289CEAE4C2}" type="slidenum">
              <a:rPr lang="en-US" smtClean="0"/>
              <a:pPr algn="ctr"/>
              <a:t>‹#›</a:t>
            </a:fld>
            <a:endParaRPr lang="en-US" sz="2400" dirty="0">
              <a:solidFill>
                <a:srgbClr val="FFFFFF"/>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5F1E3E-4B2F-4895-B65E-28B2E64F39F6}" type="datetime8">
              <a:rPr lang="en-US" smtClean="0"/>
              <a:pPr/>
              <a:t>7/10/15 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085435-8225-4333-BFFA-0096413F0D76}" type="datetime8">
              <a:rPr lang="en-US" smtClean="0"/>
              <a:pPr/>
              <a:t>7/10/15 08:17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a:fld id="{1AD93096-5B34-4342-9326-69289CEAE4C2}" type="slidenum">
              <a:rPr lang="en-US" smtClean="0"/>
              <a:pPr algn="ct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83C494-2A87-468C-A21B-CB14FB9ABB00}" type="datetime8">
              <a:rPr lang="en-US" smtClean="0"/>
              <a:pPr/>
              <a:t>7/10/15 08:17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A180FA0-5B31-4864-A2BB-719EA5A679C6}" type="datetime8">
              <a:rPr lang="en-US" smtClean="0"/>
              <a:pPr/>
              <a:t>7/10/15 08:17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3816DF-213E-421B-92D3-C068DBB023D6}" type="datetime8">
              <a:rPr lang="en-US" smtClean="0">
                <a:solidFill>
                  <a:schemeClr val="tx2"/>
                </a:solidFill>
              </a:rPr>
              <a:pPr/>
              <a:t>7/10/15 08:17</a:t>
            </a:fld>
            <a:endParaRPr lang="en-US" sz="1400" dirty="0">
              <a:solidFill>
                <a:schemeClr val="tx2"/>
              </a:solidFill>
            </a:endParaRPr>
          </a:p>
        </p:txBody>
      </p:sp>
      <p:sp>
        <p:nvSpPr>
          <p:cNvPr id="6" name="Footer Placeholder 5"/>
          <p:cNvSpPr>
            <a:spLocks noGrp="1"/>
          </p:cNvSpPr>
          <p:nvPr>
            <p:ph type="ftr" sz="quarter" idx="11"/>
          </p:nvPr>
        </p:nvSpPr>
        <p:spPr>
          <a:xfrm>
            <a:off x="301752" y="6410848"/>
            <a:ext cx="3383280" cy="365760"/>
          </a:xfrm>
        </p:spPr>
        <p:txBody>
          <a:bodyPr/>
          <a:lstStyle/>
          <a:p>
            <a:pPr algn="r"/>
            <a:endParaRPr lang="en-US" sz="14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lgn="ctr"/>
            <a:fld id="{1AD93096-5B34-4342-9326-69289CEAE4C2}" type="slidenum">
              <a:rPr lang="en-US" smtClean="0"/>
              <a:pPr algn="ctr"/>
              <a:t>‹#›</a:t>
            </a:fld>
            <a:endParaRPr lang="en-US" sz="2800"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1E20EC5-AC53-4169-941E-EDF10CD23748}" type="datetime8">
              <a:rPr lang="en-US" smtClean="0"/>
              <a:pPr/>
              <a:t>7/10/15 08:17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3.emf"/><Relationship Id="rId1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06852"/>
            <a:ext cx="8833104" cy="44954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D3816DF-213E-421B-92D3-C068DBB023D6}" type="datetime8">
              <a:rPr lang="en-US" smtClean="0">
                <a:solidFill>
                  <a:schemeClr val="tx2"/>
                </a:solidFill>
              </a:rPr>
              <a:pPr/>
              <a:t>7/10/15 08:17</a:t>
            </a:fld>
            <a:endParaRPr lang="en-US" sz="1400" dirty="0">
              <a:solidFill>
                <a:schemeClr val="tx2"/>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r"/>
            <a:endParaRPr lang="en-US" sz="1400" dirty="0">
              <a:solidFill>
                <a:schemeClr val="tx2"/>
              </a:solidFill>
            </a:endParaRPr>
          </a:p>
        </p:txBody>
      </p:sp>
      <p:sp>
        <p:nvSpPr>
          <p:cNvPr id="8" name="Rectangle 7"/>
          <p:cNvSpPr>
            <a:spLocks noChangeArrowheads="1"/>
          </p:cNvSpPr>
          <p:nvPr/>
        </p:nvSpPr>
        <p:spPr bwMode="auto">
          <a:xfrm>
            <a:off x="152400" y="152400"/>
            <a:ext cx="8833104" cy="66040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 name="Picture 19" descr="Academic Senate vector logo.pd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21083" y="6025228"/>
            <a:ext cx="2726917" cy="908972"/>
          </a:xfrm>
          <a:prstGeom prst="rect">
            <a:avLst/>
          </a:prstGeom>
        </p:spPr>
      </p:pic>
      <p:pic>
        <p:nvPicPr>
          <p:cNvPr id="21" name="Picture 20" descr="Screen Shot 2014-11-06 at 08.27.37 .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096000" y="6378411"/>
            <a:ext cx="2590800" cy="327189"/>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0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leginfo.legislature.ca.gov/faces/billNavClient.xhtml?bill_id=201520160AB288" TargetMode="External"/><Relationship Id="rId4" Type="http://schemas.openxmlformats.org/officeDocument/2006/relationships/hyperlink" Target="http://www.rpgroup.org/projects/dual-enrollment-guide-2014" TargetMode="External"/><Relationship Id="rId5" Type="http://schemas.openxmlformats.org/officeDocument/2006/relationships/hyperlink" Target="http://www.rpgroup.org/system/files/High-School-Transition-Brief_0.pdf" TargetMode="External"/><Relationship Id="rId6" Type="http://schemas.openxmlformats.org/officeDocument/2006/relationships/hyperlink" Target="http://irvine.org/evaluation/program-evaluations/concurrent-courses-initiative" TargetMode="External"/><Relationship Id="rId7" Type="http://schemas.openxmlformats.org/officeDocument/2006/relationships/hyperlink" Target="http://www.careerladdersproject.org/high-school-to-college-transition-tools/early-college-experiences-and-transition-support/" TargetMode="External"/><Relationship Id="rId8" Type="http://schemas.openxmlformats.org/officeDocument/2006/relationships/hyperlink" Target="http://www.sbcc.edu/dualenrollment/programresources.php" TargetMode="External"/><Relationship Id="rId9" Type="http://schemas.openxmlformats.org/officeDocument/2006/relationships/hyperlink" Target="http://extranet.cccco.edu/Divisions/AcademicAffairs/CurriculumandInstructionUnit/MiddleCollegeHighSchool/DualEnrollmentSummit.aspx"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304800" y="3886200"/>
            <a:ext cx="8458200" cy="2133600"/>
          </a:xfrm>
        </p:spPr>
        <p:txBody>
          <a:bodyPr>
            <a:normAutofit lnSpcReduction="10000"/>
          </a:bodyPr>
          <a:lstStyle/>
          <a:p>
            <a:pPr algn="l"/>
            <a:r>
              <a:rPr lang="en-US" b="0" dirty="0"/>
              <a:t>Dianna </a:t>
            </a:r>
            <a:r>
              <a:rPr lang="en-US" b="0" dirty="0" err="1"/>
              <a:t>Chiabotti</a:t>
            </a:r>
            <a:endParaRPr lang="en-US" b="0" dirty="0"/>
          </a:p>
          <a:p>
            <a:pPr algn="l"/>
            <a:r>
              <a:rPr lang="en-US" b="0" dirty="0"/>
              <a:t>TAP, Doing What Matters for Jobs and the Economy</a:t>
            </a:r>
          </a:p>
          <a:p>
            <a:pPr algn="l"/>
            <a:r>
              <a:rPr lang="en-US" b="0" dirty="0" smtClean="0"/>
              <a:t>Wheeler North</a:t>
            </a:r>
            <a:endParaRPr lang="en-US" b="0" dirty="0"/>
          </a:p>
          <a:p>
            <a:pPr algn="l"/>
            <a:r>
              <a:rPr lang="en-US" sz="1200" b="0" dirty="0" smtClean="0"/>
              <a:t>Treasurer</a:t>
            </a:r>
            <a:r>
              <a:rPr lang="en-US" sz="1200" b="0" dirty="0"/>
              <a:t>, Facilitator</a:t>
            </a:r>
          </a:p>
          <a:p>
            <a:pPr algn="l"/>
            <a:r>
              <a:rPr lang="en-US" b="0" dirty="0" smtClean="0"/>
              <a:t>Kim Schenk</a:t>
            </a:r>
          </a:p>
          <a:p>
            <a:pPr algn="l"/>
            <a:r>
              <a:rPr lang="en-US" sz="1200" b="0" dirty="0" smtClean="0"/>
              <a:t>Senior </a:t>
            </a:r>
            <a:r>
              <a:rPr lang="en-US" sz="1200" b="0" dirty="0"/>
              <a:t>Dean of Curriculum and Instruction, Diablo Valley College</a:t>
            </a:r>
          </a:p>
          <a:p>
            <a:pPr algn="l"/>
            <a:r>
              <a:rPr lang="en-US" b="0" dirty="0"/>
              <a:t>Debbie </a:t>
            </a:r>
            <a:r>
              <a:rPr lang="en-US" b="0" dirty="0" smtClean="0"/>
              <a:t>Velasquez</a:t>
            </a:r>
            <a:endParaRPr lang="en-US" b="0" dirty="0"/>
          </a:p>
          <a:p>
            <a:pPr algn="l"/>
            <a:r>
              <a:rPr lang="en-US" sz="1200" b="0" dirty="0" smtClean="0"/>
              <a:t>Program </a:t>
            </a:r>
            <a:r>
              <a:rPr lang="en-US" sz="1200" b="0" dirty="0"/>
              <a:t>Liaison, Chancellor’s Office </a:t>
            </a:r>
          </a:p>
        </p:txBody>
      </p:sp>
      <p:sp>
        <p:nvSpPr>
          <p:cNvPr id="2" name="Rectangle 1"/>
          <p:cNvSpPr>
            <a:spLocks noGrp="1"/>
          </p:cNvSpPr>
          <p:nvPr>
            <p:ph type="ctrTitle"/>
          </p:nvPr>
        </p:nvSpPr>
        <p:spPr>
          <a:xfrm>
            <a:off x="152400" y="-914400"/>
            <a:ext cx="6477000" cy="2514600"/>
          </a:xfrm>
        </p:spPr>
        <p:txBody>
          <a:bodyPr>
            <a:normAutofit/>
          </a:bodyPr>
          <a:lstStyle/>
          <a:p>
            <a:r>
              <a:rPr lang="en-US" sz="4000" b="1" dirty="0"/>
              <a:t>Dual Enrollment and Curricular </a:t>
            </a:r>
            <a:r>
              <a:rPr lang="en-US" sz="4000" b="1" dirty="0" smtClean="0"/>
              <a:t>Implications</a:t>
            </a:r>
            <a:endParaRPr lang="en-US" sz="4000" dirty="0"/>
          </a:p>
        </p:txBody>
      </p:sp>
      <p:sp>
        <p:nvSpPr>
          <p:cNvPr id="4" name="TextBox 3"/>
          <p:cNvSpPr txBox="1"/>
          <p:nvPr/>
        </p:nvSpPr>
        <p:spPr>
          <a:xfrm>
            <a:off x="304800" y="6045200"/>
            <a:ext cx="6705600" cy="646331"/>
          </a:xfrm>
          <a:prstGeom prst="rect">
            <a:avLst/>
          </a:prstGeom>
          <a:noFill/>
        </p:spPr>
        <p:txBody>
          <a:bodyPr wrap="square" rtlCol="0">
            <a:spAutoFit/>
          </a:bodyPr>
          <a:lstStyle/>
          <a:p>
            <a:r>
              <a:rPr lang="en-US" dirty="0" smtClean="0">
                <a:solidFill>
                  <a:schemeClr val="bg1"/>
                </a:solidFill>
              </a:rPr>
              <a:t>Academic Senate for California Community Colleges</a:t>
            </a:r>
          </a:p>
          <a:p>
            <a:r>
              <a:rPr lang="en-US" dirty="0" smtClean="0">
                <a:solidFill>
                  <a:schemeClr val="bg1"/>
                </a:solidFill>
              </a:rPr>
              <a:t>Curriculum Institute, July 11, 2015</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Framework – Ed Code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Community colleges must serve all persons – except those enrolled in K-12 schools</a:t>
            </a:r>
          </a:p>
          <a:p>
            <a:r>
              <a:rPr lang="en-US" dirty="0" smtClean="0"/>
              <a:t>Education Code §48800 and </a:t>
            </a:r>
            <a:r>
              <a:rPr lang="en-US" sz="2900" kern="1200" dirty="0" smtClean="0">
                <a:solidFill>
                  <a:schemeClr val="tx1"/>
                </a:solidFill>
                <a:effectLst/>
                <a:latin typeface="+mn-lt"/>
                <a:ea typeface="+mn-ea"/>
                <a:cs typeface="+mn-cs"/>
              </a:rPr>
              <a:t>§</a:t>
            </a:r>
            <a:r>
              <a:rPr lang="en-US" dirty="0" smtClean="0"/>
              <a:t>76000</a:t>
            </a:r>
            <a:r>
              <a:rPr lang="en-US" baseline="0" dirty="0" smtClean="0"/>
              <a:t> provide the basis for students enrolled in a high school to be optionally allowed to take college courses</a:t>
            </a:r>
          </a:p>
          <a:p>
            <a:r>
              <a:rPr lang="en-US" dirty="0" smtClean="0"/>
              <a:t>§§48800-48802</a:t>
            </a:r>
            <a:r>
              <a:rPr lang="en-US" baseline="0" dirty="0" smtClean="0"/>
              <a:t> </a:t>
            </a:r>
            <a:r>
              <a:rPr lang="en-US" dirty="0" smtClean="0"/>
              <a:t>includes provisions for</a:t>
            </a:r>
            <a:r>
              <a:rPr lang="en-US" baseline="0" dirty="0" smtClean="0"/>
              <a:t> high schools – with nuanced parameters</a:t>
            </a:r>
          </a:p>
          <a:p>
            <a:r>
              <a:rPr lang="en-US" sz="2900" dirty="0" smtClean="0"/>
              <a:t>§</a:t>
            </a:r>
            <a:r>
              <a:rPr lang="en-US" sz="2800" dirty="0"/>
              <a:t>§</a:t>
            </a:r>
            <a:r>
              <a:rPr lang="en-US" dirty="0" smtClean="0"/>
              <a:t>76000… includes provisions for community colleges (including apprenticeships)</a:t>
            </a:r>
          </a:p>
          <a:p>
            <a:r>
              <a:rPr lang="en-US" dirty="0" smtClean="0"/>
              <a:t> </a:t>
            </a:r>
            <a:r>
              <a:rPr lang="en-US" sz="2900" dirty="0" smtClean="0"/>
              <a:t>Ed Code term for all</a:t>
            </a:r>
            <a:r>
              <a:rPr lang="en-US" dirty="0" smtClean="0"/>
              <a:t> high school </a:t>
            </a:r>
            <a:r>
              <a:rPr lang="en-US" dirty="0"/>
              <a:t>enrollees </a:t>
            </a:r>
            <a:r>
              <a:rPr lang="en-US" dirty="0" smtClean="0"/>
              <a:t>into a CC is </a:t>
            </a:r>
            <a:r>
              <a:rPr lang="en-US" dirty="0"/>
              <a:t>“special </a:t>
            </a:r>
            <a:r>
              <a:rPr lang="en-US" dirty="0" smtClean="0"/>
              <a:t>admit students” </a:t>
            </a:r>
          </a:p>
        </p:txBody>
      </p:sp>
      <p:pic>
        <p:nvPicPr>
          <p:cNvPr id="5" name="Picture 4"/>
          <p:cNvPicPr>
            <a:picLocks noChangeAspect="1"/>
          </p:cNvPicPr>
          <p:nvPr/>
        </p:nvPicPr>
        <p:blipFill>
          <a:blip r:embed="rId3"/>
          <a:stretch>
            <a:fillRect/>
          </a:stretch>
        </p:blipFill>
        <p:spPr>
          <a:xfrm>
            <a:off x="7924800" y="381000"/>
            <a:ext cx="985212" cy="635000"/>
          </a:xfrm>
          <a:prstGeom prst="rect">
            <a:avLst/>
          </a:prstGeom>
        </p:spPr>
      </p:pic>
    </p:spTree>
    <p:extLst>
      <p:ext uri="{BB962C8B-B14F-4D97-AF65-F5344CB8AC3E}">
        <p14:creationId xmlns:p14="http://schemas.microsoft.com/office/powerpoint/2010/main" val="26682763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en-US" baseline="0" dirty="0" smtClean="0"/>
              <a:t> Brief History of Dual Enrollment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Circa 2002/2003 70 districts investigated, 37 found to be out of compliance</a:t>
            </a:r>
          </a:p>
          <a:p>
            <a:r>
              <a:rPr lang="en-US" dirty="0" smtClean="0"/>
              <a:t>Investigation criteria:</a:t>
            </a:r>
          </a:p>
          <a:p>
            <a:pPr lvl="1"/>
            <a:r>
              <a:rPr lang="en-US" dirty="0"/>
              <a:t>Was it conducted on a high school campus?</a:t>
            </a:r>
          </a:p>
          <a:p>
            <a:pPr lvl="1"/>
            <a:r>
              <a:rPr lang="en-US" dirty="0"/>
              <a:t>Was it open to the public?</a:t>
            </a:r>
          </a:p>
          <a:p>
            <a:pPr lvl="1"/>
            <a:r>
              <a:rPr lang="en-US" dirty="0"/>
              <a:t>Did it satisfy established standards for academic rigor? </a:t>
            </a:r>
          </a:p>
          <a:p>
            <a:pPr lvl="1"/>
            <a:r>
              <a:rPr lang="en-US" dirty="0"/>
              <a:t>Did the district ensure that each pupil had parental permission?</a:t>
            </a:r>
          </a:p>
          <a:p>
            <a:pPr lvl="1"/>
            <a:r>
              <a:rPr lang="en-US" dirty="0"/>
              <a:t>Did each special admit pupil have the principal’s or designated representative’s permission to enroll in the college courses? </a:t>
            </a:r>
          </a:p>
          <a:p>
            <a:pPr lvl="1"/>
            <a:r>
              <a:rPr lang="en-US" dirty="0"/>
              <a:t>Could each district provide documentary evidence of approved course outlines, parental and school principal’s permission</a:t>
            </a:r>
            <a:r>
              <a:rPr lang="en-US" dirty="0" smtClean="0"/>
              <a:t>?</a:t>
            </a:r>
            <a:endParaRPr lang="en-US" dirty="0"/>
          </a:p>
        </p:txBody>
      </p:sp>
    </p:spTree>
    <p:extLst>
      <p:ext uri="{BB962C8B-B14F-4D97-AF65-F5344CB8AC3E}">
        <p14:creationId xmlns:p14="http://schemas.microsoft.com/office/powerpoint/2010/main" val="36883524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Dual Enrollment – Benefits for Students</a:t>
            </a:r>
            <a:endParaRPr lang="en-US" dirty="0"/>
          </a:p>
        </p:txBody>
      </p:sp>
      <p:sp>
        <p:nvSpPr>
          <p:cNvPr id="3" name="Content Placeholder 2"/>
          <p:cNvSpPr>
            <a:spLocks noGrp="1"/>
          </p:cNvSpPr>
          <p:nvPr>
            <p:ph sz="quarter" idx="1"/>
          </p:nvPr>
        </p:nvSpPr>
        <p:spPr/>
        <p:txBody>
          <a:bodyPr>
            <a:normAutofit/>
          </a:bodyPr>
          <a:lstStyle/>
          <a:p>
            <a:r>
              <a:rPr lang="en-US" dirty="0" smtClean="0"/>
              <a:t>Complete high school and college credits at same time</a:t>
            </a:r>
          </a:p>
          <a:p>
            <a:r>
              <a:rPr lang="en-US" dirty="0" smtClean="0"/>
              <a:t>Introduction to/preparation for college life</a:t>
            </a:r>
          </a:p>
          <a:p>
            <a:r>
              <a:rPr lang="en-US" dirty="0" smtClean="0"/>
              <a:t>Smoother transition to college</a:t>
            </a:r>
          </a:p>
          <a:p>
            <a:r>
              <a:rPr lang="en-US" dirty="0" smtClean="0"/>
              <a:t>Career/major exploration</a:t>
            </a:r>
          </a:p>
          <a:p>
            <a:r>
              <a:rPr lang="en-US" dirty="0" smtClean="0"/>
              <a:t>Address skills gaps and improve study skills/academic knowledge</a:t>
            </a:r>
          </a:p>
          <a:p>
            <a:r>
              <a:rPr lang="en-US" dirty="0" smtClean="0"/>
              <a:t>Increased confidence and motivation to persist</a:t>
            </a:r>
          </a:p>
          <a:p>
            <a:r>
              <a:rPr lang="en-US" dirty="0" smtClean="0"/>
              <a:t>Students learn the benefits of a college education</a:t>
            </a:r>
            <a:endParaRPr lang="en-US" dirty="0"/>
          </a:p>
        </p:txBody>
      </p:sp>
    </p:spTree>
    <p:extLst>
      <p:ext uri="{BB962C8B-B14F-4D97-AF65-F5344CB8AC3E}">
        <p14:creationId xmlns:p14="http://schemas.microsoft.com/office/powerpoint/2010/main" val="35623455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Dual Enrollment – Current Challenges</a:t>
            </a:r>
            <a:endParaRPr lang="en-US" dirty="0"/>
          </a:p>
        </p:txBody>
      </p:sp>
      <p:sp>
        <p:nvSpPr>
          <p:cNvPr id="3" name="Content Placeholder 2"/>
          <p:cNvSpPr>
            <a:spLocks noGrp="1"/>
          </p:cNvSpPr>
          <p:nvPr>
            <p:ph sz="quarter" idx="1"/>
          </p:nvPr>
        </p:nvSpPr>
        <p:spPr/>
        <p:txBody>
          <a:bodyPr/>
          <a:lstStyle/>
          <a:p>
            <a:r>
              <a:rPr lang="en-US" dirty="0" smtClean="0"/>
              <a:t>Programs vary in purpose– intentional college/career pathway programs vs. “chasing FTES”</a:t>
            </a:r>
          </a:p>
          <a:p>
            <a:r>
              <a:rPr lang="en-US" dirty="0" smtClean="0"/>
              <a:t>Programs vary </a:t>
            </a:r>
            <a:r>
              <a:rPr lang="en-US" dirty="0"/>
              <a:t>in degree of “formality</a:t>
            </a:r>
            <a:r>
              <a:rPr lang="en-US" dirty="0" smtClean="0"/>
              <a:t>” – memorandum of understanding vs. verbal agreement</a:t>
            </a:r>
          </a:p>
          <a:p>
            <a:r>
              <a:rPr lang="en-US" dirty="0" smtClean="0"/>
              <a:t>Programs vary in degree of faculty engagement –faculty are partners vs. “the administration does its own thing”</a:t>
            </a:r>
            <a:endParaRPr lang="en-US" dirty="0"/>
          </a:p>
          <a:p>
            <a:endParaRPr lang="en-US" dirty="0"/>
          </a:p>
        </p:txBody>
      </p:sp>
    </p:spTree>
    <p:extLst>
      <p:ext uri="{BB962C8B-B14F-4D97-AF65-F5344CB8AC3E}">
        <p14:creationId xmlns:p14="http://schemas.microsoft.com/office/powerpoint/2010/main" val="42941279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Legislation</a:t>
            </a:r>
            <a:endParaRPr lang="en-US" dirty="0"/>
          </a:p>
        </p:txBody>
      </p:sp>
      <p:sp>
        <p:nvSpPr>
          <p:cNvPr id="3" name="Content Placeholder 2"/>
          <p:cNvSpPr>
            <a:spLocks noGrp="1"/>
          </p:cNvSpPr>
          <p:nvPr>
            <p:ph sz="quarter" idx="1"/>
          </p:nvPr>
        </p:nvSpPr>
        <p:spPr/>
        <p:txBody>
          <a:bodyPr/>
          <a:lstStyle/>
          <a:p>
            <a:r>
              <a:rPr lang="en-US" dirty="0" smtClean="0"/>
              <a:t>AB 1451, 2014, Holden</a:t>
            </a:r>
          </a:p>
          <a:p>
            <a:r>
              <a:rPr lang="en-US" dirty="0" smtClean="0"/>
              <a:t>Attempted to change the existing provisions for Dual Enrollment to address concerns and barriers</a:t>
            </a:r>
          </a:p>
          <a:p>
            <a:r>
              <a:rPr lang="en-US" dirty="0" smtClean="0"/>
              <a:t>Raised red flags for stakeholders in CDE and CCC</a:t>
            </a:r>
          </a:p>
          <a:p>
            <a:r>
              <a:rPr lang="en-US" dirty="0" smtClean="0"/>
              <a:t>Died in Senate Appropriations Committee</a:t>
            </a:r>
          </a:p>
          <a:p>
            <a:endParaRPr lang="en-US" dirty="0"/>
          </a:p>
        </p:txBody>
      </p:sp>
    </p:spTree>
    <p:extLst>
      <p:ext uri="{BB962C8B-B14F-4D97-AF65-F5344CB8AC3E}">
        <p14:creationId xmlns:p14="http://schemas.microsoft.com/office/powerpoint/2010/main" val="272000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Legislation – AB 288</a:t>
            </a:r>
            <a:endParaRPr lang="en-US" dirty="0"/>
          </a:p>
        </p:txBody>
      </p:sp>
      <p:sp>
        <p:nvSpPr>
          <p:cNvPr id="3" name="Content Placeholder 2"/>
          <p:cNvSpPr>
            <a:spLocks noGrp="1"/>
          </p:cNvSpPr>
          <p:nvPr>
            <p:ph sz="quarter" idx="1"/>
          </p:nvPr>
        </p:nvSpPr>
        <p:spPr/>
        <p:txBody>
          <a:bodyPr>
            <a:normAutofit/>
          </a:bodyPr>
          <a:lstStyle/>
          <a:p>
            <a:r>
              <a:rPr lang="en-US" dirty="0" smtClean="0"/>
              <a:t>AB 288, 2015, Holden, Passed Senate Ed. Comm.</a:t>
            </a:r>
          </a:p>
          <a:p>
            <a:r>
              <a:rPr lang="en-US" dirty="0" smtClean="0"/>
              <a:t>Creates a new optional program that does not change existing provisions (modeling an existing pilot)</a:t>
            </a:r>
          </a:p>
          <a:p>
            <a:r>
              <a:rPr lang="en-US" dirty="0" smtClean="0"/>
              <a:t>College and Career Access Partnerships (CCAP)</a:t>
            </a:r>
          </a:p>
          <a:p>
            <a:pPr lvl="1"/>
            <a:r>
              <a:rPr lang="en-US" dirty="0" smtClean="0"/>
              <a:t>District level </a:t>
            </a:r>
            <a:r>
              <a:rPr lang="en-US" dirty="0"/>
              <a:t>a</a:t>
            </a:r>
            <a:r>
              <a:rPr lang="en-US" dirty="0" smtClean="0"/>
              <a:t>greement to offer Dual Enrollment</a:t>
            </a:r>
            <a:endParaRPr lang="en-US" dirty="0"/>
          </a:p>
          <a:p>
            <a:pPr lvl="1"/>
            <a:r>
              <a:rPr lang="en-US" dirty="0" smtClean="0"/>
              <a:t>Intended to reach broader range of students, not just highly gifted or advanced scholastic or vocational work</a:t>
            </a:r>
          </a:p>
          <a:p>
            <a:pPr lvl="1"/>
            <a:r>
              <a:rPr lang="en-US" dirty="0" smtClean="0"/>
              <a:t>Emphasis on college and career readiness and CTE and transfer pathways</a:t>
            </a:r>
          </a:p>
          <a:p>
            <a:pPr lvl="1"/>
            <a:r>
              <a:rPr lang="en-US" dirty="0" smtClean="0"/>
              <a:t>Reduce the number of students needing remedial math and English instruction at the community college level </a:t>
            </a:r>
            <a:endParaRPr lang="en-US" dirty="0"/>
          </a:p>
        </p:txBody>
      </p:sp>
    </p:spTree>
    <p:extLst>
      <p:ext uri="{BB962C8B-B14F-4D97-AF65-F5344CB8AC3E}">
        <p14:creationId xmlns:p14="http://schemas.microsoft.com/office/powerpoint/2010/main" val="29042442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Legislation – AB 288</a:t>
            </a:r>
            <a:endParaRPr lang="en-US" dirty="0"/>
          </a:p>
        </p:txBody>
      </p:sp>
      <p:sp>
        <p:nvSpPr>
          <p:cNvPr id="3" name="Content Placeholder 2"/>
          <p:cNvSpPr>
            <a:spLocks noGrp="1"/>
          </p:cNvSpPr>
          <p:nvPr>
            <p:ph sz="quarter" idx="1"/>
          </p:nvPr>
        </p:nvSpPr>
        <p:spPr/>
        <p:txBody>
          <a:bodyPr/>
          <a:lstStyle/>
          <a:p>
            <a:r>
              <a:rPr lang="en-US" dirty="0" smtClean="0"/>
              <a:t>Provides added flexibility in three areas</a:t>
            </a:r>
          </a:p>
          <a:p>
            <a:pPr lvl="1"/>
            <a:r>
              <a:rPr lang="en-US" dirty="0" smtClean="0"/>
              <a:t>Limit enrollment in college courses taught on high school campus during regular school day to high school students</a:t>
            </a:r>
            <a:endParaRPr lang="en-US" dirty="0"/>
          </a:p>
          <a:p>
            <a:pPr lvl="1"/>
            <a:r>
              <a:rPr lang="en-US" dirty="0" smtClean="0"/>
              <a:t>Raise maximum units per term for special part-time admits to 15 (but no more than 4 courses)</a:t>
            </a:r>
          </a:p>
          <a:p>
            <a:pPr lvl="1"/>
            <a:r>
              <a:rPr lang="en-US" dirty="0" smtClean="0"/>
              <a:t>Provide CCAP students same enrollment priority as Middle College High School students</a:t>
            </a:r>
            <a:endParaRPr lang="en-US" dirty="0"/>
          </a:p>
        </p:txBody>
      </p:sp>
    </p:spTree>
    <p:extLst>
      <p:ext uri="{BB962C8B-B14F-4D97-AF65-F5344CB8AC3E}">
        <p14:creationId xmlns:p14="http://schemas.microsoft.com/office/powerpoint/2010/main" val="33216519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Legislation – AB 288</a:t>
            </a:r>
            <a:endParaRPr lang="en-US" dirty="0"/>
          </a:p>
        </p:txBody>
      </p:sp>
      <p:sp>
        <p:nvSpPr>
          <p:cNvPr id="3" name="Content Placeholder 2"/>
          <p:cNvSpPr>
            <a:spLocks noGrp="1"/>
          </p:cNvSpPr>
          <p:nvPr>
            <p:ph sz="quarter" idx="1"/>
          </p:nvPr>
        </p:nvSpPr>
        <p:spPr/>
        <p:txBody>
          <a:bodyPr>
            <a:normAutofit/>
          </a:bodyPr>
          <a:lstStyle/>
          <a:p>
            <a:r>
              <a:rPr lang="en-US" dirty="0" smtClean="0"/>
              <a:t>In exchange for added flexibility, districts must</a:t>
            </a:r>
          </a:p>
          <a:p>
            <a:pPr lvl="1"/>
            <a:r>
              <a:rPr lang="en-US" dirty="0" smtClean="0"/>
              <a:t>Review and approve CCAP agreements in two open board meetings of both districts</a:t>
            </a:r>
            <a:endParaRPr lang="en-US" dirty="0"/>
          </a:p>
          <a:p>
            <a:pPr lvl="1"/>
            <a:r>
              <a:rPr lang="en-US" dirty="0" smtClean="0"/>
              <a:t>Comply with all existing state and federal reporting requirements and local collective bargaining agreements</a:t>
            </a:r>
          </a:p>
          <a:p>
            <a:pPr lvl="1"/>
            <a:r>
              <a:rPr lang="en-US" dirty="0" smtClean="0"/>
              <a:t>Ensure faculty are not displaced and that “traditional” community college students have access to the courses they need</a:t>
            </a:r>
          </a:p>
          <a:p>
            <a:pPr lvl="1"/>
            <a:r>
              <a:rPr lang="en-US" dirty="0" smtClean="0"/>
              <a:t>Report on student outcomes in CCAP courses </a:t>
            </a:r>
            <a:endParaRPr lang="en-US" dirty="0"/>
          </a:p>
        </p:txBody>
      </p:sp>
    </p:spTree>
    <p:extLst>
      <p:ext uri="{BB962C8B-B14F-4D97-AF65-F5344CB8AC3E}">
        <p14:creationId xmlns:p14="http://schemas.microsoft.com/office/powerpoint/2010/main" val="35746835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Barriers and Resources</a:t>
            </a:r>
            <a:endParaRPr lang="en-US" dirty="0"/>
          </a:p>
        </p:txBody>
      </p:sp>
      <p:sp>
        <p:nvSpPr>
          <p:cNvPr id="3" name="Content Placeholder 2"/>
          <p:cNvSpPr>
            <a:spLocks noGrp="1"/>
          </p:cNvSpPr>
          <p:nvPr>
            <p:ph sz="quarter" idx="1"/>
          </p:nvPr>
        </p:nvSpPr>
        <p:spPr/>
        <p:txBody>
          <a:bodyPr/>
          <a:lstStyle/>
          <a:p>
            <a:r>
              <a:rPr lang="en-US" dirty="0" smtClean="0"/>
              <a:t>37 districts have baggage from 2003</a:t>
            </a:r>
          </a:p>
          <a:p>
            <a:r>
              <a:rPr lang="en-US" dirty="0" smtClean="0"/>
              <a:t>Ed Code provisions were very broad open to divergent interpretation</a:t>
            </a:r>
          </a:p>
          <a:p>
            <a:r>
              <a:rPr lang="en-US" dirty="0" smtClean="0"/>
              <a:t>Outcomes and success data was nonexistent or not reliable</a:t>
            </a:r>
          </a:p>
          <a:p>
            <a:r>
              <a:rPr lang="en-US" dirty="0" smtClean="0"/>
              <a:t>Provisions are extremely nuanced and complex</a:t>
            </a:r>
          </a:p>
          <a:p>
            <a:r>
              <a:rPr lang="en-US" dirty="0" smtClean="0"/>
              <a:t>WE NEED GUIDANCE!</a:t>
            </a:r>
          </a:p>
          <a:p>
            <a:r>
              <a:rPr lang="en-US" dirty="0" smtClean="0">
                <a:solidFill>
                  <a:srgbClr val="FF0000"/>
                </a:solidFill>
              </a:rPr>
              <a:t>Which is coming!</a:t>
            </a:r>
            <a:endParaRPr lang="en-US" dirty="0" smtClean="0"/>
          </a:p>
          <a:p>
            <a:r>
              <a:rPr lang="en-US" dirty="0" smtClean="0">
                <a:solidFill>
                  <a:srgbClr val="000000"/>
                </a:solidFill>
              </a:rPr>
              <a:t>RP Group in contract to develop Toolkit</a:t>
            </a:r>
            <a:endParaRPr lang="en-US" dirty="0">
              <a:solidFill>
                <a:srgbClr val="000000"/>
              </a:solidFill>
            </a:endParaRPr>
          </a:p>
        </p:txBody>
      </p:sp>
    </p:spTree>
    <p:extLst>
      <p:ext uri="{BB962C8B-B14F-4D97-AF65-F5344CB8AC3E}">
        <p14:creationId xmlns:p14="http://schemas.microsoft.com/office/powerpoint/2010/main" val="3581222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Enrollment Toolkit</a:t>
            </a:r>
            <a:endParaRPr lang="en-US" dirty="0"/>
          </a:p>
        </p:txBody>
      </p:sp>
      <p:sp>
        <p:nvSpPr>
          <p:cNvPr id="3" name="Content Placeholder 2"/>
          <p:cNvSpPr>
            <a:spLocks noGrp="1"/>
          </p:cNvSpPr>
          <p:nvPr>
            <p:ph sz="quarter" idx="1"/>
          </p:nvPr>
        </p:nvSpPr>
        <p:spPr/>
        <p:txBody>
          <a:bodyPr/>
          <a:lstStyle/>
          <a:p>
            <a:r>
              <a:rPr lang="en-US" dirty="0" smtClean="0"/>
              <a:t>Toolkit will be bigger than “guidelines”</a:t>
            </a:r>
          </a:p>
          <a:p>
            <a:r>
              <a:rPr lang="en-US" dirty="0" smtClean="0"/>
              <a:t>Expanding on prior publication </a:t>
            </a:r>
          </a:p>
          <a:p>
            <a:pPr lvl="1"/>
            <a:r>
              <a:rPr lang="en-US" dirty="0" smtClean="0"/>
              <a:t>“A Guide to launching and Expanding Dual Enrollment Programs…” June 2014, RP Group</a:t>
            </a:r>
            <a:endParaRPr lang="en-US" dirty="0"/>
          </a:p>
          <a:p>
            <a:r>
              <a:rPr lang="en-US" dirty="0" smtClean="0"/>
              <a:t>Advisory taskforce being formed</a:t>
            </a:r>
          </a:p>
          <a:p>
            <a:r>
              <a:rPr lang="en-US" dirty="0" smtClean="0"/>
              <a:t>Convening and working through Fall – expected final draft late Fall for vetting, publication January, 2016</a:t>
            </a:r>
          </a:p>
          <a:p>
            <a:r>
              <a:rPr lang="en-US" dirty="0" smtClean="0"/>
              <a:t>What else would be helpful?</a:t>
            </a:r>
            <a:endParaRPr lang="en-US" dirty="0"/>
          </a:p>
        </p:txBody>
      </p:sp>
    </p:spTree>
    <p:extLst>
      <p:ext uri="{BB962C8B-B14F-4D97-AF65-F5344CB8AC3E}">
        <p14:creationId xmlns:p14="http://schemas.microsoft.com/office/powerpoint/2010/main" val="364910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Outline</a:t>
            </a:r>
            <a:endParaRPr lang="en-US" dirty="0"/>
          </a:p>
        </p:txBody>
      </p:sp>
      <p:sp>
        <p:nvSpPr>
          <p:cNvPr id="3" name="Content Placeholder 2"/>
          <p:cNvSpPr>
            <a:spLocks noGrp="1"/>
          </p:cNvSpPr>
          <p:nvPr>
            <p:ph sz="quarter" idx="1"/>
          </p:nvPr>
        </p:nvSpPr>
        <p:spPr/>
        <p:txBody>
          <a:bodyPr>
            <a:normAutofit/>
          </a:bodyPr>
          <a:lstStyle/>
          <a:p>
            <a:r>
              <a:rPr lang="en-US" dirty="0" smtClean="0"/>
              <a:t>What is Dual Enrollment?</a:t>
            </a:r>
            <a:endParaRPr lang="en-US" dirty="0"/>
          </a:p>
          <a:p>
            <a:r>
              <a:rPr lang="en-US" dirty="0" smtClean="0"/>
              <a:t>What does the Education Code provide?</a:t>
            </a:r>
            <a:endParaRPr lang="en-US" dirty="0"/>
          </a:p>
          <a:p>
            <a:r>
              <a:rPr lang="en-US" dirty="0" smtClean="0"/>
              <a:t>What is the long term history?</a:t>
            </a:r>
          </a:p>
          <a:p>
            <a:r>
              <a:rPr lang="en-US" dirty="0" smtClean="0"/>
              <a:t>What are the benefits and challenges for DE?</a:t>
            </a:r>
            <a:endParaRPr lang="en-US" dirty="0"/>
          </a:p>
          <a:p>
            <a:r>
              <a:rPr lang="en-US" dirty="0" smtClean="0"/>
              <a:t>What is the current legislation in progress (AB 288)?</a:t>
            </a:r>
            <a:endParaRPr lang="en-US" dirty="0"/>
          </a:p>
          <a:p>
            <a:r>
              <a:rPr lang="en-US" dirty="0" smtClean="0"/>
              <a:t>What other resources are under development?</a:t>
            </a:r>
            <a:endParaRPr lang="en-US" dirty="0"/>
          </a:p>
          <a:p>
            <a:r>
              <a:rPr lang="en-US" dirty="0" smtClean="0"/>
              <a:t>What </a:t>
            </a:r>
            <a:r>
              <a:rPr lang="en-US" dirty="0"/>
              <a:t>does this mean to a curriculum committee and local </a:t>
            </a:r>
            <a:r>
              <a:rPr lang="en-US" dirty="0" smtClean="0"/>
              <a:t>implementation?</a:t>
            </a:r>
            <a:endParaRPr lang="en-US" dirty="0"/>
          </a:p>
        </p:txBody>
      </p:sp>
    </p:spTree>
    <p:extLst>
      <p:ext uri="{BB962C8B-B14F-4D97-AF65-F5344CB8AC3E}">
        <p14:creationId xmlns:p14="http://schemas.microsoft.com/office/powerpoint/2010/main" val="2111324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for Local Curriculum Committees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Existing dual enrollment does not need to change</a:t>
            </a:r>
          </a:p>
          <a:p>
            <a:r>
              <a:rPr lang="en-US" dirty="0" smtClean="0"/>
              <a:t>Some may want to start a CCAP</a:t>
            </a:r>
          </a:p>
          <a:p>
            <a:r>
              <a:rPr lang="en-US" dirty="0" smtClean="0"/>
              <a:t>Some may want to convert to a CCAP</a:t>
            </a:r>
          </a:p>
          <a:p>
            <a:r>
              <a:rPr lang="en-US" dirty="0" smtClean="0"/>
              <a:t>Key stakeholders and processes must be in place to ensure compliance (the buck stops here)</a:t>
            </a:r>
          </a:p>
          <a:p>
            <a:r>
              <a:rPr lang="en-US" dirty="0" smtClean="0"/>
              <a:t>Curriculum committees need to be familiar with both provisions (DE and CCAP)</a:t>
            </a:r>
          </a:p>
          <a:p>
            <a:r>
              <a:rPr lang="en-US" dirty="0" smtClean="0"/>
              <a:t>Curriculum committees need to be familiar with other pathway tools (Articulation, CBE, Concurrent Enrollment, Etc.) and how to implement them strategically</a:t>
            </a:r>
            <a:endParaRPr lang="en-US" dirty="0"/>
          </a:p>
        </p:txBody>
      </p:sp>
    </p:spTree>
    <p:extLst>
      <p:ext uri="{BB962C8B-B14F-4D97-AF65-F5344CB8AC3E}">
        <p14:creationId xmlns:p14="http://schemas.microsoft.com/office/powerpoint/2010/main" val="815640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Local Senates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10+1 applies!</a:t>
            </a:r>
          </a:p>
          <a:p>
            <a:pPr lvl="1"/>
            <a:r>
              <a:rPr lang="en-US" dirty="0" smtClean="0"/>
              <a:t>Curriculum</a:t>
            </a:r>
          </a:p>
          <a:p>
            <a:pPr lvl="1"/>
            <a:r>
              <a:rPr lang="en-US" dirty="0"/>
              <a:t>G</a:t>
            </a:r>
            <a:r>
              <a:rPr lang="en-US" dirty="0" smtClean="0"/>
              <a:t>raduation requirements</a:t>
            </a:r>
          </a:p>
          <a:p>
            <a:pPr lvl="1"/>
            <a:r>
              <a:rPr lang="en-US" dirty="0"/>
              <a:t>S</a:t>
            </a:r>
            <a:r>
              <a:rPr lang="en-US" dirty="0" smtClean="0"/>
              <a:t>tudent preparation and success</a:t>
            </a:r>
          </a:p>
          <a:p>
            <a:pPr lvl="1"/>
            <a:r>
              <a:rPr lang="en-US" dirty="0" smtClean="0"/>
              <a:t>Faculty professional development</a:t>
            </a:r>
          </a:p>
          <a:p>
            <a:pPr lvl="1"/>
            <a:r>
              <a:rPr lang="en-US" dirty="0"/>
              <a:t>P</a:t>
            </a:r>
            <a:r>
              <a:rPr lang="en-US" dirty="0" smtClean="0"/>
              <a:t>rocesses for program review</a:t>
            </a:r>
          </a:p>
          <a:p>
            <a:pPr lvl="1"/>
            <a:r>
              <a:rPr lang="en-US" dirty="0"/>
              <a:t>P</a:t>
            </a:r>
            <a:r>
              <a:rPr lang="en-US" dirty="0" smtClean="0"/>
              <a:t>rocesses for institutional planning</a:t>
            </a:r>
            <a:endParaRPr lang="en-US" dirty="0"/>
          </a:p>
          <a:p>
            <a:r>
              <a:rPr lang="en-US" dirty="0"/>
              <a:t>How will your senate be engaged?</a:t>
            </a:r>
          </a:p>
          <a:p>
            <a:pPr lvl="1"/>
            <a:r>
              <a:rPr lang="en-US" dirty="0"/>
              <a:t>How will the programs be structured?</a:t>
            </a:r>
          </a:p>
          <a:p>
            <a:pPr lvl="1"/>
            <a:r>
              <a:rPr lang="en-US" dirty="0"/>
              <a:t>Will faculty be partners or spectators?</a:t>
            </a:r>
          </a:p>
          <a:p>
            <a:pPr lvl="1"/>
            <a:r>
              <a:rPr lang="en-US" dirty="0"/>
              <a:t>What about multi-college districts</a:t>
            </a:r>
            <a:r>
              <a:rPr lang="en-US" dirty="0" smtClean="0"/>
              <a:t>?</a:t>
            </a:r>
          </a:p>
          <a:p>
            <a:r>
              <a:rPr lang="en-US" dirty="0" smtClean="0"/>
              <a:t>Others?</a:t>
            </a:r>
          </a:p>
          <a:p>
            <a:pPr lvl="1"/>
            <a:endParaRPr lang="en-US" dirty="0" smtClean="0"/>
          </a:p>
        </p:txBody>
      </p:sp>
    </p:spTree>
    <p:extLst>
      <p:ext uri="{BB962C8B-B14F-4D97-AF65-F5344CB8AC3E}">
        <p14:creationId xmlns:p14="http://schemas.microsoft.com/office/powerpoint/2010/main" val="418327021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Local Administration</a:t>
            </a:r>
            <a:endParaRPr lang="en-US" dirty="0"/>
          </a:p>
        </p:txBody>
      </p:sp>
      <p:sp>
        <p:nvSpPr>
          <p:cNvPr id="3" name="Content Placeholder 2"/>
          <p:cNvSpPr>
            <a:spLocks noGrp="1"/>
          </p:cNvSpPr>
          <p:nvPr>
            <p:ph sz="quarter" idx="1"/>
          </p:nvPr>
        </p:nvSpPr>
        <p:spPr/>
        <p:txBody>
          <a:bodyPr/>
          <a:lstStyle/>
          <a:p>
            <a:r>
              <a:rPr lang="en-US" dirty="0" smtClean="0"/>
              <a:t>Well defined processes must be in place and be transparent</a:t>
            </a:r>
          </a:p>
          <a:p>
            <a:r>
              <a:rPr lang="en-US" dirty="0" smtClean="0"/>
              <a:t>Student, staff and faculty advising is critical and unique to each</a:t>
            </a:r>
          </a:p>
          <a:p>
            <a:r>
              <a:rPr lang="en-US" dirty="0" smtClean="0"/>
              <a:t>MOUs, record-keeping and policies/processes must be effective and current</a:t>
            </a:r>
          </a:p>
          <a:p>
            <a:r>
              <a:rPr lang="en-US" dirty="0" smtClean="0"/>
              <a:t>Professional development,</a:t>
            </a:r>
            <a:r>
              <a:rPr lang="en-US" dirty="0"/>
              <a:t> </a:t>
            </a:r>
            <a:r>
              <a:rPr lang="en-US" dirty="0" smtClean="0"/>
              <a:t>program </a:t>
            </a:r>
            <a:r>
              <a:rPr lang="en-US" dirty="0"/>
              <a:t>outcomes and </a:t>
            </a:r>
            <a:r>
              <a:rPr lang="en-US" dirty="0" smtClean="0"/>
              <a:t>evaluation are central to program success</a:t>
            </a:r>
          </a:p>
        </p:txBody>
      </p:sp>
    </p:spTree>
    <p:extLst>
      <p:ext uri="{BB962C8B-B14F-4D97-AF65-F5344CB8AC3E}">
        <p14:creationId xmlns:p14="http://schemas.microsoft.com/office/powerpoint/2010/main" val="1246915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4400" kern="1200" dirty="0" smtClean="0">
                <a:solidFill>
                  <a:schemeClr val="tx2"/>
                </a:solidFill>
                <a:effectLst/>
                <a:latin typeface="+mj-lt"/>
                <a:ea typeface="+mj-ea"/>
                <a:cs typeface="+mj-cs"/>
              </a:rPr>
              <a:t>Resources </a:t>
            </a:r>
            <a:endParaRPr lang="en-US" sz="4400" dirty="0" smtClean="0">
              <a:effectLst/>
            </a:endParaRPr>
          </a:p>
        </p:txBody>
      </p:sp>
      <p:sp>
        <p:nvSpPr>
          <p:cNvPr id="3" name="Content Placeholder 2"/>
          <p:cNvSpPr>
            <a:spLocks noGrp="1"/>
          </p:cNvSpPr>
          <p:nvPr>
            <p:ph sz="quarter" idx="1"/>
          </p:nvPr>
        </p:nvSpPr>
        <p:spPr>
          <a:xfrm>
            <a:off x="612648" y="1600200"/>
            <a:ext cx="8153400" cy="4724400"/>
          </a:xfrm>
        </p:spPr>
        <p:txBody>
          <a:bodyPr>
            <a:normAutofit fontScale="55000" lnSpcReduction="20000"/>
          </a:bodyPr>
          <a:lstStyle/>
          <a:p>
            <a:r>
              <a:rPr lang="en-US" sz="3200" b="1" dirty="0">
                <a:solidFill>
                  <a:srgbClr val="7F7F7F"/>
                </a:solidFill>
              </a:rPr>
              <a:t>Track AB 288 at </a:t>
            </a:r>
            <a:r>
              <a:rPr lang="en-US" sz="3200" b="1" dirty="0">
                <a:solidFill>
                  <a:srgbClr val="7F7F7F"/>
                </a:solidFill>
                <a:hlinkClick r:id="rId3"/>
              </a:rPr>
              <a:t>http://leginfo.legislature.ca.gov/faces/billNavClient.xhtml?bill_id=</a:t>
            </a:r>
            <a:r>
              <a:rPr lang="en-US" sz="3200" b="1" dirty="0" smtClean="0">
                <a:solidFill>
                  <a:srgbClr val="7F7F7F"/>
                </a:solidFill>
                <a:hlinkClick r:id="rId3"/>
              </a:rPr>
              <a:t>201520160AB288</a:t>
            </a:r>
            <a:endParaRPr lang="en-US" sz="3200" b="1" dirty="0">
              <a:solidFill>
                <a:srgbClr val="7F7F7F"/>
              </a:solidFill>
            </a:endParaRPr>
          </a:p>
          <a:p>
            <a:r>
              <a:rPr lang="en-US" sz="3200" b="1" dirty="0" smtClean="0">
                <a:solidFill>
                  <a:srgbClr val="7F7F7F"/>
                </a:solidFill>
              </a:rPr>
              <a:t>Guide </a:t>
            </a:r>
            <a:r>
              <a:rPr lang="en-US" sz="3200" b="1" dirty="0">
                <a:solidFill>
                  <a:srgbClr val="7F7F7F"/>
                </a:solidFill>
              </a:rPr>
              <a:t>to Launching and Expanding </a:t>
            </a:r>
            <a:r>
              <a:rPr lang="en-US" sz="3200" b="1" dirty="0" smtClean="0">
                <a:solidFill>
                  <a:srgbClr val="7F7F7F"/>
                </a:solidFill>
              </a:rPr>
              <a:t>Dual Enrollment </a:t>
            </a:r>
            <a:r>
              <a:rPr lang="en-US" sz="3200" b="1" dirty="0">
                <a:solidFill>
                  <a:srgbClr val="7F7F7F"/>
                </a:solidFill>
              </a:rPr>
              <a:t>Programs for Historically Underserved Students in CA </a:t>
            </a:r>
            <a:r>
              <a:rPr lang="en-US" sz="3200" dirty="0">
                <a:solidFill>
                  <a:srgbClr val="7F7F7F"/>
                </a:solidFill>
              </a:rPr>
              <a:t>(R. Purnell; RP Group 2014) </a:t>
            </a:r>
            <a:endParaRPr lang="en-US" sz="3200" dirty="0" smtClean="0">
              <a:solidFill>
                <a:srgbClr val="7F7F7F"/>
              </a:solidFill>
            </a:endParaRPr>
          </a:p>
          <a:p>
            <a:pPr lvl="1"/>
            <a:r>
              <a:rPr lang="en-US" dirty="0" smtClean="0">
                <a:solidFill>
                  <a:srgbClr val="7F7F7F"/>
                </a:solidFill>
                <a:hlinkClick r:id="rId4"/>
              </a:rPr>
              <a:t>http</a:t>
            </a:r>
            <a:r>
              <a:rPr lang="en-US" dirty="0">
                <a:solidFill>
                  <a:srgbClr val="7F7F7F"/>
                </a:solidFill>
                <a:hlinkClick r:id="rId4"/>
              </a:rPr>
              <a:t>://www.rpgroup.org/projects/dual-enrollment-guide-2014</a:t>
            </a:r>
            <a:r>
              <a:rPr lang="en-US" dirty="0">
                <a:solidFill>
                  <a:srgbClr val="7F7F7F"/>
                </a:solidFill>
              </a:rPr>
              <a:t> </a:t>
            </a:r>
            <a:endParaRPr lang="en-US" dirty="0" smtClean="0">
              <a:solidFill>
                <a:srgbClr val="7F7F7F"/>
              </a:solidFill>
            </a:endParaRPr>
          </a:p>
          <a:p>
            <a:pPr lvl="1"/>
            <a:r>
              <a:rPr lang="en-US" u="sng" dirty="0">
                <a:hlinkClick r:id="rId5"/>
              </a:rPr>
              <a:t>http://www.rpgroup.org/system/files/High-School-Transition-Brief_0.</a:t>
            </a:r>
            <a:r>
              <a:rPr lang="en-US" u="sng" dirty="0" smtClean="0">
                <a:hlinkClick r:id="rId5"/>
              </a:rPr>
              <a:t>pdf</a:t>
            </a:r>
            <a:endParaRPr lang="en-US" dirty="0" smtClean="0">
              <a:solidFill>
                <a:srgbClr val="7F7F7F"/>
              </a:solidFill>
            </a:endParaRPr>
          </a:p>
          <a:p>
            <a:r>
              <a:rPr lang="en-US" sz="3200" b="1" dirty="0" smtClean="0">
                <a:solidFill>
                  <a:srgbClr val="7F7F7F"/>
                </a:solidFill>
              </a:rPr>
              <a:t>Concurrent </a:t>
            </a:r>
            <a:r>
              <a:rPr lang="en-US" sz="3200" b="1" dirty="0">
                <a:solidFill>
                  <a:srgbClr val="7F7F7F"/>
                </a:solidFill>
              </a:rPr>
              <a:t>Courses Initiative </a:t>
            </a:r>
            <a:r>
              <a:rPr lang="en-US" sz="3200" dirty="0">
                <a:solidFill>
                  <a:srgbClr val="7F7F7F"/>
                </a:solidFill>
              </a:rPr>
              <a:t>(Community College Research Center, Career Ladders Project, James Irvine Foundation)</a:t>
            </a:r>
          </a:p>
          <a:p>
            <a:pPr lvl="1"/>
            <a:r>
              <a:rPr lang="en-US" dirty="0">
                <a:solidFill>
                  <a:srgbClr val="7F7F7F"/>
                </a:solidFill>
                <a:hlinkClick r:id="rId6"/>
              </a:rPr>
              <a:t>http://irvine.org/evaluation/program-evaluations/concurrent-courses-initiative</a:t>
            </a:r>
            <a:r>
              <a:rPr lang="en-US" dirty="0">
                <a:solidFill>
                  <a:srgbClr val="7F7F7F"/>
                </a:solidFill>
              </a:rPr>
              <a:t> </a:t>
            </a:r>
            <a:endParaRPr lang="en-US" dirty="0" smtClean="0">
              <a:solidFill>
                <a:srgbClr val="7F7F7F"/>
              </a:solidFill>
            </a:endParaRPr>
          </a:p>
          <a:p>
            <a:r>
              <a:rPr lang="en-US" sz="3200" b="1" dirty="0" smtClean="0">
                <a:solidFill>
                  <a:srgbClr val="7F7F7F"/>
                </a:solidFill>
              </a:rPr>
              <a:t>Career </a:t>
            </a:r>
            <a:r>
              <a:rPr lang="en-US" sz="3200" b="1" dirty="0">
                <a:solidFill>
                  <a:srgbClr val="7F7F7F"/>
                </a:solidFill>
              </a:rPr>
              <a:t>Ladders Project:  HS to College Transition Web Resources</a:t>
            </a:r>
          </a:p>
          <a:p>
            <a:pPr marL="698500" lvl="1" indent="-342900"/>
            <a:r>
              <a:rPr lang="en-US" dirty="0">
                <a:solidFill>
                  <a:srgbClr val="7F7F7F"/>
                </a:solidFill>
                <a:hlinkClick r:id="rId7"/>
              </a:rPr>
              <a:t>http://www.careerladdersproject.org/high-school-to-college-transition-tools/early-college-experiences-and-transition-support/</a:t>
            </a:r>
            <a:endParaRPr lang="en-US" dirty="0">
              <a:solidFill>
                <a:srgbClr val="7F7F7F"/>
              </a:solidFill>
            </a:endParaRPr>
          </a:p>
          <a:p>
            <a:r>
              <a:rPr lang="en-US" sz="3200" b="1" dirty="0">
                <a:solidFill>
                  <a:srgbClr val="7F7F7F"/>
                </a:solidFill>
              </a:rPr>
              <a:t>Santa Barbara City College:  </a:t>
            </a:r>
            <a:r>
              <a:rPr lang="en-US" sz="3200" b="1" dirty="0" smtClean="0">
                <a:solidFill>
                  <a:srgbClr val="7F7F7F"/>
                </a:solidFill>
              </a:rPr>
              <a:t>Dual Enrollment </a:t>
            </a:r>
            <a:r>
              <a:rPr lang="en-US" sz="3200" b="1" dirty="0">
                <a:solidFill>
                  <a:srgbClr val="7F7F7F"/>
                </a:solidFill>
              </a:rPr>
              <a:t>Program Resources</a:t>
            </a:r>
          </a:p>
          <a:p>
            <a:pPr lvl="1"/>
            <a:r>
              <a:rPr lang="en-US" dirty="0">
                <a:solidFill>
                  <a:srgbClr val="7F7F7F"/>
                </a:solidFill>
                <a:hlinkClick r:id="rId8"/>
              </a:rPr>
              <a:t>http://www.sbcc.edu/dualenrollment/</a:t>
            </a:r>
            <a:r>
              <a:rPr lang="en-US" dirty="0" smtClean="0">
                <a:solidFill>
                  <a:srgbClr val="7F7F7F"/>
                </a:solidFill>
                <a:hlinkClick r:id="rId8"/>
              </a:rPr>
              <a:t>programresources.php</a:t>
            </a:r>
            <a:endParaRPr lang="en-US" dirty="0" smtClean="0">
              <a:solidFill>
                <a:srgbClr val="7F7F7F"/>
              </a:solidFill>
            </a:endParaRPr>
          </a:p>
          <a:p>
            <a:r>
              <a:rPr lang="en-US" sz="3200" b="1" dirty="0" smtClean="0">
                <a:solidFill>
                  <a:srgbClr val="7F7F7F"/>
                </a:solidFill>
              </a:rPr>
              <a:t>Dual/Concurrent Enrollment Conference, Sacramento, January 30</a:t>
            </a:r>
            <a:r>
              <a:rPr lang="en-US" sz="3200" b="1" baseline="30000" dirty="0" smtClean="0">
                <a:solidFill>
                  <a:srgbClr val="7F7F7F"/>
                </a:solidFill>
              </a:rPr>
              <a:t>th</a:t>
            </a:r>
            <a:r>
              <a:rPr lang="en-US" sz="3200" b="1" dirty="0" smtClean="0">
                <a:solidFill>
                  <a:srgbClr val="7F7F7F"/>
                </a:solidFill>
              </a:rPr>
              <a:t>.</a:t>
            </a:r>
            <a:endParaRPr lang="en-US" sz="3200" b="1" dirty="0">
              <a:solidFill>
                <a:srgbClr val="7F7F7F"/>
              </a:solidFill>
            </a:endParaRPr>
          </a:p>
          <a:p>
            <a:pPr lvl="1"/>
            <a:r>
              <a:rPr lang="en-US" u="sng" dirty="0">
                <a:hlinkClick r:id="rId9"/>
              </a:rPr>
              <a:t>http://extranet.cccco.edu/Divisions/AcademicAffairs/CurriculumandInstructionUnit/MiddleCollegeHighSchool/</a:t>
            </a:r>
            <a:r>
              <a:rPr lang="en-US" u="sng" dirty="0" smtClean="0">
                <a:hlinkClick r:id="rId9"/>
              </a:rPr>
              <a:t>DualEnrollmentSummit.aspx</a:t>
            </a:r>
            <a:r>
              <a:rPr lang="en-US" u="sng" dirty="0" smtClean="0"/>
              <a:t> </a:t>
            </a:r>
            <a:endParaRPr lang="en-US" dirty="0">
              <a:solidFill>
                <a:srgbClr val="7F7F7F"/>
              </a:solidFill>
            </a:endParaRPr>
          </a:p>
          <a:p>
            <a:pPr lvl="1"/>
            <a:endParaRPr lang="en-US" dirty="0">
              <a:solidFill>
                <a:srgbClr val="7F7F7F"/>
              </a:solidFill>
            </a:endParaRPr>
          </a:p>
        </p:txBody>
      </p:sp>
    </p:spTree>
    <p:extLst>
      <p:ext uri="{BB962C8B-B14F-4D97-AF65-F5344CB8AC3E}">
        <p14:creationId xmlns:p14="http://schemas.microsoft.com/office/powerpoint/2010/main" val="945263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sz="4400" dirty="0" smtClean="0"/>
              <a:t>Thank you!</a:t>
            </a:r>
            <a:endParaRPr lang="en-US" sz="4400" dirty="0"/>
          </a:p>
        </p:txBody>
      </p:sp>
    </p:spTree>
    <p:extLst>
      <p:ext uri="{BB962C8B-B14F-4D97-AF65-F5344CB8AC3E}">
        <p14:creationId xmlns:p14="http://schemas.microsoft.com/office/powerpoint/2010/main" val="20677156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a:t>
            </a:r>
            <a:r>
              <a:rPr lang="en-US" dirty="0" smtClean="0"/>
              <a:t> </a:t>
            </a:r>
            <a:br>
              <a:rPr lang="en-US" dirty="0" smtClean="0"/>
            </a:br>
            <a:r>
              <a:rPr lang="en-US" dirty="0" smtClean="0"/>
              <a:t>Dual </a:t>
            </a:r>
            <a:r>
              <a:rPr lang="en-US" dirty="0"/>
              <a:t>Enrollment</a:t>
            </a:r>
            <a:r>
              <a:rPr lang="en-US" dirty="0" smtClean="0">
                <a:solidFill>
                  <a:srgbClr val="7B9899"/>
                </a:solidFill>
              </a:rPr>
              <a:t>?  Concurrent Enrollment??</a:t>
            </a:r>
            <a:endParaRPr lang="en-US" dirty="0">
              <a:solidFill>
                <a:srgbClr val="7B9899"/>
              </a:solidFill>
            </a:endParaRPr>
          </a:p>
        </p:txBody>
      </p:sp>
      <p:sp>
        <p:nvSpPr>
          <p:cNvPr id="3" name="Content Placeholder 2"/>
          <p:cNvSpPr>
            <a:spLocks noGrp="1"/>
          </p:cNvSpPr>
          <p:nvPr>
            <p:ph sz="quarter" idx="1"/>
          </p:nvPr>
        </p:nvSpPr>
        <p:spPr/>
        <p:txBody>
          <a:bodyPr>
            <a:normAutofit/>
          </a:bodyPr>
          <a:lstStyle/>
          <a:p>
            <a:r>
              <a:rPr lang="en-US" dirty="0" smtClean="0"/>
              <a:t>Dualenrollmentconcurrentenrollmentarticulationpathwaysprogramsofstudylinkedlearning…ugh!</a:t>
            </a:r>
          </a:p>
          <a:p>
            <a:r>
              <a:rPr lang="en-US" dirty="0" smtClean="0"/>
              <a:t>113 </a:t>
            </a:r>
            <a:r>
              <a:rPr lang="en-US" dirty="0" smtClean="0"/>
              <a:t>colleges X 1500 high schools = </a:t>
            </a:r>
            <a:r>
              <a:rPr lang="en-US" dirty="0" smtClean="0">
                <a:solidFill>
                  <a:srgbClr val="000000"/>
                </a:solidFill>
              </a:rPr>
              <a:t>12+ </a:t>
            </a:r>
            <a:r>
              <a:rPr lang="en-US" dirty="0" smtClean="0">
                <a:solidFill>
                  <a:srgbClr val="000000"/>
                </a:solidFill>
              </a:rPr>
              <a:t>million definitions to cover an infinitely lar</a:t>
            </a:r>
            <a:r>
              <a:rPr lang="en-US" dirty="0" smtClean="0"/>
              <a:t>ger body of nuanced variations.</a:t>
            </a:r>
          </a:p>
        </p:txBody>
      </p:sp>
    </p:spTree>
    <p:extLst>
      <p:ext uri="{BB962C8B-B14F-4D97-AF65-F5344CB8AC3E}">
        <p14:creationId xmlns:p14="http://schemas.microsoft.com/office/powerpoint/2010/main" val="251737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B9899"/>
                </a:solidFill>
              </a:rPr>
              <a:t>Articulation of a High School Course</a:t>
            </a:r>
            <a:endParaRPr lang="en-US" dirty="0">
              <a:solidFill>
                <a:srgbClr val="7B9899"/>
              </a:solidFill>
            </a:endParaRPr>
          </a:p>
        </p:txBody>
      </p:sp>
      <p:sp>
        <p:nvSpPr>
          <p:cNvPr id="3" name="Content Placeholder 2"/>
          <p:cNvSpPr>
            <a:spLocks noGrp="1"/>
          </p:cNvSpPr>
          <p:nvPr>
            <p:ph sz="quarter" idx="1"/>
          </p:nvPr>
        </p:nvSpPr>
        <p:spPr/>
        <p:txBody>
          <a:bodyPr/>
          <a:lstStyle/>
          <a:p>
            <a:r>
              <a:rPr lang="en-US" dirty="0" smtClean="0">
                <a:solidFill>
                  <a:srgbClr val="000000"/>
                </a:solidFill>
              </a:rPr>
              <a:t>In short, a high school course has been determined by college faculty to be comparable to a specific college course  and high school students have the potential to earn college credit and/or fulfill requirements.</a:t>
            </a:r>
          </a:p>
          <a:p>
            <a:pPr lvl="1">
              <a:buNone/>
            </a:pPr>
            <a:r>
              <a:rPr lang="en-US" dirty="0" smtClean="0">
                <a:solidFill>
                  <a:srgbClr val="000000"/>
                </a:solidFill>
              </a:rPr>
              <a:t>	(See T5 55051 for more details.)</a:t>
            </a:r>
          </a:p>
          <a:p>
            <a:pPr lvl="1">
              <a:buNone/>
            </a:pPr>
            <a:endParaRPr lang="en-US" dirty="0" smtClean="0">
              <a:solidFill>
                <a:srgbClr val="000000"/>
              </a:solidFill>
            </a:endParaRPr>
          </a:p>
          <a:p>
            <a:r>
              <a:rPr lang="en-US" dirty="0" smtClean="0">
                <a:solidFill>
                  <a:srgbClr val="000000"/>
                </a:solidFill>
              </a:rPr>
              <a:t>This is not dual/concurrent enrollment</a:t>
            </a:r>
            <a:endParaRPr lang="en-US"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a:r>
            <a:br>
              <a:rPr lang="en-US" dirty="0" smtClean="0"/>
            </a:br>
            <a:r>
              <a:rPr lang="en-US" dirty="0" smtClean="0"/>
              <a:t>Dual Enrollment? Concurrent Enrollment??</a:t>
            </a:r>
            <a:endParaRPr lang="en-US" dirty="0"/>
          </a:p>
        </p:txBody>
      </p:sp>
      <p:sp>
        <p:nvSpPr>
          <p:cNvPr id="3" name="Content Placeholder 2"/>
          <p:cNvSpPr>
            <a:spLocks noGrp="1"/>
          </p:cNvSpPr>
          <p:nvPr>
            <p:ph sz="quarter" idx="1"/>
          </p:nvPr>
        </p:nvSpPr>
        <p:spPr/>
        <p:txBody>
          <a:bodyPr>
            <a:normAutofit/>
          </a:bodyPr>
          <a:lstStyle/>
          <a:p>
            <a:r>
              <a:rPr lang="en-US" u="sng" dirty="0" smtClean="0">
                <a:solidFill>
                  <a:srgbClr val="000000"/>
                </a:solidFill>
              </a:rPr>
              <a:t>N0 legislated difference </a:t>
            </a:r>
            <a:r>
              <a:rPr lang="en-US" dirty="0" smtClean="0">
                <a:solidFill>
                  <a:srgbClr val="000000"/>
                </a:solidFill>
              </a:rPr>
              <a:t>between these terms</a:t>
            </a:r>
          </a:p>
          <a:p>
            <a:r>
              <a:rPr lang="en-US" dirty="0" smtClean="0">
                <a:solidFill>
                  <a:srgbClr val="000000"/>
                </a:solidFill>
              </a:rPr>
              <a:t>Some districts/colleges use the terms interchangeably</a:t>
            </a:r>
          </a:p>
          <a:p>
            <a:r>
              <a:rPr lang="en-US" dirty="0" smtClean="0">
                <a:solidFill>
                  <a:srgbClr val="000000"/>
                </a:solidFill>
              </a:rPr>
              <a:t>Some districts/colleges use the terms as distinctly different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a:t>What is </a:t>
            </a:r>
            <a:br>
              <a:rPr lang="en-US" dirty="0"/>
            </a:br>
            <a:r>
              <a:rPr lang="en-US" dirty="0"/>
              <a:t>Dual Enrollment? Concurrent Enrollment??</a:t>
            </a:r>
          </a:p>
        </p:txBody>
      </p:sp>
      <p:sp>
        <p:nvSpPr>
          <p:cNvPr id="3" name="Content Placeholder 2"/>
          <p:cNvSpPr>
            <a:spLocks noGrp="1"/>
          </p:cNvSpPr>
          <p:nvPr>
            <p:ph sz="quarter" idx="1"/>
          </p:nvPr>
        </p:nvSpPr>
        <p:spPr/>
        <p:txBody>
          <a:bodyPr/>
          <a:lstStyle/>
          <a:p>
            <a:r>
              <a:rPr lang="en-US" dirty="0">
                <a:solidFill>
                  <a:srgbClr val="000000"/>
                </a:solidFill>
              </a:rPr>
              <a:t>We should always be clear, are we talking about:</a:t>
            </a:r>
          </a:p>
          <a:p>
            <a:pPr lvl="1"/>
            <a:r>
              <a:rPr lang="en-US" dirty="0">
                <a:solidFill>
                  <a:srgbClr val="000000"/>
                </a:solidFill>
              </a:rPr>
              <a:t>High school students taking a class that earns high school credit and earns college credit; </a:t>
            </a:r>
            <a:r>
              <a:rPr lang="en-US" dirty="0" smtClean="0">
                <a:solidFill>
                  <a:srgbClr val="000000"/>
                </a:solidFill>
              </a:rPr>
              <a:t>OR</a:t>
            </a:r>
            <a:endParaRPr lang="en-US" dirty="0">
              <a:solidFill>
                <a:srgbClr val="000000"/>
              </a:solidFill>
            </a:endParaRPr>
          </a:p>
          <a:p>
            <a:pPr lvl="1"/>
            <a:r>
              <a:rPr lang="en-US" dirty="0">
                <a:solidFill>
                  <a:srgbClr val="000000"/>
                </a:solidFill>
              </a:rPr>
              <a:t>High school students taking a class that earns college credit; </a:t>
            </a:r>
            <a:endParaRPr lang="en-US" dirty="0" smtClean="0">
              <a:solidFill>
                <a:srgbClr val="000000"/>
              </a:solidFill>
            </a:endParaRPr>
          </a:p>
          <a:p>
            <a:pPr marL="274320" lvl="1" indent="0">
              <a:buNone/>
            </a:pPr>
            <a:r>
              <a:rPr lang="en-US" dirty="0">
                <a:solidFill>
                  <a:srgbClr val="000000"/>
                </a:solidFill>
              </a:rPr>
              <a:t>	</a:t>
            </a:r>
            <a:r>
              <a:rPr lang="en-US" dirty="0" smtClean="0">
                <a:solidFill>
                  <a:srgbClr val="000000"/>
                </a:solidFill>
              </a:rPr>
              <a:t>			AND</a:t>
            </a:r>
            <a:endParaRPr lang="en-US" dirty="0">
              <a:solidFill>
                <a:srgbClr val="000000"/>
              </a:solidFill>
            </a:endParaRPr>
          </a:p>
          <a:p>
            <a:pPr lvl="1"/>
            <a:r>
              <a:rPr lang="en-US" dirty="0">
                <a:solidFill>
                  <a:srgbClr val="000000"/>
                </a:solidFill>
              </a:rPr>
              <a:t>Are they taking the class at</a:t>
            </a:r>
          </a:p>
          <a:p>
            <a:pPr lvl="2"/>
            <a:r>
              <a:rPr lang="en-US" dirty="0">
                <a:solidFill>
                  <a:srgbClr val="000000"/>
                </a:solidFill>
              </a:rPr>
              <a:t>The high school during the high school day; OR</a:t>
            </a:r>
          </a:p>
          <a:p>
            <a:pPr lvl="2"/>
            <a:r>
              <a:rPr lang="en-US" dirty="0">
                <a:solidFill>
                  <a:srgbClr val="000000"/>
                </a:solidFill>
              </a:rPr>
              <a:t>The high school after the high school day; OR</a:t>
            </a:r>
          </a:p>
          <a:p>
            <a:pPr lvl="2"/>
            <a:r>
              <a:rPr lang="en-US" dirty="0">
                <a:solidFill>
                  <a:srgbClr val="000000"/>
                </a:solidFill>
              </a:rPr>
              <a:t>At the college or a college off-campus site.</a:t>
            </a:r>
          </a:p>
          <a:p>
            <a:pPr marL="0" indent="0">
              <a:buNone/>
            </a:pPr>
            <a:endParaRPr lang="en-US" dirty="0"/>
          </a:p>
        </p:txBody>
      </p:sp>
    </p:spTree>
    <p:extLst>
      <p:ext uri="{BB962C8B-B14F-4D97-AF65-F5344CB8AC3E}">
        <p14:creationId xmlns:p14="http://schemas.microsoft.com/office/powerpoint/2010/main" val="147014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B9899"/>
                </a:solidFill>
              </a:rPr>
              <a:t>College Course Taught on High School Campus DURING HS Day</a:t>
            </a:r>
            <a:endParaRPr lang="en-US" strike="sngStrike" dirty="0">
              <a:solidFill>
                <a:srgbClr val="7B9899"/>
              </a:solidFill>
            </a:endParaRPr>
          </a:p>
        </p:txBody>
      </p:sp>
      <p:sp>
        <p:nvSpPr>
          <p:cNvPr id="3" name="Content Placeholder 2"/>
          <p:cNvSpPr>
            <a:spLocks noGrp="1"/>
          </p:cNvSpPr>
          <p:nvPr>
            <p:ph sz="quarter" idx="1"/>
          </p:nvPr>
        </p:nvSpPr>
        <p:spPr/>
        <p:txBody>
          <a:bodyPr>
            <a:normAutofit/>
          </a:bodyPr>
          <a:lstStyle/>
          <a:p>
            <a:pPr rtl="0" eaLnBrk="1" latinLnBrk="0" hangingPunct="1"/>
            <a:r>
              <a:rPr lang="en-US" sz="3200" kern="1200" dirty="0" smtClean="0">
                <a:effectLst/>
                <a:latin typeface="+mn-lt"/>
                <a:ea typeface="+mn-ea"/>
                <a:cs typeface="+mn-cs"/>
              </a:rPr>
              <a:t>ADA AND/OR FTES can be collected depending on very </a:t>
            </a:r>
            <a:r>
              <a:rPr lang="en-US" sz="3200" dirty="0" smtClean="0"/>
              <a:t>specific regulatory</a:t>
            </a:r>
            <a:r>
              <a:rPr lang="en-US" sz="3200" kern="1200" dirty="0" smtClean="0">
                <a:effectLst/>
                <a:latin typeface="+mn-lt"/>
                <a:ea typeface="+mn-ea"/>
                <a:cs typeface="+mn-cs"/>
              </a:rPr>
              <a:t> </a:t>
            </a:r>
          </a:p>
          <a:p>
            <a:pPr rtl="0" eaLnBrk="1" latinLnBrk="0" hangingPunct="1"/>
            <a:r>
              <a:rPr lang="en-US" sz="3200" kern="1200" dirty="0" smtClean="0">
                <a:effectLst/>
                <a:latin typeface="+mn-lt"/>
                <a:ea typeface="+mn-ea"/>
                <a:cs typeface="+mn-cs"/>
              </a:rPr>
              <a:t>If taught by HS Teacher, teacher must meet applicable college </a:t>
            </a:r>
          </a:p>
          <a:p>
            <a:pPr rtl="0" eaLnBrk="1" latinLnBrk="0" hangingPunct="1"/>
            <a:r>
              <a:rPr lang="en-US" sz="3200" kern="1200" dirty="0" smtClean="0">
                <a:solidFill>
                  <a:schemeClr val="tx1"/>
                </a:solidFill>
                <a:effectLst/>
                <a:latin typeface="+mn-lt"/>
                <a:ea typeface="+mn-ea"/>
                <a:cs typeface="+mn-cs"/>
              </a:rPr>
              <a:t>Holds the highest promise for students</a:t>
            </a:r>
          </a:p>
        </p:txBody>
      </p:sp>
    </p:spTree>
    <p:extLst>
      <p:ext uri="{BB962C8B-B14F-4D97-AF65-F5344CB8AC3E}">
        <p14:creationId xmlns:p14="http://schemas.microsoft.com/office/powerpoint/2010/main" val="38713417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7B9899"/>
                </a:solidFill>
              </a:rPr>
              <a:t>High School Students Taking a College Course Taught on College Campus/Site</a:t>
            </a:r>
            <a:endParaRPr lang="en-US" sz="2400" dirty="0">
              <a:solidFill>
                <a:srgbClr val="7B9899"/>
              </a:solidFill>
            </a:endParaRPr>
          </a:p>
        </p:txBody>
      </p:sp>
      <p:sp>
        <p:nvSpPr>
          <p:cNvPr id="3" name="Content Placeholder 2"/>
          <p:cNvSpPr>
            <a:spLocks noGrp="1"/>
          </p:cNvSpPr>
          <p:nvPr>
            <p:ph sz="quarter" idx="1"/>
          </p:nvPr>
        </p:nvSpPr>
        <p:spPr/>
        <p:txBody>
          <a:bodyPr/>
          <a:lstStyle/>
          <a:p>
            <a:pPr rtl="0" eaLnBrk="1" latinLnBrk="0" hangingPunct="1"/>
            <a:r>
              <a:rPr lang="en-US" sz="2900" kern="1200" dirty="0" smtClean="0">
                <a:solidFill>
                  <a:schemeClr val="tx1"/>
                </a:solidFill>
                <a:effectLst/>
                <a:latin typeface="+mn-lt"/>
                <a:ea typeface="+mn-ea"/>
                <a:cs typeface="+mn-cs"/>
              </a:rPr>
              <a:t>FTES is collected from college (not ADA)</a:t>
            </a:r>
            <a:endParaRPr lang="en-US" sz="2900" dirty="0" smtClean="0">
              <a:effectLst/>
            </a:endParaRPr>
          </a:p>
          <a:p>
            <a:pPr rtl="0" eaLnBrk="1" latinLnBrk="0" hangingPunct="1"/>
            <a:r>
              <a:rPr lang="en-US" sz="2900" kern="1200" dirty="0" smtClean="0">
                <a:solidFill>
                  <a:schemeClr val="tx1"/>
                </a:solidFill>
                <a:effectLst/>
                <a:latin typeface="+mn-lt"/>
                <a:ea typeface="+mn-ea"/>
                <a:cs typeface="+mn-cs"/>
              </a:rPr>
              <a:t>Students earn college credit</a:t>
            </a:r>
            <a:endParaRPr lang="en-US" strike="sngStrike" dirty="0" smtClean="0">
              <a:effectLst/>
            </a:endParaRPr>
          </a:p>
          <a:p>
            <a:r>
              <a:rPr lang="en-US" sz="2900" kern="1200" dirty="0" smtClean="0">
                <a:solidFill>
                  <a:schemeClr val="tx1"/>
                </a:solidFill>
                <a:effectLst/>
                <a:latin typeface="+mn-lt"/>
                <a:ea typeface="+mn-ea"/>
                <a:cs typeface="+mn-cs"/>
              </a:rPr>
              <a:t>More</a:t>
            </a:r>
            <a:r>
              <a:rPr lang="en-US" sz="2900" kern="1200" baseline="0" dirty="0" smtClean="0">
                <a:solidFill>
                  <a:schemeClr val="tx1"/>
                </a:solidFill>
                <a:effectLst/>
                <a:latin typeface="+mn-lt"/>
                <a:ea typeface="+mn-ea"/>
                <a:cs typeface="+mn-cs"/>
              </a:rPr>
              <a:t> commonly</a:t>
            </a:r>
            <a:r>
              <a:rPr lang="en-US" sz="2900" kern="1200" dirty="0" smtClean="0">
                <a:solidFill>
                  <a:schemeClr val="tx1"/>
                </a:solidFill>
                <a:effectLst/>
                <a:latin typeface="+mn-lt"/>
                <a:ea typeface="+mn-ea"/>
                <a:cs typeface="+mn-cs"/>
              </a:rPr>
              <a:t> used</a:t>
            </a:r>
            <a:endParaRPr lang="en-US" strike="sngStrike" dirty="0" smtClean="0"/>
          </a:p>
        </p:txBody>
      </p:sp>
    </p:spTree>
    <p:extLst>
      <p:ext uri="{BB962C8B-B14F-4D97-AF65-F5344CB8AC3E}">
        <p14:creationId xmlns:p14="http://schemas.microsoft.com/office/powerpoint/2010/main" val="36270354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B9899"/>
                </a:solidFill>
              </a:rPr>
              <a:t>Dual/Concurrent Enrollment</a:t>
            </a:r>
            <a:endParaRPr lang="en-US" dirty="0">
              <a:solidFill>
                <a:srgbClr val="7B9899"/>
              </a:solidFill>
            </a:endParaRPr>
          </a:p>
        </p:txBody>
      </p:sp>
      <p:sp>
        <p:nvSpPr>
          <p:cNvPr id="3" name="Content Placeholder 2"/>
          <p:cNvSpPr>
            <a:spLocks noGrp="1"/>
          </p:cNvSpPr>
          <p:nvPr>
            <p:ph sz="quarter" idx="1"/>
          </p:nvPr>
        </p:nvSpPr>
        <p:spPr/>
        <p:txBody>
          <a:bodyPr/>
          <a:lstStyle/>
          <a:p>
            <a:r>
              <a:rPr lang="en-US" dirty="0" smtClean="0"/>
              <a:t>Key to Remember</a:t>
            </a:r>
          </a:p>
          <a:p>
            <a:pPr lvl="1"/>
            <a:r>
              <a:rPr lang="en-US" dirty="0" smtClean="0"/>
              <a:t>There are many nuances in the methods and protocols used for High School Students to take College Classes</a:t>
            </a:r>
          </a:p>
          <a:p>
            <a:pPr lvl="1"/>
            <a:r>
              <a:rPr lang="en-US" dirty="0" smtClean="0"/>
              <a:t>There are regulatory requirements for EACH method that need to be followed</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B6A5FA-AEDC-493D-A38F-607DB1F38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Civic.thmx</Template>
  <TotalTime>0</TotalTime>
  <Words>1577</Words>
  <Application>Microsoft Macintosh PowerPoint</Application>
  <PresentationFormat>On-screen Show (4:3)</PresentationFormat>
  <Paragraphs>208</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Dual Enrollment and Curricular Implications</vt:lpstr>
      <vt:lpstr>Session Outline</vt:lpstr>
      <vt:lpstr>What is  Dual Enrollment?  Concurrent Enrollment??</vt:lpstr>
      <vt:lpstr>Articulation of a High School Course</vt:lpstr>
      <vt:lpstr>What is  Dual Enrollment? Concurrent Enrollment??</vt:lpstr>
      <vt:lpstr>What is  Dual Enrollment? Concurrent Enrollment??</vt:lpstr>
      <vt:lpstr>College Course Taught on High School Campus DURING HS Day</vt:lpstr>
      <vt:lpstr>High School Students Taking a College Course Taught on College Campus/Site</vt:lpstr>
      <vt:lpstr>Dual/Concurrent Enrollment</vt:lpstr>
      <vt:lpstr>Regulatory Framework – Ed Code</vt:lpstr>
      <vt:lpstr>A Brief History of Dual Enrollment</vt:lpstr>
      <vt:lpstr>Dual Enrollment – Benefits for Students</vt:lpstr>
      <vt:lpstr>Dual Enrollment – Current Challenges</vt:lpstr>
      <vt:lpstr>First Legislation</vt:lpstr>
      <vt:lpstr>New Legislation – AB 288</vt:lpstr>
      <vt:lpstr>New Legislation – AB 288</vt:lpstr>
      <vt:lpstr>New Legislation – AB 288</vt:lpstr>
      <vt:lpstr>Other Barriers and Resources</vt:lpstr>
      <vt:lpstr>Dual Enrollment Toolkit</vt:lpstr>
      <vt:lpstr>Considerations for Local Curriculum Committees</vt:lpstr>
      <vt:lpstr>Considerations for Local Senates</vt:lpstr>
      <vt:lpstr>Considerations for Local Administration</vt:lpstr>
      <vt:lpstr>Resources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presentation for college course (paper and pencil design)</dc:title>
  <dc:creator/>
  <cp:lastModifiedBy/>
  <cp:revision>1</cp:revision>
  <dcterms:created xsi:type="dcterms:W3CDTF">2015-07-09T03:36:59Z</dcterms:created>
  <dcterms:modified xsi:type="dcterms:W3CDTF">2015-07-10T15:44:49Z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