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4"/>
  </p:notesMasterIdLst>
  <p:sldIdLst>
    <p:sldId id="256" r:id="rId3"/>
    <p:sldId id="257" r:id="rId4"/>
    <p:sldId id="28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jeCQtqMVM+JzxzUnBg+zn2B0Qp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D28E6BE-4A31-4E3F-AABD-E5F6015C1575}">
  <a:tblStyle styleId="{DD28E6BE-4A31-4E3F-AABD-E5F6015C15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70" d="100"/>
          <a:sy n="70" d="100"/>
        </p:scale>
        <p:origin x="-22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9" Type="http://customschemas.google.com/relationships/presentationmetadata" Target="metadata"/><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33024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cf3f14942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cf3f14942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5cf3f14942_0_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cf3f14942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cf3f14942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5cf3f14942_0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cf3f14942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cf3f14942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5cf3f14942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d0e70246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d0e70246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5d0e70246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cf3f14942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cf3f14942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5cf3f14942_0_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cf3f14942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cf3f14942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5cf3f14942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cf3f14942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5cf3f14942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5cf3f14942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cf3f14942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5cf3f14942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5cf3f14942_0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cf3f14942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5cf3f14942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5cf3f14942_0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cf3f14942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5cf3f1494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5cf3f14942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d0bc9a6d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d0bc9a6d7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5d0bc9a6d7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cf3f14942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5cf3f14942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5cf3f14942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cf3f14942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5cf3f1494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5cf3f14942_0_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cf3f14942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5cf3f14942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5cf3f14942_0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cfd735dd1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cfd735dd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d0bc9a6d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d0bc9a6d7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5d0bc9a6d7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d0bc9a6d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d0bc9a6d7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5d0bc9a6d7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cf3f1494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cf3f14942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5cf3f14942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cf3f14942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cf3f14942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5cf3f14942_0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8"/>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8"/>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sp>
        <p:nvSpPr>
          <p:cNvPr id="20" name="Google Shape;20;p2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23" name="Google Shape;23;p28"/>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3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8"/>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8"/>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3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5cfd735dd1_0_8"/>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6" name="Google Shape;96;g5cfd735dd1_0_8"/>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7" name="Google Shape;97;g5cfd735dd1_0_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g5cfd735dd1_0_1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0" name="Google Shape;100;g5cfd735dd1_0_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1"/>
        <p:cNvGrpSpPr/>
        <p:nvPr/>
      </p:nvGrpSpPr>
      <p:grpSpPr>
        <a:xfrm>
          <a:off x="0" y="0"/>
          <a:ext cx="0" cy="0"/>
          <a:chOff x="0" y="0"/>
          <a:chExt cx="0" cy="0"/>
        </a:xfrm>
      </p:grpSpPr>
      <p:sp>
        <p:nvSpPr>
          <p:cNvPr id="102" name="Google Shape;102;g5cfd735dd1_0_1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g5cfd735dd1_0_1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4" name="Google Shape;104;g5cfd735dd1_0_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5"/>
        <p:cNvGrpSpPr/>
        <p:nvPr/>
      </p:nvGrpSpPr>
      <p:grpSpPr>
        <a:xfrm>
          <a:off x="0" y="0"/>
          <a:ext cx="0" cy="0"/>
          <a:chOff x="0" y="0"/>
          <a:chExt cx="0" cy="0"/>
        </a:xfrm>
      </p:grpSpPr>
      <p:sp>
        <p:nvSpPr>
          <p:cNvPr id="106" name="Google Shape;106;g5cfd735dd1_0_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g5cfd735dd1_0_19"/>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8" name="Google Shape;108;g5cfd735dd1_0_19"/>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9" name="Google Shape;109;g5cfd735dd1_0_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g5cfd735dd1_0_2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 name="Google Shape;112;g5cfd735dd1_0_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Google Shape;114;g5cfd735dd1_0_2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5" name="Google Shape;115;g5cfd735dd1_0_2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6" name="Google Shape;116;g5cfd735dd1_0_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7"/>
        <p:cNvGrpSpPr/>
        <p:nvPr/>
      </p:nvGrpSpPr>
      <p:grpSpPr>
        <a:xfrm>
          <a:off x="0" y="0"/>
          <a:ext cx="0" cy="0"/>
          <a:chOff x="0" y="0"/>
          <a:chExt cx="0" cy="0"/>
        </a:xfrm>
      </p:grpSpPr>
      <p:sp>
        <p:nvSpPr>
          <p:cNvPr id="118" name="Google Shape;118;g5cfd735dd1_0_31"/>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9" name="Google Shape;119;g5cfd735dd1_0_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0"/>
        <p:cNvGrpSpPr/>
        <p:nvPr/>
      </p:nvGrpSpPr>
      <p:grpSpPr>
        <a:xfrm>
          <a:off x="0" y="0"/>
          <a:ext cx="0" cy="0"/>
          <a:chOff x="0" y="0"/>
          <a:chExt cx="0" cy="0"/>
        </a:xfrm>
      </p:grpSpPr>
      <p:sp>
        <p:nvSpPr>
          <p:cNvPr id="121" name="Google Shape;121;g5cfd735dd1_0_34"/>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g5cfd735dd1_0_34"/>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3" name="Google Shape;123;g5cfd735dd1_0_34"/>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 name="Google Shape;124;g5cfd735dd1_0_34"/>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5" name="Google Shape;125;g5cfd735dd1_0_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2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Google Shape;127;g5cfd735dd1_0_4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28" name="Google Shape;128;g5cfd735dd1_0_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
        <p:cNvGrpSpPr/>
        <p:nvPr/>
      </p:nvGrpSpPr>
      <p:grpSpPr>
        <a:xfrm>
          <a:off x="0" y="0"/>
          <a:ext cx="0" cy="0"/>
          <a:chOff x="0" y="0"/>
          <a:chExt cx="0" cy="0"/>
        </a:xfrm>
      </p:grpSpPr>
      <p:sp>
        <p:nvSpPr>
          <p:cNvPr id="130" name="Google Shape;130;g5cfd735dd1_0_43"/>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1" name="Google Shape;131;g5cfd735dd1_0_43"/>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32" name="Google Shape;132;g5cfd735dd1_0_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g5cfd735dd1_0_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g5cfd735dd1_0_49"/>
          <p:cNvSpPr txBox="1">
            <a:spLocks noGrp="1"/>
          </p:cNvSpPr>
          <p:nvPr>
            <p:ph type="title"/>
          </p:nvPr>
        </p:nvSpPr>
        <p:spPr>
          <a:xfrm>
            <a:off x="457200" y="533400"/>
            <a:ext cx="8229600" cy="990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7" name="Google Shape;137;g5cfd735dd1_0_49"/>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1600"/>
              </a:spcBef>
              <a:spcAft>
                <a:spcPts val="0"/>
              </a:spcAft>
              <a:buSzPts val="1530"/>
              <a:buChar char="○"/>
              <a:defRPr/>
            </a:lvl2pPr>
            <a:lvl3pPr marL="1371600" lvl="2" indent="-331469" algn="l" rtl="0">
              <a:spcBef>
                <a:spcPts val="1600"/>
              </a:spcBef>
              <a:spcAft>
                <a:spcPts val="0"/>
              </a:spcAft>
              <a:buSzPts val="1620"/>
              <a:buChar char="■"/>
              <a:defRPr/>
            </a:lvl3pPr>
            <a:lvl4pPr marL="1828800" lvl="3" indent="-342900" algn="l" rtl="0">
              <a:spcBef>
                <a:spcPts val="1600"/>
              </a:spcBef>
              <a:spcAft>
                <a:spcPts val="0"/>
              </a:spcAft>
              <a:buSzPts val="1800"/>
              <a:buChar char="●"/>
              <a:defRPr/>
            </a:lvl4pPr>
            <a:lvl5pPr marL="2286000" lvl="4" indent="-342900" algn="l" rtl="0">
              <a:spcBef>
                <a:spcPts val="1600"/>
              </a:spcBef>
              <a:spcAft>
                <a:spcPts val="0"/>
              </a:spcAft>
              <a:buSzPts val="1800"/>
              <a:buChar char="○"/>
              <a:defRPr/>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138" name="Google Shape;138;g5cfd735dd1_0_49"/>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1800"/>
              <a:buChar char="●"/>
              <a:defRPr/>
            </a:lvl1pPr>
            <a:lvl2pPr lvl="1" algn="l" rtl="0">
              <a:lnSpc>
                <a:spcPct val="100000"/>
              </a:lnSpc>
              <a:spcBef>
                <a:spcPts val="0"/>
              </a:spcBef>
              <a:spcAft>
                <a:spcPts val="0"/>
              </a:spcAft>
              <a:buClr>
                <a:srgbClr val="292934"/>
              </a:buClr>
              <a:buSzPts val="1800"/>
              <a:buChar char="○"/>
              <a:defRPr/>
            </a:lvl2pPr>
            <a:lvl3pPr lvl="2" algn="l" rtl="0">
              <a:lnSpc>
                <a:spcPct val="100000"/>
              </a:lnSpc>
              <a:spcBef>
                <a:spcPts val="0"/>
              </a:spcBef>
              <a:spcAft>
                <a:spcPts val="0"/>
              </a:spcAft>
              <a:buClr>
                <a:srgbClr val="292934"/>
              </a:buClr>
              <a:buSzPts val="1800"/>
              <a:buChar char="■"/>
              <a:defRPr/>
            </a:lvl3pPr>
            <a:lvl4pPr lvl="3" algn="l" rtl="0">
              <a:lnSpc>
                <a:spcPct val="100000"/>
              </a:lnSpc>
              <a:spcBef>
                <a:spcPts val="0"/>
              </a:spcBef>
              <a:spcAft>
                <a:spcPts val="0"/>
              </a:spcAft>
              <a:buClr>
                <a:srgbClr val="292934"/>
              </a:buClr>
              <a:buSzPts val="1800"/>
              <a:buChar char="●"/>
              <a:defRPr/>
            </a:lvl4pPr>
            <a:lvl5pPr lvl="4" algn="l" rtl="0">
              <a:lnSpc>
                <a:spcPct val="100000"/>
              </a:lnSpc>
              <a:spcBef>
                <a:spcPts val="0"/>
              </a:spcBef>
              <a:spcAft>
                <a:spcPts val="0"/>
              </a:spcAft>
              <a:buClr>
                <a:srgbClr val="292934"/>
              </a:buClr>
              <a:buSzPts val="1800"/>
              <a:buChar char="○"/>
              <a:defRPr/>
            </a:lvl5pPr>
            <a:lvl6pPr lvl="5" algn="l" rtl="0">
              <a:lnSpc>
                <a:spcPct val="100000"/>
              </a:lnSpc>
              <a:spcBef>
                <a:spcPts val="0"/>
              </a:spcBef>
              <a:spcAft>
                <a:spcPts val="0"/>
              </a:spcAft>
              <a:buClr>
                <a:srgbClr val="292934"/>
              </a:buClr>
              <a:buSzPts val="1800"/>
              <a:buChar char="■"/>
              <a:defRPr/>
            </a:lvl6pPr>
            <a:lvl7pPr lvl="6" algn="l" rtl="0">
              <a:lnSpc>
                <a:spcPct val="100000"/>
              </a:lnSpc>
              <a:spcBef>
                <a:spcPts val="0"/>
              </a:spcBef>
              <a:spcAft>
                <a:spcPts val="0"/>
              </a:spcAft>
              <a:buClr>
                <a:srgbClr val="292934"/>
              </a:buClr>
              <a:buSzPts val="1800"/>
              <a:buChar char="●"/>
              <a:defRPr/>
            </a:lvl7pPr>
            <a:lvl8pPr lvl="7" algn="l" rtl="0">
              <a:lnSpc>
                <a:spcPct val="100000"/>
              </a:lnSpc>
              <a:spcBef>
                <a:spcPts val="0"/>
              </a:spcBef>
              <a:spcAft>
                <a:spcPts val="0"/>
              </a:spcAft>
              <a:buClr>
                <a:srgbClr val="292934"/>
              </a:buClr>
              <a:buSzPts val="1800"/>
              <a:buChar char="○"/>
              <a:defRPr/>
            </a:lvl8pPr>
            <a:lvl9pPr lvl="8" algn="l" rtl="0">
              <a:lnSpc>
                <a:spcPct val="100000"/>
              </a:lnSpc>
              <a:spcBef>
                <a:spcPts val="0"/>
              </a:spcBef>
              <a:spcAft>
                <a:spcPts val="0"/>
              </a:spcAft>
              <a:buClr>
                <a:srgbClr val="292934"/>
              </a:buClr>
              <a:buSzPts val="1800"/>
              <a:buChar char="■"/>
              <a:defRPr/>
            </a:lvl9pPr>
          </a:lstStyle>
          <a:p>
            <a:endParaRPr/>
          </a:p>
        </p:txBody>
      </p:sp>
      <p:sp>
        <p:nvSpPr>
          <p:cNvPr id="139" name="Google Shape;139;g5cfd735dd1_0_49"/>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FFFFFF"/>
              </a:buClr>
              <a:buSzPts val="1800"/>
              <a:buChar char="●"/>
              <a:defRPr/>
            </a:lvl1pPr>
            <a:lvl2pPr lvl="1" algn="l" rtl="0">
              <a:lnSpc>
                <a:spcPct val="100000"/>
              </a:lnSpc>
              <a:spcBef>
                <a:spcPts val="0"/>
              </a:spcBef>
              <a:spcAft>
                <a:spcPts val="0"/>
              </a:spcAft>
              <a:buClr>
                <a:srgbClr val="292934"/>
              </a:buClr>
              <a:buSzPts val="1800"/>
              <a:buChar char="○"/>
              <a:defRPr/>
            </a:lvl2pPr>
            <a:lvl3pPr lvl="2" algn="l" rtl="0">
              <a:lnSpc>
                <a:spcPct val="100000"/>
              </a:lnSpc>
              <a:spcBef>
                <a:spcPts val="0"/>
              </a:spcBef>
              <a:spcAft>
                <a:spcPts val="0"/>
              </a:spcAft>
              <a:buClr>
                <a:srgbClr val="292934"/>
              </a:buClr>
              <a:buSzPts val="1800"/>
              <a:buChar char="■"/>
              <a:defRPr/>
            </a:lvl3pPr>
            <a:lvl4pPr lvl="3" algn="l" rtl="0">
              <a:lnSpc>
                <a:spcPct val="100000"/>
              </a:lnSpc>
              <a:spcBef>
                <a:spcPts val="0"/>
              </a:spcBef>
              <a:spcAft>
                <a:spcPts val="0"/>
              </a:spcAft>
              <a:buClr>
                <a:srgbClr val="292934"/>
              </a:buClr>
              <a:buSzPts val="1800"/>
              <a:buChar char="●"/>
              <a:defRPr/>
            </a:lvl4pPr>
            <a:lvl5pPr lvl="4" algn="l" rtl="0">
              <a:lnSpc>
                <a:spcPct val="100000"/>
              </a:lnSpc>
              <a:spcBef>
                <a:spcPts val="0"/>
              </a:spcBef>
              <a:spcAft>
                <a:spcPts val="0"/>
              </a:spcAft>
              <a:buClr>
                <a:srgbClr val="292934"/>
              </a:buClr>
              <a:buSzPts val="1800"/>
              <a:buChar char="○"/>
              <a:defRPr/>
            </a:lvl5pPr>
            <a:lvl6pPr lvl="5" algn="l" rtl="0">
              <a:lnSpc>
                <a:spcPct val="100000"/>
              </a:lnSpc>
              <a:spcBef>
                <a:spcPts val="0"/>
              </a:spcBef>
              <a:spcAft>
                <a:spcPts val="0"/>
              </a:spcAft>
              <a:buClr>
                <a:srgbClr val="292934"/>
              </a:buClr>
              <a:buSzPts val="1800"/>
              <a:buChar char="■"/>
              <a:defRPr/>
            </a:lvl6pPr>
            <a:lvl7pPr lvl="6" algn="l" rtl="0">
              <a:lnSpc>
                <a:spcPct val="100000"/>
              </a:lnSpc>
              <a:spcBef>
                <a:spcPts val="0"/>
              </a:spcBef>
              <a:spcAft>
                <a:spcPts val="0"/>
              </a:spcAft>
              <a:buClr>
                <a:srgbClr val="292934"/>
              </a:buClr>
              <a:buSzPts val="1800"/>
              <a:buChar char="●"/>
              <a:defRPr/>
            </a:lvl7pPr>
            <a:lvl8pPr lvl="7" algn="l" rtl="0">
              <a:lnSpc>
                <a:spcPct val="100000"/>
              </a:lnSpc>
              <a:spcBef>
                <a:spcPts val="0"/>
              </a:spcBef>
              <a:spcAft>
                <a:spcPts val="0"/>
              </a:spcAft>
              <a:buClr>
                <a:srgbClr val="292934"/>
              </a:buClr>
              <a:buSzPts val="1800"/>
              <a:buChar char="○"/>
              <a:defRPr/>
            </a:lvl8pPr>
            <a:lvl9pPr lvl="8" algn="l" rtl="0">
              <a:lnSpc>
                <a:spcPct val="100000"/>
              </a:lnSpc>
              <a:spcBef>
                <a:spcPts val="0"/>
              </a:spcBef>
              <a:spcAft>
                <a:spcPts val="0"/>
              </a:spcAft>
              <a:buClr>
                <a:srgbClr val="292934"/>
              </a:buClr>
              <a:buSzPts val="1800"/>
              <a:buChar char="■"/>
              <a:defRPr/>
            </a:lvl9pPr>
          </a:lstStyle>
          <a:p>
            <a:endParaRPr/>
          </a:p>
        </p:txBody>
      </p:sp>
      <p:sp>
        <p:nvSpPr>
          <p:cNvPr id="140" name="Google Shape;140;g5cfd735dd1_0_49"/>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lnSpc>
                <a:spcPct val="100000"/>
              </a:lnSpc>
              <a:spcBef>
                <a:spcPts val="0"/>
              </a:spcBef>
              <a:spcAft>
                <a:spcPts val="0"/>
              </a:spcAft>
              <a:buClr>
                <a:srgbClr val="FFFFFF"/>
              </a:buClr>
              <a:buSzPts val="1400"/>
              <a:buFont typeface="Arial"/>
              <a:buNone/>
              <a:defRPr/>
            </a:lvl1pPr>
            <a:lvl2pPr marL="0" lvl="1" indent="0" algn="l" rtl="0">
              <a:lnSpc>
                <a:spcPct val="100000"/>
              </a:lnSpc>
              <a:spcBef>
                <a:spcPts val="0"/>
              </a:spcBef>
              <a:spcAft>
                <a:spcPts val="0"/>
              </a:spcAft>
              <a:buClr>
                <a:srgbClr val="FFFFFF"/>
              </a:buClr>
              <a:buSzPts val="1400"/>
              <a:buFont typeface="Arial"/>
              <a:buNone/>
              <a:defRPr/>
            </a:lvl2pPr>
            <a:lvl3pPr marL="0" lvl="2" indent="0" algn="l" rtl="0">
              <a:lnSpc>
                <a:spcPct val="100000"/>
              </a:lnSpc>
              <a:spcBef>
                <a:spcPts val="0"/>
              </a:spcBef>
              <a:spcAft>
                <a:spcPts val="0"/>
              </a:spcAft>
              <a:buClr>
                <a:srgbClr val="FFFFFF"/>
              </a:buClr>
              <a:buSzPts val="1400"/>
              <a:buFont typeface="Arial"/>
              <a:buNone/>
              <a:defRPr/>
            </a:lvl3pPr>
            <a:lvl4pPr marL="0" lvl="3" indent="0" algn="l" rtl="0">
              <a:lnSpc>
                <a:spcPct val="100000"/>
              </a:lnSpc>
              <a:spcBef>
                <a:spcPts val="0"/>
              </a:spcBef>
              <a:spcAft>
                <a:spcPts val="0"/>
              </a:spcAft>
              <a:buClr>
                <a:srgbClr val="FFFFFF"/>
              </a:buClr>
              <a:buSzPts val="1400"/>
              <a:buFont typeface="Arial"/>
              <a:buNone/>
              <a:defRPr/>
            </a:lvl4pPr>
            <a:lvl5pPr marL="0" lvl="4" indent="0" algn="l" rtl="0">
              <a:lnSpc>
                <a:spcPct val="100000"/>
              </a:lnSpc>
              <a:spcBef>
                <a:spcPts val="0"/>
              </a:spcBef>
              <a:spcAft>
                <a:spcPts val="0"/>
              </a:spcAft>
              <a:buClr>
                <a:srgbClr val="FFFFFF"/>
              </a:buClr>
              <a:buSzPts val="1400"/>
              <a:buFont typeface="Arial"/>
              <a:buNone/>
              <a:defRPr/>
            </a:lvl5pPr>
            <a:lvl6pPr marL="0" lvl="5" indent="0" algn="l" rtl="0">
              <a:lnSpc>
                <a:spcPct val="100000"/>
              </a:lnSpc>
              <a:spcBef>
                <a:spcPts val="0"/>
              </a:spcBef>
              <a:spcAft>
                <a:spcPts val="0"/>
              </a:spcAft>
              <a:buClr>
                <a:srgbClr val="FFFFFF"/>
              </a:buClr>
              <a:buSzPts val="1400"/>
              <a:buFont typeface="Arial"/>
              <a:buNone/>
              <a:defRPr/>
            </a:lvl6pPr>
            <a:lvl7pPr marL="0" lvl="6" indent="0" algn="l" rtl="0">
              <a:lnSpc>
                <a:spcPct val="100000"/>
              </a:lnSpc>
              <a:spcBef>
                <a:spcPts val="0"/>
              </a:spcBef>
              <a:spcAft>
                <a:spcPts val="0"/>
              </a:spcAft>
              <a:buClr>
                <a:srgbClr val="FFFFFF"/>
              </a:buClr>
              <a:buSzPts val="1400"/>
              <a:buFont typeface="Arial"/>
              <a:buNone/>
              <a:defRPr/>
            </a:lvl7pPr>
            <a:lvl8pPr marL="0" lvl="7" indent="0" algn="l" rtl="0">
              <a:lnSpc>
                <a:spcPct val="100000"/>
              </a:lnSpc>
              <a:spcBef>
                <a:spcPts val="0"/>
              </a:spcBef>
              <a:spcAft>
                <a:spcPts val="0"/>
              </a:spcAft>
              <a:buClr>
                <a:srgbClr val="FFFFFF"/>
              </a:buClr>
              <a:buSzPts val="1400"/>
              <a:buFont typeface="Arial"/>
              <a:buNone/>
              <a:defRPr/>
            </a:lvl8pPr>
            <a:lvl9pPr marL="0" lvl="8" indent="0" algn="l" rtl="0">
              <a:lnSpc>
                <a:spcPct val="100000"/>
              </a:lnSpc>
              <a:spcBef>
                <a:spcPts val="0"/>
              </a:spcBef>
              <a:spcAft>
                <a:spcPts val="0"/>
              </a:spcAft>
              <a:buClr>
                <a:srgbClr val="FFFFFF"/>
              </a:buClr>
              <a:buSzPts val="14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0"/>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3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5"/>
        <p:cNvGrpSpPr/>
        <p:nvPr/>
      </p:nvGrpSpPr>
      <p:grpSpPr>
        <a:xfrm>
          <a:off x="0" y="0"/>
          <a:ext cx="0" cy="0"/>
          <a:chOff x="0" y="0"/>
          <a:chExt cx="0" cy="0"/>
        </a:xfrm>
      </p:grpSpPr>
      <p:sp>
        <p:nvSpPr>
          <p:cNvPr id="36" name="Google Shape;36;p31"/>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1"/>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38" name="Google Shape;38;p3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41" name="Google Shape;41;p31"/>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3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2"/>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5" name="Google Shape;45;p32"/>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6" name="Google Shape;46;p3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2" name="Google Shape;52;p33"/>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3" name="Google Shape;53;p33"/>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4" name="Google Shape;54;p33"/>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5" name="Google Shape;55;p3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58" name="Google Shape;58;p33"/>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5"/>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5"/>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35"/>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3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70" name="Google Shape;70;p35"/>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6"/>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6"/>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36"/>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3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27"/>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2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0"/>
        <p:cNvGrpSpPr/>
        <p:nvPr/>
      </p:nvGrpSpPr>
      <p:grpSpPr>
        <a:xfrm>
          <a:off x="0" y="0"/>
          <a:ext cx="0" cy="0"/>
          <a:chOff x="0" y="0"/>
          <a:chExt cx="0" cy="0"/>
        </a:xfrm>
      </p:grpSpPr>
      <p:sp>
        <p:nvSpPr>
          <p:cNvPr id="91" name="Google Shape;91;g5cfd735dd1_0_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2" name="Google Shape;92;g5cfd735dd1_0_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3" name="Google Shape;93;g5cfd735dd1_0_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govt.westlaw.com/calregs/Document/I83E8E9A0B6CB11DFB199EEE3FF08959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136350" y="1800425"/>
            <a:ext cx="8871300" cy="2700300"/>
          </a:xfrm>
          <a:prstGeom prst="rect">
            <a:avLst/>
          </a:prstGeom>
          <a:solidFill>
            <a:srgbClr val="EDE9E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 sz="4800" b="1">
                <a:solidFill>
                  <a:schemeClr val="dk1"/>
                </a:solidFill>
              </a:rPr>
              <a:t>Effective Practices</a:t>
            </a:r>
            <a:endParaRPr sz="4800" b="1">
              <a:solidFill>
                <a:schemeClr val="dk1"/>
              </a:solidFill>
            </a:endParaRPr>
          </a:p>
          <a:p>
            <a:pPr marL="0" lvl="0" indent="0" algn="ctr" rtl="0">
              <a:spcBef>
                <a:spcPts val="0"/>
              </a:spcBef>
              <a:spcAft>
                <a:spcPts val="0"/>
              </a:spcAft>
              <a:buClr>
                <a:schemeClr val="dk1"/>
              </a:buClr>
              <a:buSzPts val="1100"/>
              <a:buFont typeface="Arial"/>
              <a:buNone/>
            </a:pPr>
            <a:r>
              <a:rPr lang="en" sz="4800" b="1">
                <a:solidFill>
                  <a:schemeClr val="dk1"/>
                </a:solidFill>
              </a:rPr>
              <a:t>for Training your</a:t>
            </a:r>
            <a:endParaRPr sz="4800" b="1">
              <a:solidFill>
                <a:schemeClr val="dk1"/>
              </a:solidFill>
            </a:endParaRPr>
          </a:p>
          <a:p>
            <a:pPr marL="0" lvl="0" indent="0" algn="ctr" rtl="0">
              <a:spcBef>
                <a:spcPts val="0"/>
              </a:spcBef>
              <a:spcAft>
                <a:spcPts val="0"/>
              </a:spcAft>
              <a:buClr>
                <a:schemeClr val="dk1"/>
              </a:buClr>
              <a:buSzPts val="1100"/>
              <a:buFont typeface="Arial"/>
              <a:buNone/>
            </a:pPr>
            <a:r>
              <a:rPr lang="en" sz="4800" b="1">
                <a:solidFill>
                  <a:schemeClr val="dk1"/>
                </a:solidFill>
              </a:rPr>
              <a:t>Curriculum Committee</a:t>
            </a:r>
            <a:endParaRPr sz="4000" b="1">
              <a:latin typeface="Calibri"/>
              <a:ea typeface="Calibri"/>
              <a:cs typeface="Calibri"/>
              <a:sym typeface="Calibri"/>
            </a:endParaRPr>
          </a:p>
        </p:txBody>
      </p:sp>
      <p:sp>
        <p:nvSpPr>
          <p:cNvPr id="147" name="Google Shape;147;p1"/>
          <p:cNvSpPr txBox="1">
            <a:spLocks noGrp="1"/>
          </p:cNvSpPr>
          <p:nvPr>
            <p:ph type="subTitle" idx="1"/>
          </p:nvPr>
        </p:nvSpPr>
        <p:spPr>
          <a:xfrm>
            <a:off x="685800" y="4305300"/>
            <a:ext cx="8312426" cy="20955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1318"/>
              <a:buNone/>
            </a:pPr>
            <a:endParaRPr sz="1550">
              <a:latin typeface="Arial"/>
              <a:ea typeface="Arial"/>
              <a:cs typeface="Arial"/>
              <a:sym typeface="Arial"/>
            </a:endParaRPr>
          </a:p>
          <a:p>
            <a:pPr marL="0" lvl="0" indent="0" algn="ctr" rtl="0">
              <a:lnSpc>
                <a:spcPct val="80000"/>
              </a:lnSpc>
              <a:spcBef>
                <a:spcPts val="310"/>
              </a:spcBef>
              <a:spcAft>
                <a:spcPts val="0"/>
              </a:spcAft>
              <a:buSzPts val="1318"/>
              <a:buNone/>
            </a:pPr>
            <a:endParaRPr sz="1550">
              <a:latin typeface="Arial"/>
              <a:ea typeface="Arial"/>
              <a:cs typeface="Arial"/>
              <a:sym typeface="Arial"/>
            </a:endParaRPr>
          </a:p>
          <a:p>
            <a:pPr marL="0" lvl="0" indent="0" algn="ctr" rtl="0">
              <a:lnSpc>
                <a:spcPct val="80000"/>
              </a:lnSpc>
              <a:spcBef>
                <a:spcPts val="434"/>
              </a:spcBef>
              <a:spcAft>
                <a:spcPts val="0"/>
              </a:spcAft>
              <a:buSzPts val="1845"/>
              <a:buNone/>
            </a:pPr>
            <a:r>
              <a:rPr lang="en" sz="2170">
                <a:solidFill>
                  <a:schemeClr val="dk1"/>
                </a:solidFill>
              </a:rPr>
              <a:t>Michelle Hillman</a:t>
            </a:r>
            <a:r>
              <a:rPr lang="en" sz="2170">
                <a:solidFill>
                  <a:schemeClr val="dk1"/>
                </a:solidFill>
                <a:latin typeface="Arial"/>
                <a:ea typeface="Arial"/>
                <a:cs typeface="Arial"/>
                <a:sym typeface="Arial"/>
              </a:rPr>
              <a:t>, </a:t>
            </a:r>
            <a:r>
              <a:rPr lang="en" sz="2170">
                <a:solidFill>
                  <a:schemeClr val="dk1"/>
                </a:solidFill>
              </a:rPr>
              <a:t>Long Beach City</a:t>
            </a:r>
            <a:r>
              <a:rPr lang="en" sz="2170">
                <a:solidFill>
                  <a:schemeClr val="dk1"/>
                </a:solidFill>
                <a:latin typeface="Arial"/>
                <a:ea typeface="Arial"/>
                <a:cs typeface="Arial"/>
                <a:sym typeface="Arial"/>
              </a:rPr>
              <a:t> College</a:t>
            </a:r>
            <a:endParaRPr sz="2170">
              <a:solidFill>
                <a:schemeClr val="dk1"/>
              </a:solidFill>
              <a:latin typeface="Arial"/>
              <a:ea typeface="Arial"/>
              <a:cs typeface="Arial"/>
              <a:sym typeface="Arial"/>
            </a:endParaRPr>
          </a:p>
          <a:p>
            <a:pPr marL="0" lvl="0" indent="0" algn="ctr" rtl="0">
              <a:lnSpc>
                <a:spcPct val="80000"/>
              </a:lnSpc>
              <a:spcBef>
                <a:spcPts val="434"/>
              </a:spcBef>
              <a:spcAft>
                <a:spcPts val="0"/>
              </a:spcAft>
              <a:buSzPts val="1845"/>
              <a:buNone/>
            </a:pPr>
            <a:r>
              <a:rPr lang="en" sz="2170">
                <a:solidFill>
                  <a:schemeClr val="dk1"/>
                </a:solidFill>
              </a:rPr>
              <a:t>Jennifer</a:t>
            </a:r>
            <a:r>
              <a:rPr lang="en" sz="2170">
                <a:solidFill>
                  <a:schemeClr val="dk1"/>
                </a:solidFill>
                <a:latin typeface="Arial"/>
                <a:ea typeface="Arial"/>
                <a:cs typeface="Arial"/>
                <a:sym typeface="Arial"/>
              </a:rPr>
              <a:t> </a:t>
            </a:r>
            <a:r>
              <a:rPr lang="en" sz="2170">
                <a:solidFill>
                  <a:schemeClr val="dk1"/>
                </a:solidFill>
              </a:rPr>
              <a:t>Johnson</a:t>
            </a:r>
            <a:r>
              <a:rPr lang="en" sz="2170">
                <a:solidFill>
                  <a:schemeClr val="dk1"/>
                </a:solidFill>
                <a:latin typeface="Arial"/>
                <a:ea typeface="Arial"/>
                <a:cs typeface="Arial"/>
                <a:sym typeface="Arial"/>
              </a:rPr>
              <a:t>, </a:t>
            </a:r>
            <a:r>
              <a:rPr lang="en" sz="2170">
                <a:solidFill>
                  <a:schemeClr val="dk1"/>
                </a:solidFill>
              </a:rPr>
              <a:t>Bakersfield </a:t>
            </a:r>
            <a:r>
              <a:rPr lang="en" sz="2170">
                <a:solidFill>
                  <a:schemeClr val="dk1"/>
                </a:solidFill>
                <a:latin typeface="Arial"/>
                <a:ea typeface="Arial"/>
                <a:cs typeface="Arial"/>
                <a:sym typeface="Arial"/>
              </a:rPr>
              <a:t>College</a:t>
            </a:r>
            <a:endParaRPr sz="2170">
              <a:solidFill>
                <a:schemeClr val="dk1"/>
              </a:solidFill>
              <a:latin typeface="Arial"/>
              <a:ea typeface="Arial"/>
              <a:cs typeface="Arial"/>
              <a:sym typeface="Arial"/>
            </a:endParaRPr>
          </a:p>
          <a:p>
            <a:pPr marL="0" lvl="0" indent="0" algn="ctr" rtl="0">
              <a:lnSpc>
                <a:spcPct val="80000"/>
              </a:lnSpc>
              <a:spcBef>
                <a:spcPts val="434"/>
              </a:spcBef>
              <a:spcAft>
                <a:spcPts val="0"/>
              </a:spcAft>
              <a:buSzPts val="1845"/>
              <a:buNone/>
            </a:pPr>
            <a:r>
              <a:rPr lang="en" sz="2170">
                <a:solidFill>
                  <a:schemeClr val="dk1"/>
                </a:solidFill>
                <a:latin typeface="Arial"/>
                <a:ea typeface="Arial"/>
                <a:cs typeface="Arial"/>
                <a:sym typeface="Arial"/>
              </a:rPr>
              <a:t>Eric Wada, Folsom Lake College</a:t>
            </a:r>
            <a:endParaRPr sz="2170">
              <a:solidFill>
                <a:schemeClr val="dk1"/>
              </a:solidFill>
              <a:latin typeface="Arial"/>
              <a:ea typeface="Arial"/>
              <a:cs typeface="Arial"/>
              <a:sym typeface="Arial"/>
            </a:endParaRPr>
          </a:p>
          <a:p>
            <a:pPr marL="0" lvl="0" indent="0" algn="ctr" rtl="0">
              <a:lnSpc>
                <a:spcPct val="80000"/>
              </a:lnSpc>
              <a:spcBef>
                <a:spcPts val="310"/>
              </a:spcBef>
              <a:spcAft>
                <a:spcPts val="0"/>
              </a:spcAft>
              <a:buSzPts val="1318"/>
              <a:buNone/>
            </a:pPr>
            <a:endParaRPr sz="1550">
              <a:solidFill>
                <a:schemeClr val="dk1"/>
              </a:solidFill>
              <a:latin typeface="Arial"/>
              <a:ea typeface="Arial"/>
              <a:cs typeface="Arial"/>
              <a:sym typeface="Arial"/>
            </a:endParaRPr>
          </a:p>
          <a:p>
            <a:pPr marL="0" lvl="0" indent="0" algn="ctr" rtl="0">
              <a:lnSpc>
                <a:spcPct val="80000"/>
              </a:lnSpc>
              <a:spcBef>
                <a:spcPts val="294"/>
              </a:spcBef>
              <a:spcAft>
                <a:spcPts val="0"/>
              </a:spcAft>
              <a:buSzPts val="1251"/>
              <a:buNone/>
            </a:pPr>
            <a:r>
              <a:rPr lang="en" sz="1472">
                <a:solidFill>
                  <a:srgbClr val="FF0000"/>
                </a:solidFill>
                <a:latin typeface="Arial"/>
                <a:ea typeface="Arial"/>
                <a:cs typeface="Arial"/>
                <a:sym typeface="Arial"/>
              </a:rPr>
              <a:t>2019 Curriculum Institute</a:t>
            </a:r>
            <a:endParaRPr sz="1472">
              <a:solidFill>
                <a:srgbClr val="FF0000"/>
              </a:solidFill>
              <a:latin typeface="Arial"/>
              <a:ea typeface="Arial"/>
              <a:cs typeface="Arial"/>
              <a:sym typeface="Arial"/>
            </a:endParaRPr>
          </a:p>
        </p:txBody>
      </p:sp>
      <p:pic>
        <p:nvPicPr>
          <p:cNvPr id="148" name="Google Shape;148;p1" descr="https://docs.google.com/uc?export=download&amp;id=1cH6h5Bv05hPRMPZp8gMvBgDl0RTVg9ml&amp;revid=0BytmZpyqw5B5cHZUUUVQM2ZLdXZYelkrOU1ia2JJbTZoSkpJPQ"/>
          <p:cNvPicPr preferRelativeResize="0"/>
          <p:nvPr/>
        </p:nvPicPr>
        <p:blipFill rotWithShape="1">
          <a:blip r:embed="rId3">
            <a:alphaModFix/>
          </a:blip>
          <a:srcRect/>
          <a:stretch/>
        </p:blipFill>
        <p:spPr>
          <a:xfrm>
            <a:off x="2636392" y="493129"/>
            <a:ext cx="4191001" cy="9180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5cf3f14942_0_51"/>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a:t>Curriculum and the Law</a:t>
            </a:r>
            <a:endParaRPr sz="4000" cap="none">
              <a:latin typeface="Arial"/>
              <a:ea typeface="Arial"/>
              <a:cs typeface="Arial"/>
              <a:sym typeface="Arial"/>
            </a:endParaRPr>
          </a:p>
        </p:txBody>
      </p:sp>
      <p:sp>
        <p:nvSpPr>
          <p:cNvPr id="201" name="Google Shape;201;g5cf3f14942_0_51"/>
          <p:cNvSpPr txBox="1"/>
          <p:nvPr/>
        </p:nvSpPr>
        <p:spPr>
          <a:xfrm>
            <a:off x="311700" y="1856300"/>
            <a:ext cx="8520600" cy="4134300"/>
          </a:xfrm>
          <a:prstGeom prst="rect">
            <a:avLst/>
          </a:prstGeom>
          <a:noFill/>
          <a:ln>
            <a:noFill/>
          </a:ln>
        </p:spPr>
        <p:txBody>
          <a:bodyPr spcFirstLastPara="1" wrap="square" lIns="91425" tIns="91425" rIns="91425" bIns="91425" anchor="t" anchorCtr="0">
            <a:noAutofit/>
          </a:bodyPr>
          <a:lstStyle/>
          <a:p>
            <a:pPr marL="457200" lvl="0" indent="-381000" algn="l" rtl="0">
              <a:lnSpc>
                <a:spcPct val="90000"/>
              </a:lnSpc>
              <a:spcBef>
                <a:spcPts val="0"/>
              </a:spcBef>
              <a:spcAft>
                <a:spcPts val="0"/>
              </a:spcAft>
              <a:buClr>
                <a:schemeClr val="dk1"/>
              </a:buClr>
              <a:buSzPts val="2400"/>
              <a:buChar char="●"/>
            </a:pPr>
            <a:r>
              <a:rPr lang="en" sz="2400">
                <a:solidFill>
                  <a:schemeClr val="dk1"/>
                </a:solidFill>
              </a:rPr>
              <a:t>Chancellor’s Office Guidelines and Memos</a:t>
            </a:r>
            <a:endParaRPr sz="2400">
              <a:solidFill>
                <a:schemeClr val="dk1"/>
              </a:solidFill>
            </a:endParaRPr>
          </a:p>
          <a:p>
            <a:pPr marL="914400" lvl="1" indent="-381000" algn="l" rtl="0">
              <a:lnSpc>
                <a:spcPct val="90000"/>
              </a:lnSpc>
              <a:spcBef>
                <a:spcPts val="0"/>
              </a:spcBef>
              <a:spcAft>
                <a:spcPts val="0"/>
              </a:spcAft>
              <a:buClr>
                <a:schemeClr val="dk1"/>
              </a:buClr>
              <a:buSzPts val="2400"/>
              <a:buChar char="○"/>
            </a:pPr>
            <a:r>
              <a:rPr lang="en" sz="2400">
                <a:solidFill>
                  <a:schemeClr val="dk1"/>
                </a:solidFill>
              </a:rPr>
              <a:t>Further clarify implementation of Title 5</a:t>
            </a:r>
            <a:endParaRPr sz="2400">
              <a:solidFill>
                <a:schemeClr val="dk1"/>
              </a:solidFill>
            </a:endParaRPr>
          </a:p>
          <a:p>
            <a:pPr marL="914400" lvl="1" indent="-381000" algn="l" rtl="0">
              <a:lnSpc>
                <a:spcPct val="90000"/>
              </a:lnSpc>
              <a:spcBef>
                <a:spcPts val="0"/>
              </a:spcBef>
              <a:spcAft>
                <a:spcPts val="0"/>
              </a:spcAft>
              <a:buClr>
                <a:schemeClr val="dk1"/>
              </a:buClr>
              <a:buSzPts val="2400"/>
              <a:buChar char="○"/>
            </a:pPr>
            <a:r>
              <a:rPr lang="en" sz="2400">
                <a:solidFill>
                  <a:schemeClr val="dk1"/>
                </a:solidFill>
              </a:rPr>
              <a:t>E.g. AB 705 Memos</a:t>
            </a:r>
            <a:endParaRPr sz="2400">
              <a:solidFill>
                <a:schemeClr val="dk1"/>
              </a:solidFill>
            </a:endParaRPr>
          </a:p>
          <a:p>
            <a:pPr marL="0" lvl="0" indent="0" algn="l" rtl="0">
              <a:lnSpc>
                <a:spcPct val="90000"/>
              </a:lnSpc>
              <a:spcBef>
                <a:spcPts val="400"/>
              </a:spcBef>
              <a:spcAft>
                <a:spcPts val="0"/>
              </a:spcAft>
              <a:buNone/>
            </a:pPr>
            <a:endParaRPr sz="2400">
              <a:solidFill>
                <a:schemeClr val="dk1"/>
              </a:solidFill>
            </a:endParaRPr>
          </a:p>
          <a:p>
            <a:pPr marL="457200" lvl="0" indent="-381000" algn="l" rtl="0">
              <a:lnSpc>
                <a:spcPct val="90000"/>
              </a:lnSpc>
              <a:spcBef>
                <a:spcPts val="800"/>
              </a:spcBef>
              <a:spcAft>
                <a:spcPts val="0"/>
              </a:spcAft>
              <a:buClr>
                <a:schemeClr val="dk1"/>
              </a:buClr>
              <a:buSzPts val="2400"/>
              <a:buChar char="●"/>
            </a:pPr>
            <a:r>
              <a:rPr lang="en" sz="2400">
                <a:solidFill>
                  <a:schemeClr val="dk1"/>
                </a:solidFill>
              </a:rPr>
              <a:t>ASCCC papers and reference guides</a:t>
            </a:r>
            <a:endParaRPr sz="2400">
              <a:solidFill>
                <a:schemeClr val="dk1"/>
              </a:solidFill>
            </a:endParaRPr>
          </a:p>
          <a:p>
            <a:pPr marL="914400" lvl="1" indent="-381000" algn="l" rtl="0">
              <a:lnSpc>
                <a:spcPct val="90000"/>
              </a:lnSpc>
              <a:spcBef>
                <a:spcPts val="0"/>
              </a:spcBef>
              <a:spcAft>
                <a:spcPts val="0"/>
              </a:spcAft>
              <a:buClr>
                <a:schemeClr val="dk1"/>
              </a:buClr>
              <a:buSzPts val="2400"/>
              <a:buChar char="○"/>
            </a:pPr>
            <a:r>
              <a:rPr lang="en" sz="2400">
                <a:solidFill>
                  <a:schemeClr val="dk1"/>
                </a:solidFill>
              </a:rPr>
              <a:t>Papers on COR, effective approval processes, etc. </a:t>
            </a:r>
            <a:endParaRPr sz="2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5cf3f14942_0_57"/>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a:t>Curriculum, the Law, and You</a:t>
            </a:r>
            <a:endParaRPr sz="4000" cap="none">
              <a:latin typeface="Arial"/>
              <a:ea typeface="Arial"/>
              <a:cs typeface="Arial"/>
              <a:sym typeface="Arial"/>
            </a:endParaRPr>
          </a:p>
        </p:txBody>
      </p:sp>
      <p:sp>
        <p:nvSpPr>
          <p:cNvPr id="208" name="Google Shape;208;g5cf3f14942_0_57"/>
          <p:cNvSpPr txBox="1"/>
          <p:nvPr/>
        </p:nvSpPr>
        <p:spPr>
          <a:xfrm>
            <a:off x="311700" y="1856300"/>
            <a:ext cx="8520600" cy="4134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400">
                <a:solidFill>
                  <a:schemeClr val="dk1"/>
                </a:solidFill>
              </a:rPr>
              <a:t>You ensure:</a:t>
            </a:r>
            <a:endParaRPr sz="2400">
              <a:solidFill>
                <a:schemeClr val="dk1"/>
              </a:solidFill>
            </a:endParaRPr>
          </a:p>
          <a:p>
            <a:pPr marL="457200" lvl="0" indent="-381000" algn="l" rtl="0">
              <a:lnSpc>
                <a:spcPct val="90000"/>
              </a:lnSpc>
              <a:spcBef>
                <a:spcPts val="400"/>
              </a:spcBef>
              <a:spcAft>
                <a:spcPts val="0"/>
              </a:spcAft>
              <a:buClr>
                <a:schemeClr val="dk1"/>
              </a:buClr>
              <a:buSzPts val="2400"/>
              <a:buChar char="●"/>
            </a:pPr>
            <a:r>
              <a:rPr lang="en" sz="2400">
                <a:solidFill>
                  <a:schemeClr val="dk1"/>
                </a:solidFill>
              </a:rPr>
              <a:t>quality and accuracy of the curriculum</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our approvals meet the expected state, local, and transfer standards</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that we uphold the requirements for apportionment</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that we uphold the accreditation standards, specifically  Standard II.A.3</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that we accurately report the MIS data (CB codes)</a:t>
            </a:r>
            <a:endParaRPr sz="2400">
              <a:solidFill>
                <a:schemeClr val="dk1"/>
              </a:solidFill>
            </a:endParaRPr>
          </a:p>
          <a:p>
            <a:pPr marL="0" lvl="0" indent="0" algn="l" rtl="0">
              <a:lnSpc>
                <a:spcPct val="90000"/>
              </a:lnSpc>
              <a:spcBef>
                <a:spcPts val="400"/>
              </a:spcBef>
              <a:spcAft>
                <a:spcPts val="0"/>
              </a:spcAft>
              <a:buNone/>
            </a:pPr>
            <a:endParaRPr sz="2400">
              <a:solidFill>
                <a:schemeClr val="dk1"/>
              </a:solidFill>
            </a:endParaRPr>
          </a:p>
          <a:p>
            <a:pPr marL="0" lvl="0" indent="0" algn="l" rtl="0">
              <a:lnSpc>
                <a:spcPct val="90000"/>
              </a:lnSpc>
              <a:spcBef>
                <a:spcPts val="400"/>
              </a:spcBef>
              <a:spcAft>
                <a:spcPts val="0"/>
              </a:spcAft>
              <a:buNone/>
            </a:pPr>
            <a:r>
              <a:rPr lang="en" sz="2400">
                <a:solidFill>
                  <a:schemeClr val="dk1"/>
                </a:solidFill>
              </a:rPr>
              <a:t>All of the above are elements to look for in the Course Outline of Record (COR)</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5cf3f14942_0_39"/>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a:t>Curriculum and the Law</a:t>
            </a:r>
            <a:endParaRPr sz="4000" cap="none">
              <a:latin typeface="Arial"/>
              <a:ea typeface="Arial"/>
              <a:cs typeface="Arial"/>
              <a:sym typeface="Arial"/>
            </a:endParaRPr>
          </a:p>
        </p:txBody>
      </p:sp>
      <p:sp>
        <p:nvSpPr>
          <p:cNvPr id="215" name="Google Shape;215;g5cf3f14942_0_39"/>
          <p:cNvSpPr txBox="1"/>
          <p:nvPr/>
        </p:nvSpPr>
        <p:spPr>
          <a:xfrm>
            <a:off x="311700" y="1856300"/>
            <a:ext cx="8520600" cy="4134300"/>
          </a:xfrm>
          <a:prstGeom prst="rect">
            <a:avLst/>
          </a:prstGeom>
          <a:noFill/>
          <a:ln>
            <a:noFill/>
          </a:ln>
        </p:spPr>
        <p:txBody>
          <a:bodyPr spcFirstLastPara="1" wrap="square" lIns="91425" tIns="91425" rIns="91425" bIns="91425" anchor="t" anchorCtr="0">
            <a:noAutofit/>
          </a:bodyPr>
          <a:lstStyle/>
          <a:p>
            <a:pPr marL="457200" lvl="0" indent="-381000" algn="l" rtl="0">
              <a:lnSpc>
                <a:spcPct val="90000"/>
              </a:lnSpc>
              <a:spcBef>
                <a:spcPts val="0"/>
              </a:spcBef>
              <a:spcAft>
                <a:spcPts val="0"/>
              </a:spcAft>
              <a:buClr>
                <a:schemeClr val="dk1"/>
              </a:buClr>
              <a:buSzPts val="2400"/>
              <a:buChar char="●"/>
            </a:pPr>
            <a:r>
              <a:rPr lang="en" sz="2400">
                <a:solidFill>
                  <a:schemeClr val="dk1"/>
                </a:solidFill>
              </a:rPr>
              <a:t>The course outline of record (COR) is </a:t>
            </a:r>
            <a:r>
              <a:rPr lang="en" sz="2400" b="1">
                <a:solidFill>
                  <a:schemeClr val="dk1"/>
                </a:solidFill>
              </a:rPr>
              <a:t>a legal document </a:t>
            </a:r>
            <a:r>
              <a:rPr lang="en" sz="2400">
                <a:solidFill>
                  <a:schemeClr val="dk1"/>
                </a:solidFill>
              </a:rPr>
              <a:t>that must contain certain required elements that are outlined in  </a:t>
            </a:r>
            <a:r>
              <a:rPr lang="en" sz="2400" b="1" u="sng">
                <a:solidFill>
                  <a:schemeClr val="dk1"/>
                </a:solidFill>
                <a:hlinkClick r:id="rId3"/>
              </a:rPr>
              <a:t>§55002 of Title 5</a:t>
            </a:r>
            <a:r>
              <a:rPr lang="en" sz="2400" b="1">
                <a:solidFill>
                  <a:schemeClr val="dk1"/>
                </a:solidFill>
              </a:rPr>
              <a:t>.</a:t>
            </a:r>
            <a:endParaRPr sz="2400" b="1">
              <a:solidFill>
                <a:schemeClr val="dk1"/>
              </a:solidFill>
            </a:endParaRPr>
          </a:p>
          <a:p>
            <a:pPr marL="457200" lvl="0" indent="0" algn="l" rtl="0">
              <a:lnSpc>
                <a:spcPct val="90000"/>
              </a:lnSpc>
              <a:spcBef>
                <a:spcPts val="0"/>
              </a:spcBef>
              <a:spcAft>
                <a:spcPts val="0"/>
              </a:spcAft>
              <a:buNone/>
            </a:pPr>
            <a:endParaRPr sz="2400" b="1">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The COR serves as a legal contract between the faculty, student, and the college.</a:t>
            </a:r>
            <a:endParaRPr sz="2400">
              <a:solidFill>
                <a:schemeClr val="dk1"/>
              </a:solidFill>
            </a:endParaRPr>
          </a:p>
          <a:p>
            <a:pPr marL="0" lvl="0" indent="0" algn="l" rtl="0">
              <a:lnSpc>
                <a:spcPct val="90000"/>
              </a:lnSpc>
              <a:spcBef>
                <a:spcPts val="0"/>
              </a:spcBef>
              <a:spcAft>
                <a:spcPts val="0"/>
              </a:spcAft>
              <a:buNone/>
            </a:pP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The COR ensures consistency among all sections of a course.</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5d0e702462_0_0"/>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a:t>Required Elements of the COR</a:t>
            </a:r>
            <a:endParaRPr sz="4000" cap="none">
              <a:latin typeface="Arial"/>
              <a:ea typeface="Arial"/>
              <a:cs typeface="Arial"/>
              <a:sym typeface="Arial"/>
            </a:endParaRPr>
          </a:p>
        </p:txBody>
      </p:sp>
      <p:sp>
        <p:nvSpPr>
          <p:cNvPr id="222" name="Google Shape;222;g5d0e702462_0_0"/>
          <p:cNvSpPr txBox="1"/>
          <p:nvPr/>
        </p:nvSpPr>
        <p:spPr>
          <a:xfrm>
            <a:off x="311700" y="1856300"/>
            <a:ext cx="8520600" cy="4134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400">
              <a:solidFill>
                <a:schemeClr val="dk1"/>
              </a:solidFill>
            </a:endParaRPr>
          </a:p>
        </p:txBody>
      </p:sp>
      <p:graphicFrame>
        <p:nvGraphicFramePr>
          <p:cNvPr id="223" name="Google Shape;223;g5d0e702462_0_0"/>
          <p:cNvGraphicFramePr/>
          <p:nvPr/>
        </p:nvGraphicFramePr>
        <p:xfrm>
          <a:off x="311700" y="1541075"/>
          <a:ext cx="8520600" cy="5150729"/>
        </p:xfrm>
        <a:graphic>
          <a:graphicData uri="http://schemas.openxmlformats.org/drawingml/2006/table">
            <a:tbl>
              <a:tblPr>
                <a:noFill/>
                <a:tableStyleId>{DD28E6BE-4A31-4E3F-AABD-E5F6015C1575}</a:tableStyleId>
              </a:tblPr>
              <a:tblGrid>
                <a:gridCol w="5689200"/>
                <a:gridCol w="1514725"/>
                <a:gridCol w="1316675"/>
              </a:tblGrid>
              <a:tr h="381000">
                <a:tc>
                  <a:txBody>
                    <a:bodyPr/>
                    <a:lstStyle/>
                    <a:p>
                      <a:pPr marL="0" lvl="0" indent="0" algn="l" rtl="0">
                        <a:spcBef>
                          <a:spcPts val="0"/>
                        </a:spcBef>
                        <a:spcAft>
                          <a:spcPts val="0"/>
                        </a:spcAft>
                        <a:buNone/>
                      </a:pPr>
                      <a:r>
                        <a:rPr lang="en" b="1"/>
                        <a:t>Element</a:t>
                      </a:r>
                      <a:endParaRPr b="1"/>
                    </a:p>
                  </a:txBody>
                  <a:tcPr marL="91425" marR="91425" marT="91425" marB="91425"/>
                </a:tc>
                <a:tc>
                  <a:txBody>
                    <a:bodyPr/>
                    <a:lstStyle/>
                    <a:p>
                      <a:pPr marL="0" lvl="0" indent="0" algn="ctr" rtl="0">
                        <a:spcBef>
                          <a:spcPts val="0"/>
                        </a:spcBef>
                        <a:spcAft>
                          <a:spcPts val="0"/>
                        </a:spcAft>
                        <a:buNone/>
                      </a:pPr>
                      <a:r>
                        <a:rPr lang="en" b="1"/>
                        <a:t>Credit</a:t>
                      </a:r>
                      <a:endParaRPr b="1"/>
                    </a:p>
                  </a:txBody>
                  <a:tcPr marL="91425" marR="91425" marT="91425" marB="91425"/>
                </a:tc>
                <a:tc>
                  <a:txBody>
                    <a:bodyPr/>
                    <a:lstStyle/>
                    <a:p>
                      <a:pPr marL="0" lvl="0" indent="0" algn="ctr" rtl="0">
                        <a:spcBef>
                          <a:spcPts val="0"/>
                        </a:spcBef>
                        <a:spcAft>
                          <a:spcPts val="0"/>
                        </a:spcAft>
                        <a:buNone/>
                      </a:pPr>
                      <a:r>
                        <a:rPr lang="en" b="1"/>
                        <a:t>Noncredit</a:t>
                      </a:r>
                      <a:endParaRPr b="1"/>
                    </a:p>
                  </a:txBody>
                  <a:tcPr marL="91425" marR="91425" marT="91425" marB="91425"/>
                </a:tc>
              </a:tr>
              <a:tr h="381000">
                <a:tc>
                  <a:txBody>
                    <a:bodyPr/>
                    <a:lstStyle/>
                    <a:p>
                      <a:pPr marL="0" lvl="0" indent="0" algn="l" rtl="0">
                        <a:spcBef>
                          <a:spcPts val="0"/>
                        </a:spcBef>
                        <a:spcAft>
                          <a:spcPts val="0"/>
                        </a:spcAft>
                        <a:buNone/>
                      </a:pPr>
                      <a:r>
                        <a:rPr lang="en" b="1"/>
                        <a:t>Unit value</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endParaRPr b="1"/>
                    </a:p>
                  </a:txBody>
                  <a:tcPr marL="91425" marR="91425" marT="91425" marB="91425"/>
                </a:tc>
              </a:tr>
              <a:tr h="381000">
                <a:tc>
                  <a:txBody>
                    <a:bodyPr/>
                    <a:lstStyle/>
                    <a:p>
                      <a:pPr marL="0" lvl="0" indent="0" algn="l" rtl="0">
                        <a:spcBef>
                          <a:spcPts val="0"/>
                        </a:spcBef>
                        <a:spcAft>
                          <a:spcPts val="0"/>
                        </a:spcAft>
                        <a:buNone/>
                      </a:pPr>
                      <a:r>
                        <a:rPr lang="en" b="1"/>
                        <a:t>Total contact hours</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r>
              <a:tr h="381000">
                <a:tc>
                  <a:txBody>
                    <a:bodyPr/>
                    <a:lstStyle/>
                    <a:p>
                      <a:pPr marL="0" lvl="0" indent="0" algn="l" rtl="0">
                        <a:spcBef>
                          <a:spcPts val="0"/>
                        </a:spcBef>
                        <a:spcAft>
                          <a:spcPts val="0"/>
                        </a:spcAft>
                        <a:buNone/>
                      </a:pPr>
                      <a:r>
                        <a:rPr lang="en" b="1"/>
                        <a:t>Outside of class hours</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endParaRPr b="1"/>
                    </a:p>
                  </a:txBody>
                  <a:tcPr marL="91425" marR="91425" marT="91425" marB="91425"/>
                </a:tc>
              </a:tr>
              <a:tr h="381000">
                <a:tc>
                  <a:txBody>
                    <a:bodyPr/>
                    <a:lstStyle/>
                    <a:p>
                      <a:pPr marL="0" lvl="0" indent="0" algn="l" rtl="0">
                        <a:spcBef>
                          <a:spcPts val="0"/>
                        </a:spcBef>
                        <a:spcAft>
                          <a:spcPts val="0"/>
                        </a:spcAft>
                        <a:buNone/>
                      </a:pPr>
                      <a:r>
                        <a:rPr lang="en" b="1"/>
                        <a:t>Total student learning hours</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endParaRPr b="1"/>
                    </a:p>
                  </a:txBody>
                  <a:tcPr marL="91425" marR="91425" marT="91425" marB="91425"/>
                </a:tc>
              </a:tr>
              <a:tr h="381000">
                <a:tc>
                  <a:txBody>
                    <a:bodyPr/>
                    <a:lstStyle/>
                    <a:p>
                      <a:pPr marL="0" lvl="0" indent="0" algn="l" rtl="0">
                        <a:spcBef>
                          <a:spcPts val="0"/>
                        </a:spcBef>
                        <a:spcAft>
                          <a:spcPts val="0"/>
                        </a:spcAft>
                        <a:buNone/>
                      </a:pPr>
                      <a:r>
                        <a:rPr lang="en" b="1"/>
                        <a:t>Conditions of enrollment</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endParaRPr b="1"/>
                    </a:p>
                  </a:txBody>
                  <a:tcPr marL="91425" marR="91425" marT="91425" marB="91425"/>
                </a:tc>
              </a:tr>
              <a:tr h="381000">
                <a:tc>
                  <a:txBody>
                    <a:bodyPr/>
                    <a:lstStyle/>
                    <a:p>
                      <a:pPr marL="0" lvl="0" indent="0" algn="l" rtl="0">
                        <a:spcBef>
                          <a:spcPts val="0"/>
                        </a:spcBef>
                        <a:spcAft>
                          <a:spcPts val="0"/>
                        </a:spcAft>
                        <a:buNone/>
                      </a:pPr>
                      <a:r>
                        <a:rPr lang="en" b="1"/>
                        <a:t>Catalog description</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r>
              <a:tr h="381000">
                <a:tc>
                  <a:txBody>
                    <a:bodyPr/>
                    <a:lstStyle/>
                    <a:p>
                      <a:pPr marL="0" lvl="0" indent="0" algn="l" rtl="0">
                        <a:spcBef>
                          <a:spcPts val="0"/>
                        </a:spcBef>
                        <a:spcAft>
                          <a:spcPts val="0"/>
                        </a:spcAft>
                        <a:buNone/>
                      </a:pPr>
                      <a:r>
                        <a:rPr lang="en" b="1"/>
                        <a:t>Objectives</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r>
              <a:tr h="381000">
                <a:tc>
                  <a:txBody>
                    <a:bodyPr/>
                    <a:lstStyle/>
                    <a:p>
                      <a:pPr marL="0" lvl="0" indent="0" algn="l" rtl="0">
                        <a:spcBef>
                          <a:spcPts val="0"/>
                        </a:spcBef>
                        <a:spcAft>
                          <a:spcPts val="0"/>
                        </a:spcAft>
                        <a:buNone/>
                      </a:pPr>
                      <a:r>
                        <a:rPr lang="en" b="1"/>
                        <a:t>Content</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r>
              <a:tr h="381000">
                <a:tc>
                  <a:txBody>
                    <a:bodyPr/>
                    <a:lstStyle/>
                    <a:p>
                      <a:pPr marL="0" lvl="0" indent="0" algn="l" rtl="0">
                        <a:spcBef>
                          <a:spcPts val="0"/>
                        </a:spcBef>
                        <a:spcAft>
                          <a:spcPts val="0"/>
                        </a:spcAft>
                        <a:buNone/>
                      </a:pPr>
                      <a:r>
                        <a:rPr lang="en" b="1"/>
                        <a:t>Reading and writing assignments (or others as appropriate)</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r>
              <a:tr h="381000">
                <a:tc>
                  <a:txBody>
                    <a:bodyPr/>
                    <a:lstStyle/>
                    <a:p>
                      <a:pPr marL="0" lvl="0" indent="0" algn="l" rtl="0">
                        <a:spcBef>
                          <a:spcPts val="0"/>
                        </a:spcBef>
                        <a:spcAft>
                          <a:spcPts val="0"/>
                        </a:spcAft>
                        <a:buNone/>
                      </a:pPr>
                      <a:r>
                        <a:rPr lang="en" b="1"/>
                        <a:t>Other outside of class assignments</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r>
              <a:tr h="381000">
                <a:tc>
                  <a:txBody>
                    <a:bodyPr/>
                    <a:lstStyle/>
                    <a:p>
                      <a:pPr marL="0" lvl="0" indent="0" algn="l" rtl="0">
                        <a:spcBef>
                          <a:spcPts val="0"/>
                        </a:spcBef>
                        <a:spcAft>
                          <a:spcPts val="0"/>
                        </a:spcAft>
                        <a:buNone/>
                      </a:pPr>
                      <a:r>
                        <a:rPr lang="en" b="1"/>
                        <a:t>Methods of instruction</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r>
              <a:tr h="381000">
                <a:tc>
                  <a:txBody>
                    <a:bodyPr/>
                    <a:lstStyle/>
                    <a:p>
                      <a:pPr marL="0" lvl="0" indent="0" algn="l" rtl="0">
                        <a:spcBef>
                          <a:spcPts val="0"/>
                        </a:spcBef>
                        <a:spcAft>
                          <a:spcPts val="0"/>
                        </a:spcAft>
                        <a:buNone/>
                      </a:pPr>
                      <a:r>
                        <a:rPr lang="en" b="1"/>
                        <a:t>Methods of evaluation / grading policy</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c>
                  <a:txBody>
                    <a:bodyPr/>
                    <a:lstStyle/>
                    <a:p>
                      <a:pPr marL="0" lvl="0" indent="0" algn="ctr" rtl="0">
                        <a:spcBef>
                          <a:spcPts val="0"/>
                        </a:spcBef>
                        <a:spcAft>
                          <a:spcPts val="0"/>
                        </a:spcAft>
                        <a:buNone/>
                      </a:pPr>
                      <a:r>
                        <a:rPr lang="en" b="1"/>
                        <a:t>X</a:t>
                      </a:r>
                      <a:endParaRPr b="1"/>
                    </a:p>
                  </a:txBody>
                  <a:tcPr marL="91425" marR="91425" marT="91425" marB="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5cf3f14942_0_33"/>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400"/>
              <a:buFont typeface="Trebuchet MS"/>
              <a:buNone/>
            </a:pPr>
            <a:r>
              <a:rPr lang="en">
                <a:solidFill>
                  <a:srgbClr val="000000"/>
                </a:solidFill>
              </a:rPr>
              <a:t>ASCCC's 2017 Paper</a:t>
            </a:r>
            <a:endParaRPr cap="none">
              <a:solidFill>
                <a:srgbClr val="000000"/>
              </a:solidFill>
            </a:endParaRPr>
          </a:p>
        </p:txBody>
      </p:sp>
      <p:sp>
        <p:nvSpPr>
          <p:cNvPr id="230" name="Google Shape;230;g5cf3f14942_0_33"/>
          <p:cNvSpPr txBox="1"/>
          <p:nvPr/>
        </p:nvSpPr>
        <p:spPr>
          <a:xfrm>
            <a:off x="311700" y="1856300"/>
            <a:ext cx="8520600" cy="4134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lt1"/>
              </a:buClr>
              <a:buSzPts val="2400"/>
              <a:buFont typeface="Trebuchet MS"/>
              <a:buNone/>
            </a:pPr>
            <a:r>
              <a:rPr lang="en" sz="2400" i="1">
                <a:solidFill>
                  <a:schemeClr val="dk1"/>
                </a:solidFill>
              </a:rPr>
              <a:t>The Course Outline of Record: A Curriculum Reference Guide Revisited:</a:t>
            </a:r>
            <a:endParaRPr sz="2400" b="1">
              <a:solidFill>
                <a:schemeClr val="dk1"/>
              </a:solidFill>
            </a:endParaRPr>
          </a:p>
          <a:p>
            <a:pPr marL="0" lvl="0" indent="0" algn="l" rtl="0">
              <a:lnSpc>
                <a:spcPct val="90000"/>
              </a:lnSpc>
              <a:spcBef>
                <a:spcPts val="0"/>
              </a:spcBef>
              <a:spcAft>
                <a:spcPts val="0"/>
              </a:spcAft>
              <a:buNone/>
            </a:pPr>
            <a:endParaRPr sz="2400" b="1">
              <a:solidFill>
                <a:schemeClr val="dk1"/>
              </a:solidFill>
            </a:endParaRPr>
          </a:p>
          <a:p>
            <a:pPr marL="0" lvl="0" indent="0" algn="l" rtl="0">
              <a:lnSpc>
                <a:spcPct val="100000"/>
              </a:lnSpc>
              <a:spcBef>
                <a:spcPts val="0"/>
              </a:spcBef>
              <a:spcAft>
                <a:spcPts val="0"/>
              </a:spcAft>
              <a:buClr>
                <a:schemeClr val="dk1"/>
              </a:buClr>
              <a:buFont typeface="Arial"/>
              <a:buNone/>
            </a:pPr>
            <a:r>
              <a:rPr lang="en" sz="2400">
                <a:solidFill>
                  <a:schemeClr val="dk1"/>
                </a:solidFill>
              </a:rPr>
              <a:t>“The course outline of record (COR) is a document with defined legal standing that plays a critical role in the curriculum of the California community colleges.”</a:t>
            </a:r>
            <a:endParaRPr sz="2400">
              <a:solidFill>
                <a:schemeClr val="dk1"/>
              </a:solidFill>
            </a:endParaRPr>
          </a:p>
          <a:p>
            <a:pPr marL="0" lvl="0" indent="0" algn="l" rtl="0">
              <a:lnSpc>
                <a:spcPct val="100000"/>
              </a:lnSpc>
              <a:spcBef>
                <a:spcPts val="0"/>
              </a:spcBef>
              <a:spcAft>
                <a:spcPts val="0"/>
              </a:spcAft>
              <a:buNone/>
            </a:pPr>
            <a:endParaRPr sz="2400">
              <a:solidFill>
                <a:schemeClr val="dk1"/>
              </a:solidFill>
            </a:endParaRPr>
          </a:p>
          <a:p>
            <a:pPr marL="0" lvl="0" indent="0" algn="l" rtl="0">
              <a:lnSpc>
                <a:spcPct val="100000"/>
              </a:lnSpc>
              <a:spcBef>
                <a:spcPts val="0"/>
              </a:spcBef>
              <a:spcAft>
                <a:spcPts val="0"/>
              </a:spcAft>
              <a:buClr>
                <a:schemeClr val="dk1"/>
              </a:buClr>
              <a:buFont typeface="Arial"/>
              <a:buNone/>
            </a:pPr>
            <a:r>
              <a:rPr lang="en" sz="2400">
                <a:solidFill>
                  <a:schemeClr val="dk1"/>
                </a:solidFill>
              </a:rPr>
              <a:t>The COR "has both internal and external influences that</a:t>
            </a:r>
            <a:endParaRPr sz="2400">
              <a:solidFill>
                <a:schemeClr val="dk1"/>
              </a:solidFill>
            </a:endParaRPr>
          </a:p>
          <a:p>
            <a:pPr marL="0" lvl="0" indent="0" algn="l" rtl="0">
              <a:lnSpc>
                <a:spcPct val="100000"/>
              </a:lnSpc>
              <a:spcBef>
                <a:spcPts val="0"/>
              </a:spcBef>
              <a:spcAft>
                <a:spcPts val="0"/>
              </a:spcAft>
              <a:buClr>
                <a:schemeClr val="dk1"/>
              </a:buClr>
              <a:buFont typeface="Arial"/>
              <a:buNone/>
            </a:pPr>
            <a:r>
              <a:rPr lang="en" sz="2400">
                <a:solidFill>
                  <a:schemeClr val="dk1"/>
                </a:solidFill>
              </a:rPr>
              <a:t>impact all aspects of its content, from outcomes to teaching methodology, which, by extension, impact program development and program evaluation."</a:t>
            </a:r>
            <a:endParaRPr sz="2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5cf3f14942_0_27"/>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a:t>Annual Training:  Participants</a:t>
            </a:r>
            <a:endParaRPr sz="4000" cap="none">
              <a:latin typeface="Arial"/>
              <a:ea typeface="Arial"/>
              <a:cs typeface="Arial"/>
              <a:sym typeface="Arial"/>
            </a:endParaRPr>
          </a:p>
        </p:txBody>
      </p:sp>
      <p:sp>
        <p:nvSpPr>
          <p:cNvPr id="237" name="Google Shape;237;g5cf3f14942_0_27"/>
          <p:cNvSpPr txBox="1"/>
          <p:nvPr/>
        </p:nvSpPr>
        <p:spPr>
          <a:xfrm>
            <a:off x="311700" y="1856300"/>
            <a:ext cx="8520600" cy="41343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t>Who?</a:t>
            </a:r>
            <a:endParaRPr sz="2400"/>
          </a:p>
          <a:p>
            <a:pPr marL="914400" lvl="1" indent="-381000" algn="l" rtl="0">
              <a:lnSpc>
                <a:spcPct val="115000"/>
              </a:lnSpc>
              <a:spcBef>
                <a:spcPts val="0"/>
              </a:spcBef>
              <a:spcAft>
                <a:spcPts val="0"/>
              </a:spcAft>
              <a:buSzPts val="2400"/>
              <a:buChar char="○"/>
            </a:pPr>
            <a:r>
              <a:rPr lang="en" sz="2400"/>
              <a:t>Include subcommittees?</a:t>
            </a:r>
            <a:endParaRPr sz="2400"/>
          </a:p>
          <a:p>
            <a:pPr marL="457200" lvl="0" indent="-381000" algn="l" rtl="0">
              <a:lnSpc>
                <a:spcPct val="115000"/>
              </a:lnSpc>
              <a:spcBef>
                <a:spcPts val="0"/>
              </a:spcBef>
              <a:spcAft>
                <a:spcPts val="0"/>
              </a:spcAft>
              <a:buSzPts val="2400"/>
              <a:buChar char="●"/>
            </a:pPr>
            <a:r>
              <a:rPr lang="en" sz="2400"/>
              <a:t>When/Where?</a:t>
            </a:r>
            <a:endParaRPr sz="2400"/>
          </a:p>
          <a:p>
            <a:pPr marL="914400" lvl="1" indent="-381000" algn="l" rtl="0">
              <a:lnSpc>
                <a:spcPct val="115000"/>
              </a:lnSpc>
              <a:spcBef>
                <a:spcPts val="0"/>
              </a:spcBef>
              <a:spcAft>
                <a:spcPts val="0"/>
              </a:spcAft>
              <a:buSzPts val="2400"/>
              <a:buChar char="○"/>
            </a:pPr>
            <a:r>
              <a:rPr lang="en" sz="2400"/>
              <a:t>Do you schedule a special meeting?</a:t>
            </a:r>
            <a:endParaRPr sz="2400"/>
          </a:p>
          <a:p>
            <a:pPr marL="914400" lvl="1" indent="-381000" algn="l" rtl="0">
              <a:lnSpc>
                <a:spcPct val="115000"/>
              </a:lnSpc>
              <a:spcBef>
                <a:spcPts val="0"/>
              </a:spcBef>
              <a:spcAft>
                <a:spcPts val="0"/>
              </a:spcAft>
              <a:buSzPts val="2400"/>
              <a:buChar char="○"/>
            </a:pPr>
            <a:r>
              <a:rPr lang="en" sz="2400"/>
              <a:t>Are there opportunities for continuing training?</a:t>
            </a:r>
            <a:endParaRPr sz="2400"/>
          </a:p>
          <a:p>
            <a:pPr marL="457200" lvl="0" indent="-381000" algn="l" rtl="0">
              <a:lnSpc>
                <a:spcPct val="115000"/>
              </a:lnSpc>
              <a:spcBef>
                <a:spcPts val="0"/>
              </a:spcBef>
              <a:spcAft>
                <a:spcPts val="0"/>
              </a:spcAft>
              <a:buSzPts val="2400"/>
              <a:buChar char="●"/>
            </a:pPr>
            <a:r>
              <a:rPr lang="en" sz="2400"/>
              <a:t>Why?</a:t>
            </a:r>
            <a:endParaRPr sz="2400"/>
          </a:p>
          <a:p>
            <a:pPr marL="914400" lvl="1" indent="-381000" algn="l" rtl="0">
              <a:lnSpc>
                <a:spcPct val="115000"/>
              </a:lnSpc>
              <a:spcBef>
                <a:spcPts val="0"/>
              </a:spcBef>
              <a:spcAft>
                <a:spcPts val="0"/>
              </a:spcAft>
              <a:buSzPts val="2400"/>
              <a:buChar char="○"/>
            </a:pPr>
            <a:r>
              <a:rPr lang="en" sz="2400"/>
              <a:t>It’s required!</a:t>
            </a:r>
            <a:endParaRPr sz="2400"/>
          </a:p>
          <a:p>
            <a:pPr marL="457200" lvl="0" indent="-381000" algn="l" rtl="0">
              <a:lnSpc>
                <a:spcPct val="115000"/>
              </a:lnSpc>
              <a:spcBef>
                <a:spcPts val="0"/>
              </a:spcBef>
              <a:spcAft>
                <a:spcPts val="0"/>
              </a:spcAft>
              <a:buSzPts val="2400"/>
              <a:buChar char="●"/>
            </a:pPr>
            <a:r>
              <a:rPr lang="en" sz="2400"/>
              <a:t>How?</a:t>
            </a:r>
            <a:endParaRPr sz="2400"/>
          </a:p>
          <a:p>
            <a:pPr marL="914400" lvl="1" indent="-381000" algn="l" rtl="0">
              <a:lnSpc>
                <a:spcPct val="115000"/>
              </a:lnSpc>
              <a:spcBef>
                <a:spcPts val="0"/>
              </a:spcBef>
              <a:spcAft>
                <a:spcPts val="0"/>
              </a:spcAft>
              <a:buSzPts val="2400"/>
              <a:buChar char="○"/>
            </a:pPr>
            <a:r>
              <a:rPr lang="en" sz="2400"/>
              <a:t>Are there ways to get new members up to speed?</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5cf3f14942_0_8"/>
          <p:cNvSpPr txBox="1">
            <a:spLocks noGrp="1"/>
          </p:cNvSpPr>
          <p:nvPr>
            <p:ph type="title"/>
          </p:nvPr>
        </p:nvSpPr>
        <p:spPr>
          <a:xfrm>
            <a:off x="671412" y="243839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sz="6000" b="1"/>
              <a:t>Local Process</a:t>
            </a:r>
            <a:endParaRPr sz="6000" b="1" cap="non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5cf3f14942_0_80"/>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Local Processes:</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Curriculum Committee’s Role</a:t>
            </a:r>
            <a:endParaRPr/>
          </a:p>
        </p:txBody>
      </p:sp>
      <p:sp>
        <p:nvSpPr>
          <p:cNvPr id="250" name="Google Shape;250;g5cf3f14942_0_80"/>
          <p:cNvSpPr txBox="1">
            <a:spLocks noGrp="1"/>
          </p:cNvSpPr>
          <p:nvPr>
            <p:ph type="subTitle" idx="4294967295"/>
          </p:nvPr>
        </p:nvSpPr>
        <p:spPr>
          <a:xfrm>
            <a:off x="682487" y="1727201"/>
            <a:ext cx="7801200" cy="47133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rgbClr val="000000"/>
              </a:buClr>
              <a:buSzPts val="2400"/>
              <a:buChar char="●"/>
            </a:pPr>
            <a:r>
              <a:rPr lang="en"/>
              <a:t>Education code and Title 5 delineate the authority of the Curriculum Committee.</a:t>
            </a:r>
            <a:endParaRPr/>
          </a:p>
          <a:p>
            <a:pPr marL="457200" lvl="0" indent="0" algn="l" rtl="0">
              <a:lnSpc>
                <a:spcPct val="90000"/>
              </a:lnSpc>
              <a:spcBef>
                <a:spcPts val="0"/>
              </a:spcBef>
              <a:spcAft>
                <a:spcPts val="0"/>
              </a:spcAft>
              <a:buNone/>
            </a:pPr>
            <a:endParaRPr/>
          </a:p>
          <a:p>
            <a:pPr marL="457200" lvl="0" indent="-381000" algn="l" rtl="0">
              <a:lnSpc>
                <a:spcPct val="90000"/>
              </a:lnSpc>
              <a:spcBef>
                <a:spcPts val="800"/>
              </a:spcBef>
              <a:spcAft>
                <a:spcPts val="0"/>
              </a:spcAft>
              <a:buClr>
                <a:srgbClr val="000000"/>
              </a:buClr>
              <a:buSzPts val="2400"/>
              <a:buChar char="●"/>
            </a:pPr>
            <a:r>
              <a:rPr lang="en"/>
              <a:t>We are a subcommittee of the Academic Senate.</a:t>
            </a:r>
            <a:endParaRPr/>
          </a:p>
          <a:p>
            <a:pPr marL="914400" lvl="1" indent="-381000" algn="l" rtl="0">
              <a:lnSpc>
                <a:spcPct val="90000"/>
              </a:lnSpc>
              <a:spcBef>
                <a:spcPts val="0"/>
              </a:spcBef>
              <a:spcAft>
                <a:spcPts val="0"/>
              </a:spcAft>
              <a:buClr>
                <a:srgbClr val="000000"/>
              </a:buClr>
              <a:buSzPts val="2400"/>
              <a:buChar char="○"/>
            </a:pPr>
            <a:r>
              <a:rPr lang="en" sz="2400"/>
              <a:t>How does your local committee intersect with the Senate?</a:t>
            </a:r>
            <a:endParaRPr sz="2400"/>
          </a:p>
          <a:p>
            <a:pPr marL="914400" lvl="0" indent="0" algn="l" rtl="0">
              <a:lnSpc>
                <a:spcPct val="90000"/>
              </a:lnSpc>
              <a:spcBef>
                <a:spcPts val="800"/>
              </a:spcBef>
              <a:spcAft>
                <a:spcPts val="0"/>
              </a:spcAft>
              <a:buNone/>
            </a:pPr>
            <a:endParaRPr sz="2400"/>
          </a:p>
          <a:p>
            <a:pPr marL="457200" lvl="0" indent="-381000" algn="l" rtl="0">
              <a:spcBef>
                <a:spcPts val="0"/>
              </a:spcBef>
              <a:spcAft>
                <a:spcPts val="0"/>
              </a:spcAft>
              <a:buClr>
                <a:srgbClr val="000000"/>
              </a:buClr>
              <a:buSzPts val="2400"/>
              <a:buChar char="●"/>
            </a:pPr>
            <a:r>
              <a:rPr lang="en"/>
              <a:t>Curriculum is the first of the 10+1 and is almost always rely primarily.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5cf3f14942_0_92"/>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Local Processes:</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Curriculum Committee’s Role</a:t>
            </a:r>
            <a:endParaRPr/>
          </a:p>
        </p:txBody>
      </p:sp>
      <p:sp>
        <p:nvSpPr>
          <p:cNvPr id="257" name="Google Shape;257;g5cf3f14942_0_92"/>
          <p:cNvSpPr txBox="1">
            <a:spLocks noGrp="1"/>
          </p:cNvSpPr>
          <p:nvPr>
            <p:ph type="subTitle" idx="4294967295"/>
          </p:nvPr>
        </p:nvSpPr>
        <p:spPr>
          <a:xfrm>
            <a:off x="682487" y="1727201"/>
            <a:ext cx="7801200" cy="47133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rgbClr val="000000"/>
              </a:buClr>
              <a:buSzPts val="2400"/>
              <a:buChar char="●"/>
            </a:pPr>
            <a:r>
              <a:rPr lang="en"/>
              <a:t>The committee recommends courses/programs for approval.</a:t>
            </a:r>
            <a:endParaRPr/>
          </a:p>
          <a:p>
            <a:pPr marL="914400" lvl="1" indent="-381000" algn="l" rtl="0">
              <a:spcBef>
                <a:spcPts val="0"/>
              </a:spcBef>
              <a:spcAft>
                <a:spcPts val="0"/>
              </a:spcAft>
              <a:buClr>
                <a:srgbClr val="000000"/>
              </a:buClr>
              <a:buSzPts val="2400"/>
              <a:buChar char="○"/>
            </a:pPr>
            <a:r>
              <a:rPr lang="en" sz="2400"/>
              <a:t>Does your committee make recommendations directly to the Board?</a:t>
            </a:r>
            <a:endParaRPr sz="2400"/>
          </a:p>
          <a:p>
            <a:pPr marL="457200" lvl="0" indent="-381000" algn="l" rtl="0">
              <a:spcBef>
                <a:spcPts val="0"/>
              </a:spcBef>
              <a:spcAft>
                <a:spcPts val="0"/>
              </a:spcAft>
              <a:buClr>
                <a:srgbClr val="000000"/>
              </a:buClr>
              <a:buSzPts val="2400"/>
              <a:buChar char="●"/>
            </a:pPr>
            <a:r>
              <a:rPr lang="en"/>
              <a:t>Final authority for approval of courses and programs rests with the BOT.</a:t>
            </a:r>
            <a:endParaRPr>
              <a:solidFill>
                <a:srgbClr val="595959"/>
              </a:solidFill>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5cf3f14942_0_19"/>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Local Processes:</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Committee Members</a:t>
            </a:r>
            <a:endParaRPr/>
          </a:p>
        </p:txBody>
      </p:sp>
      <p:sp>
        <p:nvSpPr>
          <p:cNvPr id="264" name="Google Shape;264;g5cf3f14942_0_19"/>
          <p:cNvSpPr txBox="1">
            <a:spLocks noGrp="1"/>
          </p:cNvSpPr>
          <p:nvPr>
            <p:ph type="subTitle" idx="4294967295"/>
          </p:nvPr>
        </p:nvSpPr>
        <p:spPr>
          <a:xfrm>
            <a:off x="682487" y="1727201"/>
            <a:ext cx="7801200" cy="471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00"/>
                </a:solidFill>
              </a:rPr>
              <a:t>By definition, these processes will differ.  The following questions are for you to consider as you prepare to train and work with your Curriculum Committee.</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a:solidFill>
                <a:srgbClr val="000000"/>
              </a:solidFill>
            </a:endParaRPr>
          </a:p>
          <a:p>
            <a:pPr marL="457200" lvl="0" indent="-358140" algn="l" rtl="0">
              <a:lnSpc>
                <a:spcPct val="115000"/>
              </a:lnSpc>
              <a:spcBef>
                <a:spcPts val="0"/>
              </a:spcBef>
              <a:spcAft>
                <a:spcPts val="0"/>
              </a:spcAft>
              <a:buClr>
                <a:srgbClr val="000000"/>
              </a:buClr>
              <a:buSzPts val="2040"/>
              <a:buChar char="●"/>
            </a:pPr>
            <a:r>
              <a:rPr lang="en">
                <a:solidFill>
                  <a:srgbClr val="000000"/>
                </a:solidFill>
              </a:rPr>
              <a:t>Who is a member of the Curriculum Committee?</a:t>
            </a:r>
            <a:endParaRPr>
              <a:solidFill>
                <a:srgbClr val="000000"/>
              </a:solidFill>
            </a:endParaRPr>
          </a:p>
          <a:p>
            <a:pPr marL="457200" lvl="0" indent="-358140" algn="l" rtl="0">
              <a:lnSpc>
                <a:spcPct val="115000"/>
              </a:lnSpc>
              <a:spcBef>
                <a:spcPts val="0"/>
              </a:spcBef>
              <a:spcAft>
                <a:spcPts val="0"/>
              </a:spcAft>
              <a:buClr>
                <a:srgbClr val="000000"/>
              </a:buClr>
              <a:buSzPts val="2040"/>
              <a:buChar char="●"/>
            </a:pPr>
            <a:r>
              <a:rPr lang="en">
                <a:solidFill>
                  <a:srgbClr val="000000"/>
                </a:solidFill>
              </a:rPr>
              <a:t>Who votes?</a:t>
            </a:r>
            <a:endParaRPr>
              <a:solidFill>
                <a:srgbClr val="000000"/>
              </a:solidFill>
            </a:endParaRPr>
          </a:p>
          <a:p>
            <a:pPr marL="457200" lvl="0" indent="-358140" algn="l" rtl="0">
              <a:lnSpc>
                <a:spcPct val="115000"/>
              </a:lnSpc>
              <a:spcBef>
                <a:spcPts val="0"/>
              </a:spcBef>
              <a:spcAft>
                <a:spcPts val="0"/>
              </a:spcAft>
              <a:buClr>
                <a:srgbClr val="000000"/>
              </a:buClr>
              <a:buSzPts val="2040"/>
              <a:buChar char="●"/>
            </a:pPr>
            <a:r>
              <a:rPr lang="en">
                <a:solidFill>
                  <a:srgbClr val="000000"/>
                </a:solidFill>
              </a:rPr>
              <a:t>Who reports?</a:t>
            </a:r>
            <a:endParaRPr>
              <a:solidFill>
                <a:srgbClr val="000000"/>
              </a:solidFill>
            </a:endParaRPr>
          </a:p>
          <a:p>
            <a:pPr marL="457200" lvl="0" indent="-358140" algn="l" rtl="0">
              <a:lnSpc>
                <a:spcPct val="115000"/>
              </a:lnSpc>
              <a:spcBef>
                <a:spcPts val="0"/>
              </a:spcBef>
              <a:spcAft>
                <a:spcPts val="0"/>
              </a:spcAft>
              <a:buClr>
                <a:srgbClr val="000000"/>
              </a:buClr>
              <a:buSzPts val="2040"/>
              <a:buChar char="●"/>
            </a:pPr>
            <a:r>
              <a:rPr lang="en">
                <a:solidFill>
                  <a:srgbClr val="000000"/>
                </a:solidFill>
              </a:rPr>
              <a:t>Are there ways to ensure diversity in committee composition?</a:t>
            </a:r>
            <a:endParaRPr>
              <a:solidFill>
                <a:srgbClr val="000000"/>
              </a:solidFill>
            </a:endParaRPr>
          </a:p>
          <a:p>
            <a:pPr marL="457200" lvl="0" indent="-358140" algn="l" rtl="0">
              <a:lnSpc>
                <a:spcPct val="115000"/>
              </a:lnSpc>
              <a:spcBef>
                <a:spcPts val="0"/>
              </a:spcBef>
              <a:spcAft>
                <a:spcPts val="0"/>
              </a:spcAft>
              <a:buClr>
                <a:srgbClr val="000000"/>
              </a:buClr>
              <a:buSzPts val="2040"/>
              <a:buChar char="●"/>
            </a:pPr>
            <a:r>
              <a:rPr lang="en">
                <a:solidFill>
                  <a:srgbClr val="000000"/>
                </a:solidFill>
              </a:rPr>
              <a:t>How often do meetings occur?</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5d0bc9a6d7_0_6"/>
          <p:cNvSpPr txBox="1">
            <a:spLocks noGrp="1"/>
          </p:cNvSpPr>
          <p:nvPr>
            <p:ph type="title"/>
          </p:nvPr>
        </p:nvSpPr>
        <p:spPr>
          <a:xfrm>
            <a:off x="457200" y="533400"/>
            <a:ext cx="8229600" cy="990600"/>
          </a:xfrm>
          <a:prstGeom prst="rect">
            <a:avLst/>
          </a:prstGeom>
          <a:solidFill>
            <a:srgbClr val="EFEFE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smtClean="0"/>
              <a:t>Description</a:t>
            </a:r>
            <a:endParaRPr b="1" dirty="0"/>
          </a:p>
        </p:txBody>
      </p:sp>
      <p:sp>
        <p:nvSpPr>
          <p:cNvPr id="155" name="Google Shape;155;g5d0bc9a6d7_0_6"/>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indent="0">
              <a:buNone/>
            </a:pPr>
            <a:r>
              <a:rPr lang="en-US" dirty="0"/>
              <a:t>Title 5 §55100 and §55130 require that those involved in the curriculum review and approval process are </a:t>
            </a:r>
            <a:r>
              <a:rPr lang="en-US" dirty="0" smtClean="0"/>
              <a:t>trained. </a:t>
            </a:r>
            <a:r>
              <a:rPr lang="en-US" dirty="0"/>
              <a:t>Committee membership and operating procedures may evolve, therefore there is a need for regular and ongoing </a:t>
            </a:r>
            <a:r>
              <a:rPr lang="en-US" dirty="0" smtClean="0"/>
              <a:t>training. </a:t>
            </a:r>
            <a:r>
              <a:rPr lang="en-US" dirty="0"/>
              <a:t>Approved curriculum is reviewed by others who may not be affiliated with the Chancellor’s Office, the idea of training can also extend beyond the </a:t>
            </a:r>
            <a:r>
              <a:rPr lang="en-US" dirty="0" smtClean="0"/>
              <a:t>requirements. </a:t>
            </a:r>
            <a:r>
              <a:rPr lang="en-US" dirty="0"/>
              <a:t>Are there additional training opportunities for committee members to review curriculum while keeping student equity in mind? Join us for an interactive discussion where we brainstorm ideas for effectively training the </a:t>
            </a:r>
            <a:r>
              <a:rPr lang="en-US"/>
              <a:t>curriculum </a:t>
            </a:r>
            <a:r>
              <a:rPr lang="en-US" smtClean="0"/>
              <a:t>committee. </a:t>
            </a:r>
            <a:endParaRPr lang="en-US" dirty="0"/>
          </a:p>
          <a:p>
            <a:pPr marL="0" indent="0">
              <a:buNone/>
            </a:pPr>
            <a:endParaRPr lang="en-US" dirty="0"/>
          </a:p>
          <a:p>
            <a:pPr marL="0" lvl="0" indent="0" algn="l" rtl="0">
              <a:spcBef>
                <a:spcPts val="36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5cf3f14942_0_86"/>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Local Processes:</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Committee Members</a:t>
            </a:r>
            <a:endParaRPr/>
          </a:p>
        </p:txBody>
      </p:sp>
      <p:sp>
        <p:nvSpPr>
          <p:cNvPr id="271" name="Google Shape;271;g5cf3f14942_0_86"/>
          <p:cNvSpPr txBox="1">
            <a:spLocks noGrp="1"/>
          </p:cNvSpPr>
          <p:nvPr>
            <p:ph type="subTitle" idx="4294967295"/>
          </p:nvPr>
        </p:nvSpPr>
        <p:spPr>
          <a:xfrm>
            <a:off x="682487" y="1727201"/>
            <a:ext cx="7801200" cy="4713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
              <a:t>Member responsibilities include:</a:t>
            </a:r>
            <a:endParaRPr/>
          </a:p>
          <a:p>
            <a:pPr marL="0" lvl="0" indent="0" algn="l" rtl="0">
              <a:lnSpc>
                <a:spcPct val="90000"/>
              </a:lnSpc>
              <a:spcBef>
                <a:spcPts val="0"/>
              </a:spcBef>
              <a:spcAft>
                <a:spcPts val="0"/>
              </a:spcAft>
              <a:buClr>
                <a:schemeClr val="dk1"/>
              </a:buClr>
              <a:buSzPts val="1100"/>
              <a:buFont typeface="Arial"/>
              <a:buNone/>
            </a:pPr>
            <a:endParaRPr/>
          </a:p>
          <a:p>
            <a:pPr marL="457200" lvl="0" indent="-381000" algn="l" rtl="0">
              <a:lnSpc>
                <a:spcPct val="90000"/>
              </a:lnSpc>
              <a:spcBef>
                <a:spcPts val="0"/>
              </a:spcBef>
              <a:spcAft>
                <a:spcPts val="0"/>
              </a:spcAft>
              <a:buClr>
                <a:srgbClr val="000000"/>
              </a:buClr>
              <a:buSzPts val="2400"/>
              <a:buChar char="●"/>
            </a:pPr>
            <a:r>
              <a:rPr lang="en"/>
              <a:t>REPRESENT Departments  and serve as a point of contact/resource.</a:t>
            </a:r>
            <a:endParaRPr/>
          </a:p>
          <a:p>
            <a:pPr marL="457200" lvl="0" indent="-381000" algn="l" rtl="0">
              <a:lnSpc>
                <a:spcPct val="90000"/>
              </a:lnSpc>
              <a:spcBef>
                <a:spcPts val="0"/>
              </a:spcBef>
              <a:spcAft>
                <a:spcPts val="0"/>
              </a:spcAft>
              <a:buClr>
                <a:srgbClr val="000000"/>
              </a:buClr>
              <a:buSzPts val="2400"/>
              <a:buChar char="●"/>
            </a:pPr>
            <a:r>
              <a:rPr lang="en"/>
              <a:t>REVIEW curriculum to ensure complete and accurate data, compliance, and consistency</a:t>
            </a:r>
            <a:endParaRPr/>
          </a:p>
          <a:p>
            <a:pPr marL="914400" lvl="1" indent="-381000" algn="l" rtl="0">
              <a:lnSpc>
                <a:spcPct val="90000"/>
              </a:lnSpc>
              <a:spcBef>
                <a:spcPts val="0"/>
              </a:spcBef>
              <a:spcAft>
                <a:spcPts val="0"/>
              </a:spcAft>
              <a:buClr>
                <a:srgbClr val="000000"/>
              </a:buClr>
              <a:buSzPts val="2400"/>
              <a:buChar char="○"/>
            </a:pPr>
            <a:r>
              <a:rPr lang="en" sz="2400"/>
              <a:t>Assignment to a discipline, min qualifications</a:t>
            </a:r>
            <a:endParaRPr sz="2400"/>
          </a:p>
          <a:p>
            <a:pPr marL="914400" lvl="1" indent="-381000" algn="l" rtl="0">
              <a:lnSpc>
                <a:spcPct val="90000"/>
              </a:lnSpc>
              <a:spcBef>
                <a:spcPts val="0"/>
              </a:spcBef>
              <a:spcAft>
                <a:spcPts val="0"/>
              </a:spcAft>
              <a:buClr>
                <a:srgbClr val="000000"/>
              </a:buClr>
              <a:buSzPts val="2400"/>
              <a:buChar char="○"/>
            </a:pPr>
            <a:r>
              <a:rPr lang="en" sz="2400"/>
              <a:t>Avoiding duplication of existing curriculum</a:t>
            </a:r>
            <a:endParaRPr sz="2400"/>
          </a:p>
          <a:p>
            <a:pPr marL="1828800" lvl="3" indent="-381000" algn="l" rtl="0">
              <a:lnSpc>
                <a:spcPct val="90000"/>
              </a:lnSpc>
              <a:spcBef>
                <a:spcPts val="0"/>
              </a:spcBef>
              <a:spcAft>
                <a:spcPts val="0"/>
              </a:spcAft>
              <a:buClr>
                <a:srgbClr val="000000"/>
              </a:buClr>
              <a:buSzPts val="2400"/>
              <a:buChar char="●"/>
            </a:pPr>
            <a:r>
              <a:rPr lang="en" sz="2400"/>
              <a:t>Multi-college district?</a:t>
            </a:r>
            <a:endParaRPr sz="2400"/>
          </a:p>
          <a:p>
            <a:pPr marL="914400" lvl="1" indent="-381000" algn="l" rtl="0">
              <a:lnSpc>
                <a:spcPct val="90000"/>
              </a:lnSpc>
              <a:spcBef>
                <a:spcPts val="0"/>
              </a:spcBef>
              <a:spcAft>
                <a:spcPts val="0"/>
              </a:spcAft>
              <a:buClr>
                <a:srgbClr val="000000"/>
              </a:buClr>
              <a:buSzPts val="2400"/>
              <a:buChar char="○"/>
            </a:pPr>
            <a:r>
              <a:rPr lang="en" sz="2400"/>
              <a:t>Appropriateness to college mission</a:t>
            </a:r>
            <a:endParaRPr sz="2400"/>
          </a:p>
          <a:p>
            <a:pPr marL="914400" lvl="1" indent="-381000" algn="l" rtl="0">
              <a:lnSpc>
                <a:spcPct val="90000"/>
              </a:lnSpc>
              <a:spcBef>
                <a:spcPts val="0"/>
              </a:spcBef>
              <a:spcAft>
                <a:spcPts val="0"/>
              </a:spcAft>
              <a:buClr>
                <a:srgbClr val="000000"/>
              </a:buClr>
              <a:buSzPts val="2400"/>
              <a:buChar char="○"/>
            </a:pPr>
            <a:r>
              <a:rPr lang="en" sz="2400"/>
              <a:t>Integration of elements of COR (content, objectives, assignments, etc...)</a:t>
            </a:r>
            <a:endParaRPr sz="2400">
              <a:solidFill>
                <a:srgbClr val="595959"/>
              </a:solidFill>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7"/>
          <p:cNvSpPr txBox="1">
            <a:spLocks noGrp="1"/>
          </p:cNvSpPr>
          <p:nvPr>
            <p:ph type="title"/>
          </p:nvPr>
        </p:nvSpPr>
        <p:spPr>
          <a:xfrm>
            <a:off x="682487" y="468243"/>
            <a:ext cx="7801113" cy="990600"/>
          </a:xfrm>
          <a:prstGeom prst="rect">
            <a:avLst/>
          </a:prstGeom>
          <a:solidFill>
            <a:srgbClr val="EDE9E1"/>
          </a:solid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1100"/>
              <a:buFont typeface="Arial"/>
              <a:buNone/>
            </a:pPr>
            <a:r>
              <a:rPr lang="en">
                <a:solidFill>
                  <a:schemeClr val="dk1"/>
                </a:solidFill>
              </a:rPr>
              <a:t>Local Processes:</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Committee Members</a:t>
            </a:r>
            <a:endParaRPr/>
          </a:p>
        </p:txBody>
      </p:sp>
      <p:sp>
        <p:nvSpPr>
          <p:cNvPr id="278" name="Google Shape;278;p7"/>
          <p:cNvSpPr txBox="1">
            <a:spLocks noGrp="1"/>
          </p:cNvSpPr>
          <p:nvPr>
            <p:ph type="subTitle" idx="4294967295"/>
          </p:nvPr>
        </p:nvSpPr>
        <p:spPr>
          <a:xfrm>
            <a:off x="682487" y="1727201"/>
            <a:ext cx="7801113" cy="4713356"/>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
              <a:t>Committee members are responsible for knowing:</a:t>
            </a:r>
            <a:endParaRPr/>
          </a:p>
          <a:p>
            <a:pPr marL="0" lvl="0" indent="0" algn="l" rtl="0">
              <a:lnSpc>
                <a:spcPct val="115000"/>
              </a:lnSpc>
              <a:spcBef>
                <a:spcPts val="0"/>
              </a:spcBef>
              <a:spcAft>
                <a:spcPts val="0"/>
              </a:spcAft>
              <a:buNone/>
            </a:pPr>
            <a:endParaRPr/>
          </a:p>
          <a:p>
            <a:pPr marL="457200" lvl="0" indent="-358140" algn="l" rtl="0">
              <a:lnSpc>
                <a:spcPct val="115000"/>
              </a:lnSpc>
              <a:spcBef>
                <a:spcPts val="0"/>
              </a:spcBef>
              <a:spcAft>
                <a:spcPts val="0"/>
              </a:spcAft>
              <a:buClr>
                <a:srgbClr val="000000"/>
              </a:buClr>
              <a:buSzPts val="2040"/>
              <a:buChar char="●"/>
            </a:pPr>
            <a:r>
              <a:rPr lang="en"/>
              <a:t>The law</a:t>
            </a:r>
            <a:endParaRPr/>
          </a:p>
          <a:p>
            <a:pPr marL="457200" lvl="0" indent="-358140" algn="l" rtl="0">
              <a:lnSpc>
                <a:spcPct val="115000"/>
              </a:lnSpc>
              <a:spcBef>
                <a:spcPts val="0"/>
              </a:spcBef>
              <a:spcAft>
                <a:spcPts val="0"/>
              </a:spcAft>
              <a:buClr>
                <a:srgbClr val="000000"/>
              </a:buClr>
              <a:buSzPts val="2040"/>
              <a:buChar char="●"/>
            </a:pPr>
            <a:r>
              <a:rPr lang="en"/>
              <a:t>CCCCO Guidelines</a:t>
            </a:r>
            <a:endParaRPr/>
          </a:p>
          <a:p>
            <a:pPr marL="457200" lvl="0" indent="-358140" algn="l" rtl="0">
              <a:lnSpc>
                <a:spcPct val="115000"/>
              </a:lnSpc>
              <a:spcBef>
                <a:spcPts val="0"/>
              </a:spcBef>
              <a:spcAft>
                <a:spcPts val="0"/>
              </a:spcAft>
              <a:buClr>
                <a:srgbClr val="000000"/>
              </a:buClr>
              <a:buSzPts val="2040"/>
              <a:buChar char="●"/>
            </a:pPr>
            <a:r>
              <a:rPr lang="en"/>
              <a:t>District policies and regulations</a:t>
            </a:r>
            <a:endParaRPr/>
          </a:p>
          <a:p>
            <a:pPr marL="457200" lvl="0" indent="-358140" algn="l" rtl="0">
              <a:lnSpc>
                <a:spcPct val="115000"/>
              </a:lnSpc>
              <a:spcBef>
                <a:spcPts val="0"/>
              </a:spcBef>
              <a:spcAft>
                <a:spcPts val="0"/>
              </a:spcAft>
              <a:buClr>
                <a:srgbClr val="000000"/>
              </a:buClr>
              <a:buSzPts val="2040"/>
              <a:buChar char="●"/>
            </a:pPr>
            <a:r>
              <a:rPr lang="en"/>
              <a:t>College mission</a:t>
            </a:r>
            <a:endParaRPr/>
          </a:p>
          <a:p>
            <a:pPr marL="457200" lvl="0" indent="-358140" algn="l" rtl="0">
              <a:lnSpc>
                <a:spcPct val="115000"/>
              </a:lnSpc>
              <a:spcBef>
                <a:spcPts val="0"/>
              </a:spcBef>
              <a:spcAft>
                <a:spcPts val="0"/>
              </a:spcAft>
              <a:buClr>
                <a:srgbClr val="000000"/>
              </a:buClr>
              <a:buSzPts val="2040"/>
              <a:buChar char="●"/>
            </a:pPr>
            <a:r>
              <a:rPr lang="en"/>
              <a:t>C-ID, articulation, and transfer institution requirements</a:t>
            </a:r>
            <a:endParaRPr/>
          </a:p>
          <a:p>
            <a:pPr marL="457200" lvl="0" indent="-358140" algn="l" rtl="0">
              <a:lnSpc>
                <a:spcPct val="115000"/>
              </a:lnSpc>
              <a:spcBef>
                <a:spcPts val="0"/>
              </a:spcBef>
              <a:spcAft>
                <a:spcPts val="0"/>
              </a:spcAft>
              <a:buClr>
                <a:srgbClr val="000000"/>
              </a:buClr>
              <a:buSzPts val="2040"/>
              <a:buChar char="●"/>
            </a:pPr>
            <a:r>
              <a:rPr lang="en"/>
              <a:t>Advisory board requirements/recommendations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5cf3f14942_0_98"/>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Local Processes:</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Committee Chair</a:t>
            </a:r>
            <a:endParaRPr/>
          </a:p>
        </p:txBody>
      </p:sp>
      <p:sp>
        <p:nvSpPr>
          <p:cNvPr id="285" name="Google Shape;285;g5cf3f14942_0_98"/>
          <p:cNvSpPr txBox="1">
            <a:spLocks noGrp="1"/>
          </p:cNvSpPr>
          <p:nvPr>
            <p:ph type="subTitle" idx="4294967295"/>
          </p:nvPr>
        </p:nvSpPr>
        <p:spPr>
          <a:xfrm>
            <a:off x="378250" y="1727200"/>
            <a:ext cx="8403900" cy="471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a:t>Curriculum Chair responsibilities include:</a:t>
            </a:r>
            <a:endParaRPr/>
          </a:p>
          <a:p>
            <a:pPr marL="0" lvl="0" indent="0" algn="l" rtl="0">
              <a:lnSpc>
                <a:spcPct val="115000"/>
              </a:lnSpc>
              <a:spcBef>
                <a:spcPts val="0"/>
              </a:spcBef>
              <a:spcAft>
                <a:spcPts val="0"/>
              </a:spcAft>
              <a:buNone/>
            </a:pPr>
            <a:endParaRPr/>
          </a:p>
          <a:p>
            <a:pPr marL="457200" lvl="0" indent="-358140" algn="l" rtl="0">
              <a:lnSpc>
                <a:spcPct val="90000"/>
              </a:lnSpc>
              <a:spcBef>
                <a:spcPts val="0"/>
              </a:spcBef>
              <a:spcAft>
                <a:spcPts val="0"/>
              </a:spcAft>
              <a:buClr>
                <a:srgbClr val="000000"/>
              </a:buClr>
              <a:buSzPts val="2040"/>
              <a:buChar char="●"/>
            </a:pPr>
            <a:r>
              <a:rPr lang="en"/>
              <a:t>Establish positive relationships with CIO, AO, Curriculum Staff, and Faculty</a:t>
            </a:r>
            <a:endParaRPr/>
          </a:p>
          <a:p>
            <a:pPr marL="457200" lvl="0" indent="-358140" algn="l" rtl="0">
              <a:lnSpc>
                <a:spcPct val="90000"/>
              </a:lnSpc>
              <a:spcBef>
                <a:spcPts val="0"/>
              </a:spcBef>
              <a:spcAft>
                <a:spcPts val="0"/>
              </a:spcAft>
              <a:buClr>
                <a:srgbClr val="000000"/>
              </a:buClr>
              <a:buSzPts val="2040"/>
              <a:buChar char="●"/>
            </a:pPr>
            <a:r>
              <a:rPr lang="en"/>
              <a:t>Learn as much as you can about regulations and current issues at the state level.  </a:t>
            </a:r>
            <a:endParaRPr/>
          </a:p>
          <a:p>
            <a:pPr marL="457200" lvl="0" indent="-358140" algn="l" rtl="0">
              <a:lnSpc>
                <a:spcPct val="90000"/>
              </a:lnSpc>
              <a:spcBef>
                <a:spcPts val="0"/>
              </a:spcBef>
              <a:spcAft>
                <a:spcPts val="0"/>
              </a:spcAft>
              <a:buClr>
                <a:srgbClr val="000000"/>
              </a:buClr>
              <a:buSzPts val="2040"/>
              <a:buChar char="●"/>
            </a:pPr>
            <a:r>
              <a:rPr lang="en"/>
              <a:t>Prioritize meeting agenda items and keep agenda moving &amp; on schedule</a:t>
            </a:r>
            <a:endParaRPr/>
          </a:p>
          <a:p>
            <a:pPr marL="457200" lvl="0" indent="-358140" algn="l" rtl="0">
              <a:lnSpc>
                <a:spcPct val="90000"/>
              </a:lnSpc>
              <a:spcBef>
                <a:spcPts val="0"/>
              </a:spcBef>
              <a:spcAft>
                <a:spcPts val="0"/>
              </a:spcAft>
              <a:buClr>
                <a:srgbClr val="000000"/>
              </a:buClr>
              <a:buSzPts val="2040"/>
              <a:buChar char="●"/>
            </a:pPr>
            <a:r>
              <a:rPr lang="en"/>
              <a:t>Ensure all voices are heard</a:t>
            </a:r>
            <a:endParaRPr/>
          </a:p>
          <a:p>
            <a:pPr marL="457200" lvl="0" indent="-358140" algn="l" rtl="0">
              <a:lnSpc>
                <a:spcPct val="90000"/>
              </a:lnSpc>
              <a:spcBef>
                <a:spcPts val="0"/>
              </a:spcBef>
              <a:spcAft>
                <a:spcPts val="0"/>
              </a:spcAft>
              <a:buClr>
                <a:srgbClr val="000000"/>
              </a:buClr>
              <a:buSzPts val="2040"/>
              <a:buChar char="●"/>
            </a:pPr>
            <a:r>
              <a:rPr lang="en"/>
              <a:t>Remind the CC the important role they have to ensure we continue to provide our students with quality curriculum</a:t>
            </a:r>
            <a:endParaRPr/>
          </a:p>
          <a:p>
            <a:pPr marL="457200" lvl="0" indent="-358140" algn="l" rtl="0">
              <a:lnSpc>
                <a:spcPct val="90000"/>
              </a:lnSpc>
              <a:spcBef>
                <a:spcPts val="0"/>
              </a:spcBef>
              <a:spcAft>
                <a:spcPts val="0"/>
              </a:spcAft>
              <a:buClr>
                <a:srgbClr val="000000"/>
              </a:buClr>
              <a:buSzPts val="2040"/>
              <a:buChar char="●"/>
            </a:pPr>
            <a:r>
              <a:rPr lang="en"/>
              <a:t>Be familiar with how to resolve and/or manage conflict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5cf3f14942_0_63"/>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Local Processes:</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Technical Review</a:t>
            </a:r>
            <a:endParaRPr/>
          </a:p>
        </p:txBody>
      </p:sp>
      <p:sp>
        <p:nvSpPr>
          <p:cNvPr id="292" name="Google Shape;292;g5cf3f14942_0_63"/>
          <p:cNvSpPr txBox="1">
            <a:spLocks noGrp="1"/>
          </p:cNvSpPr>
          <p:nvPr>
            <p:ph type="subTitle" idx="4294967295"/>
          </p:nvPr>
        </p:nvSpPr>
        <p:spPr>
          <a:xfrm>
            <a:off x="682487" y="1727201"/>
            <a:ext cx="7801200" cy="471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00"/>
                </a:solidFill>
              </a:rPr>
              <a:t>Technical Review</a:t>
            </a:r>
            <a:endParaRPr>
              <a:solidFill>
                <a:srgbClr val="000000"/>
              </a:solidFill>
            </a:endParaRPr>
          </a:p>
          <a:p>
            <a:pPr marL="457200" lvl="0" indent="-381000" algn="l" rtl="0">
              <a:lnSpc>
                <a:spcPct val="115000"/>
              </a:lnSpc>
              <a:spcBef>
                <a:spcPts val="0"/>
              </a:spcBef>
              <a:spcAft>
                <a:spcPts val="0"/>
              </a:spcAft>
              <a:buClr>
                <a:srgbClr val="000000"/>
              </a:buClr>
              <a:buSzPts val="2400"/>
              <a:buChar char="●"/>
            </a:pPr>
            <a:r>
              <a:rPr lang="en">
                <a:solidFill>
                  <a:srgbClr val="000000"/>
                </a:solidFill>
              </a:rPr>
              <a:t>Who sits on this committee?</a:t>
            </a:r>
            <a:endParaRPr>
              <a:solidFill>
                <a:srgbClr val="000000"/>
              </a:solidFill>
            </a:endParaRPr>
          </a:p>
          <a:p>
            <a:pPr marL="914400" lvl="1" indent="-381000" algn="l" rtl="0">
              <a:lnSpc>
                <a:spcPct val="115000"/>
              </a:lnSpc>
              <a:spcBef>
                <a:spcPts val="0"/>
              </a:spcBef>
              <a:spcAft>
                <a:spcPts val="0"/>
              </a:spcAft>
              <a:buClr>
                <a:srgbClr val="000000"/>
              </a:buClr>
              <a:buSzPts val="2400"/>
              <a:buChar char="○"/>
            </a:pPr>
            <a:r>
              <a:rPr lang="en" sz="2400">
                <a:solidFill>
                  <a:srgbClr val="000000"/>
                </a:solidFill>
              </a:rPr>
              <a:t>Suggestions:  Chair, AO, Librarian, DE faculty, Administrator, Curriculum Specialist, Others?</a:t>
            </a:r>
            <a:endParaRPr sz="2400">
              <a:solidFill>
                <a:srgbClr val="000000"/>
              </a:solidFill>
            </a:endParaRPr>
          </a:p>
          <a:p>
            <a:pPr marL="914400" lvl="1" indent="-381000" algn="l" rtl="0">
              <a:lnSpc>
                <a:spcPct val="115000"/>
              </a:lnSpc>
              <a:spcBef>
                <a:spcPts val="0"/>
              </a:spcBef>
              <a:spcAft>
                <a:spcPts val="0"/>
              </a:spcAft>
              <a:buClr>
                <a:srgbClr val="000000"/>
              </a:buClr>
              <a:buSzPts val="2400"/>
              <a:buChar char="○"/>
            </a:pPr>
            <a:r>
              <a:rPr lang="en" sz="2400">
                <a:solidFill>
                  <a:srgbClr val="000000"/>
                </a:solidFill>
              </a:rPr>
              <a:t>Are there defined roles?</a:t>
            </a:r>
            <a:endParaRPr sz="2400">
              <a:solidFill>
                <a:srgbClr val="000000"/>
              </a:solidFill>
            </a:endParaRPr>
          </a:p>
          <a:p>
            <a:pPr marL="914400" lvl="1" indent="-381000" algn="l" rtl="0">
              <a:lnSpc>
                <a:spcPct val="115000"/>
              </a:lnSpc>
              <a:spcBef>
                <a:spcPts val="0"/>
              </a:spcBef>
              <a:spcAft>
                <a:spcPts val="0"/>
              </a:spcAft>
              <a:buClr>
                <a:srgbClr val="000000"/>
              </a:buClr>
              <a:buSzPts val="2400"/>
              <a:buChar char="○"/>
            </a:pPr>
            <a:r>
              <a:rPr lang="en" sz="2400">
                <a:solidFill>
                  <a:srgbClr val="000000"/>
                </a:solidFill>
              </a:rPr>
              <a:t>Who votes?</a:t>
            </a:r>
            <a:endParaRPr sz="2400">
              <a:solidFill>
                <a:srgbClr val="000000"/>
              </a:solidFill>
            </a:endParaRPr>
          </a:p>
          <a:p>
            <a:pPr marL="914400" lvl="1" indent="-381000" algn="l" rtl="0">
              <a:lnSpc>
                <a:spcPct val="115000"/>
              </a:lnSpc>
              <a:spcBef>
                <a:spcPts val="0"/>
              </a:spcBef>
              <a:spcAft>
                <a:spcPts val="0"/>
              </a:spcAft>
              <a:buClr>
                <a:srgbClr val="000000"/>
              </a:buClr>
              <a:buSzPts val="2400"/>
              <a:buChar char="○"/>
            </a:pPr>
            <a:r>
              <a:rPr lang="en" sz="2400">
                <a:solidFill>
                  <a:srgbClr val="000000"/>
                </a:solidFill>
              </a:rPr>
              <a:t>Who reports?</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
                <a:solidFill>
                  <a:srgbClr val="000000"/>
                </a:solidFill>
              </a:rPr>
              <a:t>How does this committee function?</a:t>
            </a:r>
            <a:endParaRPr>
              <a:solidFill>
                <a:srgbClr val="000000"/>
              </a:solidFill>
            </a:endParaRPr>
          </a:p>
          <a:p>
            <a:pPr marL="914400" lvl="1" indent="-381000" algn="l" rtl="0">
              <a:lnSpc>
                <a:spcPct val="115000"/>
              </a:lnSpc>
              <a:spcBef>
                <a:spcPts val="0"/>
              </a:spcBef>
              <a:spcAft>
                <a:spcPts val="0"/>
              </a:spcAft>
              <a:buClr>
                <a:srgbClr val="000000"/>
              </a:buClr>
              <a:buSzPts val="2400"/>
              <a:buChar char="○"/>
            </a:pPr>
            <a:r>
              <a:rPr lang="en" sz="2400">
                <a:solidFill>
                  <a:srgbClr val="000000"/>
                </a:solidFill>
              </a:rPr>
              <a:t>Compliance matters, grammar, etc...</a:t>
            </a:r>
            <a:endParaRPr sz="24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9"/>
          <p:cNvSpPr txBox="1">
            <a:spLocks noGrp="1"/>
          </p:cNvSpPr>
          <p:nvPr>
            <p:ph type="title"/>
          </p:nvPr>
        </p:nvSpPr>
        <p:spPr>
          <a:xfrm>
            <a:off x="682487" y="468243"/>
            <a:ext cx="7801113" cy="990600"/>
          </a:xfrm>
          <a:prstGeom prst="rect">
            <a:avLst/>
          </a:prstGeom>
          <a:solidFill>
            <a:srgbClr val="EDE9E1"/>
          </a:solid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1100"/>
              <a:buFont typeface="Arial"/>
              <a:buNone/>
            </a:pPr>
            <a:r>
              <a:rPr lang="en">
                <a:solidFill>
                  <a:schemeClr val="dk1"/>
                </a:solidFill>
              </a:rPr>
              <a:t>Local Processes:</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Approval Process</a:t>
            </a:r>
            <a:endParaRPr sz="3600"/>
          </a:p>
        </p:txBody>
      </p:sp>
      <p:sp>
        <p:nvSpPr>
          <p:cNvPr id="299" name="Google Shape;299;p9"/>
          <p:cNvSpPr txBox="1">
            <a:spLocks noGrp="1"/>
          </p:cNvSpPr>
          <p:nvPr>
            <p:ph type="subTitle" idx="4294967295"/>
          </p:nvPr>
        </p:nvSpPr>
        <p:spPr>
          <a:xfrm>
            <a:off x="682487" y="1727201"/>
            <a:ext cx="7801113" cy="4713356"/>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Clr>
                <a:srgbClr val="000000"/>
              </a:buClr>
              <a:buSzPts val="2400"/>
              <a:buChar char="●"/>
            </a:pPr>
            <a:r>
              <a:rPr lang="en" dirty="0">
                <a:solidFill>
                  <a:srgbClr val="000000"/>
                </a:solidFill>
              </a:rPr>
              <a:t>Title 5 requires </a:t>
            </a:r>
            <a:r>
              <a:rPr lang="en-US" dirty="0" smtClean="0">
                <a:solidFill>
                  <a:srgbClr val="000000"/>
                </a:solidFill>
              </a:rPr>
              <a:t>special considerations when </a:t>
            </a:r>
            <a:r>
              <a:rPr lang="en" dirty="0" smtClean="0">
                <a:solidFill>
                  <a:srgbClr val="000000"/>
                </a:solidFill>
              </a:rPr>
              <a:t>approv</a:t>
            </a:r>
            <a:r>
              <a:rPr lang="en-US" dirty="0" err="1" smtClean="0">
                <a:solidFill>
                  <a:srgbClr val="000000"/>
                </a:solidFill>
              </a:rPr>
              <a:t>ing</a:t>
            </a:r>
            <a:r>
              <a:rPr lang="en" dirty="0" smtClean="0">
                <a:solidFill>
                  <a:srgbClr val="000000"/>
                </a:solidFill>
              </a:rPr>
              <a:t>:</a:t>
            </a:r>
            <a:endParaRPr dirty="0">
              <a:solidFill>
                <a:srgbClr val="000000"/>
              </a:solidFill>
            </a:endParaRPr>
          </a:p>
          <a:p>
            <a:pPr marL="914400" lvl="1" indent="-381000" algn="l" rtl="0">
              <a:lnSpc>
                <a:spcPct val="115000"/>
              </a:lnSpc>
              <a:spcBef>
                <a:spcPts val="0"/>
              </a:spcBef>
              <a:spcAft>
                <a:spcPts val="0"/>
              </a:spcAft>
              <a:buClr>
                <a:srgbClr val="000000"/>
              </a:buClr>
              <a:buSzPts val="2400"/>
              <a:buChar char="○"/>
            </a:pPr>
            <a:r>
              <a:rPr lang="en" sz="2400" dirty="0">
                <a:solidFill>
                  <a:srgbClr val="000000"/>
                </a:solidFill>
              </a:rPr>
              <a:t>Prerequisites, Corequisites, Advisories, and other limitations on enrollment</a:t>
            </a:r>
            <a:endParaRPr sz="2400" dirty="0">
              <a:solidFill>
                <a:srgbClr val="000000"/>
              </a:solidFill>
            </a:endParaRPr>
          </a:p>
          <a:p>
            <a:pPr marL="914400" lvl="1" indent="-381000" algn="l" rtl="0">
              <a:lnSpc>
                <a:spcPct val="115000"/>
              </a:lnSpc>
              <a:spcBef>
                <a:spcPts val="0"/>
              </a:spcBef>
              <a:spcAft>
                <a:spcPts val="0"/>
              </a:spcAft>
              <a:buClr>
                <a:srgbClr val="000000"/>
              </a:buClr>
              <a:buSzPts val="2400"/>
              <a:buChar char="○"/>
            </a:pPr>
            <a:r>
              <a:rPr lang="en" sz="2400" dirty="0">
                <a:solidFill>
                  <a:srgbClr val="000000"/>
                </a:solidFill>
              </a:rPr>
              <a:t>Distance Education</a:t>
            </a:r>
            <a:endParaRPr sz="2400" dirty="0">
              <a:solidFill>
                <a:srgbClr val="000000"/>
              </a:solidFill>
            </a:endParaRPr>
          </a:p>
          <a:p>
            <a:pPr marL="914400" lvl="0" indent="0" algn="l" rtl="0">
              <a:lnSpc>
                <a:spcPct val="115000"/>
              </a:lnSpc>
              <a:spcBef>
                <a:spcPts val="0"/>
              </a:spcBef>
              <a:spcAft>
                <a:spcPts val="0"/>
              </a:spcAft>
              <a:buNone/>
            </a:pPr>
            <a:endParaRPr sz="240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en" dirty="0">
                <a:solidFill>
                  <a:srgbClr val="000000"/>
                </a:solidFill>
              </a:rPr>
              <a:t>How are the above approved?</a:t>
            </a:r>
            <a:endParaRPr dirty="0">
              <a:solidFill>
                <a:srgbClr val="000000"/>
              </a:solidFill>
            </a:endParaRPr>
          </a:p>
          <a:p>
            <a:pPr marL="914400" lvl="1" indent="-381000" algn="l" rtl="0">
              <a:lnSpc>
                <a:spcPct val="115000"/>
              </a:lnSpc>
              <a:spcBef>
                <a:spcPts val="0"/>
              </a:spcBef>
              <a:spcAft>
                <a:spcPts val="0"/>
              </a:spcAft>
              <a:buClr>
                <a:srgbClr val="000000"/>
              </a:buClr>
              <a:buSzPts val="2400"/>
              <a:buChar char="○"/>
            </a:pPr>
            <a:r>
              <a:rPr lang="en" sz="2400" dirty="0">
                <a:solidFill>
                  <a:srgbClr val="000000"/>
                </a:solidFill>
              </a:rPr>
              <a:t>Who is involved in making these approvals?</a:t>
            </a:r>
            <a:endParaRPr sz="2400"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g5cfd735dd1_0_0"/>
          <p:cNvPicPr preferRelativeResize="0"/>
          <p:nvPr/>
        </p:nvPicPr>
        <p:blipFill>
          <a:blip r:embed="rId3">
            <a:alphaModFix/>
          </a:blip>
          <a:stretch>
            <a:fillRect/>
          </a:stretch>
        </p:blipFill>
        <p:spPr>
          <a:xfrm>
            <a:off x="152400" y="203200"/>
            <a:ext cx="8839199" cy="46291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0"/>
          <p:cNvSpPr txBox="1">
            <a:spLocks noGrp="1"/>
          </p:cNvSpPr>
          <p:nvPr>
            <p:ph type="title"/>
          </p:nvPr>
        </p:nvSpPr>
        <p:spPr>
          <a:xfrm>
            <a:off x="671450" y="2579668"/>
            <a:ext cx="7801200" cy="990600"/>
          </a:xfrm>
          <a:prstGeom prst="rect">
            <a:avLst/>
          </a:prstGeom>
          <a:solidFill>
            <a:srgbClr val="EDE9E1"/>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ts val="3600"/>
              <a:buFont typeface="Arial"/>
              <a:buNone/>
            </a:pPr>
            <a:r>
              <a:rPr lang="en" sz="6000" b="1"/>
              <a:t>Ongoing Training</a:t>
            </a:r>
            <a:endParaRPr sz="6000" b="1" cap="non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1"/>
          <p:cNvSpPr txBox="1">
            <a:spLocks noGrp="1"/>
          </p:cNvSpPr>
          <p:nvPr>
            <p:ph type="title"/>
          </p:nvPr>
        </p:nvSpPr>
        <p:spPr>
          <a:xfrm>
            <a:off x="682487" y="468243"/>
            <a:ext cx="7801113" cy="990600"/>
          </a:xfrm>
          <a:prstGeom prst="rect">
            <a:avLst/>
          </a:prstGeom>
          <a:solidFill>
            <a:srgbClr val="EDE9E1"/>
          </a:solid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1100"/>
              <a:buFont typeface="Arial"/>
              <a:buNone/>
            </a:pPr>
            <a:r>
              <a:rPr lang="en">
                <a:solidFill>
                  <a:schemeClr val="dk1"/>
                </a:solidFill>
              </a:rPr>
              <a:t>Ongoing Training:</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Initiatives / Pressures in the CC </a:t>
            </a:r>
            <a:endParaRPr/>
          </a:p>
        </p:txBody>
      </p:sp>
      <p:sp>
        <p:nvSpPr>
          <p:cNvPr id="317" name="Google Shape;317;p11"/>
          <p:cNvSpPr txBox="1">
            <a:spLocks noGrp="1"/>
          </p:cNvSpPr>
          <p:nvPr>
            <p:ph type="subTitle" idx="4294967295"/>
          </p:nvPr>
        </p:nvSpPr>
        <p:spPr>
          <a:xfrm>
            <a:off x="682487" y="1727201"/>
            <a:ext cx="7801113" cy="4713356"/>
          </a:xfrm>
          <a:prstGeom prst="rect">
            <a:avLst/>
          </a:prstGeom>
          <a:noFill/>
          <a:ln>
            <a:noFill/>
          </a:ln>
        </p:spPr>
        <p:txBody>
          <a:bodyPr spcFirstLastPara="1" wrap="square" lIns="91425" tIns="45700" rIns="91425" bIns="45700" anchor="t" anchorCtr="0">
            <a:normAutofit/>
          </a:bodyPr>
          <a:lstStyle/>
          <a:p>
            <a:pPr marL="182880" lvl="0" indent="-205740" algn="l" rtl="0">
              <a:lnSpc>
                <a:spcPct val="115000"/>
              </a:lnSpc>
              <a:spcBef>
                <a:spcPts val="0"/>
              </a:spcBef>
              <a:spcAft>
                <a:spcPts val="0"/>
              </a:spcAft>
              <a:buClr>
                <a:srgbClr val="000000"/>
              </a:buClr>
              <a:buSzPts val="2400"/>
              <a:buChar char="●"/>
            </a:pPr>
            <a:r>
              <a:rPr lang="en">
                <a:solidFill>
                  <a:srgbClr val="000000"/>
                </a:solidFill>
              </a:rPr>
              <a:t>Equity: Does the committee use equity mindedness and flexibility to bring and use multicultural and inclusive perspectives</a:t>
            </a:r>
            <a:endParaRPr>
              <a:solidFill>
                <a:srgbClr val="000000"/>
              </a:solidFill>
            </a:endParaRPr>
          </a:p>
          <a:p>
            <a:pPr marL="182880" lvl="0" indent="-205740" algn="l" rtl="0">
              <a:lnSpc>
                <a:spcPct val="115000"/>
              </a:lnSpc>
              <a:spcBef>
                <a:spcPts val="1600"/>
              </a:spcBef>
              <a:spcAft>
                <a:spcPts val="0"/>
              </a:spcAft>
              <a:buClr>
                <a:srgbClr val="000000"/>
              </a:buClr>
              <a:buSzPts val="2400"/>
              <a:buChar char="●"/>
            </a:pPr>
            <a:r>
              <a:rPr lang="en">
                <a:solidFill>
                  <a:srgbClr val="000000"/>
                </a:solidFill>
              </a:rPr>
              <a:t>Legislation: AB705</a:t>
            </a:r>
            <a:endParaRPr>
              <a:solidFill>
                <a:srgbClr val="000000"/>
              </a:solidFill>
            </a:endParaRPr>
          </a:p>
          <a:p>
            <a:pPr marL="182880" lvl="0" indent="-205740" algn="l" rtl="0">
              <a:lnSpc>
                <a:spcPct val="115000"/>
              </a:lnSpc>
              <a:spcBef>
                <a:spcPts val="1600"/>
              </a:spcBef>
              <a:spcAft>
                <a:spcPts val="1600"/>
              </a:spcAft>
              <a:buClr>
                <a:srgbClr val="000000"/>
              </a:buClr>
              <a:buSzPts val="2400"/>
              <a:buChar char="●"/>
            </a:pPr>
            <a:r>
              <a:rPr lang="en">
                <a:solidFill>
                  <a:srgbClr val="000000"/>
                </a:solidFill>
              </a:rPr>
              <a:t>Funding formula:  70/20/10</a:t>
            </a:r>
            <a:endParaRPr>
              <a:solidFill>
                <a:srgbClr val="000000"/>
              </a:solidFill>
            </a:endParaRPr>
          </a:p>
        </p:txBody>
      </p:sp>
      <p:sp>
        <p:nvSpPr>
          <p:cNvPr id="318" name="Google Shape;318;p11"/>
          <p:cNvSpPr txBox="1"/>
          <p:nvPr/>
        </p:nvSpPr>
        <p:spPr>
          <a:xfrm>
            <a:off x="3619500" y="203200"/>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5d0bc9a6d7_0_12"/>
          <p:cNvSpPr txBox="1">
            <a:spLocks noGrp="1"/>
          </p:cNvSpPr>
          <p:nvPr>
            <p:ph type="title"/>
          </p:nvPr>
        </p:nvSpPr>
        <p:spPr>
          <a:xfrm>
            <a:off x="457200" y="533400"/>
            <a:ext cx="8229600" cy="990600"/>
          </a:xfrm>
          <a:prstGeom prst="rect">
            <a:avLst/>
          </a:prstGeom>
          <a:solidFill>
            <a:srgbClr val="EFEFEF"/>
          </a:solidFill>
        </p:spPr>
        <p:txBody>
          <a:bodyPr spcFirstLastPara="1" wrap="square" lIns="91425" tIns="45700" rIns="91425" bIns="45700" anchor="ctr" anchorCtr="0">
            <a:noAutofit/>
          </a:bodyPr>
          <a:lstStyle/>
          <a:p>
            <a:pPr marL="0" lvl="0" indent="0" algn="l" rtl="0">
              <a:spcBef>
                <a:spcPts val="0"/>
              </a:spcBef>
              <a:spcAft>
                <a:spcPts val="0"/>
              </a:spcAft>
              <a:buNone/>
            </a:pPr>
            <a:r>
              <a:rPr lang="en"/>
              <a:t>Ongoing Training</a:t>
            </a:r>
            <a:endParaRPr/>
          </a:p>
          <a:p>
            <a:pPr marL="0" lvl="0" indent="0" algn="l" rtl="0">
              <a:spcBef>
                <a:spcPts val="0"/>
              </a:spcBef>
              <a:spcAft>
                <a:spcPts val="0"/>
              </a:spcAft>
              <a:buNone/>
            </a:pPr>
            <a:r>
              <a:rPr lang="en"/>
              <a:t>See a resemblance?</a:t>
            </a:r>
            <a:endParaRPr/>
          </a:p>
        </p:txBody>
      </p:sp>
      <p:pic>
        <p:nvPicPr>
          <p:cNvPr id="325" name="Google Shape;325;g5d0bc9a6d7_0_12"/>
          <p:cNvPicPr preferRelativeResize="0"/>
          <p:nvPr/>
        </p:nvPicPr>
        <p:blipFill>
          <a:blip r:embed="rId3">
            <a:alphaModFix/>
          </a:blip>
          <a:stretch>
            <a:fillRect/>
          </a:stretch>
        </p:blipFill>
        <p:spPr>
          <a:xfrm>
            <a:off x="152400" y="1676400"/>
            <a:ext cx="7848600" cy="4914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2"/>
          <p:cNvSpPr txBox="1">
            <a:spLocks noGrp="1"/>
          </p:cNvSpPr>
          <p:nvPr>
            <p:ph type="title"/>
          </p:nvPr>
        </p:nvSpPr>
        <p:spPr>
          <a:xfrm>
            <a:off x="682487" y="468242"/>
            <a:ext cx="7801113" cy="1195457"/>
          </a:xfrm>
          <a:prstGeom prst="rect">
            <a:avLst/>
          </a:prstGeom>
          <a:solidFill>
            <a:srgbClr val="EDE9E1"/>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Ongoing Training:</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Tools and Process</a:t>
            </a:r>
            <a:endParaRPr sz="3600"/>
          </a:p>
        </p:txBody>
      </p:sp>
      <p:sp>
        <p:nvSpPr>
          <p:cNvPr id="332" name="Google Shape;332;p12"/>
          <p:cNvSpPr txBox="1"/>
          <p:nvPr/>
        </p:nvSpPr>
        <p:spPr>
          <a:xfrm>
            <a:off x="311700" y="1925425"/>
            <a:ext cx="8520600" cy="42255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Handbook</a:t>
            </a:r>
            <a:endParaRPr sz="2400"/>
          </a:p>
          <a:p>
            <a:pPr marL="914400" lvl="1" indent="-381000" algn="l" rtl="0">
              <a:lnSpc>
                <a:spcPct val="100000"/>
              </a:lnSpc>
              <a:spcBef>
                <a:spcPts val="0"/>
              </a:spcBef>
              <a:spcAft>
                <a:spcPts val="0"/>
              </a:spcAft>
              <a:buSzPts val="2400"/>
              <a:buChar char="○"/>
            </a:pPr>
            <a:r>
              <a:rPr lang="en" sz="2400"/>
              <a:t>Provides evidence of local adherence to state code and regulation</a:t>
            </a:r>
            <a:endParaRPr sz="2400"/>
          </a:p>
          <a:p>
            <a:pPr marL="914400" lvl="1" indent="-381000" algn="l" rtl="0">
              <a:lnSpc>
                <a:spcPct val="100000"/>
              </a:lnSpc>
              <a:spcBef>
                <a:spcPts val="0"/>
              </a:spcBef>
              <a:spcAft>
                <a:spcPts val="0"/>
              </a:spcAft>
              <a:buSzPts val="2400"/>
              <a:buChar char="○"/>
            </a:pPr>
            <a:r>
              <a:rPr lang="en" sz="2400"/>
              <a:t>Provides a record of local policies and procedures</a:t>
            </a:r>
            <a:endParaRPr sz="2400"/>
          </a:p>
          <a:p>
            <a:pPr marL="914400" lvl="1" indent="-381000" algn="l" rtl="0">
              <a:lnSpc>
                <a:spcPct val="100000"/>
              </a:lnSpc>
              <a:spcBef>
                <a:spcPts val="0"/>
              </a:spcBef>
              <a:spcAft>
                <a:spcPts val="0"/>
              </a:spcAft>
              <a:buSzPts val="2400"/>
              <a:buChar char="○"/>
            </a:pPr>
            <a:r>
              <a:rPr lang="en" sz="2400"/>
              <a:t>Can be used to provide local historical perspective/philosophies regarding curriculum matters</a:t>
            </a:r>
            <a:endParaRPr sz="2400"/>
          </a:p>
          <a:p>
            <a:pPr marL="914400" lvl="1" indent="-381000" algn="l" rtl="0">
              <a:lnSpc>
                <a:spcPct val="100000"/>
              </a:lnSpc>
              <a:spcBef>
                <a:spcPts val="0"/>
              </a:spcBef>
              <a:spcAft>
                <a:spcPts val="0"/>
              </a:spcAft>
              <a:buSzPts val="2400"/>
              <a:buChar char="○"/>
            </a:pPr>
            <a:r>
              <a:rPr lang="en" sz="2400"/>
              <a:t>Provides an invaluable resource for faculty in the curriculum process</a:t>
            </a:r>
            <a:endParaRPr sz="2400"/>
          </a:p>
          <a:p>
            <a:pPr marL="457200" lvl="0" indent="-381000" algn="l" rtl="0">
              <a:lnSpc>
                <a:spcPct val="100000"/>
              </a:lnSpc>
              <a:spcBef>
                <a:spcPts val="0"/>
              </a:spcBef>
              <a:spcAft>
                <a:spcPts val="0"/>
              </a:spcAft>
              <a:buSzPts val="2400"/>
              <a:buChar char="●"/>
            </a:pPr>
            <a:r>
              <a:rPr lang="en" sz="2400"/>
              <a:t>LMS</a:t>
            </a:r>
            <a:endParaRPr sz="2400"/>
          </a:p>
          <a:p>
            <a:pPr marL="457200" lvl="0" indent="-381000" algn="l" rtl="0">
              <a:lnSpc>
                <a:spcPct val="100000"/>
              </a:lnSpc>
              <a:spcBef>
                <a:spcPts val="0"/>
              </a:spcBef>
              <a:spcAft>
                <a:spcPts val="0"/>
              </a:spcAft>
              <a:buSzPts val="2400"/>
              <a:buChar char="●"/>
            </a:pPr>
            <a:r>
              <a:rPr lang="en" sz="2400"/>
              <a:t>Flex and PD workshops</a:t>
            </a:r>
            <a:endParaRPr sz="2400"/>
          </a:p>
          <a:p>
            <a:pPr marL="0" lvl="0" indent="0" algn="l" rtl="0">
              <a:lnSpc>
                <a:spcPct val="100000"/>
              </a:lnSpc>
              <a:spcBef>
                <a:spcPts val="1600"/>
              </a:spcBef>
              <a:spcAft>
                <a:spcPts val="1600"/>
              </a:spcAft>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5d0bc9a6d7_0_6"/>
          <p:cNvSpPr txBox="1">
            <a:spLocks noGrp="1"/>
          </p:cNvSpPr>
          <p:nvPr>
            <p:ph type="title"/>
          </p:nvPr>
        </p:nvSpPr>
        <p:spPr>
          <a:xfrm>
            <a:off x="457200" y="533400"/>
            <a:ext cx="8229600" cy="990600"/>
          </a:xfrm>
          <a:prstGeom prst="rect">
            <a:avLst/>
          </a:prstGeom>
          <a:solidFill>
            <a:srgbClr val="EFEFEF"/>
          </a:solidFill>
        </p:spPr>
        <p:txBody>
          <a:bodyPr spcFirstLastPara="1" wrap="square" lIns="91425" tIns="45700" rIns="91425" bIns="45700" anchor="ctr" anchorCtr="0">
            <a:noAutofit/>
          </a:bodyPr>
          <a:lstStyle/>
          <a:p>
            <a:pPr marL="0" lvl="0" indent="0" algn="ctr" rtl="0">
              <a:spcBef>
                <a:spcPts val="0"/>
              </a:spcBef>
              <a:spcAft>
                <a:spcPts val="0"/>
              </a:spcAft>
              <a:buNone/>
            </a:pPr>
            <a:r>
              <a:rPr lang="en" b="1"/>
              <a:t>Objectives</a:t>
            </a:r>
            <a:endParaRPr b="1"/>
          </a:p>
        </p:txBody>
      </p:sp>
      <p:sp>
        <p:nvSpPr>
          <p:cNvPr id="155" name="Google Shape;155;g5d0bc9a6d7_0_6"/>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3600"/>
          </a:p>
          <a:p>
            <a:pPr marL="457200" lvl="0" indent="-457200" algn="l" rtl="0">
              <a:spcBef>
                <a:spcPts val="360"/>
              </a:spcBef>
              <a:spcAft>
                <a:spcPts val="0"/>
              </a:spcAft>
              <a:buSzPts val="3600"/>
              <a:buChar char="•"/>
            </a:pPr>
            <a:r>
              <a:rPr lang="en" sz="3600"/>
              <a:t>Discuss requirements for curriculum committee training</a:t>
            </a:r>
            <a:endParaRPr sz="3600"/>
          </a:p>
          <a:p>
            <a:pPr marL="457200" lvl="0" indent="0" algn="l" rtl="0">
              <a:spcBef>
                <a:spcPts val="360"/>
              </a:spcBef>
              <a:spcAft>
                <a:spcPts val="0"/>
              </a:spcAft>
              <a:buNone/>
            </a:pPr>
            <a:endParaRPr sz="3600"/>
          </a:p>
          <a:p>
            <a:pPr marL="457200" lvl="0" indent="-457200" algn="l" rtl="0">
              <a:spcBef>
                <a:spcPts val="360"/>
              </a:spcBef>
              <a:spcAft>
                <a:spcPts val="0"/>
              </a:spcAft>
              <a:buSzPts val="3600"/>
              <a:buChar char="•"/>
            </a:pPr>
            <a:r>
              <a:rPr lang="en" sz="3600"/>
              <a:t>Discuss variations in local processes</a:t>
            </a:r>
            <a:endParaRPr sz="3600"/>
          </a:p>
          <a:p>
            <a:pPr marL="457200" lvl="0" indent="0" algn="l" rtl="0">
              <a:spcBef>
                <a:spcPts val="360"/>
              </a:spcBef>
              <a:spcAft>
                <a:spcPts val="0"/>
              </a:spcAft>
              <a:buNone/>
            </a:pPr>
            <a:endParaRPr sz="3600"/>
          </a:p>
          <a:p>
            <a:pPr marL="457200" lvl="0" indent="-457200" algn="l" rtl="0">
              <a:spcBef>
                <a:spcPts val="360"/>
              </a:spcBef>
              <a:spcAft>
                <a:spcPts val="0"/>
              </a:spcAft>
              <a:buSzPts val="3600"/>
              <a:buChar char="•"/>
            </a:pPr>
            <a:r>
              <a:rPr lang="en" sz="3600"/>
              <a:t>Discuss options for ongoing training</a:t>
            </a:r>
            <a:endParaRPr sz="3600"/>
          </a:p>
        </p:txBody>
      </p:sp>
    </p:spTree>
    <p:extLst>
      <p:ext uri="{BB962C8B-B14F-4D97-AF65-F5344CB8AC3E}">
        <p14:creationId xmlns:p14="http://schemas.microsoft.com/office/powerpoint/2010/main" val="45702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3"/>
          <p:cNvSpPr txBox="1">
            <a:spLocks noGrp="1"/>
          </p:cNvSpPr>
          <p:nvPr>
            <p:ph type="title"/>
          </p:nvPr>
        </p:nvSpPr>
        <p:spPr>
          <a:xfrm>
            <a:off x="682487" y="468242"/>
            <a:ext cx="7801113" cy="1157357"/>
          </a:xfrm>
          <a:prstGeom prst="rect">
            <a:avLst/>
          </a:prstGeom>
          <a:solidFill>
            <a:srgbClr val="EDE9E1"/>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Ongoing Training:</a:t>
            </a:r>
            <a:endParaRPr>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Evolving Trends</a:t>
            </a:r>
            <a:endParaRPr sz="3600"/>
          </a:p>
        </p:txBody>
      </p:sp>
      <p:sp>
        <p:nvSpPr>
          <p:cNvPr id="339" name="Google Shape;339;p13"/>
          <p:cNvSpPr txBox="1"/>
          <p:nvPr/>
        </p:nvSpPr>
        <p:spPr>
          <a:xfrm>
            <a:off x="311700" y="19254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t>Anticipate and Include </a:t>
            </a:r>
            <a:endParaRPr sz="2400" b="1"/>
          </a:p>
          <a:p>
            <a:pPr marL="457200" lvl="0" indent="-381000" algn="l" rtl="0">
              <a:lnSpc>
                <a:spcPct val="115000"/>
              </a:lnSpc>
              <a:spcBef>
                <a:spcPts val="1600"/>
              </a:spcBef>
              <a:spcAft>
                <a:spcPts val="0"/>
              </a:spcAft>
              <a:buSzPts val="2400"/>
              <a:buChar char="●"/>
            </a:pPr>
            <a:r>
              <a:rPr lang="en" sz="2400"/>
              <a:t>Anticipate issues/conflict</a:t>
            </a:r>
            <a:endParaRPr sz="2400"/>
          </a:p>
          <a:p>
            <a:pPr marL="457200" lvl="0" indent="-381000" algn="l" rtl="0">
              <a:lnSpc>
                <a:spcPct val="115000"/>
              </a:lnSpc>
              <a:spcBef>
                <a:spcPts val="0"/>
              </a:spcBef>
              <a:spcAft>
                <a:spcPts val="0"/>
              </a:spcAft>
              <a:buSzPts val="2400"/>
              <a:buChar char="●"/>
            </a:pPr>
            <a:r>
              <a:rPr lang="en" sz="2400"/>
              <a:t>Include and inform areas that are impacted by curriculum decisions </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txBox="1">
            <a:spLocks noGrp="1"/>
          </p:cNvSpPr>
          <p:nvPr>
            <p:ph type="body" idx="1"/>
          </p:nvPr>
        </p:nvSpPr>
        <p:spPr>
          <a:xfrm>
            <a:off x="457200" y="1475588"/>
            <a:ext cx="8229600" cy="43266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SzPts val="3060"/>
              <a:buNone/>
            </a:pPr>
            <a:endParaRPr sz="3600">
              <a:latin typeface="Arial"/>
              <a:ea typeface="Arial"/>
              <a:cs typeface="Arial"/>
              <a:sym typeface="Arial"/>
            </a:endParaRPr>
          </a:p>
          <a:p>
            <a:pPr marL="0" lvl="0" indent="0" algn="l" rtl="0">
              <a:spcBef>
                <a:spcPts val="720"/>
              </a:spcBef>
              <a:spcAft>
                <a:spcPts val="0"/>
              </a:spcAft>
              <a:buSzPts val="3060"/>
              <a:buNone/>
            </a:pPr>
            <a:r>
              <a:rPr lang="en" sz="3600">
                <a:latin typeface="Arial"/>
                <a:ea typeface="Arial"/>
                <a:cs typeface="Arial"/>
                <a:sym typeface="Arial"/>
              </a:rPr>
              <a:t>Any Questions?</a:t>
            </a:r>
            <a:endParaRPr/>
          </a:p>
          <a:p>
            <a:pPr marL="0" lvl="0" indent="0" algn="ctr" rtl="0">
              <a:spcBef>
                <a:spcPts val="600"/>
              </a:spcBef>
              <a:spcAft>
                <a:spcPts val="0"/>
              </a:spcAft>
              <a:buSzPts val="2550"/>
              <a:buNone/>
            </a:pPr>
            <a:r>
              <a:rPr lang="en" sz="3000">
                <a:latin typeface="Arial"/>
                <a:ea typeface="Arial"/>
                <a:cs typeface="Arial"/>
                <a:sym typeface="Arial"/>
              </a:rPr>
              <a:t> </a:t>
            </a:r>
            <a:endParaRPr/>
          </a:p>
          <a:p>
            <a:pPr marL="0" lvl="0" indent="0" algn="ctr" rtl="0">
              <a:spcBef>
                <a:spcPts val="720"/>
              </a:spcBef>
              <a:spcAft>
                <a:spcPts val="0"/>
              </a:spcAft>
              <a:buSzPts val="3060"/>
              <a:buNone/>
            </a:pPr>
            <a:endParaRPr sz="3600">
              <a:latin typeface="Arial"/>
              <a:ea typeface="Arial"/>
              <a:cs typeface="Arial"/>
              <a:sym typeface="Arial"/>
            </a:endParaRPr>
          </a:p>
          <a:p>
            <a:pPr marL="0" lvl="0" indent="0" algn="ctr" rtl="0">
              <a:spcBef>
                <a:spcPts val="720"/>
              </a:spcBef>
              <a:spcAft>
                <a:spcPts val="0"/>
              </a:spcAft>
              <a:buSzPts val="3060"/>
              <a:buNone/>
            </a:pPr>
            <a:endParaRPr sz="3600">
              <a:latin typeface="Arial"/>
              <a:ea typeface="Arial"/>
              <a:cs typeface="Arial"/>
              <a:sym typeface="Arial"/>
            </a:endParaRPr>
          </a:p>
          <a:p>
            <a:pPr marL="0" lvl="0" indent="0" algn="l" rtl="0">
              <a:spcBef>
                <a:spcPts val="720"/>
              </a:spcBef>
              <a:spcAft>
                <a:spcPts val="0"/>
              </a:spcAft>
              <a:buSzPts val="3060"/>
              <a:buNone/>
            </a:pPr>
            <a:r>
              <a:rPr lang="en" sz="3600">
                <a:latin typeface="Arial"/>
                <a:ea typeface="Arial"/>
                <a:cs typeface="Arial"/>
                <a:sym typeface="Arial"/>
              </a:rPr>
              <a:t>Thank you for </a:t>
            </a:r>
            <a:endParaRPr sz="3600">
              <a:latin typeface="Arial"/>
              <a:ea typeface="Arial"/>
              <a:cs typeface="Arial"/>
              <a:sym typeface="Arial"/>
            </a:endParaRPr>
          </a:p>
          <a:p>
            <a:pPr marL="0" lvl="0" indent="0" algn="l" rtl="0">
              <a:spcBef>
                <a:spcPts val="720"/>
              </a:spcBef>
              <a:spcAft>
                <a:spcPts val="0"/>
              </a:spcAft>
              <a:buSzPts val="3060"/>
              <a:buNone/>
            </a:pPr>
            <a:r>
              <a:rPr lang="en" sz="3600">
                <a:latin typeface="Arial"/>
                <a:ea typeface="Arial"/>
                <a:cs typeface="Arial"/>
                <a:sym typeface="Arial"/>
              </a:rPr>
              <a:t>attending this session!</a:t>
            </a:r>
            <a:endParaRPr/>
          </a:p>
        </p:txBody>
      </p:sp>
      <p:pic>
        <p:nvPicPr>
          <p:cNvPr id="353" name="Google Shape;353;p26" descr="ASCCC_Logo"/>
          <p:cNvPicPr preferRelativeResize="0"/>
          <p:nvPr/>
        </p:nvPicPr>
        <p:blipFill rotWithShape="1">
          <a:blip r:embed="rId3">
            <a:alphaModFix/>
          </a:blip>
          <a:srcRect/>
          <a:stretch/>
        </p:blipFill>
        <p:spPr>
          <a:xfrm>
            <a:off x="2249507" y="400050"/>
            <a:ext cx="4231670" cy="786470"/>
          </a:xfrm>
          <a:prstGeom prst="rect">
            <a:avLst/>
          </a:prstGeom>
          <a:noFill/>
          <a:ln>
            <a:noFill/>
          </a:ln>
        </p:spPr>
      </p:pic>
      <p:pic>
        <p:nvPicPr>
          <p:cNvPr id="354" name="Google Shape;354;p26"/>
          <p:cNvPicPr preferRelativeResize="0"/>
          <p:nvPr/>
        </p:nvPicPr>
        <p:blipFill>
          <a:blip r:embed="rId4">
            <a:alphaModFix/>
          </a:blip>
          <a:stretch>
            <a:fillRect/>
          </a:stretch>
        </p:blipFill>
        <p:spPr>
          <a:xfrm>
            <a:off x="5035925" y="2671025"/>
            <a:ext cx="3463199" cy="2480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
          <p:cNvSpPr txBox="1">
            <a:spLocks noGrp="1"/>
          </p:cNvSpPr>
          <p:nvPr>
            <p:ph type="title"/>
          </p:nvPr>
        </p:nvSpPr>
        <p:spPr>
          <a:xfrm>
            <a:off x="600662" y="2438393"/>
            <a:ext cx="7801200" cy="990600"/>
          </a:xfrm>
          <a:prstGeom prst="rect">
            <a:avLst/>
          </a:prstGeom>
          <a:solidFill>
            <a:srgbClr val="EDE9E1"/>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ts val="4000"/>
              <a:buFont typeface="Arial"/>
              <a:buNone/>
            </a:pPr>
            <a:r>
              <a:rPr lang="en" sz="6000" b="1"/>
              <a:t>Introduction</a:t>
            </a:r>
            <a:endParaRPr sz="6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title"/>
          </p:nvPr>
        </p:nvSpPr>
        <p:spPr>
          <a:xfrm>
            <a:off x="671450" y="2622668"/>
            <a:ext cx="7801200" cy="990600"/>
          </a:xfrm>
          <a:prstGeom prst="rect">
            <a:avLst/>
          </a:prstGeom>
          <a:solidFill>
            <a:srgbClr val="EDE9E1"/>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ts val="4000"/>
              <a:buFont typeface="Arial"/>
              <a:buNone/>
            </a:pPr>
            <a:r>
              <a:rPr lang="en" sz="6000" b="1"/>
              <a:t>Annual Training</a:t>
            </a:r>
            <a:endParaRPr sz="6000" b="1" cap="non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682487" y="468243"/>
            <a:ext cx="7801113" cy="990600"/>
          </a:xfrm>
          <a:prstGeom prst="rect">
            <a:avLst/>
          </a:prstGeom>
          <a:solidFill>
            <a:srgbClr val="EDE9E1"/>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Arial"/>
              <a:buNone/>
            </a:pPr>
            <a:r>
              <a:rPr lang="en"/>
              <a:t>Requirements of Certification</a:t>
            </a:r>
            <a:endParaRPr sz="4000" cap="none">
              <a:latin typeface="Arial"/>
              <a:ea typeface="Arial"/>
              <a:cs typeface="Arial"/>
              <a:sym typeface="Arial"/>
            </a:endParaRPr>
          </a:p>
        </p:txBody>
      </p:sp>
      <p:sp>
        <p:nvSpPr>
          <p:cNvPr id="174" name="Google Shape;174;p4"/>
          <p:cNvSpPr txBox="1">
            <a:spLocks noGrp="1"/>
          </p:cNvSpPr>
          <p:nvPr>
            <p:ph type="subTitle" idx="4294967295"/>
          </p:nvPr>
        </p:nvSpPr>
        <p:spPr>
          <a:xfrm>
            <a:off x="345375" y="1727200"/>
            <a:ext cx="8486100" cy="4713300"/>
          </a:xfrm>
          <a:prstGeom prst="rect">
            <a:avLst/>
          </a:prstGeom>
          <a:noFill/>
          <a:ln>
            <a:noFill/>
          </a:ln>
        </p:spPr>
        <p:txBody>
          <a:bodyPr spcFirstLastPara="1" wrap="square" lIns="91425" tIns="45700" rIns="91425" bIns="45700" anchor="t" anchorCtr="0">
            <a:normAutofit/>
          </a:bodyPr>
          <a:lstStyle/>
          <a:p>
            <a:pPr marL="457200" lvl="0" indent="-358140" algn="l" rtl="0">
              <a:lnSpc>
                <a:spcPct val="115000"/>
              </a:lnSpc>
              <a:spcBef>
                <a:spcPts val="0"/>
              </a:spcBef>
              <a:spcAft>
                <a:spcPts val="0"/>
              </a:spcAft>
              <a:buClr>
                <a:srgbClr val="000000"/>
              </a:buClr>
              <a:buSzPts val="2040"/>
              <a:buChar char="●"/>
            </a:pPr>
            <a:r>
              <a:rPr lang="en">
                <a:solidFill>
                  <a:srgbClr val="000000"/>
                </a:solidFill>
              </a:rPr>
              <a:t>Colleges are certifying that all approved curriculum will align with all requirements outlines in Education Code, Title 5, and the 6</a:t>
            </a:r>
            <a:r>
              <a:rPr lang="en" baseline="30000">
                <a:solidFill>
                  <a:srgbClr val="000000"/>
                </a:solidFill>
              </a:rPr>
              <a:t>th</a:t>
            </a:r>
            <a:r>
              <a:rPr lang="en">
                <a:solidFill>
                  <a:srgbClr val="000000"/>
                </a:solidFill>
              </a:rPr>
              <a:t> edition of the Program and Course Approval Handbook</a:t>
            </a:r>
            <a:endParaRPr>
              <a:solidFill>
                <a:srgbClr val="000000"/>
              </a:solidFill>
            </a:endParaRPr>
          </a:p>
          <a:p>
            <a:pPr marL="457200" lvl="0" indent="-358140" algn="l" rtl="0">
              <a:lnSpc>
                <a:spcPct val="115000"/>
              </a:lnSpc>
              <a:spcBef>
                <a:spcPts val="0"/>
              </a:spcBef>
              <a:spcAft>
                <a:spcPts val="0"/>
              </a:spcAft>
              <a:buClr>
                <a:srgbClr val="000000"/>
              </a:buClr>
              <a:buSzPts val="2040"/>
              <a:buChar char="●"/>
            </a:pPr>
            <a:r>
              <a:rPr lang="en">
                <a:solidFill>
                  <a:srgbClr val="000000"/>
                </a:solidFill>
              </a:rPr>
              <a:t>College must have a board policy related to the credit hour. Policy must be submitted to the CO with the certification memo.</a:t>
            </a:r>
            <a:endParaRPr>
              <a:solidFill>
                <a:srgbClr val="000000"/>
              </a:solidFill>
            </a:endParaRPr>
          </a:p>
          <a:p>
            <a:pPr marL="457200" lvl="0" indent="-358140" algn="l" rtl="0">
              <a:lnSpc>
                <a:spcPct val="115000"/>
              </a:lnSpc>
              <a:spcBef>
                <a:spcPts val="0"/>
              </a:spcBef>
              <a:spcAft>
                <a:spcPts val="0"/>
              </a:spcAft>
              <a:buClr>
                <a:srgbClr val="000000"/>
              </a:buClr>
              <a:buSzPts val="2040"/>
              <a:buChar char="●"/>
            </a:pPr>
            <a:r>
              <a:rPr lang="en">
                <a:solidFill>
                  <a:srgbClr val="000000"/>
                </a:solidFill>
              </a:rPr>
              <a:t>College must have a cooperative work experience plan that has been approved by the local governing board (plan does not need to be submitted to the CO)</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5"/>
          <p:cNvPicPr preferRelativeResize="0"/>
          <p:nvPr/>
        </p:nvPicPr>
        <p:blipFill rotWithShape="1">
          <a:blip r:embed="rId3">
            <a:alphaModFix/>
          </a:blip>
          <a:srcRect/>
          <a:stretch/>
        </p:blipFill>
        <p:spPr>
          <a:xfrm>
            <a:off x="0" y="1003275"/>
            <a:ext cx="9144000" cy="5086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5cf3f14942_0_1"/>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a:t>Curriculum and the Law</a:t>
            </a:r>
            <a:endParaRPr sz="4000" cap="none">
              <a:latin typeface="Arial"/>
              <a:ea typeface="Arial"/>
              <a:cs typeface="Arial"/>
              <a:sym typeface="Arial"/>
            </a:endParaRPr>
          </a:p>
        </p:txBody>
      </p:sp>
      <p:sp>
        <p:nvSpPr>
          <p:cNvPr id="187" name="Google Shape;187;g5cf3f14942_0_1"/>
          <p:cNvSpPr txBox="1"/>
          <p:nvPr/>
        </p:nvSpPr>
        <p:spPr>
          <a:xfrm>
            <a:off x="311700" y="1856300"/>
            <a:ext cx="8520600" cy="4134300"/>
          </a:xfrm>
          <a:prstGeom prst="rect">
            <a:avLst/>
          </a:prstGeom>
          <a:noFill/>
          <a:ln>
            <a:noFill/>
          </a:ln>
        </p:spPr>
        <p:txBody>
          <a:bodyPr spcFirstLastPara="1" wrap="square" lIns="91425" tIns="91425" rIns="91425" bIns="91425" anchor="t" anchorCtr="0">
            <a:noAutofit/>
          </a:bodyPr>
          <a:lstStyle/>
          <a:p>
            <a:pPr marL="457200" lvl="0" indent="-381000" algn="l" rtl="0">
              <a:lnSpc>
                <a:spcPct val="90000"/>
              </a:lnSpc>
              <a:spcBef>
                <a:spcPts val="0"/>
              </a:spcBef>
              <a:spcAft>
                <a:spcPts val="0"/>
              </a:spcAft>
              <a:buSzPts val="2400"/>
              <a:buChar char="●"/>
            </a:pPr>
            <a:r>
              <a:rPr lang="en" sz="2400"/>
              <a:t>CA Education Code </a:t>
            </a:r>
            <a:endParaRPr sz="2400"/>
          </a:p>
          <a:p>
            <a:pPr marL="914400" lvl="1" indent="-381000" algn="l" rtl="0">
              <a:lnSpc>
                <a:spcPct val="90000"/>
              </a:lnSpc>
              <a:spcBef>
                <a:spcPts val="0"/>
              </a:spcBef>
              <a:spcAft>
                <a:spcPts val="0"/>
              </a:spcAft>
              <a:buSzPts val="2400"/>
              <a:buChar char="○"/>
            </a:pPr>
            <a:r>
              <a:rPr lang="en" sz="2400"/>
              <a:t>Statute</a:t>
            </a:r>
            <a:endParaRPr sz="2400"/>
          </a:p>
          <a:p>
            <a:pPr marL="914400" lvl="1" indent="-381000" algn="l" rtl="0">
              <a:lnSpc>
                <a:spcPct val="90000"/>
              </a:lnSpc>
              <a:spcBef>
                <a:spcPts val="0"/>
              </a:spcBef>
              <a:spcAft>
                <a:spcPts val="0"/>
              </a:spcAft>
              <a:buSzPts val="2400"/>
              <a:buChar char="○"/>
            </a:pPr>
            <a:r>
              <a:rPr lang="en" sz="2400"/>
              <a:t>Determined by legislation</a:t>
            </a:r>
            <a:endParaRPr sz="2400"/>
          </a:p>
          <a:p>
            <a:pPr marL="914400" lvl="0" indent="0" algn="l" rtl="0">
              <a:lnSpc>
                <a:spcPct val="90000"/>
              </a:lnSpc>
              <a:spcBef>
                <a:spcPts val="400"/>
              </a:spcBef>
              <a:spcAft>
                <a:spcPts val="0"/>
              </a:spcAft>
              <a:buNone/>
            </a:pPr>
            <a:endParaRPr sz="2400"/>
          </a:p>
          <a:p>
            <a:pPr marL="457200" lvl="0" indent="-381000" algn="l" rtl="0">
              <a:lnSpc>
                <a:spcPct val="90000"/>
              </a:lnSpc>
              <a:spcBef>
                <a:spcPts val="800"/>
              </a:spcBef>
              <a:spcAft>
                <a:spcPts val="0"/>
              </a:spcAft>
              <a:buSzPts val="2400"/>
              <a:buChar char="●"/>
            </a:pPr>
            <a:r>
              <a:rPr lang="en" sz="2400"/>
              <a:t>Title 5</a:t>
            </a:r>
            <a:endParaRPr sz="2400"/>
          </a:p>
          <a:p>
            <a:pPr marL="914400" lvl="1" indent="-381000" algn="l" rtl="0">
              <a:lnSpc>
                <a:spcPct val="90000"/>
              </a:lnSpc>
              <a:spcBef>
                <a:spcPts val="0"/>
              </a:spcBef>
              <a:spcAft>
                <a:spcPts val="0"/>
              </a:spcAft>
              <a:buSzPts val="2400"/>
              <a:buChar char="○"/>
            </a:pPr>
            <a:r>
              <a:rPr lang="en" sz="2400"/>
              <a:t>Interprets Ed Code into regulations </a:t>
            </a:r>
            <a:endParaRPr sz="2400"/>
          </a:p>
          <a:p>
            <a:pPr marL="914400" lvl="1" indent="-381000" algn="l" rtl="0">
              <a:lnSpc>
                <a:spcPct val="90000"/>
              </a:lnSpc>
              <a:spcBef>
                <a:spcPts val="0"/>
              </a:spcBef>
              <a:spcAft>
                <a:spcPts val="0"/>
              </a:spcAft>
              <a:buSzPts val="2400"/>
              <a:buChar char="○"/>
            </a:pPr>
            <a:r>
              <a:rPr lang="en" sz="2400"/>
              <a:t>Determined by Board of Governors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5cf3f14942_0_45"/>
          <p:cNvSpPr txBox="1">
            <a:spLocks noGrp="1"/>
          </p:cNvSpPr>
          <p:nvPr>
            <p:ph type="title"/>
          </p:nvPr>
        </p:nvSpPr>
        <p:spPr>
          <a:xfrm>
            <a:off x="682487" y="468243"/>
            <a:ext cx="7801200" cy="990600"/>
          </a:xfrm>
          <a:prstGeom prst="rect">
            <a:avLst/>
          </a:prstGeom>
          <a:solidFill>
            <a:srgbClr val="EDE9E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a:t>Curriculum and the Law</a:t>
            </a:r>
            <a:endParaRPr sz="4000" cap="none">
              <a:latin typeface="Arial"/>
              <a:ea typeface="Arial"/>
              <a:cs typeface="Arial"/>
              <a:sym typeface="Arial"/>
            </a:endParaRPr>
          </a:p>
        </p:txBody>
      </p:sp>
      <p:sp>
        <p:nvSpPr>
          <p:cNvPr id="194" name="Google Shape;194;g5cf3f14942_0_45"/>
          <p:cNvSpPr txBox="1"/>
          <p:nvPr/>
        </p:nvSpPr>
        <p:spPr>
          <a:xfrm>
            <a:off x="311700" y="1856300"/>
            <a:ext cx="8520600" cy="4134300"/>
          </a:xfrm>
          <a:prstGeom prst="rect">
            <a:avLst/>
          </a:prstGeom>
          <a:noFill/>
          <a:ln>
            <a:noFill/>
          </a:ln>
        </p:spPr>
        <p:txBody>
          <a:bodyPr spcFirstLastPara="1" wrap="square" lIns="91425" tIns="91425" rIns="91425" bIns="91425" anchor="t" anchorCtr="0">
            <a:noAutofit/>
          </a:bodyPr>
          <a:lstStyle/>
          <a:p>
            <a:pPr marL="457200" lvl="0" indent="-381000" algn="l" rtl="0">
              <a:lnSpc>
                <a:spcPct val="90000"/>
              </a:lnSpc>
              <a:spcBef>
                <a:spcPts val="0"/>
              </a:spcBef>
              <a:spcAft>
                <a:spcPts val="0"/>
              </a:spcAft>
              <a:buSzPts val="2400"/>
              <a:buChar char="●"/>
            </a:pPr>
            <a:r>
              <a:rPr lang="en" sz="2400"/>
              <a:t>Chancellor’s Office Program and Course Approval Handbook (PCAH)</a:t>
            </a:r>
            <a:endParaRPr sz="2400"/>
          </a:p>
          <a:p>
            <a:pPr marL="914400" lvl="1" indent="-381000" algn="l" rtl="0">
              <a:lnSpc>
                <a:spcPct val="90000"/>
              </a:lnSpc>
              <a:spcBef>
                <a:spcPts val="0"/>
              </a:spcBef>
              <a:spcAft>
                <a:spcPts val="0"/>
              </a:spcAft>
              <a:buSzPts val="2400"/>
              <a:buChar char="○"/>
            </a:pPr>
            <a:r>
              <a:rPr lang="en" sz="2400"/>
              <a:t>Establishes specific guidelines for implementing Title 5</a:t>
            </a:r>
            <a:endParaRPr sz="2400"/>
          </a:p>
          <a:p>
            <a:pPr marL="914400" lvl="1" indent="-381000" algn="l" rtl="0">
              <a:lnSpc>
                <a:spcPct val="90000"/>
              </a:lnSpc>
              <a:spcBef>
                <a:spcPts val="0"/>
              </a:spcBef>
              <a:spcAft>
                <a:spcPts val="0"/>
              </a:spcAft>
              <a:buSzPts val="2400"/>
              <a:buChar char="○"/>
            </a:pPr>
            <a:r>
              <a:rPr lang="en" sz="2400"/>
              <a:t>Developed by Chancellor’s Office with Academic Senate (ASCCC) and CCC Curriculum Committee (5C – formerly SACC)</a:t>
            </a:r>
            <a:endParaRPr sz="2400"/>
          </a:p>
        </p:txBody>
      </p:sp>
    </p:spTree>
  </p:cSld>
  <p:clrMapOvr>
    <a:masterClrMapping/>
  </p:clrMapOvr>
</p:sld>
</file>

<file path=ppt/theme/theme1.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1251</Words>
  <Application>Microsoft Macintosh PowerPoint</Application>
  <PresentationFormat>On-screen Show (4:3)</PresentationFormat>
  <Paragraphs>243</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Clarity</vt:lpstr>
      <vt:lpstr>Simple Light</vt:lpstr>
      <vt:lpstr>Effective Practices for Training your Curriculum Committee</vt:lpstr>
      <vt:lpstr>Description</vt:lpstr>
      <vt:lpstr>Objectives</vt:lpstr>
      <vt:lpstr>Introduction</vt:lpstr>
      <vt:lpstr>Annual Training</vt:lpstr>
      <vt:lpstr>Requirements of Certification</vt:lpstr>
      <vt:lpstr>PowerPoint Presentation</vt:lpstr>
      <vt:lpstr>Curriculum and the Law</vt:lpstr>
      <vt:lpstr>Curriculum and the Law</vt:lpstr>
      <vt:lpstr>Curriculum and the Law</vt:lpstr>
      <vt:lpstr>Curriculum, the Law, and You</vt:lpstr>
      <vt:lpstr>Curriculum and the Law</vt:lpstr>
      <vt:lpstr>Required Elements of the COR</vt:lpstr>
      <vt:lpstr>ASCCC's 2017 Paper</vt:lpstr>
      <vt:lpstr>Annual Training:  Participants</vt:lpstr>
      <vt:lpstr>Local Process</vt:lpstr>
      <vt:lpstr>Local Processes: Curriculum Committee’s Role</vt:lpstr>
      <vt:lpstr>Local Processes: Curriculum Committee’s Role</vt:lpstr>
      <vt:lpstr>Local Processes: Committee Members</vt:lpstr>
      <vt:lpstr>Local Processes: Committee Members</vt:lpstr>
      <vt:lpstr>Local Processes: Committee Members</vt:lpstr>
      <vt:lpstr>Local Processes: Committee Chair</vt:lpstr>
      <vt:lpstr>Local Processes: Technical Review</vt:lpstr>
      <vt:lpstr>Local Processes: Approval Process</vt:lpstr>
      <vt:lpstr>PowerPoint Presentation</vt:lpstr>
      <vt:lpstr>Ongoing Training</vt:lpstr>
      <vt:lpstr>Ongoing Training: Initiatives / Pressures in the CC </vt:lpstr>
      <vt:lpstr>Ongoing Training See a resemblance?</vt:lpstr>
      <vt:lpstr>Ongoing Training: Tools and Process</vt:lpstr>
      <vt:lpstr>Ongoing Training: Evolving Trends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Practices for Training your Curriculum Committee</dc:title>
  <dc:creator>Virginia May</dc:creator>
  <cp:lastModifiedBy>Eric Wada</cp:lastModifiedBy>
  <cp:revision>3</cp:revision>
  <dcterms:created xsi:type="dcterms:W3CDTF">2015-10-21T19:14:41Z</dcterms:created>
  <dcterms:modified xsi:type="dcterms:W3CDTF">2019-07-12T22:38:51Z</dcterms:modified>
</cp:coreProperties>
</file>