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9" r:id="rId2"/>
  </p:sldMasterIdLst>
  <p:notesMasterIdLst>
    <p:notesMasterId r:id="rId18"/>
  </p:notesMasterIdLst>
  <p:handoutMasterIdLst>
    <p:handoutMasterId r:id="rId19"/>
  </p:handoutMasterIdLst>
  <p:sldIdLst>
    <p:sldId id="257" r:id="rId3"/>
    <p:sldId id="258" r:id="rId4"/>
    <p:sldId id="259" r:id="rId5"/>
    <p:sldId id="320" r:id="rId6"/>
    <p:sldId id="322" r:id="rId7"/>
    <p:sldId id="321" r:id="rId8"/>
    <p:sldId id="260" r:id="rId9"/>
    <p:sldId id="267" r:id="rId10"/>
    <p:sldId id="261" r:id="rId11"/>
    <p:sldId id="262" r:id="rId12"/>
    <p:sldId id="269" r:id="rId13"/>
    <p:sldId id="268" r:id="rId14"/>
    <p:sldId id="263" r:id="rId15"/>
    <p:sldId id="265" r:id="rId16"/>
    <p:sldId id="266"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45"/>
    <p:restoredTop sz="95921"/>
  </p:normalViewPr>
  <p:slideViewPr>
    <p:cSldViewPr snapToGrid="0" snapToObjects="1">
      <p:cViewPr varScale="1">
        <p:scale>
          <a:sx n="110" d="100"/>
          <a:sy n="110" d="100"/>
        </p:scale>
        <p:origin x="192" y="168"/>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3577C10-3F2F-D741-B831-65FF33F47A4C}" type="datetimeFigureOut">
              <a:rPr lang="en-US"/>
              <a:pPr>
                <a:defRPr/>
              </a:pPr>
              <a:t>4/12/21</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256721CA-37E0-1442-9DA3-55AC76ED072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F30354-CA02-224F-B1AC-32BB17A862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1FFB78E-0ADC-6C4C-B2C5-486EC7EC629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CAF9C5F-D079-CF41-A39A-5DAB8CBAEDB1}" type="datetimeFigureOut">
              <a:rPr lang="en-US"/>
              <a:pPr>
                <a:defRPr/>
              </a:pPr>
              <a:t>4/12/21</a:t>
            </a:fld>
            <a:endParaRPr lang="en-US"/>
          </a:p>
        </p:txBody>
      </p:sp>
      <p:sp>
        <p:nvSpPr>
          <p:cNvPr id="4" name="Slide Image Placeholder 3">
            <a:extLst>
              <a:ext uri="{FF2B5EF4-FFF2-40B4-BE49-F238E27FC236}">
                <a16:creationId xmlns:a16="http://schemas.microsoft.com/office/drawing/2014/main" id="{69C75AFF-EF2C-5842-A661-9FC22AF96B3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225BD5B-6BBB-F042-AC25-400F5B82004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187B0D7-F332-A147-A8F9-A945D4AD93E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72F70FE1-E676-704D-B55B-81212FCFA35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2137B37-594F-4A42-B768-771961367C37}"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 –some colleges call Equity plan the Student Equity Plan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3</a:t>
            </a:fld>
            <a:endParaRPr lang="en-US" altLang="en-US"/>
          </a:p>
        </p:txBody>
      </p:sp>
    </p:spTree>
    <p:extLst>
      <p:ext uri="{BB962C8B-B14F-4D97-AF65-F5344CB8AC3E}">
        <p14:creationId xmlns:p14="http://schemas.microsoft.com/office/powerpoint/2010/main" val="4093585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12</a:t>
            </a:fld>
            <a:endParaRPr lang="en-US" altLang="en-US"/>
          </a:p>
        </p:txBody>
      </p:sp>
    </p:spTree>
    <p:extLst>
      <p:ext uri="{BB962C8B-B14F-4D97-AF65-F5344CB8AC3E}">
        <p14:creationId xmlns:p14="http://schemas.microsoft.com/office/powerpoint/2010/main" val="42458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13</a:t>
            </a:fld>
            <a:endParaRPr lang="en-US" altLang="en-US"/>
          </a:p>
        </p:txBody>
      </p:sp>
    </p:spTree>
    <p:extLst>
      <p:ext uri="{BB962C8B-B14F-4D97-AF65-F5344CB8AC3E}">
        <p14:creationId xmlns:p14="http://schemas.microsoft.com/office/powerpoint/2010/main" val="1443514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4</a:t>
            </a:fld>
            <a:endParaRPr lang="en-US" altLang="en-US"/>
          </a:p>
        </p:txBody>
      </p:sp>
    </p:spTree>
    <p:extLst>
      <p:ext uri="{BB962C8B-B14F-4D97-AF65-F5344CB8AC3E}">
        <p14:creationId xmlns:p14="http://schemas.microsoft.com/office/powerpoint/2010/main" val="407604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5</a:t>
            </a:fld>
            <a:endParaRPr lang="en-US" altLang="en-US"/>
          </a:p>
        </p:txBody>
      </p:sp>
    </p:spTree>
    <p:extLst>
      <p:ext uri="{BB962C8B-B14F-4D97-AF65-F5344CB8AC3E}">
        <p14:creationId xmlns:p14="http://schemas.microsoft.com/office/powerpoint/2010/main" val="1854468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6</a:t>
            </a:fld>
            <a:endParaRPr lang="en-US" altLang="en-US"/>
          </a:p>
        </p:txBody>
      </p:sp>
    </p:spTree>
    <p:extLst>
      <p:ext uri="{BB962C8B-B14F-4D97-AF65-F5344CB8AC3E}">
        <p14:creationId xmlns:p14="http://schemas.microsoft.com/office/powerpoint/2010/main" val="1631678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7</a:t>
            </a:fld>
            <a:endParaRPr lang="en-US" altLang="en-US"/>
          </a:p>
        </p:txBody>
      </p:sp>
    </p:spTree>
    <p:extLst>
      <p:ext uri="{BB962C8B-B14F-4D97-AF65-F5344CB8AC3E}">
        <p14:creationId xmlns:p14="http://schemas.microsoft.com/office/powerpoint/2010/main" val="4081078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8</a:t>
            </a:fld>
            <a:endParaRPr lang="en-US" altLang="en-US"/>
          </a:p>
        </p:txBody>
      </p:sp>
    </p:spTree>
    <p:extLst>
      <p:ext uri="{BB962C8B-B14F-4D97-AF65-F5344CB8AC3E}">
        <p14:creationId xmlns:p14="http://schemas.microsoft.com/office/powerpoint/2010/main" val="1907045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9</a:t>
            </a:fld>
            <a:endParaRPr lang="en-US" altLang="en-US"/>
          </a:p>
        </p:txBody>
      </p:sp>
    </p:spTree>
    <p:extLst>
      <p:ext uri="{BB962C8B-B14F-4D97-AF65-F5344CB8AC3E}">
        <p14:creationId xmlns:p14="http://schemas.microsoft.com/office/powerpoint/2010/main" val="1402325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10</a:t>
            </a:fld>
            <a:endParaRPr lang="en-US" altLang="en-US"/>
          </a:p>
        </p:txBody>
      </p:sp>
    </p:spTree>
    <p:extLst>
      <p:ext uri="{BB962C8B-B14F-4D97-AF65-F5344CB8AC3E}">
        <p14:creationId xmlns:p14="http://schemas.microsoft.com/office/powerpoint/2010/main" val="3598007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11</a:t>
            </a:fld>
            <a:endParaRPr lang="en-US" altLang="en-US"/>
          </a:p>
        </p:txBody>
      </p:sp>
    </p:spTree>
    <p:extLst>
      <p:ext uri="{BB962C8B-B14F-4D97-AF65-F5344CB8AC3E}">
        <p14:creationId xmlns:p14="http://schemas.microsoft.com/office/powerpoint/2010/main" val="2797844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p:nvPr>
        </p:nvSpPr>
        <p:spPr>
          <a:xfrm>
            <a:off x="5734373" y="2231755"/>
            <a:ext cx="5656881" cy="4188417"/>
          </a:xfrm>
        </p:spPr>
        <p:txBody>
          <a:bodyPr anchor="t" anchorCtr="0">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2369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1699-001E-41A9-BD81-A0460C24C9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5B415A-CDEA-4D2E-8B08-A85A8FF541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B3D8CE-EEF9-4D48-94CD-0523D99998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05568A-285E-4B0B-B38F-2F9B59A9B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403718-8323-4BC1-A989-008C847E43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D82181-65AC-459B-8EB7-5B8835F21775}"/>
              </a:ext>
            </a:extLst>
          </p:cNvPr>
          <p:cNvSpPr>
            <a:spLocks noGrp="1"/>
          </p:cNvSpPr>
          <p:nvPr>
            <p:ph type="dt" sz="half" idx="10"/>
          </p:nvPr>
        </p:nvSpPr>
        <p:spPr/>
        <p:txBody>
          <a:bodyPr/>
          <a:lstStyle/>
          <a:p>
            <a:fld id="{516E60EB-F9AD-9043-B63F-E44D8A3E1FEE}" type="datetime1">
              <a:rPr lang="en-US" smtClean="0"/>
              <a:t>4/12/21</a:t>
            </a:fld>
            <a:endParaRPr lang="en-US"/>
          </a:p>
        </p:txBody>
      </p:sp>
      <p:sp>
        <p:nvSpPr>
          <p:cNvPr id="8" name="Footer Placeholder 7">
            <a:extLst>
              <a:ext uri="{FF2B5EF4-FFF2-40B4-BE49-F238E27FC236}">
                <a16:creationId xmlns:a16="http://schemas.microsoft.com/office/drawing/2014/main" id="{6375D5CA-D51D-4E96-87F4-54ACA13CE8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B6CEF6-F549-4FA6-AB23-5E427D88C14B}"/>
              </a:ext>
            </a:extLst>
          </p:cNvPr>
          <p:cNvSpPr>
            <a:spLocks noGrp="1"/>
          </p:cNvSpPr>
          <p:nvPr>
            <p:ph type="sldNum" sz="quarter" idx="12"/>
          </p:nvPr>
        </p:nvSpPr>
        <p:spPr/>
        <p:txBody>
          <a:bodyPr/>
          <a:lstStyle/>
          <a:p>
            <a:fld id="{218A8D41-CC5F-4E08-A3D9-175D4CEFD9B7}" type="slidenum">
              <a:rPr lang="en-US" smtClean="0"/>
              <a:t>‹#›</a:t>
            </a:fld>
            <a:endParaRPr lang="en-US"/>
          </a:p>
        </p:txBody>
      </p:sp>
    </p:spTree>
    <p:extLst>
      <p:ext uri="{BB962C8B-B14F-4D97-AF65-F5344CB8AC3E}">
        <p14:creationId xmlns:p14="http://schemas.microsoft.com/office/powerpoint/2010/main" val="146588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DF0A-4C90-4A1B-AFCC-7B814F4D6C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A1E3B8-54BB-4C47-B068-36F3865C4662}"/>
              </a:ext>
            </a:extLst>
          </p:cNvPr>
          <p:cNvSpPr>
            <a:spLocks noGrp="1"/>
          </p:cNvSpPr>
          <p:nvPr>
            <p:ph type="dt" sz="half" idx="10"/>
          </p:nvPr>
        </p:nvSpPr>
        <p:spPr/>
        <p:txBody>
          <a:bodyPr/>
          <a:lstStyle/>
          <a:p>
            <a:fld id="{F10A0C35-568B-DD40-963F-2C14487DF739}" type="datetime1">
              <a:rPr lang="en-US" smtClean="0"/>
              <a:t>4/12/21</a:t>
            </a:fld>
            <a:endParaRPr lang="en-US"/>
          </a:p>
        </p:txBody>
      </p:sp>
      <p:sp>
        <p:nvSpPr>
          <p:cNvPr id="4" name="Footer Placeholder 3">
            <a:extLst>
              <a:ext uri="{FF2B5EF4-FFF2-40B4-BE49-F238E27FC236}">
                <a16:creationId xmlns:a16="http://schemas.microsoft.com/office/drawing/2014/main" id="{8C79A287-9E3A-4C08-8199-DA74BA49E4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D0E073-9C7E-40FB-8AA0-4FB651DBF0B9}"/>
              </a:ext>
            </a:extLst>
          </p:cNvPr>
          <p:cNvSpPr>
            <a:spLocks noGrp="1"/>
          </p:cNvSpPr>
          <p:nvPr>
            <p:ph type="sldNum" sz="quarter" idx="12"/>
          </p:nvPr>
        </p:nvSpPr>
        <p:spPr/>
        <p:txBody>
          <a:bodyPr/>
          <a:lstStyle/>
          <a:p>
            <a:fld id="{218A8D41-CC5F-4E08-A3D9-175D4CEFD9B7}" type="slidenum">
              <a:rPr lang="en-US" smtClean="0"/>
              <a:t>‹#›</a:t>
            </a:fld>
            <a:endParaRPr lang="en-US"/>
          </a:p>
        </p:txBody>
      </p:sp>
    </p:spTree>
    <p:extLst>
      <p:ext uri="{BB962C8B-B14F-4D97-AF65-F5344CB8AC3E}">
        <p14:creationId xmlns:p14="http://schemas.microsoft.com/office/powerpoint/2010/main" val="907192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CF6280-15EA-41D6-943D-D472654D500F}"/>
              </a:ext>
            </a:extLst>
          </p:cNvPr>
          <p:cNvSpPr>
            <a:spLocks noGrp="1"/>
          </p:cNvSpPr>
          <p:nvPr>
            <p:ph type="dt" sz="half" idx="10"/>
          </p:nvPr>
        </p:nvSpPr>
        <p:spPr/>
        <p:txBody>
          <a:bodyPr/>
          <a:lstStyle/>
          <a:p>
            <a:fld id="{06B60AA6-4189-BA43-B39A-8542F797B113}" type="datetime1">
              <a:rPr lang="en-US" smtClean="0"/>
              <a:t>4/12/21</a:t>
            </a:fld>
            <a:endParaRPr lang="en-US"/>
          </a:p>
        </p:txBody>
      </p:sp>
      <p:sp>
        <p:nvSpPr>
          <p:cNvPr id="3" name="Footer Placeholder 2">
            <a:extLst>
              <a:ext uri="{FF2B5EF4-FFF2-40B4-BE49-F238E27FC236}">
                <a16:creationId xmlns:a16="http://schemas.microsoft.com/office/drawing/2014/main" id="{3704865C-0649-479D-B727-E18D4680FF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87FFD4-0077-4A21-97A4-AEEEA5AE3B26}"/>
              </a:ext>
            </a:extLst>
          </p:cNvPr>
          <p:cNvSpPr>
            <a:spLocks noGrp="1"/>
          </p:cNvSpPr>
          <p:nvPr>
            <p:ph type="sldNum" sz="quarter" idx="12"/>
          </p:nvPr>
        </p:nvSpPr>
        <p:spPr/>
        <p:txBody>
          <a:bodyPr/>
          <a:lstStyle/>
          <a:p>
            <a:fld id="{218A8D41-CC5F-4E08-A3D9-175D4CEFD9B7}" type="slidenum">
              <a:rPr lang="en-US" smtClean="0"/>
              <a:t>‹#›</a:t>
            </a:fld>
            <a:endParaRPr lang="en-US"/>
          </a:p>
        </p:txBody>
      </p:sp>
    </p:spTree>
    <p:extLst>
      <p:ext uri="{BB962C8B-B14F-4D97-AF65-F5344CB8AC3E}">
        <p14:creationId xmlns:p14="http://schemas.microsoft.com/office/powerpoint/2010/main" val="1775013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B00C-56E7-4EE6-94BC-5E2F69A250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5A39FD-8307-468C-9803-E0820D7B45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F672BA-9166-4AA6-B716-F73EE05E1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3D733-F5A1-4A2F-BEC2-0CB37630C9CC}"/>
              </a:ext>
            </a:extLst>
          </p:cNvPr>
          <p:cNvSpPr>
            <a:spLocks noGrp="1"/>
          </p:cNvSpPr>
          <p:nvPr>
            <p:ph type="dt" sz="half" idx="10"/>
          </p:nvPr>
        </p:nvSpPr>
        <p:spPr/>
        <p:txBody>
          <a:bodyPr/>
          <a:lstStyle/>
          <a:p>
            <a:fld id="{8C2BD3E3-45D2-F044-A493-1B54D3BD6E1A}" type="datetime1">
              <a:rPr lang="en-US" smtClean="0"/>
              <a:t>4/12/21</a:t>
            </a:fld>
            <a:endParaRPr lang="en-US"/>
          </a:p>
        </p:txBody>
      </p:sp>
      <p:sp>
        <p:nvSpPr>
          <p:cNvPr id="6" name="Footer Placeholder 5">
            <a:extLst>
              <a:ext uri="{FF2B5EF4-FFF2-40B4-BE49-F238E27FC236}">
                <a16:creationId xmlns:a16="http://schemas.microsoft.com/office/drawing/2014/main" id="{B792C9EF-EA89-42D6-A9C4-559DF381C1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D7704C-C620-452E-A589-231A0A324565}"/>
              </a:ext>
            </a:extLst>
          </p:cNvPr>
          <p:cNvSpPr>
            <a:spLocks noGrp="1"/>
          </p:cNvSpPr>
          <p:nvPr>
            <p:ph type="sldNum" sz="quarter" idx="12"/>
          </p:nvPr>
        </p:nvSpPr>
        <p:spPr/>
        <p:txBody>
          <a:bodyPr/>
          <a:lstStyle/>
          <a:p>
            <a:fld id="{218A8D41-CC5F-4E08-A3D9-175D4CEFD9B7}" type="slidenum">
              <a:rPr lang="en-US" smtClean="0"/>
              <a:t>‹#›</a:t>
            </a:fld>
            <a:endParaRPr lang="en-US"/>
          </a:p>
        </p:txBody>
      </p:sp>
    </p:spTree>
    <p:extLst>
      <p:ext uri="{BB962C8B-B14F-4D97-AF65-F5344CB8AC3E}">
        <p14:creationId xmlns:p14="http://schemas.microsoft.com/office/powerpoint/2010/main" val="4073156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EE49-67A6-4FE8-B961-9BFDC9853F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C4A073-1FE0-4ACF-8552-F1E63C464E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A5C7BD-BBAF-4A51-86CE-AB1010B4B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EE2F77-969D-4383-AECD-F94B866E130F}"/>
              </a:ext>
            </a:extLst>
          </p:cNvPr>
          <p:cNvSpPr>
            <a:spLocks noGrp="1"/>
          </p:cNvSpPr>
          <p:nvPr>
            <p:ph type="dt" sz="half" idx="10"/>
          </p:nvPr>
        </p:nvSpPr>
        <p:spPr/>
        <p:txBody>
          <a:bodyPr/>
          <a:lstStyle/>
          <a:p>
            <a:fld id="{C8BB2D7D-BB63-9E41-8363-C3F75B279FB0}" type="datetime1">
              <a:rPr lang="en-US" smtClean="0"/>
              <a:t>4/12/21</a:t>
            </a:fld>
            <a:endParaRPr lang="en-US"/>
          </a:p>
        </p:txBody>
      </p:sp>
      <p:sp>
        <p:nvSpPr>
          <p:cNvPr id="6" name="Footer Placeholder 5">
            <a:extLst>
              <a:ext uri="{FF2B5EF4-FFF2-40B4-BE49-F238E27FC236}">
                <a16:creationId xmlns:a16="http://schemas.microsoft.com/office/drawing/2014/main" id="{362C3509-35C8-45BD-9762-C91D439C4A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649B2F-AEC2-48A6-8999-AD56F3E8730D}"/>
              </a:ext>
            </a:extLst>
          </p:cNvPr>
          <p:cNvSpPr>
            <a:spLocks noGrp="1"/>
          </p:cNvSpPr>
          <p:nvPr>
            <p:ph type="sldNum" sz="quarter" idx="12"/>
          </p:nvPr>
        </p:nvSpPr>
        <p:spPr/>
        <p:txBody>
          <a:bodyPr/>
          <a:lstStyle/>
          <a:p>
            <a:fld id="{218A8D41-CC5F-4E08-A3D9-175D4CEFD9B7}" type="slidenum">
              <a:rPr lang="en-US" smtClean="0"/>
              <a:t>‹#›</a:t>
            </a:fld>
            <a:endParaRPr lang="en-US"/>
          </a:p>
        </p:txBody>
      </p:sp>
    </p:spTree>
    <p:extLst>
      <p:ext uri="{BB962C8B-B14F-4D97-AF65-F5344CB8AC3E}">
        <p14:creationId xmlns:p14="http://schemas.microsoft.com/office/powerpoint/2010/main" val="2497421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7BC30-9378-47CB-AE7C-90FDA7360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B53374-14AD-459D-B669-B6D3A9DF0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16F30-B537-4158-A9BF-CC7AA36B0E3F}"/>
              </a:ext>
            </a:extLst>
          </p:cNvPr>
          <p:cNvSpPr>
            <a:spLocks noGrp="1"/>
          </p:cNvSpPr>
          <p:nvPr>
            <p:ph type="dt" sz="half" idx="10"/>
          </p:nvPr>
        </p:nvSpPr>
        <p:spPr/>
        <p:txBody>
          <a:bodyPr/>
          <a:lstStyle/>
          <a:p>
            <a:fld id="{6379D92F-11EF-CE44-852C-9254F6609886}" type="datetime1">
              <a:rPr lang="en-US" smtClean="0"/>
              <a:t>4/12/21</a:t>
            </a:fld>
            <a:endParaRPr lang="en-US"/>
          </a:p>
        </p:txBody>
      </p:sp>
      <p:sp>
        <p:nvSpPr>
          <p:cNvPr id="5" name="Footer Placeholder 4">
            <a:extLst>
              <a:ext uri="{FF2B5EF4-FFF2-40B4-BE49-F238E27FC236}">
                <a16:creationId xmlns:a16="http://schemas.microsoft.com/office/drawing/2014/main" id="{9B29FE83-61BA-4032-859E-B58C9F7B4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DAC48-90ED-4D27-A954-DD43FE72E9C5}"/>
              </a:ext>
            </a:extLst>
          </p:cNvPr>
          <p:cNvSpPr>
            <a:spLocks noGrp="1"/>
          </p:cNvSpPr>
          <p:nvPr>
            <p:ph type="sldNum" sz="quarter" idx="12"/>
          </p:nvPr>
        </p:nvSpPr>
        <p:spPr/>
        <p:txBody>
          <a:bodyPr/>
          <a:lstStyle/>
          <a:p>
            <a:fld id="{218A8D41-CC5F-4E08-A3D9-175D4CEFD9B7}" type="slidenum">
              <a:rPr lang="en-US" smtClean="0"/>
              <a:t>‹#›</a:t>
            </a:fld>
            <a:endParaRPr lang="en-US"/>
          </a:p>
        </p:txBody>
      </p:sp>
    </p:spTree>
    <p:extLst>
      <p:ext uri="{BB962C8B-B14F-4D97-AF65-F5344CB8AC3E}">
        <p14:creationId xmlns:p14="http://schemas.microsoft.com/office/powerpoint/2010/main" val="2463614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77E2E3-ECA2-4C9D-BD71-23AD615E91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20520B-B5CE-441B-AC9A-0781642133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F7C67-740B-4594-AB07-0BBED5CF6667}"/>
              </a:ext>
            </a:extLst>
          </p:cNvPr>
          <p:cNvSpPr>
            <a:spLocks noGrp="1"/>
          </p:cNvSpPr>
          <p:nvPr>
            <p:ph type="dt" sz="half" idx="10"/>
          </p:nvPr>
        </p:nvSpPr>
        <p:spPr/>
        <p:txBody>
          <a:bodyPr/>
          <a:lstStyle/>
          <a:p>
            <a:fld id="{44C51E4A-1DD4-614D-AA90-594A701354C6}" type="datetime1">
              <a:rPr lang="en-US" smtClean="0"/>
              <a:t>4/12/21</a:t>
            </a:fld>
            <a:endParaRPr lang="en-US"/>
          </a:p>
        </p:txBody>
      </p:sp>
      <p:sp>
        <p:nvSpPr>
          <p:cNvPr id="5" name="Footer Placeholder 4">
            <a:extLst>
              <a:ext uri="{FF2B5EF4-FFF2-40B4-BE49-F238E27FC236}">
                <a16:creationId xmlns:a16="http://schemas.microsoft.com/office/drawing/2014/main" id="{2C80EF92-43DF-45EF-804F-B3F94A19EA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046D14-8596-4DC0-9EC9-B554C6CFCDD8}"/>
              </a:ext>
            </a:extLst>
          </p:cNvPr>
          <p:cNvSpPr>
            <a:spLocks noGrp="1"/>
          </p:cNvSpPr>
          <p:nvPr>
            <p:ph type="sldNum" sz="quarter" idx="12"/>
          </p:nvPr>
        </p:nvSpPr>
        <p:spPr/>
        <p:txBody>
          <a:bodyPr/>
          <a:lstStyle/>
          <a:p>
            <a:fld id="{218A8D41-CC5F-4E08-A3D9-175D4CEFD9B7}" type="slidenum">
              <a:rPr lang="en-US" smtClean="0"/>
              <a:t>‹#›</a:t>
            </a:fld>
            <a:endParaRPr lang="en-US"/>
          </a:p>
        </p:txBody>
      </p:sp>
    </p:spTree>
    <p:extLst>
      <p:ext uri="{BB962C8B-B14F-4D97-AF65-F5344CB8AC3E}">
        <p14:creationId xmlns:p14="http://schemas.microsoft.com/office/powerpoint/2010/main" val="284799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D55AEB-44FE-9043-B5C7-106375C2FBE7}"/>
              </a:ext>
            </a:extLst>
          </p:cNvPr>
          <p:cNvPicPr>
            <a:picLocks noChangeAspect="1"/>
          </p:cNvPicPr>
          <p:nvPr userDrawn="1"/>
        </p:nvPicPr>
        <p:blipFill>
          <a:blip r:embed="rId2"/>
          <a:srcRect/>
          <a:stretch/>
        </p:blipFill>
        <p:spPr>
          <a:xfrm>
            <a:off x="20088" y="0"/>
            <a:ext cx="4009536" cy="6926263"/>
          </a:xfrm>
          <a:prstGeom prst="rect">
            <a:avLst/>
          </a:prstGeom>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EDF5D0CE-7A65-6B41-B67B-7F400BAE3CAF}"/>
              </a:ext>
            </a:extLst>
          </p:cNvPr>
          <p:cNvSpPr/>
          <p:nvPr userDrawn="1"/>
        </p:nvSpPr>
        <p:spPr>
          <a:xfrm>
            <a:off x="-22225" y="1130300"/>
            <a:ext cx="4071938" cy="4559300"/>
          </a:xfrm>
          <a:prstGeom prst="rect">
            <a:avLst/>
          </a:prstGeom>
          <a:solidFill>
            <a:srgbClr val="008A6A">
              <a:alpha val="73000"/>
            </a:srgbClr>
          </a:solidFill>
          <a:ln>
            <a:noFill/>
          </a:ln>
          <a:effectLst>
            <a:outerShdw blurRad="393700" dist="50800" dir="114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02B569FD-6869-3848-B985-6759400E47B0}"/>
              </a:ext>
            </a:extLst>
          </p:cNvPr>
          <p:cNvSpPr/>
          <p:nvPr userDrawn="1"/>
        </p:nvSpPr>
        <p:spPr>
          <a:xfrm>
            <a:off x="11510963" y="-36513"/>
            <a:ext cx="681037" cy="6894513"/>
          </a:xfrm>
          <a:prstGeom prst="rect">
            <a:avLst/>
          </a:prstGeom>
          <a:solidFill>
            <a:schemeClr val="tx2">
              <a:lumMod val="95000"/>
              <a:lumOff val="5000"/>
            </a:schemeClr>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8">
            <a:extLst>
              <a:ext uri="{FF2B5EF4-FFF2-40B4-BE49-F238E27FC236}">
                <a16:creationId xmlns:a16="http://schemas.microsoft.com/office/drawing/2014/main" id="{E137D3F4-03AB-0348-B542-0A8F22986F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280103-BDBC-4A40-9E85-AE3F70CBE934}"/>
              </a:ext>
            </a:extLst>
          </p:cNvPr>
          <p:cNvSpPr>
            <a:spLocks noGrp="1"/>
          </p:cNvSpPr>
          <p:nvPr>
            <p:ph type="title"/>
          </p:nvPr>
        </p:nvSpPr>
        <p:spPr>
          <a:xfrm>
            <a:off x="247135" y="1335091"/>
            <a:ext cx="3583461" cy="1611995"/>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p:nvPr>
        </p:nvSpPr>
        <p:spPr>
          <a:xfrm>
            <a:off x="4360759" y="1112108"/>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p:nvPr>
        </p:nvSpPr>
        <p:spPr>
          <a:xfrm>
            <a:off x="247135" y="2947086"/>
            <a:ext cx="3583461" cy="2514600"/>
          </a:xfrm>
          <a:ln>
            <a:noFill/>
          </a:ln>
        </p:spPr>
        <p:txBody>
          <a:bodyPr>
            <a:normAutofit/>
          </a:bodyPr>
          <a:lstStyle>
            <a:lvl1pPr marL="0" indent="0" algn="ctr">
              <a:buNone/>
              <a:defRPr sz="2600">
                <a:solidFill>
                  <a:srgbClr val="FFDE6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6DD5CF83-1DB5-2846-A698-6433BEA5EAC0}"/>
              </a:ext>
            </a:extLst>
          </p:cNvPr>
          <p:cNvSpPr>
            <a:spLocks noGrp="1"/>
          </p:cNvSpPr>
          <p:nvPr>
            <p:ph type="sldNum" sz="quarter" idx="10"/>
          </p:nvPr>
        </p:nvSpPr>
        <p:spPr>
          <a:xfrm>
            <a:off x="9890125" y="6356350"/>
            <a:ext cx="1143000" cy="368300"/>
          </a:xfrm>
        </p:spPr>
        <p:txBody>
          <a:bodyPr/>
          <a:lstStyle>
            <a:lvl1pPr>
              <a:defRPr/>
            </a:lvl1pPr>
          </a:lstStyle>
          <a:p>
            <a:fld id="{29213F17-71F5-F34D-BBF7-3226FEE44A25}" type="slidenum">
              <a:rPr lang="en-US" altLang="en-US"/>
              <a:pPr/>
              <a:t>‹#›</a:t>
            </a:fld>
            <a:endParaRPr lang="en-US" altLang="en-US"/>
          </a:p>
        </p:txBody>
      </p:sp>
    </p:spTree>
    <p:extLst>
      <p:ext uri="{BB962C8B-B14F-4D97-AF65-F5344CB8AC3E}">
        <p14:creationId xmlns:p14="http://schemas.microsoft.com/office/powerpoint/2010/main" val="259055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7DF37F-44E2-2446-96A6-AA5F73343E1F}"/>
              </a:ext>
            </a:extLst>
          </p:cNvPr>
          <p:cNvSpPr/>
          <p:nvPr userDrawn="1"/>
        </p:nvSpPr>
        <p:spPr>
          <a:xfrm>
            <a:off x="0" y="0"/>
            <a:ext cx="927100" cy="6858000"/>
          </a:xfrm>
          <a:prstGeom prst="rect">
            <a:avLst/>
          </a:prstGeom>
          <a:solidFill>
            <a:srgbClr val="00000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B49F946E-001B-804E-920E-11834D2FEA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9291AD32-80CE-1C45-91C4-60A16419BA8A}"/>
              </a:ext>
            </a:extLst>
          </p:cNvPr>
          <p:cNvSpPr>
            <a:spLocks noGrp="1"/>
          </p:cNvSpPr>
          <p:nvPr>
            <p:ph type="sldNum" sz="quarter" idx="10"/>
          </p:nvPr>
        </p:nvSpPr>
        <p:spPr/>
        <p:txBody>
          <a:bodyPr/>
          <a:lstStyle>
            <a:lvl1pPr>
              <a:defRPr/>
            </a:lvl1pPr>
          </a:lstStyle>
          <a:p>
            <a:fld id="{CF6FE07E-9B1C-E448-BFE0-588986D98241}" type="slidenum">
              <a:rPr lang="en-US" altLang="en-US"/>
              <a:pPr/>
              <a:t>‹#›</a:t>
            </a:fld>
            <a:endParaRPr lang="en-US" altLang="en-US"/>
          </a:p>
        </p:txBody>
      </p:sp>
    </p:spTree>
    <p:extLst>
      <p:ext uri="{BB962C8B-B14F-4D97-AF65-F5344CB8AC3E}">
        <p14:creationId xmlns:p14="http://schemas.microsoft.com/office/powerpoint/2010/main" val="53334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43BF31-0F50-D545-981A-F2B09EB17F38}"/>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FE2F5E7D-FE4A-6E42-AD2B-5C2C071AAA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79C0F967-1E60-F341-9C7F-8E40FD16448C}"/>
              </a:ext>
            </a:extLst>
          </p:cNvPr>
          <p:cNvSpPr>
            <a:spLocks noGrp="1"/>
          </p:cNvSpPr>
          <p:nvPr>
            <p:ph type="sldNum" sz="quarter" idx="10"/>
          </p:nvPr>
        </p:nvSpPr>
        <p:spPr/>
        <p:txBody>
          <a:bodyPr/>
          <a:lstStyle>
            <a:lvl1pPr>
              <a:defRPr/>
            </a:lvl1pPr>
          </a:lstStyle>
          <a:p>
            <a:fld id="{7FF04090-76E0-5041-85F4-967B5373F30D}" type="slidenum">
              <a:rPr lang="en-US" altLang="en-US"/>
              <a:pPr/>
              <a:t>‹#›</a:t>
            </a:fld>
            <a:endParaRPr lang="en-US" altLang="en-US"/>
          </a:p>
        </p:txBody>
      </p:sp>
    </p:spTree>
    <p:extLst>
      <p:ext uri="{BB962C8B-B14F-4D97-AF65-F5344CB8AC3E}">
        <p14:creationId xmlns:p14="http://schemas.microsoft.com/office/powerpoint/2010/main" val="174715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5F570C02-FD26-7D46-B1B5-1225CB4B27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1276A671-276A-994E-A147-3C8DCF3D49FB}"/>
              </a:ext>
            </a:extLst>
          </p:cNvPr>
          <p:cNvSpPr>
            <a:spLocks noGrp="1"/>
          </p:cNvSpPr>
          <p:nvPr>
            <p:ph type="sldNum" sz="quarter" idx="10"/>
          </p:nvPr>
        </p:nvSpPr>
        <p:spPr>
          <a:xfrm>
            <a:off x="10298113" y="6356350"/>
            <a:ext cx="1055687" cy="365125"/>
          </a:xfrm>
        </p:spPr>
        <p:txBody>
          <a:bodyPr/>
          <a:lstStyle>
            <a:lvl1pPr>
              <a:defRPr/>
            </a:lvl1pPr>
          </a:lstStyle>
          <a:p>
            <a:fld id="{FD68C37F-CAC2-4945-B446-C5B9BCB222B6}" type="slidenum">
              <a:rPr lang="en-US" altLang="en-US"/>
              <a:pPr/>
              <a:t>‹#›</a:t>
            </a:fld>
            <a:endParaRPr lang="en-US" altLang="en-US"/>
          </a:p>
        </p:txBody>
      </p:sp>
    </p:spTree>
    <p:extLst>
      <p:ext uri="{BB962C8B-B14F-4D97-AF65-F5344CB8AC3E}">
        <p14:creationId xmlns:p14="http://schemas.microsoft.com/office/powerpoint/2010/main" val="20931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19B82-21B8-4EB3-9136-0700F6E2C0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F193C1-18FD-446B-9285-EE3999D987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ADB922-1A56-4531-B7CF-23EB310C43CC}"/>
              </a:ext>
            </a:extLst>
          </p:cNvPr>
          <p:cNvSpPr>
            <a:spLocks noGrp="1"/>
          </p:cNvSpPr>
          <p:nvPr>
            <p:ph type="dt" sz="half" idx="10"/>
          </p:nvPr>
        </p:nvSpPr>
        <p:spPr/>
        <p:txBody>
          <a:bodyPr/>
          <a:lstStyle/>
          <a:p>
            <a:fld id="{DBC5CB70-24BF-3D4A-8562-9E580B498D61}" type="datetime1">
              <a:rPr lang="en-US" smtClean="0"/>
              <a:t>4/12/21</a:t>
            </a:fld>
            <a:endParaRPr lang="en-US"/>
          </a:p>
        </p:txBody>
      </p:sp>
      <p:sp>
        <p:nvSpPr>
          <p:cNvPr id="5" name="Footer Placeholder 4">
            <a:extLst>
              <a:ext uri="{FF2B5EF4-FFF2-40B4-BE49-F238E27FC236}">
                <a16:creationId xmlns:a16="http://schemas.microsoft.com/office/drawing/2014/main" id="{29A761E6-84EA-4D8D-AC8C-44BDB6514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C5E4E-DA70-4966-92CE-F0119AEE4FAC}"/>
              </a:ext>
            </a:extLst>
          </p:cNvPr>
          <p:cNvSpPr>
            <a:spLocks noGrp="1"/>
          </p:cNvSpPr>
          <p:nvPr>
            <p:ph type="sldNum" sz="quarter" idx="12"/>
          </p:nvPr>
        </p:nvSpPr>
        <p:spPr/>
        <p:txBody>
          <a:bodyPr/>
          <a:lstStyle/>
          <a:p>
            <a:fld id="{218A8D41-CC5F-4E08-A3D9-175D4CEFD9B7}" type="slidenum">
              <a:rPr lang="en-US" smtClean="0"/>
              <a:t>‹#›</a:t>
            </a:fld>
            <a:endParaRPr lang="en-US"/>
          </a:p>
        </p:txBody>
      </p:sp>
    </p:spTree>
    <p:extLst>
      <p:ext uri="{BB962C8B-B14F-4D97-AF65-F5344CB8AC3E}">
        <p14:creationId xmlns:p14="http://schemas.microsoft.com/office/powerpoint/2010/main" val="159702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2BACD-3379-481E-94AC-83AB100351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9DE6AB-E1E6-4833-A0A8-CB5B1C47CA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24D14-1C27-47AB-8EA5-9B69C4AE84F6}"/>
              </a:ext>
            </a:extLst>
          </p:cNvPr>
          <p:cNvSpPr>
            <a:spLocks noGrp="1"/>
          </p:cNvSpPr>
          <p:nvPr>
            <p:ph type="dt" sz="half" idx="10"/>
          </p:nvPr>
        </p:nvSpPr>
        <p:spPr/>
        <p:txBody>
          <a:bodyPr/>
          <a:lstStyle/>
          <a:p>
            <a:fld id="{8A2D9A35-A8E8-D543-988F-3960EFD9ED30}" type="datetime1">
              <a:rPr lang="en-US" smtClean="0"/>
              <a:t>4/12/21</a:t>
            </a:fld>
            <a:endParaRPr lang="en-US"/>
          </a:p>
        </p:txBody>
      </p:sp>
      <p:sp>
        <p:nvSpPr>
          <p:cNvPr id="5" name="Footer Placeholder 4">
            <a:extLst>
              <a:ext uri="{FF2B5EF4-FFF2-40B4-BE49-F238E27FC236}">
                <a16:creationId xmlns:a16="http://schemas.microsoft.com/office/drawing/2014/main" id="{6D6846E5-299D-469D-A8C2-A838B6805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AF227-EB69-4511-811D-4C1647A5B89A}"/>
              </a:ext>
            </a:extLst>
          </p:cNvPr>
          <p:cNvSpPr>
            <a:spLocks noGrp="1"/>
          </p:cNvSpPr>
          <p:nvPr>
            <p:ph type="sldNum" sz="quarter" idx="12"/>
          </p:nvPr>
        </p:nvSpPr>
        <p:spPr/>
        <p:txBody>
          <a:bodyPr/>
          <a:lstStyle/>
          <a:p>
            <a:fld id="{218A8D41-CC5F-4E08-A3D9-175D4CEFD9B7}" type="slidenum">
              <a:rPr lang="en-US" smtClean="0"/>
              <a:t>‹#›</a:t>
            </a:fld>
            <a:endParaRPr lang="en-US"/>
          </a:p>
        </p:txBody>
      </p:sp>
    </p:spTree>
    <p:extLst>
      <p:ext uri="{BB962C8B-B14F-4D97-AF65-F5344CB8AC3E}">
        <p14:creationId xmlns:p14="http://schemas.microsoft.com/office/powerpoint/2010/main" val="2326015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0CE7B-1FE1-44A1-AD18-A68BABCF9B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81BDE7-CED8-4869-A4FD-2F8A7C3322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94C3C8-F7A9-4FB6-9CF4-9B6B0386793D}"/>
              </a:ext>
            </a:extLst>
          </p:cNvPr>
          <p:cNvSpPr>
            <a:spLocks noGrp="1"/>
          </p:cNvSpPr>
          <p:nvPr>
            <p:ph type="dt" sz="half" idx="10"/>
          </p:nvPr>
        </p:nvSpPr>
        <p:spPr/>
        <p:txBody>
          <a:bodyPr/>
          <a:lstStyle/>
          <a:p>
            <a:fld id="{9917BEFD-4A32-4A44-86AA-3463361D94A3}" type="datetime1">
              <a:rPr lang="en-US" smtClean="0"/>
              <a:t>4/12/21</a:t>
            </a:fld>
            <a:endParaRPr lang="en-US"/>
          </a:p>
        </p:txBody>
      </p:sp>
      <p:sp>
        <p:nvSpPr>
          <p:cNvPr id="5" name="Footer Placeholder 4">
            <a:extLst>
              <a:ext uri="{FF2B5EF4-FFF2-40B4-BE49-F238E27FC236}">
                <a16:creationId xmlns:a16="http://schemas.microsoft.com/office/drawing/2014/main" id="{64542D4B-E5D9-4840-B4CB-17F65E038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9A16DA-4C57-4B19-8827-5EBFA0623C8E}"/>
              </a:ext>
            </a:extLst>
          </p:cNvPr>
          <p:cNvSpPr>
            <a:spLocks noGrp="1"/>
          </p:cNvSpPr>
          <p:nvPr>
            <p:ph type="sldNum" sz="quarter" idx="12"/>
          </p:nvPr>
        </p:nvSpPr>
        <p:spPr/>
        <p:txBody>
          <a:bodyPr/>
          <a:lstStyle/>
          <a:p>
            <a:fld id="{218A8D41-CC5F-4E08-A3D9-175D4CEFD9B7}" type="slidenum">
              <a:rPr lang="en-US" smtClean="0"/>
              <a:t>‹#›</a:t>
            </a:fld>
            <a:endParaRPr lang="en-US"/>
          </a:p>
        </p:txBody>
      </p:sp>
    </p:spTree>
    <p:extLst>
      <p:ext uri="{BB962C8B-B14F-4D97-AF65-F5344CB8AC3E}">
        <p14:creationId xmlns:p14="http://schemas.microsoft.com/office/powerpoint/2010/main" val="73950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BCA5F-97C5-462F-82BC-7A7930FAA8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B8A75A-4B1D-463D-8DE6-DAF8BD8AB7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C5A168-E12E-4B40-A5B4-239B9326D7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FA6D75-6971-4A79-903C-3277B277935C}"/>
              </a:ext>
            </a:extLst>
          </p:cNvPr>
          <p:cNvSpPr>
            <a:spLocks noGrp="1"/>
          </p:cNvSpPr>
          <p:nvPr>
            <p:ph type="dt" sz="half" idx="10"/>
          </p:nvPr>
        </p:nvSpPr>
        <p:spPr/>
        <p:txBody>
          <a:bodyPr/>
          <a:lstStyle/>
          <a:p>
            <a:fld id="{C8A73DA3-7C21-AD4A-8CF8-A3905A5A5696}" type="datetime1">
              <a:rPr lang="en-US" smtClean="0"/>
              <a:t>4/12/21</a:t>
            </a:fld>
            <a:endParaRPr lang="en-US"/>
          </a:p>
        </p:txBody>
      </p:sp>
      <p:sp>
        <p:nvSpPr>
          <p:cNvPr id="6" name="Footer Placeholder 5">
            <a:extLst>
              <a:ext uri="{FF2B5EF4-FFF2-40B4-BE49-F238E27FC236}">
                <a16:creationId xmlns:a16="http://schemas.microsoft.com/office/drawing/2014/main" id="{FC7CFB69-3C25-4F4B-9A66-F0404AA37E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040DEA-FD92-42CE-827F-4B9ACB13608D}"/>
              </a:ext>
            </a:extLst>
          </p:cNvPr>
          <p:cNvSpPr>
            <a:spLocks noGrp="1"/>
          </p:cNvSpPr>
          <p:nvPr>
            <p:ph type="sldNum" sz="quarter" idx="12"/>
          </p:nvPr>
        </p:nvSpPr>
        <p:spPr/>
        <p:txBody>
          <a:bodyPr/>
          <a:lstStyle/>
          <a:p>
            <a:fld id="{218A8D41-CC5F-4E08-A3D9-175D4CEFD9B7}" type="slidenum">
              <a:rPr lang="en-US" smtClean="0"/>
              <a:t>‹#›</a:t>
            </a:fld>
            <a:endParaRPr lang="en-US"/>
          </a:p>
        </p:txBody>
      </p:sp>
    </p:spTree>
    <p:extLst>
      <p:ext uri="{BB962C8B-B14F-4D97-AF65-F5344CB8AC3E}">
        <p14:creationId xmlns:p14="http://schemas.microsoft.com/office/powerpoint/2010/main" val="12276824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FA3C70F-8D90-3948-8398-D792C1F060B3}"/>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437BBDB8-E98F-254D-89CB-1F668817BC62}"/>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fld id="{69486F26-41F7-2444-B6DD-F6E6BBF6242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hf hdr="0" dt="0"/>
  <p:txStyles>
    <p:titleStyle>
      <a:lvl1pPr algn="l" rtl="0" eaLnBrk="1" fontAlgn="base" hangingPunct="1">
        <a:lnSpc>
          <a:spcPct val="90000"/>
        </a:lnSpc>
        <a:spcBef>
          <a:spcPct val="0"/>
        </a:spcBef>
        <a:spcAft>
          <a:spcPct val="0"/>
        </a:spcAft>
        <a:defRPr sz="4400" kern="1200">
          <a:solidFill>
            <a:srgbClr val="10476C"/>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2DAEEE-79D8-4A63-A45D-BF1114EA40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F3906B-47F2-4BC2-BD48-B77E6A040A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E26F6-726E-4070-918A-77838D9940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8B314-C569-234D-9090-C953E09400C9}" type="datetime1">
              <a:rPr lang="en-US" smtClean="0"/>
              <a:t>4/12/21</a:t>
            </a:fld>
            <a:endParaRPr lang="en-US"/>
          </a:p>
        </p:txBody>
      </p:sp>
      <p:sp>
        <p:nvSpPr>
          <p:cNvPr id="5" name="Footer Placeholder 4">
            <a:extLst>
              <a:ext uri="{FF2B5EF4-FFF2-40B4-BE49-F238E27FC236}">
                <a16:creationId xmlns:a16="http://schemas.microsoft.com/office/drawing/2014/main" id="{2B56E860-5B6B-4D24-BE21-D5605FA48A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3925E7-297A-4015-A062-5C330AE36D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A8D41-CC5F-4E08-A3D9-175D4CEFD9B7}" type="slidenum">
              <a:rPr lang="en-US" smtClean="0"/>
              <a:t>‹#›</a:t>
            </a:fld>
            <a:endParaRPr lang="en-US"/>
          </a:p>
        </p:txBody>
      </p:sp>
    </p:spTree>
    <p:extLst>
      <p:ext uri="{BB962C8B-B14F-4D97-AF65-F5344CB8AC3E}">
        <p14:creationId xmlns:p14="http://schemas.microsoft.com/office/powerpoint/2010/main" val="192202039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cccco.edu/About-Us/Vision-for-Success/diversity-equity-inclusion"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www.cccco.edu/-/media/CCCCO-Website/Files/Communications/vision-for-success/cccco-dei-report.pdf" TargetMode="External"/><Relationship Id="rId4" Type="http://schemas.openxmlformats.org/officeDocument/2006/relationships/hyperlink" Target="https://www.cccco.edu/-/media/CCCCO-Website/Files/Communications/vision-for-success/8-dei-glossary-of-terms.pdf?la=en&amp;hash=21FCA99EAE353E6F481025115DC98272EAA36BA9"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mailto:info@asccc.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jamboard.google.com/d/16UBclab-tQWRC4mitbhRoEw6WG-nf90OGzn4scSETLI/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55BAC-4D1A-D940-9334-B8E58F1300DB}"/>
              </a:ext>
            </a:extLst>
          </p:cNvPr>
          <p:cNvSpPr>
            <a:spLocks noGrp="1"/>
          </p:cNvSpPr>
          <p:nvPr>
            <p:ph type="title"/>
          </p:nvPr>
        </p:nvSpPr>
        <p:spPr/>
        <p:txBody>
          <a:bodyPr>
            <a:normAutofit fontScale="90000"/>
          </a:bodyPr>
          <a:lstStyle/>
          <a:p>
            <a:pPr algn="l"/>
            <a:r>
              <a:rPr lang="en-US" sz="3200" dirty="0"/>
              <a:t>Equity Committees at CCCs: Best Practices and/or Challenges </a:t>
            </a:r>
            <a:br>
              <a:rPr lang="en-US" sz="3200" dirty="0"/>
            </a:br>
            <a:br>
              <a:rPr lang="en-US" dirty="0"/>
            </a:br>
            <a:r>
              <a:rPr lang="en-US" sz="3100" dirty="0"/>
              <a:t>Presenters: </a:t>
            </a:r>
            <a:br>
              <a:rPr lang="en-US" sz="3100" dirty="0"/>
            </a:br>
            <a:r>
              <a:rPr lang="en-US" sz="3100" dirty="0"/>
              <a:t>Karen Chow, ASCCC Area B Representative</a:t>
            </a:r>
            <a:br>
              <a:rPr lang="en-US" sz="3100" dirty="0"/>
            </a:br>
            <a:r>
              <a:rPr lang="en-US" sz="3100" dirty="0"/>
              <a:t>Sam Foster, ASCCC South Representative</a:t>
            </a:r>
            <a:br>
              <a:rPr lang="en-US" sz="3100" dirty="0"/>
            </a:br>
            <a:endParaRPr lang="en-US" sz="3100" dirty="0"/>
          </a:p>
        </p:txBody>
      </p:sp>
    </p:spTree>
    <p:extLst>
      <p:ext uri="{BB962C8B-B14F-4D97-AF65-F5344CB8AC3E}">
        <p14:creationId xmlns:p14="http://schemas.microsoft.com/office/powerpoint/2010/main" val="668433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1783B-1364-244F-9E6A-723486888CC7}"/>
              </a:ext>
            </a:extLst>
          </p:cNvPr>
          <p:cNvSpPr>
            <a:spLocks noGrp="1"/>
          </p:cNvSpPr>
          <p:nvPr>
            <p:ph type="title"/>
          </p:nvPr>
        </p:nvSpPr>
        <p:spPr/>
        <p:txBody>
          <a:bodyPr/>
          <a:lstStyle/>
          <a:p>
            <a:r>
              <a:rPr lang="en-US" u="sng" dirty="0"/>
              <a:t>How Equity Committees can support the work of other initiatives such as Guided Pathways</a:t>
            </a:r>
            <a:r>
              <a:rPr lang="en-US" dirty="0"/>
              <a:t> </a:t>
            </a:r>
          </a:p>
        </p:txBody>
      </p:sp>
      <p:sp>
        <p:nvSpPr>
          <p:cNvPr id="3" name="Content Placeholder 2">
            <a:extLst>
              <a:ext uri="{FF2B5EF4-FFF2-40B4-BE49-F238E27FC236}">
                <a16:creationId xmlns:a16="http://schemas.microsoft.com/office/drawing/2014/main" id="{7E52E1F9-CAFB-2244-B17B-61F9235BB1D7}"/>
              </a:ext>
            </a:extLst>
          </p:cNvPr>
          <p:cNvSpPr>
            <a:spLocks noGrp="1"/>
          </p:cNvSpPr>
          <p:nvPr>
            <p:ph sz="half" idx="1"/>
          </p:nvPr>
        </p:nvSpPr>
        <p:spPr/>
        <p:txBody>
          <a:bodyPr/>
          <a:lstStyle/>
          <a:p>
            <a:r>
              <a:rPr lang="en-US" dirty="0"/>
              <a:t>Help integrate diversity, equity, &amp; inclusion in learning/instruction, student services, and shared governance decision-making</a:t>
            </a:r>
          </a:p>
          <a:p>
            <a:endParaRPr lang="en-US" dirty="0"/>
          </a:p>
          <a:p>
            <a:r>
              <a:rPr lang="en-US" dirty="0"/>
              <a:t>Develop DEI reflective questions for other initiatives, programs, departments to ask of themselves in the work they do and help increase accessibility/inclusivity/transparency in their work for students and others</a:t>
            </a:r>
          </a:p>
          <a:p>
            <a:endParaRPr lang="en-US" dirty="0"/>
          </a:p>
        </p:txBody>
      </p:sp>
      <p:sp>
        <p:nvSpPr>
          <p:cNvPr id="4" name="Slide Number Placeholder 3">
            <a:extLst>
              <a:ext uri="{FF2B5EF4-FFF2-40B4-BE49-F238E27FC236}">
                <a16:creationId xmlns:a16="http://schemas.microsoft.com/office/drawing/2014/main" id="{74B86B21-80CE-7640-9F40-B4FFF91572A3}"/>
              </a:ext>
            </a:extLst>
          </p:cNvPr>
          <p:cNvSpPr>
            <a:spLocks noGrp="1"/>
          </p:cNvSpPr>
          <p:nvPr>
            <p:ph type="sldNum" sz="quarter" idx="10"/>
          </p:nvPr>
        </p:nvSpPr>
        <p:spPr/>
        <p:txBody>
          <a:bodyPr/>
          <a:lstStyle/>
          <a:p>
            <a:fld id="{7FF04090-76E0-5041-85F4-967B5373F30D}" type="slidenum">
              <a:rPr lang="en-US" altLang="en-US" smtClean="0"/>
              <a:pPr/>
              <a:t>10</a:t>
            </a:fld>
            <a:endParaRPr lang="en-US" altLang="en-US"/>
          </a:p>
        </p:txBody>
      </p:sp>
    </p:spTree>
    <p:extLst>
      <p:ext uri="{BB962C8B-B14F-4D97-AF65-F5344CB8AC3E}">
        <p14:creationId xmlns:p14="http://schemas.microsoft.com/office/powerpoint/2010/main" val="2897642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AA68-62E4-9B43-BF77-534D523741CA}"/>
              </a:ext>
            </a:extLst>
          </p:cNvPr>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r>
              <a:rPr lang="en-US" sz="3100" u="sng" dirty="0"/>
              <a:t>How can the Equity Committee be impactful and not just performative?</a:t>
            </a:r>
            <a:endParaRPr lang="en-US" u="sng" dirty="0"/>
          </a:p>
        </p:txBody>
      </p:sp>
      <p:sp>
        <p:nvSpPr>
          <p:cNvPr id="3" name="Content Placeholder 2">
            <a:extLst>
              <a:ext uri="{FF2B5EF4-FFF2-40B4-BE49-F238E27FC236}">
                <a16:creationId xmlns:a16="http://schemas.microsoft.com/office/drawing/2014/main" id="{E2BEE605-6BAC-4A45-8BEC-F99CAF0DF91B}"/>
              </a:ext>
            </a:extLst>
          </p:cNvPr>
          <p:cNvSpPr>
            <a:spLocks noGrp="1"/>
          </p:cNvSpPr>
          <p:nvPr>
            <p:ph sz="half" idx="1"/>
          </p:nvPr>
        </p:nvSpPr>
        <p:spPr/>
        <p:txBody>
          <a:bodyPr/>
          <a:lstStyle/>
          <a:p>
            <a:pPr lvl="1"/>
            <a:r>
              <a:rPr lang="en-US" dirty="0"/>
              <a:t>Have representation from key initiatives/programs/departments as members who bring back Equity Committee discussions and resources  to those areas</a:t>
            </a:r>
          </a:p>
          <a:p>
            <a:pPr lvl="1"/>
            <a:endParaRPr lang="en-US" dirty="0"/>
          </a:p>
          <a:p>
            <a:pPr lvl="1"/>
            <a:r>
              <a:rPr lang="en-US" dirty="0"/>
              <a:t>If Equity Committee works with Academic Senate, then it can develop guiding questions for infusing DEI for other committees (such as Curriculum, etc.)</a:t>
            </a:r>
          </a:p>
          <a:p>
            <a:endParaRPr lang="en-US" dirty="0"/>
          </a:p>
        </p:txBody>
      </p:sp>
      <p:sp>
        <p:nvSpPr>
          <p:cNvPr id="4" name="Slide Number Placeholder 3">
            <a:extLst>
              <a:ext uri="{FF2B5EF4-FFF2-40B4-BE49-F238E27FC236}">
                <a16:creationId xmlns:a16="http://schemas.microsoft.com/office/drawing/2014/main" id="{F89D877D-36C6-3F44-84EE-A3A79DEB4D0F}"/>
              </a:ext>
            </a:extLst>
          </p:cNvPr>
          <p:cNvSpPr>
            <a:spLocks noGrp="1"/>
          </p:cNvSpPr>
          <p:nvPr>
            <p:ph type="sldNum" sz="quarter" idx="10"/>
          </p:nvPr>
        </p:nvSpPr>
        <p:spPr/>
        <p:txBody>
          <a:bodyPr/>
          <a:lstStyle/>
          <a:p>
            <a:fld id="{7FF04090-76E0-5041-85F4-967B5373F30D}" type="slidenum">
              <a:rPr lang="en-US" altLang="en-US" smtClean="0"/>
              <a:pPr/>
              <a:t>11</a:t>
            </a:fld>
            <a:endParaRPr lang="en-US" altLang="en-US"/>
          </a:p>
        </p:txBody>
      </p:sp>
    </p:spTree>
    <p:extLst>
      <p:ext uri="{BB962C8B-B14F-4D97-AF65-F5344CB8AC3E}">
        <p14:creationId xmlns:p14="http://schemas.microsoft.com/office/powerpoint/2010/main" val="645075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1783B-1364-244F-9E6A-723486888CC7}"/>
              </a:ext>
            </a:extLst>
          </p:cNvPr>
          <p:cNvSpPr>
            <a:spLocks noGrp="1"/>
          </p:cNvSpPr>
          <p:nvPr>
            <p:ph type="title"/>
          </p:nvPr>
        </p:nvSpPr>
        <p:spPr/>
        <p:txBody>
          <a:bodyPr/>
          <a:lstStyle/>
          <a:p>
            <a:r>
              <a:rPr lang="en-US" u="sng" dirty="0"/>
              <a:t>How Equity Committees can support the work of other initiatives such as Guided Pathways</a:t>
            </a:r>
            <a:r>
              <a:rPr lang="en-US" dirty="0"/>
              <a:t> </a:t>
            </a:r>
          </a:p>
        </p:txBody>
      </p:sp>
      <p:sp>
        <p:nvSpPr>
          <p:cNvPr id="3" name="Content Placeholder 2">
            <a:extLst>
              <a:ext uri="{FF2B5EF4-FFF2-40B4-BE49-F238E27FC236}">
                <a16:creationId xmlns:a16="http://schemas.microsoft.com/office/drawing/2014/main" id="{7E52E1F9-CAFB-2244-B17B-61F9235BB1D7}"/>
              </a:ext>
            </a:extLst>
          </p:cNvPr>
          <p:cNvSpPr>
            <a:spLocks noGrp="1"/>
          </p:cNvSpPr>
          <p:nvPr>
            <p:ph sz="half" idx="1"/>
          </p:nvPr>
        </p:nvSpPr>
        <p:spPr/>
        <p:txBody>
          <a:bodyPr/>
          <a:lstStyle/>
          <a:p>
            <a:endParaRPr lang="en-US" sz="2800" dirty="0"/>
          </a:p>
          <a:p>
            <a:endParaRPr lang="en-US" sz="2800" dirty="0"/>
          </a:p>
          <a:p>
            <a:r>
              <a:rPr lang="en-US" sz="2800" dirty="0"/>
              <a:t>Equity Committees cannot be the “equity police”</a:t>
            </a:r>
          </a:p>
          <a:p>
            <a:endParaRPr lang="en-US" sz="2800" dirty="0"/>
          </a:p>
          <a:p>
            <a:r>
              <a:rPr lang="en-US" sz="2800" dirty="0"/>
              <a:t>Helping to integrate DEI into the campus culture</a:t>
            </a:r>
          </a:p>
          <a:p>
            <a:endParaRPr lang="en-US" sz="2800" dirty="0"/>
          </a:p>
          <a:p>
            <a:r>
              <a:rPr lang="en-US" sz="2800" dirty="0"/>
              <a:t>How do we “call in” people to this work?  </a:t>
            </a:r>
          </a:p>
          <a:p>
            <a:endParaRPr lang="en-US" sz="2800" dirty="0"/>
          </a:p>
          <a:p>
            <a:endParaRPr lang="en-US" sz="2800" dirty="0"/>
          </a:p>
          <a:p>
            <a:endParaRPr lang="en-US" sz="2800" dirty="0"/>
          </a:p>
          <a:p>
            <a:endParaRPr lang="en-US" dirty="0"/>
          </a:p>
        </p:txBody>
      </p:sp>
      <p:sp>
        <p:nvSpPr>
          <p:cNvPr id="4" name="Slide Number Placeholder 3">
            <a:extLst>
              <a:ext uri="{FF2B5EF4-FFF2-40B4-BE49-F238E27FC236}">
                <a16:creationId xmlns:a16="http://schemas.microsoft.com/office/drawing/2014/main" id="{74B86B21-80CE-7640-9F40-B4FFF91572A3}"/>
              </a:ext>
            </a:extLst>
          </p:cNvPr>
          <p:cNvSpPr>
            <a:spLocks noGrp="1"/>
          </p:cNvSpPr>
          <p:nvPr>
            <p:ph type="sldNum" sz="quarter" idx="10"/>
          </p:nvPr>
        </p:nvSpPr>
        <p:spPr/>
        <p:txBody>
          <a:bodyPr/>
          <a:lstStyle/>
          <a:p>
            <a:fld id="{7FF04090-76E0-5041-85F4-967B5373F30D}" type="slidenum">
              <a:rPr lang="en-US" altLang="en-US" smtClean="0"/>
              <a:pPr/>
              <a:t>12</a:t>
            </a:fld>
            <a:endParaRPr lang="en-US" altLang="en-US"/>
          </a:p>
        </p:txBody>
      </p:sp>
    </p:spTree>
    <p:extLst>
      <p:ext uri="{BB962C8B-B14F-4D97-AF65-F5344CB8AC3E}">
        <p14:creationId xmlns:p14="http://schemas.microsoft.com/office/powerpoint/2010/main" val="1576919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F4BA1-F21A-AE4D-A55F-4BC45D489646}"/>
              </a:ext>
            </a:extLst>
          </p:cNvPr>
          <p:cNvSpPr>
            <a:spLocks noGrp="1"/>
          </p:cNvSpPr>
          <p:nvPr>
            <p:ph type="title"/>
          </p:nvPr>
        </p:nvSpPr>
        <p:spPr/>
        <p:txBody>
          <a:bodyPr>
            <a:normAutofit fontScale="90000"/>
          </a:bodyPr>
          <a:lstStyle/>
          <a:p>
            <a:r>
              <a:rPr lang="en-US" u="sng" dirty="0"/>
              <a:t>ASCCC Resources &amp; CCCCO Resources that can help with challenges &amp;/or giving focus/direction to the work of College Equity Committees</a:t>
            </a:r>
            <a:endParaRPr lang="en-US" dirty="0"/>
          </a:p>
        </p:txBody>
      </p:sp>
      <p:sp>
        <p:nvSpPr>
          <p:cNvPr id="3" name="Content Placeholder 2">
            <a:extLst>
              <a:ext uri="{FF2B5EF4-FFF2-40B4-BE49-F238E27FC236}">
                <a16:creationId xmlns:a16="http://schemas.microsoft.com/office/drawing/2014/main" id="{4FFEC6BD-0918-DA48-B458-2510E264EC7C}"/>
              </a:ext>
            </a:extLst>
          </p:cNvPr>
          <p:cNvSpPr>
            <a:spLocks noGrp="1"/>
          </p:cNvSpPr>
          <p:nvPr>
            <p:ph sz="half" idx="1"/>
          </p:nvPr>
        </p:nvSpPr>
        <p:spPr/>
        <p:txBody>
          <a:bodyPr/>
          <a:lstStyle/>
          <a:p>
            <a:r>
              <a:rPr lang="en-US" sz="1800" dirty="0"/>
              <a:t>ASCCC Equity &amp; Diversity Action Committee</a:t>
            </a:r>
          </a:p>
          <a:p>
            <a:r>
              <a:rPr lang="en-US" sz="1800" dirty="0"/>
              <a:t>ASCCC President’s Newsletter sent to ASCCC Senate Presidents’ listserv</a:t>
            </a:r>
          </a:p>
          <a:p>
            <a:r>
              <a:rPr lang="en-US" sz="1800" dirty="0"/>
              <a:t>ASCCC Webinars – those are shared via email from ASCCC to Senate Presidents and also posted to ASCCC Calendar as they are scheduled </a:t>
            </a:r>
          </a:p>
          <a:p>
            <a:r>
              <a:rPr lang="en-US" sz="1800" dirty="0"/>
              <a:t>CCCCO DEI Resources: </a:t>
            </a:r>
            <a:r>
              <a:rPr lang="en-US" sz="1800" dirty="0">
                <a:hlinkClick r:id="rId3"/>
              </a:rPr>
              <a:t>https://</a:t>
            </a:r>
            <a:r>
              <a:rPr lang="en-US" sz="1800" dirty="0" err="1">
                <a:hlinkClick r:id="rId3"/>
              </a:rPr>
              <a:t>www.cccco.edu</a:t>
            </a:r>
            <a:r>
              <a:rPr lang="en-US" sz="1800" dirty="0">
                <a:hlinkClick r:id="rId3"/>
              </a:rPr>
              <a:t>/About-Us/Vision-for-Success/diversity-equity-inclusion</a:t>
            </a:r>
            <a:endParaRPr lang="en-US" sz="1800" dirty="0"/>
          </a:p>
          <a:p>
            <a:r>
              <a:rPr lang="en-US" sz="1800" dirty="0"/>
              <a:t>CCC DEI Glossary of Terms: </a:t>
            </a:r>
            <a:r>
              <a:rPr lang="en-US" sz="1800" u="sng" dirty="0">
                <a:hlinkClick r:id="rId4"/>
              </a:rPr>
              <a:t>https://www.cccco.edu/-/media/CCCCO-Website/Files/Communications/vision-for-success/8-dei-glossary-of-terms.pdf?la=en&amp;hash=21FCA99EAE353E6F481025115DC98272EAA36BA9</a:t>
            </a:r>
            <a:endParaRPr lang="en-US" sz="1800" dirty="0"/>
          </a:p>
          <a:p>
            <a:r>
              <a:rPr lang="en-US" sz="1600" dirty="0"/>
              <a:t>CCC CALIFORNIA COMMUNITY COLLEGE CHANCELLOR’S OFFICE—VISION FOR SUCCESS DIVERSITY, EQUITY AND INCLUSION TASK FORCE SUMMARY REPORT - FEBRUARY 2020: </a:t>
            </a:r>
            <a:r>
              <a:rPr lang="en-US" sz="1600" u="sng" dirty="0">
                <a:hlinkClick r:id="rId5"/>
              </a:rPr>
              <a:t>https://www.cccco.edu/-/media/CCCCO-Website/Files/Communications/vision-for-success/cccco-dei-report.pdf</a:t>
            </a:r>
            <a:endParaRPr lang="en-US" sz="1600" dirty="0"/>
          </a:p>
          <a:p>
            <a:endParaRPr lang="en-US" dirty="0"/>
          </a:p>
        </p:txBody>
      </p:sp>
      <p:sp>
        <p:nvSpPr>
          <p:cNvPr id="4" name="Slide Number Placeholder 3">
            <a:extLst>
              <a:ext uri="{FF2B5EF4-FFF2-40B4-BE49-F238E27FC236}">
                <a16:creationId xmlns:a16="http://schemas.microsoft.com/office/drawing/2014/main" id="{C0687482-8D80-9A41-9BDD-5D4B289C5603}"/>
              </a:ext>
            </a:extLst>
          </p:cNvPr>
          <p:cNvSpPr>
            <a:spLocks noGrp="1"/>
          </p:cNvSpPr>
          <p:nvPr>
            <p:ph type="sldNum" sz="quarter" idx="10"/>
          </p:nvPr>
        </p:nvSpPr>
        <p:spPr/>
        <p:txBody>
          <a:bodyPr/>
          <a:lstStyle/>
          <a:p>
            <a:fld id="{7FF04090-76E0-5041-85F4-967B5373F30D}" type="slidenum">
              <a:rPr lang="en-US" altLang="en-US" smtClean="0"/>
              <a:pPr/>
              <a:t>13</a:t>
            </a:fld>
            <a:endParaRPr lang="en-US" altLang="en-US" dirty="0"/>
          </a:p>
        </p:txBody>
      </p:sp>
    </p:spTree>
    <p:extLst>
      <p:ext uri="{BB962C8B-B14F-4D97-AF65-F5344CB8AC3E}">
        <p14:creationId xmlns:p14="http://schemas.microsoft.com/office/powerpoint/2010/main" val="1079781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36ED-07FF-6145-BFA9-9E012507D3C4}"/>
              </a:ext>
            </a:extLst>
          </p:cNvPr>
          <p:cNvSpPr>
            <a:spLocks noGrp="1"/>
          </p:cNvSpPr>
          <p:nvPr>
            <p:ph type="title"/>
          </p:nvPr>
        </p:nvSpPr>
        <p:spPr/>
        <p:txBody>
          <a:bodyPr/>
          <a:lstStyle/>
          <a:p>
            <a:r>
              <a:rPr lang="en-US" dirty="0"/>
              <a:t>Let’s discuss!</a:t>
            </a:r>
          </a:p>
        </p:txBody>
      </p:sp>
      <p:sp>
        <p:nvSpPr>
          <p:cNvPr id="3" name="Content Placeholder 2">
            <a:extLst>
              <a:ext uri="{FF2B5EF4-FFF2-40B4-BE49-F238E27FC236}">
                <a16:creationId xmlns:a16="http://schemas.microsoft.com/office/drawing/2014/main" id="{39CCA3BC-0D01-F547-8A0D-189BD56E7744}"/>
              </a:ext>
            </a:extLst>
          </p:cNvPr>
          <p:cNvSpPr>
            <a:spLocks noGrp="1"/>
          </p:cNvSpPr>
          <p:nvPr>
            <p:ph sz="half" idx="1"/>
          </p:nvPr>
        </p:nvSpPr>
        <p:spPr/>
        <p:txBody>
          <a:bodyPr/>
          <a:lstStyle/>
          <a:p>
            <a:r>
              <a:rPr lang="en-US" dirty="0"/>
              <a:t>Q&amp;A</a:t>
            </a:r>
          </a:p>
          <a:p>
            <a:endParaRPr lang="en-US" dirty="0"/>
          </a:p>
          <a:p>
            <a:endParaRPr lang="en-US" dirty="0"/>
          </a:p>
        </p:txBody>
      </p:sp>
      <p:sp>
        <p:nvSpPr>
          <p:cNvPr id="4" name="Slide Number Placeholder 3">
            <a:extLst>
              <a:ext uri="{FF2B5EF4-FFF2-40B4-BE49-F238E27FC236}">
                <a16:creationId xmlns:a16="http://schemas.microsoft.com/office/drawing/2014/main" id="{7D2C7359-8D69-7F41-AA32-2E6450ECC565}"/>
              </a:ext>
            </a:extLst>
          </p:cNvPr>
          <p:cNvSpPr>
            <a:spLocks noGrp="1"/>
          </p:cNvSpPr>
          <p:nvPr>
            <p:ph type="sldNum" sz="quarter" idx="10"/>
          </p:nvPr>
        </p:nvSpPr>
        <p:spPr/>
        <p:txBody>
          <a:bodyPr/>
          <a:lstStyle/>
          <a:p>
            <a:fld id="{7FF04090-76E0-5041-85F4-967B5373F30D}" type="slidenum">
              <a:rPr lang="en-US" altLang="en-US" smtClean="0"/>
              <a:pPr/>
              <a:t>14</a:t>
            </a:fld>
            <a:endParaRPr lang="en-US" altLang="en-US"/>
          </a:p>
        </p:txBody>
      </p:sp>
    </p:spTree>
    <p:extLst>
      <p:ext uri="{BB962C8B-B14F-4D97-AF65-F5344CB8AC3E}">
        <p14:creationId xmlns:p14="http://schemas.microsoft.com/office/powerpoint/2010/main" val="1125997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9E9B5-2BD9-0E47-8097-859BDBDF38E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A3C3229-530D-0E4B-A610-EE2A4CB3A69B}"/>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For more information: </a:t>
            </a:r>
            <a:r>
              <a:rPr lang="en-US" dirty="0">
                <a:hlinkClick r:id="rId2"/>
              </a:rPr>
              <a:t>info@asccc.org</a:t>
            </a:r>
            <a:endParaRPr lang="en-US" dirty="0"/>
          </a:p>
          <a:p>
            <a:endParaRPr lang="en-US" dirty="0"/>
          </a:p>
        </p:txBody>
      </p:sp>
      <p:sp>
        <p:nvSpPr>
          <p:cNvPr id="4" name="Text Placeholder 3">
            <a:extLst>
              <a:ext uri="{FF2B5EF4-FFF2-40B4-BE49-F238E27FC236}">
                <a16:creationId xmlns:a16="http://schemas.microsoft.com/office/drawing/2014/main" id="{F4A3396D-0C7A-914A-B205-035DCFB3E543}"/>
              </a:ext>
            </a:extLst>
          </p:cNvPr>
          <p:cNvSpPr>
            <a:spLocks noGrp="1"/>
          </p:cNvSpPr>
          <p:nvPr>
            <p:ph type="body" sz="half" idx="2"/>
          </p:nvPr>
        </p:nvSpPr>
        <p:spPr/>
        <p:txBody>
          <a:bodyPr/>
          <a:lstStyle/>
          <a:p>
            <a:r>
              <a:rPr lang="en-US" dirty="0"/>
              <a:t>Thank you for being part of our session!</a:t>
            </a:r>
          </a:p>
        </p:txBody>
      </p:sp>
      <p:sp>
        <p:nvSpPr>
          <p:cNvPr id="5" name="Slide Number Placeholder 4">
            <a:extLst>
              <a:ext uri="{FF2B5EF4-FFF2-40B4-BE49-F238E27FC236}">
                <a16:creationId xmlns:a16="http://schemas.microsoft.com/office/drawing/2014/main" id="{E7AF2564-6F50-314C-A3DB-12CBE71530E6}"/>
              </a:ext>
            </a:extLst>
          </p:cNvPr>
          <p:cNvSpPr>
            <a:spLocks noGrp="1"/>
          </p:cNvSpPr>
          <p:nvPr>
            <p:ph type="sldNum" sz="quarter" idx="10"/>
          </p:nvPr>
        </p:nvSpPr>
        <p:spPr/>
        <p:txBody>
          <a:bodyPr/>
          <a:lstStyle/>
          <a:p>
            <a:fld id="{29213F17-71F5-F34D-BBF7-3226FEE44A25}" type="slidenum">
              <a:rPr lang="en-US" altLang="en-US" smtClean="0"/>
              <a:pPr/>
              <a:t>15</a:t>
            </a:fld>
            <a:endParaRPr lang="en-US" altLang="en-US"/>
          </a:p>
        </p:txBody>
      </p:sp>
    </p:spTree>
    <p:extLst>
      <p:ext uri="{BB962C8B-B14F-4D97-AF65-F5344CB8AC3E}">
        <p14:creationId xmlns:p14="http://schemas.microsoft.com/office/powerpoint/2010/main" val="348789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A1327-9EE0-EA48-9D67-79436DC954BA}"/>
              </a:ext>
            </a:extLst>
          </p:cNvPr>
          <p:cNvSpPr>
            <a:spLocks noGrp="1"/>
          </p:cNvSpPr>
          <p:nvPr>
            <p:ph type="title"/>
          </p:nvPr>
        </p:nvSpPr>
        <p:spPr/>
        <p:txBody>
          <a:bodyPr/>
          <a:lstStyle/>
          <a:p>
            <a:r>
              <a:rPr lang="en-US" dirty="0"/>
              <a:t>Session Description</a:t>
            </a:r>
          </a:p>
        </p:txBody>
      </p:sp>
      <p:sp>
        <p:nvSpPr>
          <p:cNvPr id="3" name="Content Placeholder 2">
            <a:extLst>
              <a:ext uri="{FF2B5EF4-FFF2-40B4-BE49-F238E27FC236}">
                <a16:creationId xmlns:a16="http://schemas.microsoft.com/office/drawing/2014/main" id="{1C85AC29-96D2-6C4E-8355-3C2C93B8B301}"/>
              </a:ext>
            </a:extLst>
          </p:cNvPr>
          <p:cNvSpPr>
            <a:spLocks noGrp="1"/>
          </p:cNvSpPr>
          <p:nvPr>
            <p:ph idx="1"/>
          </p:nvPr>
        </p:nvSpPr>
        <p:spPr/>
        <p:txBody>
          <a:bodyPr/>
          <a:lstStyle/>
          <a:p>
            <a:r>
              <a:rPr lang="en-US" dirty="0"/>
              <a:t>Equity Committees on local college campuses are carrying out the crucial Diversity, Equity, and Inclusion (DEI) work that the California community college system has committed to advancing.  This session will discuss and share best practices and challenges faced by college equity committees and how their work supports other college-led initiatives such as Guided Pathways.  Come join us for a facilitated discussion as we support and learn from each other how to help our students have more success.</a:t>
            </a:r>
          </a:p>
        </p:txBody>
      </p:sp>
      <p:sp>
        <p:nvSpPr>
          <p:cNvPr id="4" name="Text Placeholder 3">
            <a:extLst>
              <a:ext uri="{FF2B5EF4-FFF2-40B4-BE49-F238E27FC236}">
                <a16:creationId xmlns:a16="http://schemas.microsoft.com/office/drawing/2014/main" id="{9C4E4ACA-4810-4646-8FCC-B37E6B8DA789}"/>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53F01514-2B87-B24F-869C-6601A28BDED5}"/>
              </a:ext>
            </a:extLst>
          </p:cNvPr>
          <p:cNvSpPr>
            <a:spLocks noGrp="1"/>
          </p:cNvSpPr>
          <p:nvPr>
            <p:ph type="sldNum" sz="quarter" idx="10"/>
          </p:nvPr>
        </p:nvSpPr>
        <p:spPr/>
        <p:txBody>
          <a:bodyPr/>
          <a:lstStyle/>
          <a:p>
            <a:fld id="{29213F17-71F5-F34D-BBF7-3226FEE44A25}" type="slidenum">
              <a:rPr lang="en-US" altLang="en-US" smtClean="0"/>
              <a:pPr/>
              <a:t>2</a:t>
            </a:fld>
            <a:endParaRPr lang="en-US" altLang="en-US"/>
          </a:p>
        </p:txBody>
      </p:sp>
    </p:spTree>
    <p:extLst>
      <p:ext uri="{BB962C8B-B14F-4D97-AF65-F5344CB8AC3E}">
        <p14:creationId xmlns:p14="http://schemas.microsoft.com/office/powerpoint/2010/main" val="629220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3FEFC4-D1C7-754B-86EB-5B29B14D788B}"/>
              </a:ext>
            </a:extLst>
          </p:cNvPr>
          <p:cNvSpPr>
            <a:spLocks noGrp="1"/>
          </p:cNvSpPr>
          <p:nvPr>
            <p:ph type="title"/>
          </p:nvPr>
        </p:nvSpPr>
        <p:spPr/>
        <p:txBody>
          <a:bodyPr/>
          <a:lstStyle/>
          <a:p>
            <a:r>
              <a:rPr lang="en-US" u="sng" dirty="0"/>
              <a:t>The work of a College Equity Committee </a:t>
            </a:r>
            <a:endParaRPr lang="en-US" dirty="0"/>
          </a:p>
        </p:txBody>
      </p:sp>
      <p:sp>
        <p:nvSpPr>
          <p:cNvPr id="7" name="Content Placeholder 6">
            <a:extLst>
              <a:ext uri="{FF2B5EF4-FFF2-40B4-BE49-F238E27FC236}">
                <a16:creationId xmlns:a16="http://schemas.microsoft.com/office/drawing/2014/main" id="{E2868CBD-0B4F-D343-B205-7549CC610711}"/>
              </a:ext>
            </a:extLst>
          </p:cNvPr>
          <p:cNvSpPr>
            <a:spLocks noGrp="1"/>
          </p:cNvSpPr>
          <p:nvPr>
            <p:ph sz="half" idx="1"/>
          </p:nvPr>
        </p:nvSpPr>
        <p:spPr/>
        <p:txBody>
          <a:bodyPr/>
          <a:lstStyle/>
          <a:p>
            <a:r>
              <a:rPr lang="en-US" dirty="0"/>
              <a:t>Focus of the work</a:t>
            </a:r>
          </a:p>
          <a:p>
            <a:pPr marL="0" indent="0">
              <a:buNone/>
            </a:pPr>
            <a:r>
              <a:rPr lang="en-US" dirty="0"/>
              <a:t>	--how specific or broad is the focus?  Clear goals/action plans?</a:t>
            </a:r>
          </a:p>
          <a:p>
            <a:pPr marL="0" indent="0">
              <a:buNone/>
            </a:pPr>
            <a:r>
              <a:rPr lang="en-US" dirty="0"/>
              <a:t>	--is it looking at institutional practices/culture/processes or mainly focused on student equity?</a:t>
            </a:r>
          </a:p>
          <a:p>
            <a:pPr marL="0" indent="0">
              <a:buNone/>
            </a:pPr>
            <a:endParaRPr lang="en-US" dirty="0"/>
          </a:p>
          <a:p>
            <a:r>
              <a:rPr lang="en-US" dirty="0"/>
              <a:t>Is it actively engaged with developing &amp; updating the college’s Equity Plan ?</a:t>
            </a:r>
          </a:p>
          <a:p>
            <a:endParaRPr lang="en-US" dirty="0"/>
          </a:p>
          <a:p>
            <a:r>
              <a:rPr lang="en-US" dirty="0"/>
              <a:t>Does your campus maintain a separate Student Equity Committee?  Is the College Equity Committee informing/giving input into SEA (Student Equity &amp; Achievement) funded work?</a:t>
            </a:r>
          </a:p>
          <a:p>
            <a:endParaRPr lang="en-US" dirty="0"/>
          </a:p>
        </p:txBody>
      </p:sp>
      <p:sp>
        <p:nvSpPr>
          <p:cNvPr id="5" name="Slide Number Placeholder 4">
            <a:extLst>
              <a:ext uri="{FF2B5EF4-FFF2-40B4-BE49-F238E27FC236}">
                <a16:creationId xmlns:a16="http://schemas.microsoft.com/office/drawing/2014/main" id="{4C6A1B26-88F3-514E-80EC-7566C16B8BA2}"/>
              </a:ext>
            </a:extLst>
          </p:cNvPr>
          <p:cNvSpPr>
            <a:spLocks noGrp="1"/>
          </p:cNvSpPr>
          <p:nvPr>
            <p:ph type="sldNum" sz="quarter" idx="10"/>
          </p:nvPr>
        </p:nvSpPr>
        <p:spPr/>
        <p:txBody>
          <a:bodyPr/>
          <a:lstStyle/>
          <a:p>
            <a:fld id="{29213F17-71F5-F34D-BBF7-3226FEE44A25}" type="slidenum">
              <a:rPr lang="en-US" altLang="en-US" smtClean="0"/>
              <a:pPr/>
              <a:t>3</a:t>
            </a:fld>
            <a:endParaRPr lang="en-US" altLang="en-US"/>
          </a:p>
        </p:txBody>
      </p:sp>
    </p:spTree>
    <p:extLst>
      <p:ext uri="{BB962C8B-B14F-4D97-AF65-F5344CB8AC3E}">
        <p14:creationId xmlns:p14="http://schemas.microsoft.com/office/powerpoint/2010/main" val="4168334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FD9520C-E67D-4534-AEEF-9908EDC55C73}"/>
              </a:ext>
            </a:extLst>
          </p:cNvPr>
          <p:cNvSpPr txBox="1"/>
          <p:nvPr/>
        </p:nvSpPr>
        <p:spPr>
          <a:xfrm>
            <a:off x="5126418" y="1026018"/>
            <a:ext cx="6224335" cy="5431536"/>
          </a:xfrm>
          <a:prstGeom prst="rect">
            <a:avLst/>
          </a:prstGeom>
        </p:spPr>
        <p:txBody>
          <a:bodyPr vert="horz" lIns="91440" tIns="45720" rIns="91440" bIns="45720" rtlCol="0" anchor="ctr">
            <a:normAutofit/>
          </a:bodyPr>
          <a:lstStyle/>
          <a:p>
            <a:pPr marL="342900" marR="0" lvl="0" indent="-342900" algn="l" defTabSz="914400" rtl="0" eaLnBrk="1" fontAlgn="auto" latinLnBrk="0" hangingPunct="1">
              <a:lnSpc>
                <a:spcPct val="90000"/>
              </a:lnSpc>
              <a:spcBef>
                <a:spcPts val="0"/>
              </a:spcBef>
              <a:spcAft>
                <a:spcPts val="60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Culturally responsive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pedagogy</a:t>
            </a:r>
          </a:p>
          <a:p>
            <a:pPr marL="342900" marR="0" lvl="0" indent="-342900" algn="l" defTabSz="914400" rtl="0" eaLnBrk="1" fontAlgn="auto" latinLnBrk="0" hangingPunct="1">
              <a:lnSpc>
                <a:spcPct val="90000"/>
              </a:lnSpc>
              <a:spcBef>
                <a:spcPts val="0"/>
              </a:spcBef>
              <a:spcAft>
                <a:spcPts val="60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Inclusive materials, including important contributions of people of color</a:t>
            </a:r>
          </a:p>
          <a:p>
            <a:pPr marL="342900" marR="0" lvl="0" indent="-342900" algn="l" defTabSz="914400" rtl="0" eaLnBrk="1" fontAlgn="auto" latinLnBrk="0" hangingPunct="1">
              <a:lnSpc>
                <a:spcPct val="90000"/>
              </a:lnSpc>
              <a:spcBef>
                <a:spcPts val="0"/>
              </a:spcBef>
              <a:spcAft>
                <a:spcPts val="60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Utilize multiple resources that speak to global diversity</a:t>
            </a:r>
          </a:p>
          <a:p>
            <a:pPr marL="342900" marR="0" lvl="0" indent="-342900" algn="l" defTabSz="914400" rtl="0" eaLnBrk="1" fontAlgn="auto" latinLnBrk="0" hangingPunct="1">
              <a:lnSpc>
                <a:spcPct val="90000"/>
              </a:lnSpc>
              <a:spcBef>
                <a:spcPts val="0"/>
              </a:spcBef>
              <a:spcAft>
                <a:spcPts val="60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Authentic assessment (incl. choices)</a:t>
            </a:r>
          </a:p>
          <a:p>
            <a:pPr marL="342900" marR="0" lvl="0" indent="-342900" algn="l" defTabSz="914400" rtl="0" eaLnBrk="1" fontAlgn="auto" latinLnBrk="0" hangingPunct="1">
              <a:lnSpc>
                <a:spcPct val="90000"/>
              </a:lnSpc>
              <a:spcBef>
                <a:spcPts val="0"/>
              </a:spcBef>
              <a:spcAft>
                <a:spcPts val="60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Examine student outcomes data</a:t>
            </a:r>
          </a:p>
          <a:p>
            <a:pPr marL="800100" marR="0" lvl="1" indent="-342900" algn="l" defTabSz="914400" rtl="0" eaLnBrk="1" fontAlgn="auto" latinLnBrk="0" hangingPunct="1">
              <a:lnSpc>
                <a:spcPct val="90000"/>
              </a:lnSpc>
              <a:spcBef>
                <a:spcPts val="0"/>
              </a:spcBef>
              <a:spcAft>
                <a:spcPts val="60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Your own classes</a:t>
            </a:r>
          </a:p>
          <a:p>
            <a:pPr marL="800100" marR="0" lvl="1" indent="-342900" algn="l" defTabSz="914400" rtl="0" eaLnBrk="1" fontAlgn="auto" latinLnBrk="0" hangingPunct="1">
              <a:lnSpc>
                <a:spcPct val="90000"/>
              </a:lnSpc>
              <a:spcBef>
                <a:spcPts val="0"/>
              </a:spcBef>
              <a:spcAft>
                <a:spcPts val="60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Within departments</a:t>
            </a:r>
          </a:p>
          <a:p>
            <a:pPr marL="800100" marR="0" lvl="1" indent="-342900" algn="l" defTabSz="914400" rtl="0" eaLnBrk="1" fontAlgn="auto" latinLnBrk="0" hangingPunct="1">
              <a:lnSpc>
                <a:spcPct val="90000"/>
              </a:lnSpc>
              <a:spcBef>
                <a:spcPts val="0"/>
              </a:spcBef>
              <a:spcAft>
                <a:spcPts val="600"/>
              </a:spcAft>
              <a:buClrTx/>
              <a:buSzTx/>
              <a:buFont typeface="Arial"/>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857250" marR="0" lvl="1"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Title 1">
            <a:extLst>
              <a:ext uri="{FF2B5EF4-FFF2-40B4-BE49-F238E27FC236}">
                <a16:creationId xmlns:a16="http://schemas.microsoft.com/office/drawing/2014/main" id="{6FAA4447-ECC1-408E-96E8-BAA14B1C839F}"/>
              </a:ext>
            </a:extLst>
          </p:cNvPr>
          <p:cNvSpPr txBox="1">
            <a:spLocks/>
          </p:cNvSpPr>
          <p:nvPr/>
        </p:nvSpPr>
        <p:spPr>
          <a:xfrm>
            <a:off x="635000" y="640823"/>
            <a:ext cx="3418659" cy="5583148"/>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j-ea"/>
                <a:cs typeface="Calibri Light"/>
              </a:rPr>
              <a:t>Instructional Delivery and Materials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8A8D41-CC5F-4E08-A3D9-175D4CEFD9B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546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FD9520C-E67D-4534-AEEF-9908EDC55C73}"/>
              </a:ext>
            </a:extLst>
          </p:cNvPr>
          <p:cNvSpPr txBox="1"/>
          <p:nvPr/>
        </p:nvSpPr>
        <p:spPr>
          <a:xfrm>
            <a:off x="5126418" y="793701"/>
            <a:ext cx="6224335" cy="5431536"/>
          </a:xfrm>
          <a:prstGeom prst="rect">
            <a:avLst/>
          </a:prstGeom>
        </p:spPr>
        <p:txBody>
          <a:bodyPr vert="horz" lIns="91440" tIns="45720" rIns="91440" bIns="45720" rtlCol="0" anchor="ctr">
            <a:normAutofit/>
          </a:bodyPr>
          <a:lstStyle/>
          <a:p>
            <a:pPr marL="342900" marR="0" lvl="0" indent="-342900" algn="l" defTabSz="914400" rtl="0" eaLnBrk="1" fontAlgn="auto" latinLnBrk="0" hangingPunct="1">
              <a:lnSpc>
                <a:spcPct val="90000"/>
              </a:lnSpc>
              <a:spcBef>
                <a:spcPts val="0"/>
              </a:spcBef>
              <a:spcAft>
                <a:spcPts val="60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Utilize proactive reach-outs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800100" marR="0" lvl="1" indent="-342900" algn="l" defTabSz="914400" rtl="0" eaLnBrk="1" fontAlgn="auto" latinLnBrk="0" hangingPunct="1">
              <a:lnSpc>
                <a:spcPct val="90000"/>
              </a:lnSpc>
              <a:spcBef>
                <a:spcPts val="0"/>
              </a:spcBef>
              <a:spcAft>
                <a:spcPts val="60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In coordination with instructors</a:t>
            </a:r>
          </a:p>
          <a:p>
            <a:pPr marL="800100" marR="0" lvl="1" indent="-342900" algn="l" defTabSz="914400" rtl="0" eaLnBrk="1" fontAlgn="auto" latinLnBrk="0" hangingPunct="1">
              <a:lnSpc>
                <a:spcPct val="90000"/>
              </a:lnSpc>
              <a:spcBef>
                <a:spcPts val="0"/>
              </a:spcBef>
              <a:spcAft>
                <a:spcPts val="60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Specific to counseling services</a:t>
            </a:r>
          </a:p>
          <a:p>
            <a:pPr marL="800100" marR="0" lvl="1" indent="-342900" algn="l" defTabSz="914400" rtl="0" eaLnBrk="1" fontAlgn="auto" latinLnBrk="0" hangingPunct="1">
              <a:lnSpc>
                <a:spcPct val="90000"/>
              </a:lnSpc>
              <a:spcBef>
                <a:spcPts val="0"/>
              </a:spcBef>
              <a:spcAft>
                <a:spcPts val="60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Multiple means of contact</a:t>
            </a:r>
          </a:p>
          <a:p>
            <a:pPr marL="342900" marR="0" lvl="0" indent="-342900" algn="l" defTabSz="914400" rtl="0" eaLnBrk="1" fontAlgn="auto" latinLnBrk="0" hangingPunct="1">
              <a:lnSpc>
                <a:spcPct val="90000"/>
              </a:lnSpc>
              <a:spcBef>
                <a:spcPts val="0"/>
              </a:spcBef>
              <a:spcAft>
                <a:spcPts val="60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Holistic &amp; humanistic approach</a:t>
            </a:r>
          </a:p>
          <a:p>
            <a:pPr marL="857250" marR="0" lvl="1"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Title 1">
            <a:extLst>
              <a:ext uri="{FF2B5EF4-FFF2-40B4-BE49-F238E27FC236}">
                <a16:creationId xmlns:a16="http://schemas.microsoft.com/office/drawing/2014/main" id="{6FAA4447-ECC1-408E-96E8-BAA14B1C839F}"/>
              </a:ext>
            </a:extLst>
          </p:cNvPr>
          <p:cNvSpPr txBox="1">
            <a:spLocks/>
          </p:cNvSpPr>
          <p:nvPr/>
        </p:nvSpPr>
        <p:spPr>
          <a:xfrm>
            <a:off x="635000" y="640823"/>
            <a:ext cx="3418659" cy="5583148"/>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j-ea"/>
                <a:cs typeface="Calibri Light"/>
              </a:rPr>
              <a:t>Counseling</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j-ea"/>
                <a:cs typeface="Calibri Light"/>
              </a:rPr>
              <a:t>Including Access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j-ea"/>
                <a:cs typeface="Calibri Light"/>
              </a:rPr>
              <a:t>and Interactions</a:t>
            </a:r>
            <a:endParaRPr kumimoji="0" lang="en-US" sz="2800" b="0" i="0" u="none" strike="noStrike" kern="1200" cap="none" spc="0" normalizeH="0" baseline="0" noProof="0" dirty="0">
              <a:ln>
                <a:noFill/>
              </a:ln>
              <a:solidFill>
                <a:prstClr val="black"/>
              </a:solidFill>
              <a:effectLst/>
              <a:uLnTx/>
              <a:uFillTx/>
              <a:latin typeface="Calibri"/>
              <a:ea typeface="+mj-ea"/>
              <a:cs typeface="+mj-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8A8D41-CC5F-4E08-A3D9-175D4CEFD9B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817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FD9520C-E67D-4534-AEEF-9908EDC55C73}"/>
              </a:ext>
            </a:extLst>
          </p:cNvPr>
          <p:cNvSpPr txBox="1"/>
          <p:nvPr/>
        </p:nvSpPr>
        <p:spPr>
          <a:xfrm>
            <a:off x="5126418" y="793701"/>
            <a:ext cx="6224335" cy="5431536"/>
          </a:xfrm>
          <a:prstGeom prst="rect">
            <a:avLst/>
          </a:prstGeom>
        </p:spPr>
        <p:txBody>
          <a:bodyPr vert="horz" lIns="91440" tIns="45720" rIns="91440" bIns="45720" rtlCol="0" anchor="ctr">
            <a:normAutofit fontScale="92500"/>
          </a:bodyPr>
          <a:lstStyle/>
          <a:p>
            <a:pPr marL="342900" marR="0" lvl="0" indent="-342900" algn="l" defTabSz="914400" rtl="0" eaLnBrk="1" fontAlgn="auto" latinLnBrk="0" hangingPunct="1">
              <a:lnSpc>
                <a:spcPct val="90000"/>
              </a:lnSpc>
              <a:spcBef>
                <a:spcPts val="0"/>
              </a:spcBef>
              <a:spcAft>
                <a:spcPts val="60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"Advertise" services to create familiarity for students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342900" marR="0" lvl="0" indent="-342900" algn="l" defTabSz="914400" rtl="0" eaLnBrk="1" fontAlgn="auto" latinLnBrk="0" hangingPunct="1">
              <a:lnSpc>
                <a:spcPct val="90000"/>
              </a:lnSpc>
              <a:spcBef>
                <a:spcPts val="0"/>
              </a:spcBef>
              <a:spcAft>
                <a:spcPts val="60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Utilize services within assignments</a:t>
            </a:r>
          </a:p>
          <a:p>
            <a:pPr marL="342900" marR="0" lvl="0" indent="-342900" algn="l" defTabSz="914400" rtl="0" eaLnBrk="1" fontAlgn="auto" latinLnBrk="0" hangingPunct="1">
              <a:lnSpc>
                <a:spcPct val="90000"/>
              </a:lnSpc>
              <a:spcBef>
                <a:spcPts val="0"/>
              </a:spcBef>
              <a:spcAft>
                <a:spcPts val="60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Supplemental instruction: embed tutors</a:t>
            </a:r>
          </a:p>
          <a:p>
            <a:pPr marL="342900" marR="0" lvl="0" indent="-342900" algn="l" defTabSz="914400" rtl="0" eaLnBrk="1" fontAlgn="auto" latinLnBrk="0" hangingPunct="1">
              <a:lnSpc>
                <a:spcPct val="90000"/>
              </a:lnSpc>
              <a:spcBef>
                <a:spcPts val="0"/>
              </a:spcBef>
              <a:spcAft>
                <a:spcPts val="60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Examine existing support programs (EOPS, DSPS) to determine if aspects can be expanded to support other students</a:t>
            </a:r>
          </a:p>
          <a:p>
            <a:pPr marL="342900" marR="0" lvl="0" indent="-342900" algn="l" defTabSz="914400" rtl="0" eaLnBrk="1" fontAlgn="auto" latinLnBrk="0" hangingPunct="1">
              <a:lnSpc>
                <a:spcPct val="90000"/>
              </a:lnSpc>
              <a:spcBef>
                <a:spcPts val="0"/>
              </a:spcBef>
              <a:spcAft>
                <a:spcPts val="60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Review student support programs for access and inclusion</a:t>
            </a:r>
          </a:p>
          <a:p>
            <a:pPr marL="342900" marR="0" lvl="0" indent="-342900" algn="l" defTabSz="914400" rtl="0" eaLnBrk="1" fontAlgn="auto" latinLnBrk="0" hangingPunct="1">
              <a:lnSpc>
                <a:spcPct val="90000"/>
              </a:lnSpc>
              <a:spcBef>
                <a:spcPts val="0"/>
              </a:spcBef>
              <a:spcAft>
                <a:spcPts val="60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Research additional programs that support students of color such as Puente and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Calibri"/>
              </a:rPr>
              <a:t>Umoja</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 and consider adopting aspects of those programs</a:t>
            </a:r>
          </a:p>
          <a:p>
            <a:pPr marL="857250" marR="0" lvl="1"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Title 1">
            <a:extLst>
              <a:ext uri="{FF2B5EF4-FFF2-40B4-BE49-F238E27FC236}">
                <a16:creationId xmlns:a16="http://schemas.microsoft.com/office/drawing/2014/main" id="{6FAA4447-ECC1-408E-96E8-BAA14B1C839F}"/>
              </a:ext>
            </a:extLst>
          </p:cNvPr>
          <p:cNvSpPr txBox="1">
            <a:spLocks/>
          </p:cNvSpPr>
          <p:nvPr/>
        </p:nvSpPr>
        <p:spPr>
          <a:xfrm>
            <a:off x="635000" y="640823"/>
            <a:ext cx="3418659" cy="5583148"/>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mj-ea"/>
                <a:cs typeface="Calibri Light"/>
              </a:rPr>
              <a:t>Student Support Programs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8A8D41-CC5F-4E08-A3D9-175D4CEFD9B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80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01760-C7EB-914D-B93B-A433CD53014D}"/>
              </a:ext>
            </a:extLst>
          </p:cNvPr>
          <p:cNvSpPr>
            <a:spLocks noGrp="1"/>
          </p:cNvSpPr>
          <p:nvPr>
            <p:ph type="title"/>
          </p:nvPr>
        </p:nvSpPr>
        <p:spPr/>
        <p:txBody>
          <a:bodyPr/>
          <a:lstStyle/>
          <a:p>
            <a:r>
              <a:rPr lang="en-US" u="sng" dirty="0"/>
              <a:t>Best Practices for College Equity Committees </a:t>
            </a:r>
            <a:endParaRPr lang="en-US" dirty="0"/>
          </a:p>
        </p:txBody>
      </p:sp>
      <p:sp>
        <p:nvSpPr>
          <p:cNvPr id="3" name="Content Placeholder 2">
            <a:extLst>
              <a:ext uri="{FF2B5EF4-FFF2-40B4-BE49-F238E27FC236}">
                <a16:creationId xmlns:a16="http://schemas.microsoft.com/office/drawing/2014/main" id="{8E378D8C-D3DB-DB4F-BACD-0F661D444932}"/>
              </a:ext>
            </a:extLst>
          </p:cNvPr>
          <p:cNvSpPr>
            <a:spLocks noGrp="1"/>
          </p:cNvSpPr>
          <p:nvPr>
            <p:ph sz="half" idx="1"/>
          </p:nvPr>
        </p:nvSpPr>
        <p:spPr>
          <a:xfrm>
            <a:off x="1277650" y="1798319"/>
            <a:ext cx="10046043" cy="4694555"/>
          </a:xfrm>
        </p:spPr>
        <p:txBody>
          <a:bodyPr/>
          <a:lstStyle/>
          <a:p>
            <a:pPr marL="0" indent="0">
              <a:buNone/>
            </a:pPr>
            <a:r>
              <a:rPr lang="en-US" u="sng" dirty="0"/>
              <a:t>A. Inclusion</a:t>
            </a:r>
          </a:p>
          <a:p>
            <a:r>
              <a:rPr lang="en-US" dirty="0"/>
              <a:t>make up of equity committee</a:t>
            </a:r>
          </a:p>
          <a:p>
            <a:pPr marL="0" indent="0">
              <a:buNone/>
            </a:pPr>
            <a:r>
              <a:rPr lang="en-US" dirty="0"/>
              <a:t>	--</a:t>
            </a:r>
            <a:r>
              <a:rPr lang="en-US" dirty="0" err="1"/>
              <a:t>Pathable</a:t>
            </a:r>
            <a:r>
              <a:rPr lang="en-US" dirty="0"/>
              <a:t> Polls:</a:t>
            </a:r>
          </a:p>
          <a:p>
            <a:pPr marL="0" indent="0">
              <a:buNone/>
            </a:pPr>
            <a:r>
              <a:rPr lang="en-US" dirty="0"/>
              <a:t>	Is equity committee faculty-led?  Is it a co-chair leadership structure?  A tri-chair leadership structure?</a:t>
            </a:r>
          </a:p>
          <a:p>
            <a:r>
              <a:rPr lang="en-US" dirty="0"/>
              <a:t>Pros/cons of faculty led vs. co-chair or tri-chair structure?</a:t>
            </a:r>
          </a:p>
          <a:p>
            <a:pPr marL="0" indent="0">
              <a:buNone/>
            </a:pPr>
            <a:endParaRPr lang="en-US" dirty="0"/>
          </a:p>
          <a:p>
            <a:pPr marL="0" indent="0">
              <a:buNone/>
            </a:pPr>
            <a:r>
              <a:rPr lang="en-US" u="sng" dirty="0"/>
              <a:t>B. Mission/focus </a:t>
            </a:r>
          </a:p>
          <a:p>
            <a:r>
              <a:rPr lang="en-US" dirty="0"/>
              <a:t>How specific or broad is the focus?  Clear goals/action plans? </a:t>
            </a:r>
          </a:p>
          <a:p>
            <a:endParaRPr lang="en-US" dirty="0"/>
          </a:p>
        </p:txBody>
      </p:sp>
      <p:sp>
        <p:nvSpPr>
          <p:cNvPr id="4" name="Slide Number Placeholder 3">
            <a:extLst>
              <a:ext uri="{FF2B5EF4-FFF2-40B4-BE49-F238E27FC236}">
                <a16:creationId xmlns:a16="http://schemas.microsoft.com/office/drawing/2014/main" id="{F85764B5-35BC-FC45-9792-F3551480355D}"/>
              </a:ext>
            </a:extLst>
          </p:cNvPr>
          <p:cNvSpPr>
            <a:spLocks noGrp="1"/>
          </p:cNvSpPr>
          <p:nvPr>
            <p:ph type="sldNum" sz="quarter" idx="10"/>
          </p:nvPr>
        </p:nvSpPr>
        <p:spPr/>
        <p:txBody>
          <a:bodyPr/>
          <a:lstStyle/>
          <a:p>
            <a:fld id="{7FF04090-76E0-5041-85F4-967B5373F30D}" type="slidenum">
              <a:rPr lang="en-US" altLang="en-US" smtClean="0"/>
              <a:pPr/>
              <a:t>7</a:t>
            </a:fld>
            <a:endParaRPr lang="en-US" altLang="en-US" dirty="0"/>
          </a:p>
        </p:txBody>
      </p:sp>
    </p:spTree>
    <p:extLst>
      <p:ext uri="{BB962C8B-B14F-4D97-AF65-F5344CB8AC3E}">
        <p14:creationId xmlns:p14="http://schemas.microsoft.com/office/powerpoint/2010/main" val="485023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BCF3-0C39-3D4F-8485-40B1CE96DF3D}"/>
              </a:ext>
            </a:extLst>
          </p:cNvPr>
          <p:cNvSpPr>
            <a:spLocks noGrp="1"/>
          </p:cNvSpPr>
          <p:nvPr>
            <p:ph type="title"/>
          </p:nvPr>
        </p:nvSpPr>
        <p:spPr/>
        <p:txBody>
          <a:bodyPr/>
          <a:lstStyle/>
          <a:p>
            <a:r>
              <a:rPr lang="en-US" u="sng" dirty="0"/>
              <a:t>Best Practices for College Equity Committees</a:t>
            </a:r>
          </a:p>
        </p:txBody>
      </p:sp>
      <p:sp>
        <p:nvSpPr>
          <p:cNvPr id="3" name="Content Placeholder 2">
            <a:extLst>
              <a:ext uri="{FF2B5EF4-FFF2-40B4-BE49-F238E27FC236}">
                <a16:creationId xmlns:a16="http://schemas.microsoft.com/office/drawing/2014/main" id="{2C7F8652-7B70-574F-A3B2-7098DE863C63}"/>
              </a:ext>
            </a:extLst>
          </p:cNvPr>
          <p:cNvSpPr>
            <a:spLocks noGrp="1"/>
          </p:cNvSpPr>
          <p:nvPr>
            <p:ph sz="half" idx="1"/>
          </p:nvPr>
        </p:nvSpPr>
        <p:spPr/>
        <p:txBody>
          <a:bodyPr/>
          <a:lstStyle/>
          <a:p>
            <a:pPr marL="0" indent="0">
              <a:buNone/>
            </a:pPr>
            <a:r>
              <a:rPr lang="en-US" u="sng" dirty="0"/>
              <a:t>C. Frequency of meeting/scope of work</a:t>
            </a:r>
          </a:p>
          <a:p>
            <a:r>
              <a:rPr lang="en-US" dirty="0"/>
              <a:t>How often does the committee meet?</a:t>
            </a:r>
          </a:p>
          <a:p>
            <a:r>
              <a:rPr lang="en-US" dirty="0"/>
              <a:t>are all members actively engaged with the work? </a:t>
            </a:r>
          </a:p>
          <a:p>
            <a:pPr marL="0" indent="0">
              <a:buNone/>
            </a:pPr>
            <a:r>
              <a:rPr lang="en-US" u="sng" dirty="0"/>
              <a:t>D. Culture of the equity committee</a:t>
            </a:r>
          </a:p>
          <a:p>
            <a:r>
              <a:rPr lang="en-US" dirty="0"/>
              <a:t>how are agendas created?</a:t>
            </a:r>
          </a:p>
          <a:p>
            <a:r>
              <a:rPr lang="en-US" dirty="0"/>
              <a:t>what is </a:t>
            </a:r>
            <a:r>
              <a:rPr lang="en-US" dirty="0" err="1"/>
              <a:t>agendized</a:t>
            </a:r>
            <a:r>
              <a:rPr lang="en-US" dirty="0"/>
              <a:t>?</a:t>
            </a:r>
          </a:p>
          <a:p>
            <a:r>
              <a:rPr lang="en-US" dirty="0"/>
              <a:t>Are there check-ins &amp; relationship building built into the agendas, in order to model equity &amp; inclusion within the committee?</a:t>
            </a:r>
          </a:p>
          <a:p>
            <a:endParaRPr lang="en-US" dirty="0"/>
          </a:p>
        </p:txBody>
      </p:sp>
      <p:sp>
        <p:nvSpPr>
          <p:cNvPr id="4" name="Slide Number Placeholder 3">
            <a:extLst>
              <a:ext uri="{FF2B5EF4-FFF2-40B4-BE49-F238E27FC236}">
                <a16:creationId xmlns:a16="http://schemas.microsoft.com/office/drawing/2014/main" id="{D51BBBEF-F813-6D49-A1EF-F1E6805D96B4}"/>
              </a:ext>
            </a:extLst>
          </p:cNvPr>
          <p:cNvSpPr>
            <a:spLocks noGrp="1"/>
          </p:cNvSpPr>
          <p:nvPr>
            <p:ph type="sldNum" sz="quarter" idx="10"/>
          </p:nvPr>
        </p:nvSpPr>
        <p:spPr/>
        <p:txBody>
          <a:bodyPr/>
          <a:lstStyle/>
          <a:p>
            <a:fld id="{7FF04090-76E0-5041-85F4-967B5373F30D}" type="slidenum">
              <a:rPr lang="en-US" altLang="en-US" smtClean="0"/>
              <a:pPr/>
              <a:t>8</a:t>
            </a:fld>
            <a:endParaRPr lang="en-US" altLang="en-US"/>
          </a:p>
        </p:txBody>
      </p:sp>
    </p:spTree>
    <p:extLst>
      <p:ext uri="{BB962C8B-B14F-4D97-AF65-F5344CB8AC3E}">
        <p14:creationId xmlns:p14="http://schemas.microsoft.com/office/powerpoint/2010/main" val="1100815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C2D85-BAF7-EE4F-976D-85E4116ACA65}"/>
              </a:ext>
            </a:extLst>
          </p:cNvPr>
          <p:cNvSpPr>
            <a:spLocks noGrp="1"/>
          </p:cNvSpPr>
          <p:nvPr>
            <p:ph type="title"/>
          </p:nvPr>
        </p:nvSpPr>
        <p:spPr/>
        <p:txBody>
          <a:bodyPr/>
          <a:lstStyle/>
          <a:p>
            <a:r>
              <a:rPr lang="en-US" u="sng" dirty="0"/>
              <a:t>Challenges for Equity Committees </a:t>
            </a:r>
            <a:br>
              <a:rPr lang="en-US" dirty="0"/>
            </a:br>
            <a:endParaRPr lang="en-US" dirty="0"/>
          </a:p>
        </p:txBody>
      </p:sp>
      <p:sp>
        <p:nvSpPr>
          <p:cNvPr id="3" name="Content Placeholder 2">
            <a:extLst>
              <a:ext uri="{FF2B5EF4-FFF2-40B4-BE49-F238E27FC236}">
                <a16:creationId xmlns:a16="http://schemas.microsoft.com/office/drawing/2014/main" id="{14AD4B33-7366-2849-BD0B-8A2BA73127EB}"/>
              </a:ext>
            </a:extLst>
          </p:cNvPr>
          <p:cNvSpPr>
            <a:spLocks noGrp="1"/>
          </p:cNvSpPr>
          <p:nvPr>
            <p:ph sz="half" idx="1"/>
          </p:nvPr>
        </p:nvSpPr>
        <p:spPr/>
        <p:txBody>
          <a:bodyPr/>
          <a:lstStyle/>
          <a:p>
            <a:r>
              <a:rPr lang="en-US" dirty="0"/>
              <a:t>What are the challenges/potential challenges?</a:t>
            </a:r>
          </a:p>
          <a:p>
            <a:r>
              <a:rPr lang="en-US" dirty="0" err="1"/>
              <a:t>Jamboard</a:t>
            </a:r>
            <a:r>
              <a:rPr lang="en-US" dirty="0"/>
              <a:t> activity:</a:t>
            </a:r>
          </a:p>
          <a:p>
            <a:pPr marL="0" indent="0">
              <a:buNone/>
            </a:pPr>
            <a:r>
              <a:rPr lang="en-US" dirty="0">
                <a:hlinkClick r:id="rId3"/>
              </a:rPr>
              <a:t>https://</a:t>
            </a:r>
            <a:r>
              <a:rPr lang="en-US" dirty="0" err="1">
                <a:hlinkClick r:id="rId3"/>
              </a:rPr>
              <a:t>jamboard.google.com</a:t>
            </a:r>
            <a:r>
              <a:rPr lang="en-US" dirty="0">
                <a:hlinkClick r:id="rId3"/>
              </a:rPr>
              <a:t>/d/16UBclab-tQWRC4mitbhRoEw6WG-nf90OGzn4scSETLI/</a:t>
            </a:r>
            <a:r>
              <a:rPr lang="en-US" dirty="0" err="1">
                <a:hlinkClick r:id="rId3"/>
              </a:rPr>
              <a:t>edit?usp</a:t>
            </a:r>
            <a:r>
              <a:rPr lang="en-US" dirty="0">
                <a:hlinkClick r:id="rId3"/>
              </a:rPr>
              <a:t>=sharing</a:t>
            </a:r>
            <a:endParaRPr lang="en-US" dirty="0"/>
          </a:p>
          <a:p>
            <a:pPr marL="0" indent="0">
              <a:buNone/>
            </a:pPr>
            <a:endParaRPr lang="en-US" dirty="0"/>
          </a:p>
          <a:p>
            <a:pPr marL="0" indent="0">
              <a:buNone/>
            </a:pPr>
            <a:r>
              <a:rPr lang="en-US" u="sng" dirty="0"/>
              <a:t>Challenges can include:</a:t>
            </a:r>
          </a:p>
          <a:p>
            <a:r>
              <a:rPr lang="en-US" dirty="0"/>
              <a:t>Focus/scope: can be challenging to narrow the focus/scope</a:t>
            </a:r>
          </a:p>
          <a:p>
            <a:r>
              <a:rPr lang="en-US" dirty="0"/>
              <a:t>Fear of treading on other programs/areas/colleagues’ purview</a:t>
            </a:r>
          </a:p>
          <a:p>
            <a:r>
              <a:rPr lang="en-US" dirty="0"/>
              <a:t>Others?</a:t>
            </a:r>
          </a:p>
        </p:txBody>
      </p:sp>
      <p:sp>
        <p:nvSpPr>
          <p:cNvPr id="4" name="Slide Number Placeholder 3">
            <a:extLst>
              <a:ext uri="{FF2B5EF4-FFF2-40B4-BE49-F238E27FC236}">
                <a16:creationId xmlns:a16="http://schemas.microsoft.com/office/drawing/2014/main" id="{898F3191-F0BD-A24D-A803-1C2A7F2A0C3B}"/>
              </a:ext>
            </a:extLst>
          </p:cNvPr>
          <p:cNvSpPr>
            <a:spLocks noGrp="1"/>
          </p:cNvSpPr>
          <p:nvPr>
            <p:ph type="sldNum" sz="quarter" idx="10"/>
          </p:nvPr>
        </p:nvSpPr>
        <p:spPr/>
        <p:txBody>
          <a:bodyPr/>
          <a:lstStyle/>
          <a:p>
            <a:fld id="{7FF04090-76E0-5041-85F4-967B5373F30D}" type="slidenum">
              <a:rPr lang="en-US" altLang="en-US" smtClean="0"/>
              <a:pPr/>
              <a:t>9</a:t>
            </a:fld>
            <a:endParaRPr lang="en-US" altLang="en-US"/>
          </a:p>
        </p:txBody>
      </p:sp>
    </p:spTree>
    <p:extLst>
      <p:ext uri="{BB962C8B-B14F-4D97-AF65-F5344CB8AC3E}">
        <p14:creationId xmlns:p14="http://schemas.microsoft.com/office/powerpoint/2010/main" val="134463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SCCC Curriculum Inst. 2020 Theme">
  <a:themeElements>
    <a:clrScheme name="ASCCC Plenary Spring 2021">
      <a:dk1>
        <a:srgbClr val="507BB5"/>
      </a:dk1>
      <a:lt1>
        <a:srgbClr val="FFFFFF"/>
      </a:lt1>
      <a:dk2>
        <a:srgbClr val="000000"/>
      </a:dk2>
      <a:lt2>
        <a:srgbClr val="F9CC41"/>
      </a:lt2>
      <a:accent1>
        <a:srgbClr val="008A69"/>
      </a:accent1>
      <a:accent2>
        <a:srgbClr val="20A7BA"/>
      </a:accent2>
      <a:accent3>
        <a:srgbClr val="C7B893"/>
      </a:accent3>
      <a:accent4>
        <a:srgbClr val="7E3783"/>
      </a:accent4>
      <a:accent5>
        <a:srgbClr val="507BB5"/>
      </a:accent5>
      <a:accent6>
        <a:srgbClr val="581519"/>
      </a:accent6>
      <a:hlink>
        <a:srgbClr val="155F90"/>
      </a:hlink>
      <a:folHlink>
        <a:srgbClr val="2EA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1 Spring ppt template 2b 210211" id="{72C35BAC-7159-964C-8810-7C2607FD9E6E}" vid="{887BBFB6-A3EB-3944-95B2-BDA59E9B51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104</TotalTime>
  <Words>992</Words>
  <Application>Microsoft Macintosh PowerPoint</Application>
  <PresentationFormat>Widescreen</PresentationFormat>
  <Paragraphs>141</Paragraphs>
  <Slides>15</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Palatino</vt:lpstr>
      <vt:lpstr>ASCCC Curriculum Inst. 2020 Theme</vt:lpstr>
      <vt:lpstr>Office Theme</vt:lpstr>
      <vt:lpstr>Equity Committees at CCCs: Best Practices and/or Challenges   Presenters:  Karen Chow, ASCCC Area B Representative Sam Foster, ASCCC South Representative </vt:lpstr>
      <vt:lpstr>Session Description</vt:lpstr>
      <vt:lpstr>The work of a College Equity Committee </vt:lpstr>
      <vt:lpstr>PowerPoint Presentation</vt:lpstr>
      <vt:lpstr>PowerPoint Presentation</vt:lpstr>
      <vt:lpstr>PowerPoint Presentation</vt:lpstr>
      <vt:lpstr>Best Practices for College Equity Committees </vt:lpstr>
      <vt:lpstr>Best Practices for College Equity Committees</vt:lpstr>
      <vt:lpstr>Challenges for Equity Committees  </vt:lpstr>
      <vt:lpstr>How Equity Committees can support the work of other initiatives such as Guided Pathways </vt:lpstr>
      <vt:lpstr>     How can the Equity Committee be impactful and not just performative?</vt:lpstr>
      <vt:lpstr>How Equity Committees can support the work of other initiatives such as Guided Pathways </vt:lpstr>
      <vt:lpstr>ASCCC Resources &amp; CCCCO Resources that can help with challenges &amp;/or giving focus/direction to the work of College Equity Committees</vt:lpstr>
      <vt:lpstr>Let’s discuss!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Committees at CCCs: Best Practices and/or Challenges   Presenters:  Karen Chow, ASCCC Area B Representative Sam Foster, ASCCC South Representative </dc:title>
  <dc:creator>Karen Chow</dc:creator>
  <cp:lastModifiedBy>Karen Chow</cp:lastModifiedBy>
  <cp:revision>12</cp:revision>
  <cp:lastPrinted>2020-11-24T19:39:26Z</cp:lastPrinted>
  <dcterms:created xsi:type="dcterms:W3CDTF">2021-04-09T04:42:34Z</dcterms:created>
  <dcterms:modified xsi:type="dcterms:W3CDTF">2021-04-12T18:35:42Z</dcterms:modified>
</cp:coreProperties>
</file>