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5143500" type="screen16x9"/>
  <p:notesSz cx="6858000" cy="9239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0A1E5-BBBC-4903-8ED7-8C7A3E86860D}" v="4" dt="2020-04-07T18:32:16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2"/>
    <p:restoredTop sz="81081"/>
  </p:normalViewPr>
  <p:slideViewPr>
    <p:cSldViewPr snapToGrid="0">
      <p:cViewPr varScale="1">
        <p:scale>
          <a:sx n="72" d="100"/>
          <a:sy n="72" d="100"/>
        </p:scale>
        <p:origin x="136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78BC40-5702-496A-B26F-0951A3D56F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DD09C-2251-4DA3-9B76-FB1472CE6F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9BAB3-1DF1-43C4-8F10-322E593EE42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D3388-5AD9-474B-AFC5-F9508E87A1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84584-8EFB-408A-9670-63D437AD63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338E3-9E63-4AB0-9E9B-B596696C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1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07753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286807759_0_240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8286807759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5824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2ce24e01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2ce24e014_0_4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8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2d0f93992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2d0f93992_4_12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1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2e35fe3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2e35fe370_1_0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INTRUSIVE:</a:t>
            </a:r>
            <a:r>
              <a:rPr lang="en" sz="1000"/>
              <a:t> </a:t>
            </a:r>
            <a:r>
              <a:rPr lang="en" sz="1000">
                <a:solidFill>
                  <a:schemeClr val="dk1"/>
                </a:solidFill>
              </a:rPr>
              <a:t>state you will provide technology--some applicants may not want to say that they don’t have tech or wifi</a:t>
            </a:r>
            <a:endParaRPr sz="1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*Practical thing to do is create a checklist for both hiring committee and applicants. </a:t>
            </a:r>
            <a:endParaRPr sz="1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20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dc5bfb1e254db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dc5bfb1e254db8_3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46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2868077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286807759_0_5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DEFINE: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Microaggressions--</a:t>
            </a:r>
            <a:r>
              <a:rPr lang="en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 statement, action, or incident regarded as an instance of indirect, subtle, or unintentional discrimination against members of a marginalized group such as a racial or ethnic minority.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Affinity bias--a group formed based on interests or common goal.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of the times: Othering the Asian-American community (marginalizing a community and blaming)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454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29812d15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29812d159_0_17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35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dc5bfb1e254db8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dc5bfb1e254db8_11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55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2d0f93992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2d0f93992_1_100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</a:rPr>
              <a:t>For d</a:t>
            </a:r>
            <a:r>
              <a:rPr lang="en" sz="1200">
                <a:solidFill>
                  <a:schemeClr val="dk1"/>
                </a:solidFill>
              </a:rPr>
              <a:t>etermining Whether to Start/Continue Recruitments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</a:rPr>
              <a:t>Is this crisis the right time to engage in hiring processes? What about the health and wellness of applicants and committees?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</a:rPr>
              <a:t>Is summer hiring committees viable? Stipends? Availability of faculty?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>
                <a:solidFill>
                  <a:schemeClr val="dk1"/>
                </a:solidFill>
              </a:rPr>
              <a:t>Who is in the room and deciding? Remember to bring in the equity lens in making decisions.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3830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2d0f93992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2d0f93992_1_215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the times: Othering the Asian-American community (marginalizing a community and blame)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025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2d0f93992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2d0f93992_1_226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8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d0f9399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d0f93992_4_0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000"/>
              <a:buFont typeface="Calibri"/>
              <a:buNone/>
              <a:tabLst/>
              <a:defRPr/>
            </a:pP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516087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2ce24e01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2ce24e014_0_18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092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2e35fe37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2e35fe370_1_12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213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2ce24e014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2ce24e014_2_6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393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2ce24e01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2ce24e014_0_14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995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2ce24e014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2ce24e014_2_20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994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2ce24e01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2ce24e014_0_29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"/>
              <a:t>3.</a:t>
            </a:r>
            <a:r>
              <a:rPr lang="en" sz="1500">
                <a:solidFill>
                  <a:schemeClr val="dk1"/>
                </a:solidFill>
              </a:rPr>
              <a:t>Educational Philosophy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Whether teaching, counseling, or library work, the written educational philosophy should be compared to the demonstrated answers and behaviors in the interview and teaching demonstration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060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2e35fe37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2e35fe370_1_7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Demo prompt/scenario set up 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Logistics; synchronous vs. asynchronous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Consider video submission (directions on captions, timing, etc.)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Consider developing a prompt around the first or second day of class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Include students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Rubric development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Develop a rubric to seek equity-minded practices similar to a teaching evaluation document (for normed scoring)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 Reminders about how to assess equity mindedness included in notes (e.g. Self-reflection abilities, Intrusivity,  Builds relationships, Culturally relevant course design/curriculum), Race conscious (e.g. identifying and addressing microaggression, using data &amp; leveraging Universal Learning Design principles)</a:t>
            </a: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17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2d0f93992_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2d0f93992_8_3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366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2d0f93992_4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2d0f93992_4_27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 W</a:t>
            </a: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hat: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Some tangible skills and abilities for intercultural competency are: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Insight of self and other’s cultural rules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Self-aware of their own and other’s biases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Able to see gray (can do both and thinking instead of either/or thinking)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Aware of history/truth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Empathy – can put self in another’s shoes and see things from their perspective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Can interpret things from more than one view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Can communication and interpret verbal and nonverbal behavior (can get implicit and explicit meanings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Inquisitive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Open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Can suspend judgment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Activity listening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Power aware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Understand the distinction between intent and impact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Can have difficult conversations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Can live with/accept non-closure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Does not feel entitled to “fix” other’s for how they think/behave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Can take risks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·         Comfortable with being uncomfortable</a:t>
            </a:r>
            <a:endParaRPr>
              <a:solidFill>
                <a:srgbClr val="31313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What does this look like in printed documents?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Skills/Experience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Foreign language/multiple languages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Geographic diversity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Experience diversity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(provides unique experience, grit, resilience, persistence, adversity, e.g. serving their community, serving in the military, serving a population with unique needs, urban, rural, religious, HBCU, MSI, HSI, etc), homeless, foster youth, drug or other substance addicted populations, formerly incarcerated, etc.)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Working or Study abroad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Diversity leadership experience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Membership or volunteerism in diverse organizations (e.g. racially, culturally, or otherwise diverse)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    Leadership positions of social justice or otherwise equity centered organization (e.g. racially, culturally diverse organization)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Attitudes/Knowledge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Valuing diversity, inclusion or equity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Sophisticated understanding that diversity, inclusion and equity = more than celebration/food, mere numbers (representation),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Growth mindset, education/opportunity debt vs. deficit mindset or achievement gap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Expresses commitment to diversity, equity, inclusion in materials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Acknowledgement of the potential implications of systems of individual privilege, power, and oppression (or the awareness of responsibility that comes with privilege)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Skills/Expertise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Growth mindset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Understanding of implicit bias (training, presentations)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Presentations on culturally competence related content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Publications on matters related to gender, diversity, inclusion, equity, social justice, etc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Degree/majors/certificates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	Training (e.g. Culturally responsive teaching and learning, emotional intelligence, etc.)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         EDI terms/vocabulary used appropriately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5.   	What are inclusive teaching strategies to BOLO for?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detect and address microaggressions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Self-Reflection Reflection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UDL/Accessibility sensitivity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Collecting and applying student feedback (sending out questionnaire before semester)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Getting to know students as individuals (e.g. use name tags)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Taking personal responsibility for creating an affirming classroom climate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Early alert communication strategies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Sensitivity to various needs for students e.g. offering assignments in multiple formats/media (e.g. memos, podcasts, papers, exams, narrated powerpoints, digital/in-person presentations)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Setting clear and high expectations for students (e.g. scaffolding assignments, setting class guidelines for instructor and students in consultation with student and revisiting them throughout the semester)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Recognize structural inequalities</a:t>
            </a:r>
            <a:endParaRPr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Ability to acknowledge the social political context that has created underprepared students</a:t>
            </a:r>
            <a:endParaRPr>
              <a:solidFill>
                <a:srgbClr val="313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Ability to cultivate a growth mindset for students</a:t>
            </a:r>
            <a:endParaRPr>
              <a:solidFill>
                <a:srgbClr val="313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Awareness of school resources and making appropriate referrals</a:t>
            </a:r>
            <a:endParaRPr>
              <a:solidFill>
                <a:srgbClr val="313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Trauma informed teaching practices</a:t>
            </a:r>
            <a:endParaRPr>
              <a:solidFill>
                <a:srgbClr val="313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048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2ce24e0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2ce24e014_0_23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2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2d0f93992_4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2d0f93992_4_32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46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2d0f93992_1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2d0f93992_1_222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Reference slide 14 Bias training #4 &amp; #5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1307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2d0f93992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2d0f93992_4_20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396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286807759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8286807759_0_349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5 min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 the Q&amp;A button 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093158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2868077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8286807759_0_10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Resource: 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LACCD Remote Virtual Interviewing Guidelines for hiring managers in search committees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Remote/Virtual Interview Tips &amp; Best Practices for Candidates</a:t>
            </a: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416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28680775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286807759_0_15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23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2d0f93992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2d0f93992_4_5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Question posed to students: </a:t>
            </a:r>
            <a:r>
              <a:rPr lang="en" sz="1000" dirty="0">
                <a:solidFill>
                  <a:schemeClr val="dk1"/>
                </a:solidFill>
              </a:rPr>
              <a:t>Why does having a faculty of color matter to you?</a:t>
            </a:r>
            <a:endParaRPr sz="1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9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28680775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286807759_0_127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</a:rPr>
              <a:t>Competencies of Equity-minded Practitioners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</a:pPr>
            <a:r>
              <a:rPr lang="en" sz="1000" b="1" dirty="0">
                <a:solidFill>
                  <a:schemeClr val="dk1"/>
                </a:solidFill>
              </a:rPr>
              <a:t>Evidence based </a:t>
            </a:r>
            <a:r>
              <a:rPr lang="en" sz="1000" dirty="0">
                <a:solidFill>
                  <a:schemeClr val="dk1"/>
                </a:solidFill>
              </a:rPr>
              <a:t>- regular review of disaggregated data to inform change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</a:pPr>
            <a:r>
              <a:rPr lang="en" sz="1000" b="1" dirty="0">
                <a:solidFill>
                  <a:schemeClr val="dk1"/>
                </a:solidFill>
              </a:rPr>
              <a:t>Race-conscious</a:t>
            </a:r>
            <a:r>
              <a:rPr lang="en" sz="1000" dirty="0">
                <a:solidFill>
                  <a:schemeClr val="dk1"/>
                </a:solidFill>
              </a:rPr>
              <a:t> - critical and reflective of color-evasive ideology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</a:pPr>
            <a:r>
              <a:rPr lang="en" sz="1000" b="1" dirty="0">
                <a:solidFill>
                  <a:schemeClr val="dk1"/>
                </a:solidFill>
              </a:rPr>
              <a:t>Institutionally focused</a:t>
            </a:r>
            <a:r>
              <a:rPr lang="en" sz="1000" dirty="0">
                <a:solidFill>
                  <a:schemeClr val="dk1"/>
                </a:solidFill>
              </a:rPr>
              <a:t> - reflective and proactive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</a:pPr>
            <a:r>
              <a:rPr lang="en" sz="1000" b="1" dirty="0">
                <a:solidFill>
                  <a:schemeClr val="dk1"/>
                </a:solidFill>
              </a:rPr>
              <a:t>Systemically aware</a:t>
            </a:r>
            <a:r>
              <a:rPr lang="en" sz="1000" dirty="0">
                <a:solidFill>
                  <a:schemeClr val="dk1"/>
                </a:solidFill>
              </a:rPr>
              <a:t> - critical of institutional structures that perpetuate bias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</a:pPr>
            <a:r>
              <a:rPr lang="en" sz="1000" b="1" dirty="0">
                <a:solidFill>
                  <a:schemeClr val="dk1"/>
                </a:solidFill>
              </a:rPr>
              <a:t>Equity advancing</a:t>
            </a:r>
            <a:r>
              <a:rPr lang="en" sz="1000" dirty="0">
                <a:solidFill>
                  <a:schemeClr val="dk1"/>
                </a:solidFill>
              </a:rPr>
              <a:t> - willing to assess own practice and accountable to closing equity gaps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Rostrum 2019 - “Convergence of Diversity and Equity: Guiding Framework for Hiring Processes”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085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29812d1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29812d159_0_10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 dirty="0">
                <a:solidFill>
                  <a:schemeClr val="dk1"/>
                </a:solidFill>
              </a:rPr>
              <a:t>Take time to step back and think through your DEI framework.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 dirty="0">
                <a:solidFill>
                  <a:schemeClr val="dk1"/>
                </a:solidFill>
              </a:rPr>
              <a:t>Major highlight for the webinar should be that under the current circumstances, you will not be follow customary processes.  Some people may have a challenge. (Martha Garcia)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 dirty="0">
                <a:solidFill>
                  <a:schemeClr val="dk1"/>
                </a:solidFill>
              </a:rPr>
              <a:t>Take a pause to re-center on multiple views perspective and remember to ask how will this decision impact vulnerable populations.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 dirty="0">
                <a:solidFill>
                  <a:schemeClr val="dk1"/>
                </a:solidFill>
              </a:rPr>
              <a:t>Avoid stereotyping and generalizations of populations--”othering and xenophobia.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 dirty="0">
                <a:solidFill>
                  <a:schemeClr val="dk1"/>
                </a:solidFill>
              </a:rPr>
              <a:t>Use “physical distancing” instead of “social distancing”--communities of color are collective. 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 dirty="0">
                <a:solidFill>
                  <a:schemeClr val="dk1"/>
                </a:solidFill>
              </a:rPr>
              <a:t>Be patient with yourselves and your leaders. 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" sz="1200" dirty="0">
                <a:solidFill>
                  <a:schemeClr val="dk1"/>
                </a:solidFill>
              </a:rPr>
              <a:t>“Now is not the time for hierarchy and process. Now is the time for leadership, creativity and execution.”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10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29812d15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29812d159_0_1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recommendations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rPr lang="en"/>
              <a:t>Making cultural relevant decisions- Keep asking DEI questions to ensure we are reaching and including our disproportionately and most vulnerable impacted students. Build a focused “tiger team” to offer expertise.  Ground truthing all solutions in the lived reality.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rPr lang="en"/>
              <a:t>Support Diverse Communities- Address academic, basic and cultural needs (holistically).  Keep in mind the kind of support needed by various student communities.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rPr lang="en"/>
              <a:t>Communicate thoroughly and inclusively- Crisis leadership requires ongoing communication even when it feels like over-communication.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rPr lang="en"/>
              <a:t>Digitize inclusive excellence- Make all connectivity at hand to work effectively.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07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62e851c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62e851c9_0_108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 is dealing with this and it impacts their minds and bodies (polyvagal theory)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the digital divide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13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2d0f93992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93738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2d0f93992_1_108:notes"/>
          <p:cNvSpPr txBox="1">
            <a:spLocks noGrp="1"/>
          </p:cNvSpPr>
          <p:nvPr>
            <p:ph type="body" idx="1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There about 13 different steps in the selection process, we’re going to zoom in on 4 of them for the purposes of today.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685800" y="2548890"/>
            <a:ext cx="7848600" cy="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00" cy="3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8" name="Google Shape;88;p12"/>
          <p:cNvCxnSpPr/>
          <p:nvPr/>
        </p:nvCxnSpPr>
        <p:spPr>
          <a:xfrm rot="5400000">
            <a:off x="684098" y="2685061"/>
            <a:ext cx="41835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1" y="594360"/>
            <a:ext cx="21426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00" cy="41253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00" cy="3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 rot="5400000">
            <a:off x="5457750" y="1628850"/>
            <a:ext cx="4400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 rot="5400000">
            <a:off x="1266750" y="-352350"/>
            <a:ext cx="4400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rtl="0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09562" rtl="0">
              <a:spcBef>
                <a:spcPts val="300"/>
              </a:spcBef>
              <a:spcAft>
                <a:spcPts val="0"/>
              </a:spcAft>
              <a:buSzPts val="1275"/>
              <a:buChar char="•"/>
              <a:defRPr/>
            </a:lvl2pPr>
            <a:lvl3pPr marL="1371600" lvl="2" indent="-305752" rtl="0">
              <a:spcBef>
                <a:spcPts val="270"/>
              </a:spcBef>
              <a:spcAft>
                <a:spcPts val="0"/>
              </a:spcAft>
              <a:buSzPts val="1215"/>
              <a:buChar char="•"/>
              <a:defRPr/>
            </a:lvl3pPr>
            <a:lvl4pPr marL="1828800" lvl="3" indent="-3048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295275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5pPr>
            <a:lvl6pPr marL="2743200" lvl="5" indent="-290512" rtl="0"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6pPr>
            <a:lvl7pPr marL="3200400" lvl="6" indent="-290512" rtl="0"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7pPr>
            <a:lvl8pPr marL="3657600" lvl="7" indent="-290512" rtl="0"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8pPr>
            <a:lvl9pPr marL="4114800" lvl="8" indent="-290512" rtl="0">
              <a:spcBef>
                <a:spcPts val="195"/>
              </a:spcBef>
              <a:spcAft>
                <a:spcPts val="0"/>
              </a:spcAft>
              <a:buSzPts val="975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8200" y="2956322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722313" y="3470150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731520" y="3449574"/>
            <a:ext cx="7848600" cy="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8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8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8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1" name="Google Shape;71;p9"/>
          <p:cNvCxnSpPr/>
          <p:nvPr/>
        </p:nvCxnSpPr>
        <p:spPr>
          <a:xfrm rot="5400000">
            <a:off x="2806394" y="3034231"/>
            <a:ext cx="35319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65590"/>
            <a:ext cx="9144000" cy="1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144000" cy="27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content/implicit-bias-faculty-diversification-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sccc.org/content/effective-hiring-committee-train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linkprotect.cudasvc.com/url?a=https://neuroleadership.com/portfolio-items/perview-select-northamerica-2017/&amp;c=E,1,be-yr1p17UOEHD9GuQRnP3eeDgJasVmSquChrL-j4RlvmDbSjzAtogyY4QUwPT2HSaRPw-5MPHYXU13wsVMgJHVMDh0ci8VdpJkEHsoVoQ,,&amp;typo=1" TargetMode="External"/><Relationship Id="rId5" Type="http://schemas.openxmlformats.org/officeDocument/2006/relationships/hyperlink" Target="https://neuroleadership.com/podcast/your-brain-at-work-podcast/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ue.usc.edu/about/equity/equity-mindednes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youtu.be/aMrf_MC5COk" TargetMode="External"/><Relationship Id="rId4" Type="http://schemas.openxmlformats.org/officeDocument/2006/relationships/hyperlink" Target="https://www.racialequitytools.org/fundamentals/resource-lists/resources-addressing-covid-19-with-racial-equity-lens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cruzmayra@fhda.edu" TargetMode="External"/><Relationship Id="rId3" Type="http://schemas.openxmlformats.org/officeDocument/2006/relationships/hyperlink" Target="https://asccc.org/events/2020-04-01-160000-2020-04-10-220000/asccc-governance-remote-teaching-and-discipline" TargetMode="External"/><Relationship Id="rId7" Type="http://schemas.openxmlformats.org/officeDocument/2006/relationships/hyperlink" Target="mailto:llara@miracosta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mbean@riohondo.edu" TargetMode="External"/><Relationship Id="rId5" Type="http://schemas.openxmlformats.org/officeDocument/2006/relationships/image" Target="../media/image1.png"/><Relationship Id="rId4" Type="http://schemas.openxmlformats.org/officeDocument/2006/relationships/hyperlink" Target="mailto:info@asccc.org" TargetMode="External"/><Relationship Id="rId9" Type="http://schemas.openxmlformats.org/officeDocument/2006/relationships/hyperlink" Target="mailto:vraphael@cerritos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697217" y="1956057"/>
            <a:ext cx="78486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3000" b="1"/>
              <a:t>Equity-Mindedness for Hiring in a Virtual Format During a State of Emergency</a:t>
            </a:r>
            <a:endParaRPr sz="3000"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697225" y="3221450"/>
            <a:ext cx="7848600" cy="18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400">
                <a:solidFill>
                  <a:schemeClr val="dk1"/>
                </a:solidFill>
              </a:rPr>
              <a:t>Michelle Velasquez Bean, Area C Representative 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(she/her/hers)</a:t>
            </a:r>
            <a:endParaRPr sz="140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en" sz="1400">
                <a:solidFill>
                  <a:schemeClr val="dk1"/>
                </a:solidFill>
              </a:rPr>
              <a:t>Mayra Cruz,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Area B Representative 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(she/her/ella)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Dr. Luke Lara, Faculty Leadership Development Committee (he/him/his)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Dr. Valyncia C. Raphael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, Director of Diversity, Compliance, and Title IX Coordinator (she/her/hers)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81"/>
              <a:buNone/>
            </a:pPr>
            <a:r>
              <a:rPr lang="en" sz="1400" b="1">
                <a:solidFill>
                  <a:schemeClr val="dk1"/>
                </a:solidFill>
              </a:rPr>
              <a:t>Wednesday, April 8, 2020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81"/>
              <a:buNone/>
            </a:pPr>
            <a:r>
              <a:rPr lang="en" sz="1400" b="1">
                <a:solidFill>
                  <a:schemeClr val="dk1"/>
                </a:solidFill>
              </a:rPr>
              <a:t>1:00 p.m. -- 2:00 p.m.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581"/>
              <a:buNone/>
            </a:pPr>
            <a:endParaRPr sz="1860"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813" y="282494"/>
            <a:ext cx="5232374" cy="1608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D7F7DB-BA79-4D5B-85C5-DAF7E954C0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Pre-Screening</a:t>
            </a:r>
            <a:endParaRPr b="1"/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 t="11643" r="39183" b="18844"/>
          <a:stretch/>
        </p:blipFill>
        <p:spPr>
          <a:xfrm>
            <a:off x="5068925" y="1341825"/>
            <a:ext cx="2960599" cy="225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AFD80-25D9-4F03-86FB-2A65881530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 Technology Element to Training</a:t>
            </a:r>
            <a:r>
              <a:rPr lang="en"/>
              <a:t> </a:t>
            </a:r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457200" y="1079800"/>
            <a:ext cx="4899000" cy="377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 dirty="0"/>
              <a:t>Be Proactive for Technology Basic Needs </a:t>
            </a:r>
            <a:endParaRPr sz="2800" dirty="0"/>
          </a:p>
          <a:p>
            <a:pPr marL="514350" lvl="0" indent="-514350" algn="l" rtl="0">
              <a:spcBef>
                <a:spcPts val="360"/>
              </a:spcBef>
              <a:spcAft>
                <a:spcPts val="0"/>
              </a:spcAft>
              <a:buFont typeface="+mj-lt"/>
              <a:buAutoNum type="arabicPeriod"/>
            </a:pPr>
            <a:endParaRPr sz="2800" dirty="0"/>
          </a:p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 dirty="0"/>
              <a:t>Review Security Protocols </a:t>
            </a:r>
            <a:endParaRPr sz="2800" dirty="0"/>
          </a:p>
          <a:p>
            <a:pPr marL="1428750" lvl="0" indent="-514350" algn="l" rtl="0">
              <a:spcBef>
                <a:spcPts val="360"/>
              </a:spcBef>
              <a:spcAft>
                <a:spcPts val="0"/>
              </a:spcAft>
              <a:buFont typeface="+mj-lt"/>
              <a:buAutoNum type="arabicPeriod"/>
            </a:pPr>
            <a:endParaRPr sz="2800" dirty="0"/>
          </a:p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AutoNum type="arabicPeriod"/>
            </a:pPr>
            <a:r>
              <a:rPr lang="en" sz="2800" dirty="0"/>
              <a:t>Share a Checklist of Effective Practices </a:t>
            </a:r>
            <a:endParaRPr sz="2800" dirty="0"/>
          </a:p>
          <a:p>
            <a:pPr marL="9144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207" y="2238611"/>
            <a:ext cx="3529350" cy="198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6DA74-810D-47DB-A3D5-E082B088C7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 Technology Element to Training</a:t>
            </a:r>
            <a:r>
              <a:rPr lang="en"/>
              <a:t> 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457200" y="979925"/>
            <a:ext cx="8229600" cy="41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AutoNum type="arabicPeriod"/>
            </a:pPr>
            <a:r>
              <a:rPr lang="en"/>
              <a:t>Be Proactive for Technology Basic Needs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Laptop/iPad, Headsets/microphone, Camera, Hotspot/internet</a:t>
            </a:r>
            <a:endParaRPr/>
          </a:p>
          <a:p>
            <a:pPr marL="914400" lvl="1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Remote/Virtual Best Practices or Guide </a:t>
            </a:r>
            <a:endParaRPr/>
          </a:p>
          <a:p>
            <a:pPr marL="914400" lvl="1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Practice Technology Sessions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Ship Equipment</a:t>
            </a:r>
            <a:endParaRPr sz="1400"/>
          </a:p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AutoNum type="arabicPeriod"/>
            </a:pPr>
            <a:r>
              <a:rPr lang="en"/>
              <a:t>Review Security Protocols </a:t>
            </a:r>
            <a:endParaRPr/>
          </a:p>
          <a:p>
            <a:pPr marL="914400" lvl="1" indent="-309562" algn="l" rtl="0">
              <a:spcBef>
                <a:spcPts val="360"/>
              </a:spcBef>
              <a:spcAft>
                <a:spcPts val="0"/>
              </a:spcAft>
              <a:buSzPts val="1275"/>
              <a:buChar char="•"/>
            </a:pPr>
            <a:r>
              <a:rPr lang="en"/>
              <a:t>Update Confidentiality Agreements</a:t>
            </a:r>
            <a:endParaRPr/>
          </a:p>
          <a:p>
            <a:pPr marL="914400" lvl="1" indent="-309562" algn="l" rtl="0">
              <a:spcBef>
                <a:spcPts val="360"/>
              </a:spcBef>
              <a:spcAft>
                <a:spcPts val="0"/>
              </a:spcAft>
              <a:buSzPts val="1275"/>
              <a:buChar char="•"/>
            </a:pPr>
            <a:r>
              <a:rPr lang="en"/>
              <a:t>Leverage Platform Security Features </a:t>
            </a:r>
            <a:endParaRPr/>
          </a:p>
          <a:p>
            <a:pPr marL="914400" lvl="1" indent="-309562" algn="l" rtl="0">
              <a:spcBef>
                <a:spcPts val="360"/>
              </a:spcBef>
              <a:spcAft>
                <a:spcPts val="0"/>
              </a:spcAft>
              <a:buSzPts val="1275"/>
              <a:buChar char="•"/>
            </a:pPr>
            <a:r>
              <a:rPr lang="en"/>
              <a:t>Develop Applicant Confidentiality Protocol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rabicPeriod"/>
            </a:pPr>
            <a:r>
              <a:rPr lang="en"/>
              <a:t>Share a Checklist of Effective Practices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Mute Feature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Camera Position and Room Lighting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Expectation for Videos On or Off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Consistent Practices for All Candidates 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For Candidates: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Send Advanced Notices (at least five business days) 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Provide Clear Virtual Meeting Invitation (includes all of the pertinent details, such as who will initiate the call, your username, and other contact information) </a:t>
            </a:r>
            <a:endParaRPr sz="11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232" y="2227186"/>
            <a:ext cx="3529350" cy="198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B60452-140C-4733-86FD-EE1AC90AC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311700" y="536250"/>
            <a:ext cx="86979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Implicit Bias Training for Virtual Environments</a:t>
            </a:r>
            <a:r>
              <a:rPr lang="en"/>
              <a:t> </a:t>
            </a:r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311700" y="1311525"/>
            <a:ext cx="5972400" cy="38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Manage your own responses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Decode and disrupt biases with questioning </a:t>
            </a:r>
            <a:endParaRPr sz="2400">
              <a:highlight>
                <a:srgbClr val="FF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Manage microaggressions and bias during video conference interviewing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" sz="2400"/>
              <a:t>Avoid microaggressions in committee deliberations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 startAt="5"/>
            </a:pPr>
            <a:r>
              <a:rPr lang="en" sz="2400"/>
              <a:t>Avoid affinity bias in deliberations </a:t>
            </a:r>
            <a:endParaRPr sz="2400"/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648" y="3044835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C41AF-A5A1-4A7C-A869-6CB818F13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Implicit Bias Training for Virtual Environments</a:t>
            </a:r>
            <a:r>
              <a:rPr lang="en"/>
              <a:t> </a:t>
            </a:r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091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Manage your own responses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Decode and disrupt biases with questioning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Bystander strategies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ASCCC presentations links: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Implicit Bias in Faculty Diversification</a:t>
            </a:r>
            <a:r>
              <a:rPr lang="en" sz="1400"/>
              <a:t> and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Effective Hiring Committee Training 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Manage microaggressions and bias during video conference interviewing 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Annunciation and Accents (We can’t understand you)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Voice Projection (You’re speaking too soft)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4"/>
            </a:pPr>
            <a:r>
              <a:rPr lang="en" sz="1400"/>
              <a:t>Avoid microaggressions in committee deliberations 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Attire (She wasn’t wearing professional clothes)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Visage (His looked too aloof and relaxed. I couldn’t see her face with all that hair in the way. He wasn’t smiling.)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Name (I’m gonna call him Mr. Q because I can’t pronounce that name)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Presence (He was so well-spoken. She didn’t look like how she sounded. They were so articulate.)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5"/>
            </a:pPr>
            <a:r>
              <a:rPr lang="en" sz="1400"/>
              <a:t>Avoid affinity bias in deliberations 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There’s just something about that person that I really like.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I liked that applicant who came from where I grew up or my alma mater. </a:t>
            </a:r>
            <a:endParaRPr sz="140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She seemed great--she had _____ in her house in the background like me.</a:t>
            </a:r>
            <a:endParaRPr sz="14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8351C-4966-4B12-BC0B-085731BB08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should you do when training? </a:t>
            </a:r>
            <a:endParaRPr b="1"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82800" cy="380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24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Always keep conversation to the Knowledge, Skills, and Abilities (KSAs)</a:t>
            </a:r>
          </a:p>
          <a:p>
            <a:pPr marL="457200" lvl="0" indent="-381000" algn="l" rtl="0">
              <a:spcBef>
                <a:spcPts val="24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Use college value and DEI statements </a:t>
            </a:r>
          </a:p>
          <a:p>
            <a:pPr marL="457200" lvl="0" indent="-381000" algn="l" rtl="0">
              <a:spcBef>
                <a:spcPts val="24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Be mindful of positive language </a:t>
            </a:r>
          </a:p>
          <a:p>
            <a:pPr marL="457200" lvl="0" indent="-381000" algn="l" rtl="0">
              <a:spcBef>
                <a:spcPts val="24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Over communicate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826" y="2941075"/>
            <a:ext cx="1816450" cy="18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91B0FE-655E-4542-BC34-3F64D15CED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What should you do training? (Positive Messaging Training)</a:t>
            </a:r>
            <a:endParaRPr sz="2400" b="1"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36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Always keep conversation to the KSAs listed in the job description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Call-in--we are socialized and trained to believe and defer to people in power; instead ask questions and refocus.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Focus on impact not intent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Use your college’s value statements in conveying importance of needs, unity, and empathy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Keep your DEI big picture in mind and convey that to applicants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Use “we” mindset and point of view when delivering messaging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Keep messages short and to the point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Be mindful of positive language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Use micro affirmations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Validate emotions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Make statements such as</a:t>
            </a:r>
            <a:endParaRPr sz="120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I know this is strange and new for all of us. </a:t>
            </a:r>
            <a:endParaRPr sz="120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You are invaluable and we want to keep you safe.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Listen to concerns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Over communicate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Be clear and transparent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Communicate often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Provide a weekly or regular meeting time for Q&amp;A with your committee</a:t>
            </a:r>
            <a:endParaRPr sz="1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EDA62-69CA-4147-92FE-248324FC48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Other equity minded considerations</a:t>
            </a:r>
            <a:endParaRPr sz="2400" b="1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12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675" algn="l" rtl="0">
              <a:spcBef>
                <a:spcPts val="360"/>
              </a:spcBef>
              <a:spcAft>
                <a:spcPts val="0"/>
              </a:spcAft>
              <a:buSzPts val="1450"/>
              <a:buChar char="•"/>
            </a:pPr>
            <a:r>
              <a:rPr lang="en" sz="1450" dirty="0"/>
              <a:t>Determining Whether to Start/Continue Recruitments</a:t>
            </a:r>
            <a:endParaRPr sz="1450" dirty="0"/>
          </a:p>
          <a:p>
            <a:pPr marL="9144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50"/>
              <a:buChar char="•"/>
            </a:pPr>
            <a:r>
              <a:rPr lang="en" sz="1450" dirty="0"/>
              <a:t>Encourage systematic criteria for determining committee hiring status and apply it across the board </a:t>
            </a:r>
            <a:endParaRPr sz="1450" dirty="0"/>
          </a:p>
          <a:p>
            <a:pPr marL="9144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50"/>
              <a:buChar char="•"/>
            </a:pPr>
            <a:r>
              <a:rPr lang="en" sz="1450" dirty="0"/>
              <a:t>Some factors to consider include but are not limited to: critical/essential-ness of the position, hiring prioritization, AB 705 implementation, available funding, 50% law, FON, student equity data. </a:t>
            </a:r>
            <a:endParaRPr sz="1450" dirty="0"/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" sz="1450" dirty="0"/>
              <a:t>Recruiting Qualified Candidates</a:t>
            </a:r>
            <a:endParaRPr sz="1450" dirty="0"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" sz="1450" dirty="0"/>
              <a:t>In what ways are campuses recruiting diverse candidates?</a:t>
            </a:r>
            <a:endParaRPr sz="1450" dirty="0"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" sz="1450" dirty="0"/>
              <a:t>How will we continue to collecting and using data in our hiring processes?</a:t>
            </a:r>
            <a:endParaRPr sz="1450" dirty="0"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" sz="1450" dirty="0"/>
              <a:t>How are we converting our pipeline development to online formats?</a:t>
            </a:r>
            <a:endParaRPr sz="1450" dirty="0"/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" sz="1450" dirty="0"/>
              <a:t>Managing Applicant Experience</a:t>
            </a:r>
            <a:endParaRPr sz="1450" dirty="0"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" sz="1450" dirty="0"/>
              <a:t>How are campuses communicating with applicants about next steps/changes in the process</a:t>
            </a:r>
            <a:endParaRPr sz="1450" dirty="0"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" sz="1450" dirty="0"/>
              <a:t>How are you building candidates’ capacities to put forth their best selves during the process?</a:t>
            </a:r>
            <a:endParaRPr sz="1450" dirty="0"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" sz="1450" dirty="0"/>
              <a:t>How are resources and information being provided to the candidates?</a:t>
            </a:r>
            <a:endParaRPr sz="1450" dirty="0"/>
          </a:p>
          <a:p>
            <a:pPr marL="13716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45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3785E4-B4B9-4E5E-B0E5-3B47B1DCBE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Bias Considerations 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52" name="Google Shape;252;p34" descr="Unconscious Bias: Similarity, example: People like me are better than others: Mitigation Strategy: Find commonalities&#10;&#10;Unconscious Bias: Expedience, example: If it feels right, it must be true: Mitigation Strategy: consider all the information&#10;&#10;Unconscious Bias: Experience, example: My perceptions are accurate Mitigation Strategy: Get other perspectives&#10;&#10;Unconscious Bias: Distance example: Closer is better than farther: Mitigation Strategy: Take distance out of the equation&#10;&#10;Unconscious Bias: Safety example Over emphasis of the negative Mitigation Strategy: Decide for someone else" title="Seeds of Bias from NeuroLeadership Institu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851" y="1017725"/>
            <a:ext cx="4389950" cy="33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8031" y="3861775"/>
            <a:ext cx="1317413" cy="33725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 txBox="1"/>
          <p:nvPr/>
        </p:nvSpPr>
        <p:spPr>
          <a:xfrm>
            <a:off x="228600" y="4453225"/>
            <a:ext cx="6081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more: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NLI - </a:t>
            </a:r>
            <a:r>
              <a:rPr lang="en" u="sng">
                <a:solidFill>
                  <a:schemeClr val="hlink"/>
                </a:solidFill>
                <a:hlinkClick r:id="rId5"/>
              </a:rPr>
              <a:t>Your Brain at Work Podcast</a:t>
            </a:r>
            <a:r>
              <a:rPr lang="en"/>
              <a:t> or </a:t>
            </a:r>
            <a:r>
              <a:rPr lang="en" u="sng">
                <a:solidFill>
                  <a:schemeClr val="hlink"/>
                </a:solidFill>
                <a:hlinkClick r:id="rId6"/>
              </a:rPr>
              <a:t>SELECT Preview Webinar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41812-E37F-4992-83D2-BC1BEBEE01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Screening</a:t>
            </a:r>
            <a:endParaRPr b="1"/>
          </a:p>
        </p:txBody>
      </p:sp>
      <p:pic>
        <p:nvPicPr>
          <p:cNvPr id="260" name="Google Shape;260;p35" descr="Computer with screen full of lines"/>
          <p:cNvPicPr preferRelativeResize="0"/>
          <p:nvPr/>
        </p:nvPicPr>
        <p:blipFill rotWithShape="1">
          <a:blip r:embed="rId3">
            <a:alphaModFix/>
          </a:blip>
          <a:srcRect l="5855" t="5884" b="28734"/>
          <a:stretch/>
        </p:blipFill>
        <p:spPr>
          <a:xfrm>
            <a:off x="4572000" y="1213600"/>
            <a:ext cx="3388649" cy="271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EBE7E-846B-4D2C-8BB3-DB0FDFF4E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Today, we will discuss</a:t>
            </a:r>
            <a:endParaRPr b="1"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1238625"/>
            <a:ext cx="8543700" cy="368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ASCCC </a:t>
            </a:r>
            <a:r>
              <a:rPr lang="en" sz="2400" b="1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faculty diversification goal</a:t>
            </a:r>
            <a:endParaRPr sz="2400" b="1">
              <a:solidFill>
                <a:srgbClr val="201F1E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01F1E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400" b="1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State of Emergency</a:t>
            </a:r>
            <a:r>
              <a:rPr lang="en" sz="2400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and how it has shifted </a:t>
            </a:r>
            <a:r>
              <a:rPr lang="en" sz="2400" b="1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hiring</a:t>
            </a:r>
            <a:r>
              <a:rPr lang="en" sz="2400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 sz="2400" b="1">
              <a:solidFill>
                <a:srgbClr val="201F1E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01F1E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Assessing</a:t>
            </a:r>
            <a:r>
              <a:rPr lang="en" sz="2400" b="1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equity-mindedness</a:t>
            </a:r>
            <a:r>
              <a:rPr lang="en" sz="2400">
                <a:solidFill>
                  <a:srgbClr val="201F1E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in an online environment</a:t>
            </a:r>
            <a:endParaRPr sz="2400">
              <a:solidFill>
                <a:srgbClr val="201F1E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1F1E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01F1E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B0BA36-487E-432C-A2DF-568E3D673D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Screening </a:t>
            </a:r>
            <a:endParaRPr b="1"/>
          </a:p>
        </p:txBody>
      </p:sp>
      <p:sp>
        <p:nvSpPr>
          <p:cNvPr id="266" name="Google Shape;266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6977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dirty="0"/>
              <a:t>Set Screening Criteria</a:t>
            </a:r>
            <a:endParaRPr sz="3000" dirty="0"/>
          </a:p>
          <a:p>
            <a:pPr marL="1428750" lvl="0" indent="-514350" algn="l" rtl="0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</a:pPr>
            <a:endParaRPr sz="3000" dirty="0"/>
          </a:p>
          <a:p>
            <a:pPr marL="457200" lvl="0" indent="-419100" algn="l" rtl="0">
              <a:spcBef>
                <a:spcPts val="1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dirty="0"/>
              <a:t>Develop Rubrics</a:t>
            </a:r>
            <a:endParaRPr sz="3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7" name="Google Shape;2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925" y="2722575"/>
            <a:ext cx="4153675" cy="19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B1637-B7D1-4474-8A19-1D0A18B38D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Screening </a:t>
            </a:r>
            <a:endParaRPr b="1"/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rabicPeriod"/>
            </a:pPr>
            <a:r>
              <a:rPr lang="en"/>
              <a:t>Set Screening Criteria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Map all screening criteria to the job description (job duties, minimum quals, desirable quals)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Question whether an application requirement is contributing to increasing diversity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Give ample time to thoroughly discuss all elements of the screening criteria and establish a shared understanding of expectations for each element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rabicPeriod"/>
            </a:pPr>
            <a:r>
              <a:rPr lang="en"/>
              <a:t>Develop Rubrics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Set up a rating rubric if possible. Have norming conversations about what are the key components of each screening criteria 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Evaluate resume: major/coursework, work abroad or in diverse communities, geographic diversity, work/learning at HSI, BSU, tribal college, high school with similar student population, awards/publications/presentations related to EDI work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See AAC &amp; U Intercultural Knowledge and Competence VALUE Rubric as example https://www.aacu.org/value/rubrics/intercultural-knowledge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ADC094-9081-4222-8FC8-F5B1385195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Screening Reminders</a:t>
            </a:r>
            <a:endParaRPr b="1"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Diversity statement (2nd minimum qualification)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How does an applicant demonstrate their ability to serve students from diverse backgrounds and experiences in the cover letter, resume/Vitae, supplemental questions, educational philosophy, questions, and teaching materials?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800" dirty="0"/>
          </a:p>
          <a:p>
            <a:pPr indent="-342900">
              <a:spcBef>
                <a:spcPts val="0"/>
              </a:spcBef>
              <a:buSzPts val="1800"/>
              <a:buFont typeface="+mj-lt"/>
              <a:buAutoNum type="arabicPeriod"/>
            </a:pPr>
            <a:r>
              <a:rPr lang="en" dirty="0"/>
              <a:t>Philosophy Statement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Have you reviewed the teaching, counseling, or library work, and the applicant’s written educational philosophy compared to the demonstrated answers and behaviors in the interview and teaching demonstration?</a:t>
            </a:r>
            <a:endParaRPr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055A7-3E1B-4795-8BEB-074C2DC02B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Initial Level</a:t>
            </a:r>
            <a:endParaRPr b="1"/>
          </a:p>
        </p:txBody>
      </p:sp>
      <p:pic>
        <p:nvPicPr>
          <p:cNvPr id="285" name="Google Shape;2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950" y="1296001"/>
            <a:ext cx="2364598" cy="2364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7D7E2-B76E-4065-A87E-4A38461806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>
            <a:spLocks noGrp="1"/>
          </p:cNvSpPr>
          <p:nvPr>
            <p:ph type="title"/>
          </p:nvPr>
        </p:nvSpPr>
        <p:spPr>
          <a:xfrm>
            <a:off x="343275" y="4573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Interview Considerations</a:t>
            </a:r>
            <a:endParaRPr b="1"/>
          </a:p>
        </p:txBody>
      </p:sp>
      <p:sp>
        <p:nvSpPr>
          <p:cNvPr id="291" name="Google Shape;291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5644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General Approaches</a:t>
            </a:r>
            <a:endParaRPr sz="2400" dirty="0"/>
          </a:p>
          <a:p>
            <a:pPr marL="914400" lvl="0" indent="-457200" algn="l" rtl="0">
              <a:spcBef>
                <a:spcPts val="360"/>
              </a:spcBef>
              <a:spcAft>
                <a:spcPts val="0"/>
              </a:spcAft>
              <a:buFont typeface="+mj-lt"/>
              <a:buAutoNum type="arabicPeriod"/>
            </a:pPr>
            <a:endParaRPr sz="2400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Interview Question Design</a:t>
            </a:r>
            <a:endParaRPr sz="2400" dirty="0"/>
          </a:p>
          <a:p>
            <a:pPr marL="914400" lvl="0" indent="-457200" algn="l" rtl="0">
              <a:spcBef>
                <a:spcPts val="360"/>
              </a:spcBef>
              <a:spcAft>
                <a:spcPts val="0"/>
              </a:spcAft>
              <a:buFont typeface="+mj-lt"/>
              <a:buAutoNum type="arabicPeriod"/>
            </a:pPr>
            <a:endParaRPr sz="2400" dirty="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Model Answers and Scoring Rubric </a:t>
            </a:r>
            <a:r>
              <a:rPr lang="en-US" sz="2400" dirty="0"/>
              <a:t>Development</a:t>
            </a:r>
            <a:endParaRPr sz="2400" dirty="0"/>
          </a:p>
        </p:txBody>
      </p:sp>
      <p:pic>
        <p:nvPicPr>
          <p:cNvPr id="292" name="Google Shape;2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550" y="294920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D4E4B4-5890-44D6-9969-41DF0EE913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47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Interview Considerations</a:t>
            </a:r>
            <a:endParaRPr b="1"/>
          </a:p>
        </p:txBody>
      </p:sp>
      <p:sp>
        <p:nvSpPr>
          <p:cNvPr id="298" name="Google Shape;298;p41"/>
          <p:cNvSpPr txBox="1">
            <a:spLocks noGrp="1"/>
          </p:cNvSpPr>
          <p:nvPr>
            <p:ph type="body" idx="1"/>
          </p:nvPr>
        </p:nvSpPr>
        <p:spPr>
          <a:xfrm>
            <a:off x="251000" y="871950"/>
            <a:ext cx="8695800" cy="420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General Approaches: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Screen-in: If diversity is a goal, then screen-in instead of screening-out for the first round.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Engage in a mock-interview with committee members to try out the technology and understand. the rhythm of your interview process.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Be patient with technology, the candidate, and other committee members.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Allow for additional (more than normal) time between candidate interviews.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Be extra considerate of security and confidentiality.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Interview Question Design: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Use behavioral-based interview questions: Prospective and retrospective.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Seek depth and currency of knowledge, skills, and abilities related to the 2nd minimum qualification.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Consider seeking equity-mindedness in every question (not just within “the diversity question”).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Be sure that questions are designed to elicit knowledge, skills, and abilities related to equity-minded teaching practices: how candidates self-reflect, identify and remove barriers in the classroom and on campus, and the ways applicant’s collect, analyze and apply data to identify and address equity disconnects.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Developme</a:t>
            </a:r>
            <a:r>
              <a:rPr lang="en-US" sz="1400" dirty="0" err="1"/>
              <a:t>nt</a:t>
            </a:r>
            <a:r>
              <a:rPr lang="en-US" sz="1400" dirty="0"/>
              <a:t> of</a:t>
            </a:r>
            <a:r>
              <a:rPr lang="en" sz="1400" dirty="0"/>
              <a:t> Model Answers and a Scoring Rubric: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Set up a scoring rubric if possible. 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Have norming conversations about what are the key components of model answers.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4ECB3-2FD0-4212-9B8E-1BF9CA2F2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>
            <a:spLocks noGrp="1"/>
          </p:cNvSpPr>
          <p:nvPr>
            <p:ph type="title"/>
          </p:nvPr>
        </p:nvSpPr>
        <p:spPr>
          <a:xfrm>
            <a:off x="457200" y="476250"/>
            <a:ext cx="8495400" cy="92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Teaching Demo: Assessing Equity-Mindedness</a:t>
            </a:r>
            <a:r>
              <a:rPr lang="en"/>
              <a:t> </a:t>
            </a:r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457200" y="1630875"/>
            <a:ext cx="4676100" cy="33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dirty="0"/>
              <a:t>Demo Prompt or Scenario Set Up</a:t>
            </a:r>
            <a:endParaRPr sz="3000" dirty="0"/>
          </a:p>
          <a:p>
            <a:pPr marL="971550" lvl="0" indent="-514350" algn="l" rtl="0">
              <a:spcBef>
                <a:spcPts val="360"/>
              </a:spcBef>
              <a:spcAft>
                <a:spcPts val="0"/>
              </a:spcAft>
              <a:buFont typeface="+mj-lt"/>
              <a:buAutoNum type="arabicPeriod"/>
            </a:pPr>
            <a:endParaRPr sz="3000" dirty="0"/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dirty="0"/>
              <a:t>Rubric Development </a:t>
            </a:r>
            <a:endParaRPr sz="3000"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5" name="Google Shape;30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300" y="1692075"/>
            <a:ext cx="3531050" cy="197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4E41A0-FA16-45CD-9452-9D41A504E0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The Teaching Demo: Assessing Equity-Mindedness</a:t>
            </a:r>
            <a:r>
              <a:rPr lang="en"/>
              <a:t> </a:t>
            </a:r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body" idx="1"/>
          </p:nvPr>
        </p:nvSpPr>
        <p:spPr>
          <a:xfrm>
            <a:off x="457200" y="1237350"/>
            <a:ext cx="8229600" cy="37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Demo prompt/scenario set up </a:t>
            </a:r>
            <a:endParaRPr dirty="0"/>
          </a:p>
          <a:p>
            <a:pPr lvl="1" indent="-342900">
              <a:spcBef>
                <a:spcPts val="0"/>
              </a:spcBef>
              <a:buSzPts val="1800"/>
            </a:pPr>
            <a:r>
              <a:rPr lang="en" sz="1800" dirty="0"/>
              <a:t>Logistics; synchronous vs. asynchronous</a:t>
            </a:r>
            <a:endParaRPr sz="1800" dirty="0"/>
          </a:p>
          <a:p>
            <a:pPr lvl="1" indent="-342900">
              <a:spcBef>
                <a:spcPts val="0"/>
              </a:spcBef>
              <a:buSzPts val="1800"/>
            </a:pPr>
            <a:r>
              <a:rPr lang="en" sz="1800" dirty="0"/>
              <a:t>Consider video submission (directions on captions, timing, etc.)</a:t>
            </a:r>
            <a:endParaRPr sz="1800" dirty="0"/>
          </a:p>
          <a:p>
            <a:pPr lvl="1" indent="-342900">
              <a:spcBef>
                <a:spcPts val="0"/>
              </a:spcBef>
              <a:buSzPts val="1800"/>
            </a:pPr>
            <a:r>
              <a:rPr lang="en" sz="1800" dirty="0"/>
              <a:t>Consider developing a prompt around the first or second day of class</a:t>
            </a:r>
            <a:endParaRPr sz="1800" dirty="0"/>
          </a:p>
          <a:p>
            <a:pPr lvl="1" indent="-342900">
              <a:spcBef>
                <a:spcPts val="0"/>
              </a:spcBef>
              <a:buSzPts val="1800"/>
            </a:pPr>
            <a:r>
              <a:rPr lang="en" sz="1800" dirty="0"/>
              <a:t>Include students</a:t>
            </a:r>
            <a:endParaRPr sz="1800" dirty="0"/>
          </a:p>
          <a:p>
            <a:pPr marL="1257300" lvl="0" indent="-342900" algn="l" rtl="0">
              <a:spcBef>
                <a:spcPts val="360"/>
              </a:spcBef>
              <a:spcAft>
                <a:spcPts val="0"/>
              </a:spcAft>
              <a:buFont typeface="+mj-lt"/>
              <a:buAutoNum type="arabicPeriod"/>
            </a:pPr>
            <a:endParaRPr sz="1800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Rubric development</a:t>
            </a:r>
            <a:endParaRPr dirty="0"/>
          </a:p>
          <a:p>
            <a:pPr lvl="1" indent="-342900">
              <a:spcBef>
                <a:spcPts val="0"/>
              </a:spcBef>
              <a:buSzPts val="1800"/>
            </a:pPr>
            <a:r>
              <a:rPr lang="en" sz="1800" dirty="0"/>
              <a:t>Develop a rubric to seek equity-minded practices similar to a teaching evaluation document (for normed scoring)</a:t>
            </a:r>
            <a:endParaRPr sz="1800"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9D35E-A4E0-42E4-A634-9C8CB531F9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Other Considerations in Assessing Equity-Mindedness</a:t>
            </a:r>
            <a:r>
              <a:rPr lang="en" sz="2400"/>
              <a:t> </a:t>
            </a:r>
            <a:endParaRPr sz="2400"/>
          </a:p>
        </p:txBody>
      </p:sp>
      <p:sp>
        <p:nvSpPr>
          <p:cNvPr id="317" name="Google Shape;317;p44"/>
          <p:cNvSpPr txBox="1">
            <a:spLocks noGrp="1"/>
          </p:cNvSpPr>
          <p:nvPr>
            <p:ph type="body" idx="1"/>
          </p:nvPr>
        </p:nvSpPr>
        <p:spPr>
          <a:xfrm>
            <a:off x="457200" y="1061050"/>
            <a:ext cx="8229600" cy="382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00" dirty="0"/>
              <a:t>Rate applicant’s demonstrated ability to</a:t>
            </a:r>
            <a:endParaRPr sz="1400" dirty="0"/>
          </a:p>
          <a:p>
            <a:pPr marL="457200" lvl="0" indent="-317500" algn="l" rtl="0"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Be self-reflective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Apply equity-minded strategies: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Intrusivity (e.g., early alert strategies, providing resources for basic needs, encouraging help-seeking behavior, and other strategies to ameliorate barriers) 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Builds relationships with students to get to know, connect with, and engage students to communicate care; holding high expectations; and appropriate disclosure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Employ</a:t>
            </a:r>
            <a:r>
              <a:rPr lang="en-US" sz="1400" dirty="0"/>
              <a:t>s</a:t>
            </a:r>
            <a:r>
              <a:rPr lang="en" sz="1400" dirty="0"/>
              <a:t> culturally relevant and affirming practices in course design and curriculum 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Build</a:t>
            </a:r>
            <a:r>
              <a:rPr lang="en-US" sz="1400" dirty="0"/>
              <a:t>s</a:t>
            </a:r>
            <a:r>
              <a:rPr lang="en" sz="1400" dirty="0"/>
              <a:t> community w/ and among students (mandatory interaction) – setting and enforcing community norms/expectations, providing opportunities for students to engage outside of class; using hashtags and other social media for engagement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Race conscious - Are they able to identify and address microaggressions in the classroom? Do they collect, analyze, and apply data to identify and address equity disconnects?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How do applicants collect, analyze, and apply data to identify and address equity disconnects?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How do they leverage Universal Learning Design principles?</a:t>
            </a:r>
            <a:endParaRPr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FAF65-3372-49D0-936B-2310E67B40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 txBox="1">
            <a:spLocks noGrp="1"/>
          </p:cNvSpPr>
          <p:nvPr>
            <p:ph type="ctrTitle"/>
          </p:nvPr>
        </p:nvSpPr>
        <p:spPr>
          <a:xfrm>
            <a:off x="685800" y="1028701"/>
            <a:ext cx="7848600" cy="144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Second Level</a:t>
            </a:r>
            <a:endParaRPr b="1"/>
          </a:p>
        </p:txBody>
      </p:sp>
      <p:pic>
        <p:nvPicPr>
          <p:cNvPr id="324" name="Google Shape;32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28700"/>
            <a:ext cx="3940899" cy="29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790A60-62FF-42D0-A4D7-0820DB32CB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Questions During Webinar</a:t>
            </a:r>
            <a:endParaRPr b="1"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Type your questions in the Q&amp;A box</a:t>
            </a: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t="69662"/>
          <a:stretch/>
        </p:blipFill>
        <p:spPr>
          <a:xfrm>
            <a:off x="723200" y="1791550"/>
            <a:ext cx="7864499" cy="156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04ADF4-0642-4EDF-9C7B-9C968AE5BF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Second Level</a:t>
            </a:r>
            <a:endParaRPr b="1"/>
          </a:p>
        </p:txBody>
      </p:sp>
      <p:sp>
        <p:nvSpPr>
          <p:cNvPr id="330" name="Google Shape;330;p46"/>
          <p:cNvSpPr txBox="1">
            <a:spLocks noGrp="1"/>
          </p:cNvSpPr>
          <p:nvPr>
            <p:ph type="body" idx="1"/>
          </p:nvPr>
        </p:nvSpPr>
        <p:spPr>
          <a:xfrm>
            <a:off x="457200" y="1151250"/>
            <a:ext cx="4287000" cy="358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dirty="0"/>
              <a:t>Comparing Scores</a:t>
            </a:r>
            <a:endParaRPr sz="3000" dirty="0"/>
          </a:p>
          <a:p>
            <a:pPr marL="971550" lvl="0" indent="-514350" algn="l" rtl="0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</a:pPr>
            <a:endParaRPr sz="3000" dirty="0"/>
          </a:p>
          <a:p>
            <a:pPr marL="457200" lvl="0" indent="-419100" algn="l" rtl="0">
              <a:spcBef>
                <a:spcPts val="1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dirty="0"/>
              <a:t>Deliberating </a:t>
            </a:r>
            <a:endParaRPr sz="3000" dirty="0"/>
          </a:p>
          <a:p>
            <a:pPr marL="971550" lvl="0" indent="-514350" algn="l" rtl="0">
              <a:spcBef>
                <a:spcPts val="100"/>
              </a:spcBef>
              <a:spcAft>
                <a:spcPts val="0"/>
              </a:spcAft>
              <a:buFont typeface="+mj-lt"/>
              <a:buAutoNum type="arabicPeriod"/>
            </a:pPr>
            <a:endParaRPr sz="3000" dirty="0"/>
          </a:p>
          <a:p>
            <a:pPr marL="457200" lvl="0" indent="-419100" algn="l" rtl="0">
              <a:spcBef>
                <a:spcPts val="1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 dirty="0"/>
              <a:t>Sending Candidates Onward</a:t>
            </a:r>
            <a:endParaRPr sz="3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1" name="Google Shape;33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925" y="1308400"/>
            <a:ext cx="4112200" cy="21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E00A15-5155-4791-80AE-968239B58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Deliberations and Selection</a:t>
            </a:r>
            <a:r>
              <a:rPr lang="en"/>
              <a:t> </a:t>
            </a:r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body" idx="1"/>
          </p:nvPr>
        </p:nvSpPr>
        <p:spPr>
          <a:xfrm>
            <a:off x="457200" y="1142850"/>
            <a:ext cx="82296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AutoNum type="arabicPeriod"/>
            </a:pPr>
            <a:r>
              <a:rPr lang="en" dirty="0"/>
              <a:t>Comparing scores (shared doc? shared screen? private chat feature?)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rabicPeriod"/>
            </a:pPr>
            <a:r>
              <a:rPr lang="en" dirty="0"/>
              <a:t>Deliberating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Acknowledge and make a plan to handle power dynamics and role of diversity/compliance officer/EEO representative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Commit to engage all voices (what strategies do we recommend?)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-US" dirty="0"/>
              <a:t>Use </a:t>
            </a:r>
            <a:r>
              <a:rPr lang="en" dirty="0"/>
              <a:t>intervention and call-in skills</a:t>
            </a:r>
            <a:endParaRPr dirty="0"/>
          </a:p>
          <a:p>
            <a:pPr marL="1371600" lvl="1">
              <a:spcBef>
                <a:spcPts val="0"/>
              </a:spcBef>
            </a:pPr>
            <a:r>
              <a:rPr lang="en" dirty="0"/>
              <a:t>Questions: “What do you mean by that?” “Please elaborate”</a:t>
            </a:r>
            <a:endParaRPr dirty="0"/>
          </a:p>
          <a:p>
            <a:pPr marL="1371600" lvl="1">
              <a:spcBef>
                <a:spcPts val="0"/>
              </a:spcBef>
            </a:pPr>
            <a:r>
              <a:rPr lang="en" dirty="0"/>
              <a:t>5 Ds (direct, distract, delay, delegate, document)</a:t>
            </a:r>
            <a:endParaRPr dirty="0"/>
          </a:p>
          <a:p>
            <a:pPr marL="1371600" lvl="1">
              <a:spcBef>
                <a:spcPts val="0"/>
              </a:spcBef>
            </a:pPr>
            <a:r>
              <a:rPr lang="en" dirty="0"/>
              <a:t>Signals/safe words</a:t>
            </a:r>
            <a:endParaRPr dirty="0"/>
          </a:p>
          <a:p>
            <a:pPr marL="1371600" lvl="1">
              <a:spcBef>
                <a:spcPts val="0"/>
              </a:spcBef>
            </a:pPr>
            <a:r>
              <a:rPr lang="en-US" dirty="0"/>
              <a:t>Use </a:t>
            </a:r>
            <a:r>
              <a:rPr lang="en" dirty="0"/>
              <a:t>rais</a:t>
            </a:r>
            <a:r>
              <a:rPr lang="en-US" dirty="0"/>
              <a:t>e</a:t>
            </a:r>
            <a:r>
              <a:rPr lang="en" dirty="0"/>
              <a:t> hand feature to manage conversation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AutoNum type="arabicPeriod" startAt="3"/>
            </a:pPr>
            <a:r>
              <a:rPr lang="en" dirty="0"/>
              <a:t>Sending candidate onward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Paperwork digital?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E-signatures?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BF7596-EC0F-43A0-8B41-4B3C3BBA6B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Questions and Answers </a:t>
            </a:r>
            <a:endParaRPr/>
          </a:p>
        </p:txBody>
      </p:sp>
      <p:pic>
        <p:nvPicPr>
          <p:cNvPr id="344" name="Google Shape;344;p48" descr="A List Of Questionable Publishers | The Crypto Cr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6050" y="1447125"/>
            <a:ext cx="3197441" cy="341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4B1FA-1A33-4325-BBF2-41E797C77E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74295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Center for Urban Education. (n.d.) Equity Mindedness. Retrieved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https://cue.usc.edu/about/equity/equity-mindedness/</a:t>
            </a:r>
            <a:r>
              <a:rPr lang="en" dirty="0"/>
              <a:t>.</a:t>
            </a:r>
            <a:endParaRPr dirty="0"/>
          </a:p>
          <a:p>
            <a:pPr marL="800100" lvl="0" indent="-74295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COVID-19 Racial Equity and Social Justice Resources. (2020).  Retrieved from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https://www.racialequitytools.org/fundamentals/resource-lists/resources-addressing-covid-19-with-racial-equity-lens</a:t>
            </a:r>
            <a:r>
              <a:rPr lang="en" dirty="0"/>
              <a:t>.</a:t>
            </a:r>
            <a:endParaRPr dirty="0"/>
          </a:p>
          <a:p>
            <a:pPr marL="800100" lvl="0" indent="-74295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Williams, D. (2020). The COVID-19 DEI Crisis Action Strategy Guide: Recommendations to Drive Inclusive Excellence. Atlanta, GA: Center for Strategic Diversity Leadership &amp; Social Innovation.</a:t>
            </a:r>
            <a:endParaRPr dirty="0"/>
          </a:p>
          <a:p>
            <a:pPr marL="800100" lvl="0" indent="-74295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Wood, L., &amp; Harris, F. (2020, March 26) Employing Equity-Minded &amp; Culturally-Affirming Teaching and Learning Practices in Virtual Learning Communities [Webinar]. CORA Learning webinars. Retrieved from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https://youtu.be/aMrf_MC5COk</a:t>
            </a:r>
            <a:r>
              <a:rPr lang="en" dirty="0"/>
              <a:t>. </a:t>
            </a:r>
            <a:endParaRPr dirty="0"/>
          </a:p>
          <a:p>
            <a:pPr marL="800100" lvl="0" indent="-74295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Tools and Resources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E1E8B5-498A-4A30-ACB5-54C08FB81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>
            <a:spLocks noGrp="1"/>
          </p:cNvSpPr>
          <p:nvPr>
            <p:ph type="title"/>
          </p:nvPr>
        </p:nvSpPr>
        <p:spPr>
          <a:xfrm>
            <a:off x="370300" y="983750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Further Information and Support</a:t>
            </a:r>
            <a:endParaRPr/>
          </a:p>
        </p:txBody>
      </p:sp>
      <p:sp>
        <p:nvSpPr>
          <p:cNvPr id="356" name="Google Shape;356;p50"/>
          <p:cNvSpPr txBox="1">
            <a:spLocks noGrp="1"/>
          </p:cNvSpPr>
          <p:nvPr>
            <p:ph type="body" idx="1"/>
          </p:nvPr>
        </p:nvSpPr>
        <p:spPr>
          <a:xfrm>
            <a:off x="311700" y="1267275"/>
            <a:ext cx="8520600" cy="16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Follow Up Q&amp;A</a:t>
            </a:r>
            <a:r>
              <a:rPr lang="en" sz="2400"/>
              <a:t>: Friday, April 10 at 11:00 a.m.-12:00 p.m.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Email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info@asccc.org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Always ask your local Human Resources or legal council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57" name="Google Shape;35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9733" y="2992991"/>
            <a:ext cx="2744524" cy="8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0"/>
          <p:cNvSpPr txBox="1"/>
          <p:nvPr/>
        </p:nvSpPr>
        <p:spPr>
          <a:xfrm>
            <a:off x="914388" y="3836924"/>
            <a:ext cx="7315200" cy="13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Contact Info: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mbean@riohondo.edu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llara@miracosta.edu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cruzmayra@fhda.edu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vraphael@cerritos.edu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5DB3C-93FD-481E-975A-8B44F1FA1C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ASCCC Faculty Diversification Goal</a:t>
            </a:r>
            <a:endParaRPr b="1"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457200" y="1315525"/>
            <a:ext cx="5775300" cy="342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Having faculty of color in the college I attend is essential to a</a:t>
            </a:r>
            <a:r>
              <a:rPr lang="en" sz="2000" b="1"/>
              <a:t> meaningful and engaging </a:t>
            </a:r>
            <a:r>
              <a:rPr lang="en" sz="2000"/>
              <a:t>college experience. As a student of color, I feel</a:t>
            </a:r>
            <a:r>
              <a:rPr lang="en" sz="2000" b="1"/>
              <a:t> represented</a:t>
            </a:r>
            <a:r>
              <a:rPr lang="en" sz="2000"/>
              <a:t> in my college when a faculty member look like me and </a:t>
            </a:r>
            <a:r>
              <a:rPr lang="en" sz="2000" b="1"/>
              <a:t>empathizes</a:t>
            </a:r>
            <a:r>
              <a:rPr lang="en" sz="2000"/>
              <a:t> with my experiences. It gives me a </a:t>
            </a:r>
            <a:r>
              <a:rPr lang="en" sz="2000" b="1"/>
              <a:t>sense of belonging</a:t>
            </a:r>
            <a:r>
              <a:rPr lang="en" sz="2000"/>
              <a:t>, and </a:t>
            </a:r>
            <a:r>
              <a:rPr lang="en" sz="2000" b="1"/>
              <a:t>encourages </a:t>
            </a:r>
            <a:r>
              <a:rPr lang="en" sz="2000"/>
              <a:t>me to further engage with my learning experience.</a:t>
            </a:r>
            <a:r>
              <a:rPr lang="en" sz="2400"/>
              <a:t> </a:t>
            </a:r>
            <a:endParaRPr sz="2400"/>
          </a:p>
          <a:p>
            <a:pPr marL="45720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--Tiffany N. (Foothill College)</a:t>
            </a:r>
            <a:endParaRPr/>
          </a:p>
        </p:txBody>
      </p:sp>
      <p:pic>
        <p:nvPicPr>
          <p:cNvPr id="138" name="Google Shape;138;p20" descr="EDAC and FLDC Committee; S&amp;P and Ed Policies Committees; CO, EEO, CO Deputy Chancellor, CIOs, CCLS, ACHRO" title="Faculty Diversification Lead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175" y="1142850"/>
            <a:ext cx="2477846" cy="3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C280-6061-43BF-9F81-E4D07A9ACA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does it mean to be equity-minded?</a:t>
            </a:r>
            <a:endParaRPr b="1"/>
          </a:p>
        </p:txBody>
      </p:sp>
      <p:pic>
        <p:nvPicPr>
          <p:cNvPr id="144" name="Google Shape;144;p21" descr="Evidence based - regular review of disaggregated data to inform change&#10;Race-conscious - critical and reflective of color-evasive ideology&#10;Institutionally focused - reflective and proactive&#10;Systemically aware - critical of institutional structures that perpetuate bias&#10;Equity advancing - willing to assess own practice and accountable to closing equity gaps&#10;" title="Competencies of Equity-minded Practition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550" y="1357738"/>
            <a:ext cx="7706876" cy="24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6250800" y="4508025"/>
            <a:ext cx="28932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(Center for Urban Education, n.d.)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0FA72-C318-4173-9CB7-C87EC4EE28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 what’s different with COVID-19?</a:t>
            </a:r>
            <a:endParaRPr b="1"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50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•"/>
            </a:pPr>
            <a:r>
              <a:rPr lang="en" sz="3000" b="1"/>
              <a:t>S</a:t>
            </a:r>
            <a:r>
              <a:rPr lang="en" sz="3000"/>
              <a:t>tressful dynamics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 sz="3000" b="1"/>
              <a:t>T</a:t>
            </a:r>
            <a:r>
              <a:rPr lang="en" sz="3000"/>
              <a:t>ime constraints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 sz="3000" b="1"/>
              <a:t>U</a:t>
            </a:r>
            <a:r>
              <a:rPr lang="en" sz="3000"/>
              <a:t>ncertainty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 sz="3000" b="1"/>
              <a:t>F</a:t>
            </a:r>
            <a:r>
              <a:rPr lang="en" sz="3000"/>
              <a:t>atigue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 sz="3000" b="1"/>
              <a:t>F</a:t>
            </a:r>
            <a:r>
              <a:rPr lang="en" sz="3000"/>
              <a:t>ears</a:t>
            </a:r>
            <a:endParaRPr sz="3000"/>
          </a:p>
        </p:txBody>
      </p:sp>
      <p:sp>
        <p:nvSpPr>
          <p:cNvPr id="152" name="Google Shape;152;p22"/>
          <p:cNvSpPr txBox="1"/>
          <p:nvPr/>
        </p:nvSpPr>
        <p:spPr>
          <a:xfrm>
            <a:off x="7562400" y="4659400"/>
            <a:ext cx="15816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(Williams, 2020)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18650"/>
            <a:ext cx="4009925" cy="25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6DCF70-35CB-4017-89FE-166C720A4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Diversity, Equity, and Inclusion Framework for Emergency Response</a:t>
            </a:r>
            <a:endParaRPr b="1"/>
          </a:p>
        </p:txBody>
      </p:sp>
      <p:pic>
        <p:nvPicPr>
          <p:cNvPr id="159" name="Google Shape;159;p23" descr="Making cultural relevant decisions- Keep asking DEI questions to ensure we are reaching and including our disproportionately and most vulnerable impacted students. Build a focused “tiger team” to offer expertise.  Ground truthing all solutions in the lived reality.&#10;Support Diverse Communities- Address academic, basic and cultural needs (holistically).  Keep in mind the kind of support needed by various student communities.&#10;Communicate thoroughly and inclusively- Crisis leadership requires ongoing communication even when it feels like over-communication.&#10;Digitize inclusive excellence- Make all connectivity at hand to work effectively.&#10;" title="4 Recommendations"/>
          <p:cNvPicPr preferRelativeResize="0"/>
          <p:nvPr/>
        </p:nvPicPr>
        <p:blipFill rotWithShape="1">
          <a:blip r:embed="rId3">
            <a:alphaModFix/>
          </a:blip>
          <a:srcRect l="11661" t="30029" r="14624" b="8093"/>
          <a:stretch/>
        </p:blipFill>
        <p:spPr>
          <a:xfrm>
            <a:off x="918475" y="1316300"/>
            <a:ext cx="6971548" cy="357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7714800" y="4659400"/>
            <a:ext cx="15816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(Williams, 2020)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75A61-5FE6-40FF-A61F-34470D3D1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490000" cy="74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Responding with Equity Lens to Digital Literacy</a:t>
            </a:r>
            <a:r>
              <a:rPr lang="en" sz="2800"/>
              <a:t> </a:t>
            </a:r>
            <a:endParaRPr sz="2800"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800" cy="29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Context of collective trauma and crisis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Connectivity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Location and space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Process technology dependent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3"/>
          </p:nvPr>
        </p:nvSpPr>
        <p:spPr>
          <a:xfrm>
            <a:off x="4803730" y="1366700"/>
            <a:ext cx="3931800" cy="47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</a:rPr>
              <a:t>What should we remember? </a:t>
            </a:r>
            <a:endParaRPr sz="2000" b="1"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4"/>
          </p:nvPr>
        </p:nvSpPr>
        <p:spPr>
          <a:xfrm>
            <a:off x="4754875" y="1828800"/>
            <a:ext cx="4192200" cy="29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Acknowledge the spectrum of digital capacity from beginners to experts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Plan for multiple capabilities and online readiness 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Provide open hours for help and practice with technology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Leverage your digital/technology  experts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Be patient and flexible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3"/>
          </p:nvPr>
        </p:nvSpPr>
        <p:spPr>
          <a:xfrm>
            <a:off x="566455" y="1366700"/>
            <a:ext cx="3931800" cy="47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What has changed? </a:t>
            </a:r>
            <a:endParaRPr sz="20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1FD5B-DF34-4E46-9778-0AEB81A516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Pre-Selection and Selection Snapshot</a:t>
            </a:r>
            <a:endParaRPr b="1"/>
          </a:p>
        </p:txBody>
      </p:sp>
      <p:grpSp>
        <p:nvGrpSpPr>
          <p:cNvPr id="175" name="Google Shape;175;p25"/>
          <p:cNvGrpSpPr/>
          <p:nvPr/>
        </p:nvGrpSpPr>
        <p:grpSpPr>
          <a:xfrm>
            <a:off x="145849" y="1831840"/>
            <a:ext cx="8877635" cy="2275744"/>
            <a:chOff x="762028" y="2609468"/>
            <a:chExt cx="10667670" cy="2530573"/>
          </a:xfrm>
        </p:grpSpPr>
        <p:grpSp>
          <p:nvGrpSpPr>
            <p:cNvPr id="176" name="Google Shape;176;p25"/>
            <p:cNvGrpSpPr/>
            <p:nvPr/>
          </p:nvGrpSpPr>
          <p:grpSpPr>
            <a:xfrm>
              <a:off x="3599140" y="2609468"/>
              <a:ext cx="2278747" cy="2530573"/>
              <a:chOff x="2699423" y="1957150"/>
              <a:chExt cx="1709103" cy="1897977"/>
            </a:xfrm>
          </p:grpSpPr>
          <p:sp>
            <p:nvSpPr>
              <p:cNvPr id="177" name="Google Shape;177;p25"/>
              <p:cNvSpPr/>
              <p:nvPr/>
            </p:nvSpPr>
            <p:spPr>
              <a:xfrm>
                <a:off x="3256823" y="1957150"/>
                <a:ext cx="594300" cy="594300"/>
              </a:xfrm>
              <a:prstGeom prst="ellipse">
                <a:avLst/>
              </a:prstGeom>
              <a:noFill/>
              <a:ln w="38100" cap="flat" cmpd="sng">
                <a:solidFill>
                  <a:srgbClr val="E0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5"/>
              <p:cNvSpPr txBox="1"/>
              <p:nvPr/>
            </p:nvSpPr>
            <p:spPr>
              <a:xfrm>
                <a:off x="2699425" y="2660925"/>
                <a:ext cx="17091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latin typeface="Roboto"/>
                    <a:ea typeface="Roboto"/>
                    <a:cs typeface="Roboto"/>
                    <a:sym typeface="Roboto"/>
                  </a:rPr>
                  <a:t>Screening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9" name="Google Shape;179;p25"/>
              <p:cNvSpPr txBox="1"/>
              <p:nvPr/>
            </p:nvSpPr>
            <p:spPr>
              <a:xfrm>
                <a:off x="2699423" y="3117727"/>
                <a:ext cx="17091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Set Screening Criteria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Rubrics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Assessing Equity-mindedness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0" name="Google Shape;180;p25"/>
            <p:cNvGrpSpPr/>
            <p:nvPr/>
          </p:nvGrpSpPr>
          <p:grpSpPr>
            <a:xfrm>
              <a:off x="6375051" y="2609468"/>
              <a:ext cx="2278750" cy="2530570"/>
              <a:chOff x="4781408" y="1957150"/>
              <a:chExt cx="1709106" cy="1897975"/>
            </a:xfrm>
          </p:grpSpPr>
          <p:sp>
            <p:nvSpPr>
              <p:cNvPr id="181" name="Google Shape;181;p25"/>
              <p:cNvSpPr/>
              <p:nvPr/>
            </p:nvSpPr>
            <p:spPr>
              <a:xfrm>
                <a:off x="5338808" y="1957150"/>
                <a:ext cx="594300" cy="594300"/>
              </a:xfrm>
              <a:prstGeom prst="ellipse">
                <a:avLst/>
              </a:pr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5"/>
              <p:cNvSpPr txBox="1"/>
              <p:nvPr/>
            </p:nvSpPr>
            <p:spPr>
              <a:xfrm>
                <a:off x="4781413" y="2660925"/>
                <a:ext cx="17091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latin typeface="Roboto"/>
                    <a:ea typeface="Roboto"/>
                    <a:cs typeface="Roboto"/>
                    <a:sym typeface="Roboto"/>
                  </a:rPr>
                  <a:t>Initial Level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3" name="Google Shape;183;p25"/>
              <p:cNvSpPr txBox="1"/>
              <p:nvPr/>
            </p:nvSpPr>
            <p:spPr>
              <a:xfrm>
                <a:off x="4781408" y="3117725"/>
                <a:ext cx="17091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First Round Interview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Teaching Demo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100"/>
                  </a:spcBef>
                  <a:spcAft>
                    <a:spcPts val="10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Educational  Philosophy 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4" name="Google Shape;184;p25"/>
            <p:cNvGrpSpPr/>
            <p:nvPr/>
          </p:nvGrpSpPr>
          <p:grpSpPr>
            <a:xfrm>
              <a:off x="9150952" y="2609468"/>
              <a:ext cx="2278746" cy="2530573"/>
              <a:chOff x="6863386" y="1957150"/>
              <a:chExt cx="1709102" cy="1897977"/>
            </a:xfrm>
          </p:grpSpPr>
          <p:sp>
            <p:nvSpPr>
              <p:cNvPr id="185" name="Google Shape;185;p25"/>
              <p:cNvSpPr/>
              <p:nvPr/>
            </p:nvSpPr>
            <p:spPr>
              <a:xfrm>
                <a:off x="7420786" y="1957150"/>
                <a:ext cx="594300" cy="594300"/>
              </a:xfrm>
              <a:prstGeom prst="ellipse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5"/>
              <p:cNvSpPr txBox="1"/>
              <p:nvPr/>
            </p:nvSpPr>
            <p:spPr>
              <a:xfrm>
                <a:off x="6863388" y="2660925"/>
                <a:ext cx="17091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latin typeface="Roboto"/>
                    <a:ea typeface="Roboto"/>
                    <a:cs typeface="Roboto"/>
                    <a:sym typeface="Roboto"/>
                  </a:rPr>
                  <a:t>Second Level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7" name="Google Shape;187;p25"/>
              <p:cNvSpPr txBox="1"/>
              <p:nvPr/>
            </p:nvSpPr>
            <p:spPr>
              <a:xfrm>
                <a:off x="6863386" y="3117727"/>
                <a:ext cx="17091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Comparing Scores</a:t>
                </a:r>
                <a:endParaRPr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Deliberations</a:t>
                </a:r>
                <a:endParaRPr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Sending Candidates Onward</a:t>
                </a:r>
                <a:endParaRPr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1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None/>
                </a:pP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88" name="Google Shape;188;p25"/>
            <p:cNvSpPr/>
            <p:nvPr/>
          </p:nvSpPr>
          <p:spPr>
            <a:xfrm>
              <a:off x="5782900" y="2997483"/>
              <a:ext cx="792300" cy="49200"/>
            </a:xfrm>
            <a:prstGeom prst="roundRect">
              <a:avLst>
                <a:gd name="adj" fmla="val 50000"/>
              </a:avLst>
            </a:prstGeom>
            <a:solidFill>
              <a:srgbClr val="E06666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8558867" y="2997483"/>
              <a:ext cx="792300" cy="49200"/>
            </a:xfrm>
            <a:prstGeom prst="roundRect">
              <a:avLst>
                <a:gd name="adj" fmla="val 50000"/>
              </a:avLst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2886617" y="2997483"/>
              <a:ext cx="792300" cy="49200"/>
            </a:xfrm>
            <a:prstGeom prst="roundRect">
              <a:avLst>
                <a:gd name="adj" fmla="val 50000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" name="Google Shape;191;p25"/>
            <p:cNvGrpSpPr/>
            <p:nvPr/>
          </p:nvGrpSpPr>
          <p:grpSpPr>
            <a:xfrm>
              <a:off x="762028" y="2609468"/>
              <a:ext cx="2339942" cy="2530573"/>
              <a:chOff x="571536" y="1957150"/>
              <a:chExt cx="1755000" cy="1897977"/>
            </a:xfrm>
          </p:grpSpPr>
          <p:sp>
            <p:nvSpPr>
              <p:cNvPr id="192" name="Google Shape;192;p25"/>
              <p:cNvSpPr txBox="1"/>
              <p:nvPr/>
            </p:nvSpPr>
            <p:spPr>
              <a:xfrm>
                <a:off x="571536" y="3117727"/>
                <a:ext cx="17550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Training (laws, anti-bias + tech)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Assessing Needs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10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Roboto"/>
                    <a:ea typeface="Roboto"/>
                    <a:cs typeface="Roboto"/>
                    <a:sym typeface="Roboto"/>
                  </a:rPr>
                  <a:t>Confidentiality Expectations</a:t>
                </a:r>
                <a:endParaRPr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100"/>
                  </a:spcBef>
                  <a:spcAft>
                    <a:spcPts val="1600"/>
                  </a:spcAft>
                  <a:buNone/>
                </a:pPr>
                <a:endParaRPr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3" name="Google Shape;193;p25"/>
              <p:cNvSpPr/>
              <p:nvPr/>
            </p:nvSpPr>
            <p:spPr>
              <a:xfrm>
                <a:off x="1151886" y="1957150"/>
                <a:ext cx="594300" cy="594300"/>
              </a:xfrm>
              <a:prstGeom prst="ellipse">
                <a:avLst/>
              </a:prstGeom>
              <a:noFill/>
              <a:ln w="38100" cap="flat" cmpd="sng">
                <a:solidFill>
                  <a:srgbClr val="F4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5"/>
              <p:cNvSpPr txBox="1"/>
              <p:nvPr/>
            </p:nvSpPr>
            <p:spPr>
              <a:xfrm>
                <a:off x="594488" y="2660925"/>
                <a:ext cx="17091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latin typeface="Roboto"/>
                    <a:ea typeface="Roboto"/>
                    <a:cs typeface="Roboto"/>
                    <a:sym typeface="Roboto"/>
                  </a:rPr>
                  <a:t>Pre-Screening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9A54F-0FFF-4BD0-A724-8AF7D49A08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Custom 4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41AD2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6C2FD4A136E4F854087CA0878E82F" ma:contentTypeVersion="14" ma:contentTypeDescription="Create a new document." ma:contentTypeScope="" ma:versionID="633bbb75bec6e5caa58ab2b4f5b59bae">
  <xsd:schema xmlns:xsd="http://www.w3.org/2001/XMLSchema" xmlns:xs="http://www.w3.org/2001/XMLSchema" xmlns:p="http://schemas.microsoft.com/office/2006/metadata/properties" xmlns:ns3="100c9456-5b40-459a-8823-0ee56e83d204" xmlns:ns4="a979eeb2-ec59-4d60-a11f-bb0b64893b7f" targetNamespace="http://schemas.microsoft.com/office/2006/metadata/properties" ma:root="true" ma:fieldsID="1eb757ebb710fd872e91bf15e6cf0920" ns3:_="" ns4:_="">
    <xsd:import namespace="100c9456-5b40-459a-8823-0ee56e83d204"/>
    <xsd:import namespace="a979eeb2-ec59-4d60-a11f-bb0b64893b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c9456-5b40-459a-8823-0ee56e83d2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9eeb2-ec59-4d60-a11f-bb0b64893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CC46-AD0C-4715-BFA5-2CADA7E469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51045F-9023-4B2E-BE75-CB0C3E22DAD6}">
  <ds:schemaRefs>
    <ds:schemaRef ds:uri="http://purl.org/dc/dcmitype/"/>
    <ds:schemaRef ds:uri="a979eeb2-ec59-4d60-a11f-bb0b64893b7f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100c9456-5b40-459a-8823-0ee56e83d204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53A350-0A06-457C-9DAD-45284BAF0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c9456-5b40-459a-8823-0ee56e83d204"/>
    <ds:schemaRef ds:uri="a979eeb2-ec59-4d60-a11f-bb0b64893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3490</Words>
  <Application>Microsoft Office PowerPoint</Application>
  <PresentationFormat>On-screen Show (16:9)</PresentationFormat>
  <Paragraphs>399</Paragraphs>
  <Slides>34</Slides>
  <Notes>34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Roboto</vt:lpstr>
      <vt:lpstr>Theme5</vt:lpstr>
      <vt:lpstr>Equity-Mindedness for Hiring in a Virtual Format During a State of Emergency</vt:lpstr>
      <vt:lpstr>Today, we will discuss</vt:lpstr>
      <vt:lpstr>Questions During Webinar</vt:lpstr>
      <vt:lpstr>ASCCC Faculty Diversification Goal</vt:lpstr>
      <vt:lpstr>What does it mean to be equity-minded?</vt:lpstr>
      <vt:lpstr>So what’s different with COVID-19?</vt:lpstr>
      <vt:lpstr>Diversity, Equity, and Inclusion Framework for Emergency Response</vt:lpstr>
      <vt:lpstr>Responding with Equity Lens to Digital Literacy </vt:lpstr>
      <vt:lpstr>Pre-Selection and Selection Snapshot</vt:lpstr>
      <vt:lpstr>Pre-Screening</vt:lpstr>
      <vt:lpstr>Add Technology Element to Training </vt:lpstr>
      <vt:lpstr>Add Technology Element to Training </vt:lpstr>
      <vt:lpstr>Implicit Bias Training for Virtual Environments </vt:lpstr>
      <vt:lpstr>Implicit Bias Training for Virtual Environments </vt:lpstr>
      <vt:lpstr>What should you do when training? </vt:lpstr>
      <vt:lpstr>What should you do training? (Positive Messaging Training)</vt:lpstr>
      <vt:lpstr>Other equity minded considerations</vt:lpstr>
      <vt:lpstr>Additional Bias Considerations </vt:lpstr>
      <vt:lpstr>Screening</vt:lpstr>
      <vt:lpstr>Screening </vt:lpstr>
      <vt:lpstr>Screening </vt:lpstr>
      <vt:lpstr>Screening Reminders</vt:lpstr>
      <vt:lpstr>Initial Level</vt:lpstr>
      <vt:lpstr>Interview Considerations</vt:lpstr>
      <vt:lpstr>Interview Considerations</vt:lpstr>
      <vt:lpstr>The Teaching Demo: Assessing Equity-Mindedness </vt:lpstr>
      <vt:lpstr>The Teaching Demo: Assessing Equity-Mindedness </vt:lpstr>
      <vt:lpstr>Other Considerations in Assessing Equity-Mindedness </vt:lpstr>
      <vt:lpstr>Second Level</vt:lpstr>
      <vt:lpstr>Second Level</vt:lpstr>
      <vt:lpstr>Deliberations and Selection </vt:lpstr>
      <vt:lpstr>Questions and Answers </vt:lpstr>
      <vt:lpstr>Other Tools and Resources</vt:lpstr>
      <vt:lpstr>For Further Information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Equity-Mindedness for Hiring in a Virtual Format During a State of Emergency</dc:title>
  <dc:creator>Michelle Bean</dc:creator>
  <cp:lastModifiedBy>Kiana Traylor</cp:lastModifiedBy>
  <cp:revision>4</cp:revision>
  <cp:lastPrinted>2020-04-07T18:32:21Z</cp:lastPrinted>
  <dcterms:modified xsi:type="dcterms:W3CDTF">2020-04-08T19:17:13Z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0x010100AA46C2FD4A136E4F854087CA0878E82F</vt:lpwstr>
  </property>
</Properties>
</file>