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6" r:id="rId2"/>
  </p:sldMasterIdLst>
  <p:notesMasterIdLst>
    <p:notesMasterId r:id="rId31"/>
  </p:notesMasterIdLst>
  <p:handoutMasterIdLst>
    <p:handoutMasterId r:id="rId32"/>
  </p:handoutMasterIdLst>
  <p:sldIdLst>
    <p:sldId id="256" r:id="rId3"/>
    <p:sldId id="257" r:id="rId4"/>
    <p:sldId id="266" r:id="rId5"/>
    <p:sldId id="268" r:id="rId6"/>
    <p:sldId id="269" r:id="rId7"/>
    <p:sldId id="278" r:id="rId8"/>
    <p:sldId id="270" r:id="rId9"/>
    <p:sldId id="275" r:id="rId10"/>
    <p:sldId id="274" r:id="rId11"/>
    <p:sldId id="277" r:id="rId12"/>
    <p:sldId id="276" r:id="rId13"/>
    <p:sldId id="292" r:id="rId14"/>
    <p:sldId id="293" r:id="rId15"/>
    <p:sldId id="294" r:id="rId16"/>
    <p:sldId id="279" r:id="rId17"/>
    <p:sldId id="280" r:id="rId18"/>
    <p:sldId id="281" r:id="rId19"/>
    <p:sldId id="282" r:id="rId20"/>
    <p:sldId id="283" r:id="rId21"/>
    <p:sldId id="284" r:id="rId22"/>
    <p:sldId id="291" r:id="rId23"/>
    <p:sldId id="285" r:id="rId24"/>
    <p:sldId id="286" r:id="rId25"/>
    <p:sldId id="287" r:id="rId26"/>
    <p:sldId id="288" r:id="rId27"/>
    <p:sldId id="289" r:id="rId28"/>
    <p:sldId id="290" r:id="rId29"/>
    <p:sldId id="265"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7" autoAdjust="0"/>
    <p:restoredTop sz="75601" autoAdjust="0"/>
  </p:normalViewPr>
  <p:slideViewPr>
    <p:cSldViewPr snapToGrid="0">
      <p:cViewPr varScale="1">
        <p:scale>
          <a:sx n="88" d="100"/>
          <a:sy n="88" d="100"/>
        </p:scale>
        <p:origin x="135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861CC70-1D0F-4307-B033-5F2E9B80638A}" type="datetimeFigureOut">
              <a:rPr lang="en-US" smtClean="0"/>
              <a:t>11/2/2016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719CBF8-ACBA-424D-B987-AD1C229522B4}" type="slidenum">
              <a:rPr lang="en-US" smtClean="0"/>
              <a:t>‹#›</a:t>
            </a:fld>
            <a:endParaRPr lang="en-US"/>
          </a:p>
        </p:txBody>
      </p:sp>
    </p:spTree>
    <p:extLst>
      <p:ext uri="{BB962C8B-B14F-4D97-AF65-F5344CB8AC3E}">
        <p14:creationId xmlns:p14="http://schemas.microsoft.com/office/powerpoint/2010/main" val="871263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5B517A-71EB-4509-BAE5-189BC8583ACC}" type="datetimeFigureOut">
              <a:rPr lang="en-US" smtClean="0"/>
              <a:t>11/2/2016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B76EAC2-157E-434C-9995-73CD4FD359D0}" type="slidenum">
              <a:rPr lang="en-US" smtClean="0"/>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Barry- colleges integrated planning processes based on their own cultural norms, beliefs, and behaviors, as well as their size and location</a:t>
            </a:r>
          </a:p>
        </p:txBody>
      </p:sp>
      <p:sp>
        <p:nvSpPr>
          <p:cNvPr id="4" name="Slide Number Placeholder 3"/>
          <p:cNvSpPr>
            <a:spLocks noGrp="1"/>
          </p:cNvSpPr>
          <p:nvPr>
            <p:ph type="sldNum" sz="quarter" idx="10"/>
          </p:nvPr>
        </p:nvSpPr>
        <p:spPr/>
        <p:txBody>
          <a:bodyPr/>
          <a:lstStyle/>
          <a:p>
            <a:fld id="{3D0B65F9-2CFB-4322-8E1C-CA470D294687}" type="slidenum">
              <a:rPr lang="en-US" smtClean="0"/>
              <a:pPr/>
              <a:t>14</a:t>
            </a:fld>
            <a:endParaRPr lang="en-US" dirty="0"/>
          </a:p>
        </p:txBody>
      </p:sp>
    </p:spTree>
    <p:extLst>
      <p:ext uri="{BB962C8B-B14F-4D97-AF65-F5344CB8AC3E}">
        <p14:creationId xmlns:p14="http://schemas.microsoft.com/office/powerpoint/2010/main" val="3812787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sure of</a:t>
            </a:r>
            <a:r>
              <a:rPr lang="en-US" baseline="0" dirty="0" smtClean="0"/>
              <a:t> the thought behind this slide.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a:p>
        </p:txBody>
      </p:sp>
    </p:spTree>
    <p:extLst>
      <p:ext uri="{BB962C8B-B14F-4D97-AF65-F5344CB8AC3E}">
        <p14:creationId xmlns:p14="http://schemas.microsoft.com/office/powerpoint/2010/main" val="4177650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a:p>
        </p:txBody>
      </p:sp>
    </p:spTree>
    <p:extLst>
      <p:ext uri="{BB962C8B-B14F-4D97-AF65-F5344CB8AC3E}">
        <p14:creationId xmlns:p14="http://schemas.microsoft.com/office/powerpoint/2010/main" val="1160480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B65F9-2CFB-4322-8E1C-CA470D294687}" type="slidenum">
              <a:rPr lang="en-US" smtClean="0"/>
              <a:pPr/>
              <a:t>4</a:t>
            </a:fld>
            <a:endParaRPr lang="en-US" dirty="0"/>
          </a:p>
        </p:txBody>
      </p:sp>
    </p:spTree>
    <p:extLst>
      <p:ext uri="{BB962C8B-B14F-4D97-AF65-F5344CB8AC3E}">
        <p14:creationId xmlns:p14="http://schemas.microsoft.com/office/powerpoint/2010/main" val="1772872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3D0B65F9-2CFB-4322-8E1C-CA470D294687}" type="slidenum">
              <a:rPr lang="en-US" smtClean="0"/>
              <a:pPr/>
              <a:t>5</a:t>
            </a:fld>
            <a:endParaRPr lang="en-US" dirty="0"/>
          </a:p>
        </p:txBody>
      </p:sp>
    </p:spTree>
    <p:extLst>
      <p:ext uri="{BB962C8B-B14F-4D97-AF65-F5344CB8AC3E}">
        <p14:creationId xmlns:p14="http://schemas.microsoft.com/office/powerpoint/2010/main" val="1570652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3CSN</a:t>
            </a:r>
            <a:endParaRPr lang="en-US" dirty="0"/>
          </a:p>
        </p:txBody>
      </p:sp>
      <p:sp>
        <p:nvSpPr>
          <p:cNvPr id="4" name="Slide Number Placeholder 3"/>
          <p:cNvSpPr>
            <a:spLocks noGrp="1"/>
          </p:cNvSpPr>
          <p:nvPr>
            <p:ph type="sldNum" sz="quarter" idx="10"/>
          </p:nvPr>
        </p:nvSpPr>
        <p:spPr/>
        <p:txBody>
          <a:bodyPr/>
          <a:lstStyle/>
          <a:p>
            <a:fld id="{3D0B65F9-2CFB-4322-8E1C-CA470D294687}" type="slidenum">
              <a:rPr lang="en-US" smtClean="0"/>
              <a:pPr/>
              <a:t>7</a:t>
            </a:fld>
            <a:endParaRPr lang="en-US" dirty="0"/>
          </a:p>
        </p:txBody>
      </p:sp>
    </p:spTree>
    <p:extLst>
      <p:ext uri="{BB962C8B-B14F-4D97-AF65-F5344CB8AC3E}">
        <p14:creationId xmlns:p14="http://schemas.microsoft.com/office/powerpoint/2010/main" val="1083735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B65F9-2CFB-4322-8E1C-CA470D294687}" type="slidenum">
              <a:rPr lang="en-US" smtClean="0"/>
              <a:pPr/>
              <a:t>9</a:t>
            </a:fld>
            <a:endParaRPr lang="en-US" dirty="0"/>
          </a:p>
        </p:txBody>
      </p:sp>
    </p:spTree>
    <p:extLst>
      <p:ext uri="{BB962C8B-B14F-4D97-AF65-F5344CB8AC3E}">
        <p14:creationId xmlns:p14="http://schemas.microsoft.com/office/powerpoint/2010/main" val="1838349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Barbara</a:t>
            </a:r>
            <a:endParaRPr lang="en-US" dirty="0"/>
          </a:p>
        </p:txBody>
      </p:sp>
      <p:sp>
        <p:nvSpPr>
          <p:cNvPr id="4" name="Slide Number Placeholder 3"/>
          <p:cNvSpPr>
            <a:spLocks noGrp="1"/>
          </p:cNvSpPr>
          <p:nvPr>
            <p:ph type="sldNum" sz="quarter" idx="10"/>
          </p:nvPr>
        </p:nvSpPr>
        <p:spPr/>
        <p:txBody>
          <a:bodyPr/>
          <a:lstStyle/>
          <a:p>
            <a:fld id="{3D0B65F9-2CFB-4322-8E1C-CA470D294687}" type="slidenum">
              <a:rPr lang="en-US" smtClean="0"/>
              <a:pPr/>
              <a:t>12</a:t>
            </a:fld>
            <a:endParaRPr lang="en-US" dirty="0"/>
          </a:p>
        </p:txBody>
      </p:sp>
    </p:spTree>
    <p:extLst>
      <p:ext uri="{BB962C8B-B14F-4D97-AF65-F5344CB8AC3E}">
        <p14:creationId xmlns:p14="http://schemas.microsoft.com/office/powerpoint/2010/main" val="2470579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Barbara</a:t>
            </a:r>
            <a:endParaRPr lang="en-US" dirty="0"/>
          </a:p>
        </p:txBody>
      </p:sp>
      <p:sp>
        <p:nvSpPr>
          <p:cNvPr id="4" name="Slide Number Placeholder 3"/>
          <p:cNvSpPr>
            <a:spLocks noGrp="1"/>
          </p:cNvSpPr>
          <p:nvPr>
            <p:ph type="sldNum" sz="quarter" idx="10"/>
          </p:nvPr>
        </p:nvSpPr>
        <p:spPr/>
        <p:txBody>
          <a:bodyPr/>
          <a:lstStyle/>
          <a:p>
            <a:fld id="{3D0B65F9-2CFB-4322-8E1C-CA470D294687}" type="slidenum">
              <a:rPr lang="en-US" smtClean="0"/>
              <a:pPr/>
              <a:t>13</a:t>
            </a:fld>
            <a:endParaRPr lang="en-US" dirty="0"/>
          </a:p>
        </p:txBody>
      </p:sp>
    </p:spTree>
    <p:extLst>
      <p:ext uri="{BB962C8B-B14F-4D97-AF65-F5344CB8AC3E}">
        <p14:creationId xmlns:p14="http://schemas.microsoft.com/office/powerpoint/2010/main" val="34139100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9F25D82-02ED-4E7E-BD51-6C14871E9113}" type="datetime1">
              <a:rPr lang="en-US" smtClean="0">
                <a:solidFill>
                  <a:prstClr val="black">
                    <a:tint val="75000"/>
                  </a:prstClr>
                </a:solidFill>
              </a:rPr>
              <a:t>11/2/2016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93031" y="316011"/>
            <a:ext cx="4520738" cy="714277"/>
          </a:xfrm>
          <a:prstGeom prst="rect">
            <a:avLst/>
          </a:prstGeom>
        </p:spPr>
      </p:pic>
    </p:spTree>
    <p:extLst>
      <p:ext uri="{BB962C8B-B14F-4D97-AF65-F5344CB8AC3E}">
        <p14:creationId xmlns:p14="http://schemas.microsoft.com/office/powerpoint/2010/main" val="12757775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51"/>
            <a:ext cx="105156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803712-2669-48B0-8ED7-27914A18050A}" type="datetime1">
              <a:rPr lang="en-US" smtClean="0">
                <a:solidFill>
                  <a:prstClr val="black">
                    <a:tint val="75000"/>
                  </a:prstClr>
                </a:solidFill>
              </a:rPr>
              <a:t>11/2/2016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106F35-8505-464F-B014-617A3D3C8672}" type="datetime1">
              <a:rPr lang="en-US" smtClean="0">
                <a:solidFill>
                  <a:prstClr val="black">
                    <a:tint val="75000"/>
                  </a:prstClr>
                </a:solidFill>
              </a:rPr>
              <a:t>11/2/2016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E4994-D46F-4E9D-A383-E4D03096CA5B}" type="datetime1">
              <a:rPr lang="en-US" smtClean="0">
                <a:solidFill>
                  <a:prstClr val="black">
                    <a:tint val="75000"/>
                  </a:prstClr>
                </a:solidFill>
              </a:rPr>
              <a:t>11/2/2016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7"/>
            <a:ext cx="3932237"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1600" y="987427"/>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920E2-6082-4FF1-BA93-9093E9FEC13A}" type="datetime1">
              <a:rPr lang="en-US" smtClean="0">
                <a:solidFill>
                  <a:prstClr val="black">
                    <a:tint val="75000"/>
                  </a:prstClr>
                </a:solidFill>
              </a:rPr>
              <a:t>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5CB15-662C-4ECD-85BE-81E7BFA00BA2}" type="datetime1">
              <a:rPr lang="en-US" smtClean="0">
                <a:solidFill>
                  <a:prstClr val="black">
                    <a:tint val="75000"/>
                  </a:prstClr>
                </a:solidFill>
              </a:rPr>
              <a:t>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DFD87-355D-4267-B273-8A573450F4EC}" type="datetime1">
              <a:rPr lang="en-US" smtClean="0">
                <a:solidFill>
                  <a:prstClr val="black">
                    <a:tint val="75000"/>
                  </a:prstClr>
                </a:solidFill>
              </a:r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923925"/>
            <a:ext cx="2628900"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923925"/>
            <a:ext cx="7734300"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F1114E-BAD6-4096-85F4-EEAFB03B48A8}" type="datetime1">
              <a:rPr lang="en-US" smtClean="0">
                <a:solidFill>
                  <a:prstClr val="black">
                    <a:tint val="75000"/>
                  </a:prstClr>
                </a:solidFill>
              </a:r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90758-EEBF-4F45-82A2-2B5BDC912000}" type="datetime1">
              <a:rPr lang="en-US" smtClean="0"/>
              <a:t>11/2/2016</a:t>
            </a:fld>
            <a:endParaRPr lang="en-US" dirty="0"/>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1EB0EE-5C55-4A20-9AF4-1E061F85A2B6}" type="slidenum">
              <a:rPr lang="en-US" smtClean="0"/>
              <a:pPr/>
              <a:t>‹#›</a:t>
            </a:fld>
            <a:endParaRPr lang="en-US" dirty="0"/>
          </a:p>
        </p:txBody>
      </p:sp>
    </p:spTree>
    <p:extLst>
      <p:ext uri="{BB962C8B-B14F-4D97-AF65-F5344CB8AC3E}">
        <p14:creationId xmlns:p14="http://schemas.microsoft.com/office/powerpoint/2010/main" val="41667451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A604DA-590F-46BB-BCDA-EB8CE6C5A790}" type="datetime1">
              <a:rPr lang="en-US" smtClean="0"/>
              <a:t>11/2/2016</a:t>
            </a:fld>
            <a:endParaRPr lang="en-US" dirty="0"/>
          </a:p>
        </p:txBody>
      </p:sp>
      <p:sp>
        <p:nvSpPr>
          <p:cNvPr id="6" name="Footer Placeholder 5"/>
          <p:cNvSpPr>
            <a:spLocks noGrp="1"/>
          </p:cNvSpPr>
          <p:nvPr>
            <p:ph type="ftr" sz="quarter" idx="11"/>
          </p:nvPr>
        </p:nvSpPr>
        <p:spPr/>
        <p:txBody>
          <a:body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1EB0EE-5C55-4A20-9AF4-1E061F85A2B6}" type="slidenum">
              <a:rPr lang="en-US" smtClean="0"/>
              <a:pPr/>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D3461-E629-41A6-AA82-DCFA2596EE97}" type="datetime1">
              <a:rPr lang="en-US" smtClean="0"/>
              <a:t>11/2/2016</a:t>
            </a:fld>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1EB0EE-5C55-4A20-9AF4-1E061F85A2B6}" type="slidenum">
              <a:rPr lang="en-US" smtClean="0"/>
              <a:pPr/>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DA88F-F10B-4916-9417-A18D3F938060}" type="datetime1">
              <a:rPr lang="en-US" smtClean="0"/>
              <a:t>11/2/2016</a:t>
            </a:fld>
            <a:endParaRPr lang="en-US" dirty="0"/>
          </a:p>
        </p:txBody>
      </p:sp>
      <p:sp>
        <p:nvSpPr>
          <p:cNvPr id="3" name="Footer Placeholder 2"/>
          <p:cNvSpPr>
            <a:spLocks noGrp="1"/>
          </p:cNvSpPr>
          <p:nvPr>
            <p:ph type="ftr" sz="quarter" idx="11"/>
          </p:nvPr>
        </p:nvSpPr>
        <p:spPr/>
        <p:txBody>
          <a:body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1EB0EE-5C55-4A20-9AF4-1E061F85A2B6}" type="slidenum">
              <a:rPr lang="en-US" smtClean="0"/>
              <a:pPr/>
              <a:t>‹#›</a:t>
            </a:fld>
            <a:endParaRPr lang="en-US" dirty="0"/>
          </a:p>
        </p:txBody>
      </p:sp>
    </p:spTree>
    <p:extLst>
      <p:ext uri="{BB962C8B-B14F-4D97-AF65-F5344CB8AC3E}">
        <p14:creationId xmlns:p14="http://schemas.microsoft.com/office/powerpoint/2010/main" val="20555409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5879A353-8E07-4A7D-8825-95CBF124D8BC}" type="datetime1">
              <a:rPr lang="en-US" smtClean="0">
                <a:solidFill>
                  <a:prstClr val="black">
                    <a:tint val="75000"/>
                  </a:prstClr>
                </a:solidFill>
              </a:rPr>
              <a:t>11/2/2016</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A8AB7F-6AD7-4C75-B51B-92E6261BFB40}" type="datetime1">
              <a:rPr lang="en-US" smtClean="0">
                <a:solidFill>
                  <a:prstClr val="black">
                    <a:tint val="75000"/>
                  </a:prstClr>
                </a:solidFill>
              </a:r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7CEA8E-B8EF-40BE-8A4A-82A8269592C9}" type="datetime1">
              <a:rPr lang="en-US" smtClean="0">
                <a:solidFill>
                  <a:prstClr val="black">
                    <a:tint val="75000"/>
                  </a:prstClr>
                </a:solidFill>
              </a:rPr>
              <a:t>11/2/2016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C99F3F-3EF7-4196-A487-AD9A91A655D9}" type="datetime1">
              <a:rPr lang="en-US" smtClean="0">
                <a:solidFill>
                  <a:prstClr val="black">
                    <a:tint val="75000"/>
                  </a:prstClr>
                </a:solidFill>
              </a:rPr>
              <a:t>11/2/2016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AS Plenary November 4, 2016</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3.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6CE1E-0288-48F1-8C64-59A634AF4B5F}" type="datetime1">
              <a:rPr lang="en-US" smtClean="0">
                <a:solidFill>
                  <a:prstClr val="black">
                    <a:tint val="75000"/>
                  </a:prstClr>
                </a:solidFill>
              </a:rPr>
              <a:t>11/2/2016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893031" y="316011"/>
            <a:ext cx="4520738" cy="714277"/>
          </a:xfrm>
          <a:prstGeom prst="rect">
            <a:avLst/>
          </a:prstGeom>
        </p:spPr>
      </p:pic>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99205-8907-494F-829C-EF4C791C2296}" type="datetime1">
              <a:rPr lang="en-US" smtClean="0">
                <a:solidFill>
                  <a:prstClr val="black">
                    <a:tint val="75000"/>
                  </a:prstClr>
                </a:solidFill>
              </a:rPr>
              <a:t>11/2/2016</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AS Plenary November 4, 2016</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93031" y="316011"/>
            <a:ext cx="4520738" cy="714277"/>
          </a:xfrm>
          <a:prstGeom prst="rect">
            <a:avLst/>
          </a:prstGeom>
        </p:spPr>
      </p:pic>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docs.google.com/spreadsheets/d/1cjPKJ-1_o-fx2MVvRytXo_SlVxUk6TeF_ZzygvpRb9Y/edit?usp=sharin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6.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skinner@CCCCO.edu" TargetMode="External"/><Relationship Id="rId2" Type="http://schemas.openxmlformats.org/officeDocument/2006/relationships/hyperlink" Target="mailto:rbeach@swccd.edu" TargetMode="External"/><Relationship Id="rId1" Type="http://schemas.openxmlformats.org/officeDocument/2006/relationships/slideLayout" Target="../slideLayouts/slideLayout7.xml"/><Relationship Id="rId5" Type="http://schemas.openxmlformats.org/officeDocument/2006/relationships/hyperlink" Target="mailto:pwalker@cccco.edu" TargetMode="External"/><Relationship Id="rId4" Type="http://schemas.openxmlformats.org/officeDocument/2006/relationships/hyperlink" Target="mailto:ttena@CCCCO.edu"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1544637"/>
          </a:xfrm>
        </p:spPr>
        <p:txBody>
          <a:bodyPr>
            <a:normAutofit/>
          </a:bodyPr>
          <a:lstStyle/>
          <a:p>
            <a:r>
              <a:rPr lang="en-US" dirty="0"/>
              <a:t>Integrating the </a:t>
            </a:r>
            <a:r>
              <a:rPr lang="en-US" dirty="0" smtClean="0"/>
              <a:t>Plans</a:t>
            </a:r>
            <a:endParaRPr lang="en-US" dirty="0"/>
          </a:p>
        </p:txBody>
      </p:sp>
      <p:sp>
        <p:nvSpPr>
          <p:cNvPr id="3" name="Subtitle 2"/>
          <p:cNvSpPr>
            <a:spLocks noGrp="1"/>
          </p:cNvSpPr>
          <p:nvPr>
            <p:ph type="subTitle" idx="1"/>
          </p:nvPr>
        </p:nvSpPr>
        <p:spPr>
          <a:xfrm>
            <a:off x="1524000" y="2933700"/>
            <a:ext cx="9144000" cy="1371600"/>
          </a:xfrm>
        </p:spPr>
        <p:txBody>
          <a:bodyPr>
            <a:normAutofit/>
          </a:bodyPr>
          <a:lstStyle/>
          <a:p>
            <a:r>
              <a:rPr lang="en-US" dirty="0"/>
              <a:t>Leveraging Your Student Equity, Basic Skills, Strong Workforce, Student Success and Support Programs, and Adult Education Block Grant </a:t>
            </a:r>
            <a:r>
              <a:rPr lang="en-US" dirty="0" smtClean="0"/>
              <a:t>Funding</a:t>
            </a:r>
          </a:p>
        </p:txBody>
      </p:sp>
      <p:sp>
        <p:nvSpPr>
          <p:cNvPr id="6" name="TextBox 5"/>
          <p:cNvSpPr txBox="1"/>
          <p:nvPr/>
        </p:nvSpPr>
        <p:spPr>
          <a:xfrm>
            <a:off x="914400" y="4305300"/>
            <a:ext cx="10363200" cy="1200329"/>
          </a:xfrm>
          <a:prstGeom prst="rect">
            <a:avLst/>
          </a:prstGeom>
          <a:noFill/>
        </p:spPr>
        <p:txBody>
          <a:bodyPr wrap="square" rtlCol="0">
            <a:spAutoFit/>
          </a:bodyPr>
          <a:lstStyle/>
          <a:p>
            <a:r>
              <a:rPr lang="en-US" dirty="0" smtClean="0"/>
              <a:t>Randy Beach, ASCCC South Representative</a:t>
            </a:r>
          </a:p>
          <a:p>
            <a:r>
              <a:rPr lang="en-US" dirty="0" smtClean="0"/>
              <a:t>Erik Skinner, Interim Chancellor</a:t>
            </a:r>
            <a:r>
              <a:rPr lang="en-US" dirty="0"/>
              <a:t> </a:t>
            </a:r>
            <a:r>
              <a:rPr lang="en-US" dirty="0" smtClean="0"/>
              <a:t>for the California </a:t>
            </a:r>
            <a:r>
              <a:rPr lang="en-US" dirty="0"/>
              <a:t>Community </a:t>
            </a:r>
            <a:r>
              <a:rPr lang="en-US" dirty="0" smtClean="0"/>
              <a:t>Colleges </a:t>
            </a:r>
          </a:p>
          <a:p>
            <a:r>
              <a:rPr lang="en-US" dirty="0" smtClean="0"/>
              <a:t>Theresa Tena, Vice Chancellor of Institutional Effectiveness, California Community Colleges Chancellor’s Office </a:t>
            </a:r>
          </a:p>
          <a:p>
            <a:r>
              <a:rPr lang="en-US" dirty="0" smtClean="0"/>
              <a:t>Pam Walker, Vice Chancellor of Educational Services, </a:t>
            </a:r>
            <a:r>
              <a:rPr lang="en-US" dirty="0"/>
              <a:t>California Community Colleges Chancellor’s Office </a:t>
            </a:r>
          </a:p>
        </p:txBody>
      </p:sp>
      <p:sp>
        <p:nvSpPr>
          <p:cNvPr id="5" name="TextBox 4"/>
          <p:cNvSpPr txBox="1"/>
          <p:nvPr/>
        </p:nvSpPr>
        <p:spPr>
          <a:xfrm>
            <a:off x="5727032" y="646496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5859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to Act</a:t>
            </a:r>
            <a:endParaRPr lang="en-US" dirty="0"/>
          </a:p>
        </p:txBody>
      </p:sp>
      <p:sp>
        <p:nvSpPr>
          <p:cNvPr id="3" name="Content Placeholder 2"/>
          <p:cNvSpPr>
            <a:spLocks noGrp="1"/>
          </p:cNvSpPr>
          <p:nvPr>
            <p:ph idx="1"/>
          </p:nvPr>
        </p:nvSpPr>
        <p:spPr>
          <a:xfrm>
            <a:off x="838200" y="2133599"/>
            <a:ext cx="10515600" cy="4043363"/>
          </a:xfrm>
        </p:spPr>
        <p:txBody>
          <a:bodyPr>
            <a:normAutofit/>
          </a:bodyPr>
          <a:lstStyle/>
          <a:p>
            <a:r>
              <a:rPr lang="en-US" sz="2800" b="0" i="0" dirty="0" smtClean="0"/>
              <a:t>Develop a matrix of initiatives based on project management principles</a:t>
            </a:r>
          </a:p>
          <a:p>
            <a:r>
              <a:rPr lang="en-US" sz="2800" b="0" i="0" dirty="0" smtClean="0"/>
              <a:t>Consider making it interactive and accessible (SharePoint, Google Docs, etc.)</a:t>
            </a:r>
          </a:p>
          <a:p>
            <a:r>
              <a:rPr lang="en-US" sz="2800" b="0" i="0" dirty="0" smtClean="0"/>
              <a:t>Meet regularly to assess progress on goals and evaluate effect use of resources</a:t>
            </a:r>
          </a:p>
          <a:p>
            <a:r>
              <a:rPr lang="en-US" sz="2800" b="0" i="0" dirty="0" smtClean="0"/>
              <a:t>Talk about your integration with the college community</a:t>
            </a:r>
          </a:p>
          <a:p>
            <a:endParaRPr lang="en-US" sz="2800" b="0" i="0"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10</a:t>
            </a:fld>
            <a:endParaRPr lang="en-US">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85705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1224"/>
            <a:ext cx="10515600" cy="914401"/>
          </a:xfrm>
        </p:spPr>
        <p:txBody>
          <a:bodyPr/>
          <a:lstStyle/>
          <a:p>
            <a:r>
              <a:rPr lang="en-US" smtClean="0"/>
              <a:t>Sample Tracking/Integration </a:t>
            </a:r>
            <a:endParaRPr lang="en-US"/>
          </a:p>
        </p:txBody>
      </p:sp>
      <p:sp>
        <p:nvSpPr>
          <p:cNvPr id="3" name="Content Placeholder 2"/>
          <p:cNvSpPr>
            <a:spLocks noGrp="1"/>
          </p:cNvSpPr>
          <p:nvPr>
            <p:ph idx="1"/>
          </p:nvPr>
        </p:nvSpPr>
        <p:spPr>
          <a:xfrm>
            <a:off x="838200" y="2679031"/>
            <a:ext cx="10515600" cy="3497931"/>
          </a:xfrm>
        </p:spPr>
        <p:txBody>
          <a:bodyPr/>
          <a:lstStyle/>
          <a:p>
            <a:r>
              <a:rPr lang="en-US" dirty="0">
                <a:hlinkClick r:id="rId2"/>
              </a:rPr>
              <a:t>https://</a:t>
            </a:r>
            <a:r>
              <a:rPr lang="en-US" dirty="0" smtClean="0">
                <a:hlinkClick r:id="rId2"/>
              </a:rPr>
              <a:t>docs.google.com/spreadsheets/d/1cjPKJ-1_o-fx2MVvRytXo_SlVxUk6TeF_ZzygvpRb9Y/edit?usp=sharing</a:t>
            </a:r>
            <a:endParaRPr lang="en-US" dirty="0" smtClean="0"/>
          </a:p>
          <a:p>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171139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750628" y="1091821"/>
            <a:ext cx="9109820" cy="5254606"/>
            <a:chOff x="1508019" y="0"/>
            <a:chExt cx="9143999" cy="6783155"/>
          </a:xfrm>
        </p:grpSpPr>
        <p:grpSp>
          <p:nvGrpSpPr>
            <p:cNvPr id="2" name="Group 1"/>
            <p:cNvGrpSpPr/>
            <p:nvPr/>
          </p:nvGrpSpPr>
          <p:grpSpPr>
            <a:xfrm>
              <a:off x="1703317" y="2136629"/>
              <a:ext cx="2057400" cy="2057400"/>
              <a:chOff x="408052" y="1377815"/>
              <a:chExt cx="2057400" cy="2057400"/>
            </a:xfrm>
            <a:solidFill>
              <a:srgbClr val="2E85CA">
                <a:alpha val="20000"/>
              </a:srgbClr>
            </a:solidFill>
          </p:grpSpPr>
          <p:sp>
            <p:nvSpPr>
              <p:cNvPr id="5" name="Oval 4"/>
              <p:cNvSpPr/>
              <p:nvPr/>
            </p:nvSpPr>
            <p:spPr>
              <a:xfrm>
                <a:off x="408052" y="1377815"/>
                <a:ext cx="2057400" cy="2057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Rockwell" panose="02060603020205020403" pitchFamily="18" charset="0"/>
                  </a:rPr>
                  <a:t>DISCOVER</a:t>
                </a:r>
              </a:p>
              <a:p>
                <a:pPr algn="ctr"/>
                <a:r>
                  <a:rPr lang="en-US" sz="900" dirty="0">
                    <a:solidFill>
                      <a:prstClr val="black"/>
                    </a:solidFill>
                  </a:rPr>
                  <a:t>What is planning process and structure? Who’s involved? What resources are needed? </a:t>
                </a:r>
              </a:p>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43" name="Rounded Rectangle 42"/>
              <p:cNvSpPr/>
              <p:nvPr/>
            </p:nvSpPr>
            <p:spPr>
              <a:xfrm>
                <a:off x="685800" y="2514600"/>
                <a:ext cx="1546320" cy="5715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prstClr val="black"/>
                    </a:solidFill>
                  </a:rPr>
                  <a:t>IP Tools:</a:t>
                </a:r>
              </a:p>
              <a:p>
                <a:pPr algn="ctr"/>
                <a:r>
                  <a:rPr lang="en-US" sz="900" dirty="0">
                    <a:solidFill>
                      <a:prstClr val="black"/>
                    </a:solidFill>
                  </a:rPr>
                  <a:t>Lit Review</a:t>
                </a:r>
              </a:p>
              <a:p>
                <a:pPr algn="ctr"/>
                <a:r>
                  <a:rPr lang="en-US" sz="900" dirty="0">
                    <a:solidFill>
                      <a:prstClr val="black"/>
                    </a:solidFill>
                  </a:rPr>
                  <a:t>Self-Assessment</a:t>
                </a:r>
              </a:p>
            </p:txBody>
          </p:sp>
        </p:grpSp>
        <p:sp>
          <p:nvSpPr>
            <p:cNvPr id="15" name="Right Arrow 14"/>
            <p:cNvSpPr/>
            <p:nvPr/>
          </p:nvSpPr>
          <p:spPr>
            <a:xfrm rot="1830535">
              <a:off x="6242764" y="2044872"/>
              <a:ext cx="495337" cy="319452"/>
            </a:xfrm>
            <a:prstGeom prst="rightArrow">
              <a:avLst/>
            </a:prstGeom>
            <a:solidFill>
              <a:srgbClr val="2E85C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grpSp>
          <p:nvGrpSpPr>
            <p:cNvPr id="9" name="Group 8"/>
            <p:cNvGrpSpPr/>
            <p:nvPr/>
          </p:nvGrpSpPr>
          <p:grpSpPr>
            <a:xfrm>
              <a:off x="6490433" y="2136629"/>
              <a:ext cx="2057400" cy="2057400"/>
              <a:chOff x="6962589" y="1361282"/>
              <a:chExt cx="2057400" cy="2057400"/>
            </a:xfrm>
            <a:solidFill>
              <a:srgbClr val="2E85CA">
                <a:alpha val="60000"/>
              </a:srgbClr>
            </a:solidFill>
          </p:grpSpPr>
          <p:sp>
            <p:nvSpPr>
              <p:cNvPr id="7" name="Oval 6"/>
              <p:cNvSpPr/>
              <p:nvPr/>
            </p:nvSpPr>
            <p:spPr>
              <a:xfrm>
                <a:off x="6962589" y="1361282"/>
                <a:ext cx="2057400" cy="2057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black"/>
                    </a:solidFill>
                    <a:latin typeface="Rockwell" panose="02060603020205020403" pitchFamily="18" charset="0"/>
                  </a:rPr>
                  <a:t>IMPLEMENT</a:t>
                </a:r>
                <a:endParaRPr lang="en-US" b="1" dirty="0">
                  <a:solidFill>
                    <a:prstClr val="black"/>
                  </a:solidFill>
                  <a:latin typeface="Rockwell" panose="02060603020205020403" pitchFamily="18" charset="0"/>
                </a:endParaRPr>
              </a:p>
              <a:p>
                <a:pPr algn="ctr"/>
                <a:r>
                  <a:rPr lang="en-US" sz="900" dirty="0">
                    <a:solidFill>
                      <a:prstClr val="black"/>
                    </a:solidFill>
                  </a:rPr>
                  <a:t>Time for Action</a:t>
                </a:r>
              </a:p>
              <a:p>
                <a:pPr algn="ctr"/>
                <a:r>
                  <a:rPr lang="en-US" sz="900" dirty="0">
                    <a:solidFill>
                      <a:prstClr val="black"/>
                    </a:solidFill>
                  </a:rPr>
                  <a:t>Hire, Allocate, Purchase, Install, etc.</a:t>
                </a:r>
              </a:p>
              <a:p>
                <a:pPr algn="ctr"/>
                <a:r>
                  <a:rPr lang="en-US" sz="900" dirty="0">
                    <a:solidFill>
                      <a:prstClr val="black"/>
                    </a:solidFill>
                  </a:rPr>
                  <a:t>Integration of Other Departments</a:t>
                </a:r>
              </a:p>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44" name="Rounded Rectangle 43"/>
              <p:cNvSpPr/>
              <p:nvPr/>
            </p:nvSpPr>
            <p:spPr>
              <a:xfrm>
                <a:off x="7218129" y="2562416"/>
                <a:ext cx="1546320" cy="5715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prstClr val="black"/>
                    </a:solidFill>
                  </a:rPr>
                  <a:t>IP Tools:</a:t>
                </a:r>
              </a:p>
              <a:p>
                <a:pPr algn="ctr"/>
                <a:r>
                  <a:rPr lang="en-US" sz="800" dirty="0">
                    <a:solidFill>
                      <a:prstClr val="black"/>
                    </a:solidFill>
                  </a:rPr>
                  <a:t>Templates for tracking progress</a:t>
                </a:r>
              </a:p>
            </p:txBody>
          </p:sp>
        </p:grpSp>
        <p:sp>
          <p:nvSpPr>
            <p:cNvPr id="17" name="Right Arrow 16"/>
            <p:cNvSpPr/>
            <p:nvPr/>
          </p:nvSpPr>
          <p:spPr>
            <a:xfrm rot="10800000">
              <a:off x="4989646" y="5486400"/>
              <a:ext cx="555236" cy="315472"/>
            </a:xfrm>
            <a:prstGeom prst="rightArrow">
              <a:avLst/>
            </a:prstGeom>
            <a:solidFill>
              <a:srgbClr val="2E85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grpSp>
          <p:nvGrpSpPr>
            <p:cNvPr id="11" name="Group 10"/>
            <p:cNvGrpSpPr/>
            <p:nvPr/>
          </p:nvGrpSpPr>
          <p:grpSpPr>
            <a:xfrm>
              <a:off x="2667995" y="4713269"/>
              <a:ext cx="2057400" cy="2057400"/>
              <a:chOff x="1447109" y="4502620"/>
              <a:chExt cx="2057400" cy="2057400"/>
            </a:xfrm>
            <a:solidFill>
              <a:srgbClr val="2E85CA"/>
            </a:solidFill>
          </p:grpSpPr>
          <p:sp>
            <p:nvSpPr>
              <p:cNvPr id="46" name="Oval 45"/>
              <p:cNvSpPr/>
              <p:nvPr/>
            </p:nvSpPr>
            <p:spPr>
              <a:xfrm>
                <a:off x="1447109" y="4502620"/>
                <a:ext cx="2057400" cy="2057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Rockwell" panose="02060603020205020403" pitchFamily="18" charset="0"/>
                  </a:rPr>
                  <a:t>REPORT</a:t>
                </a:r>
              </a:p>
              <a:p>
                <a:pPr algn="ctr"/>
                <a:r>
                  <a:rPr lang="en-US" sz="1000" dirty="0">
                    <a:solidFill>
                      <a:prstClr val="black"/>
                    </a:solidFill>
                  </a:rPr>
                  <a:t>Make evaluation results public</a:t>
                </a:r>
              </a:p>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54" name="Rounded Rectangle 53"/>
              <p:cNvSpPr/>
              <p:nvPr/>
            </p:nvSpPr>
            <p:spPr>
              <a:xfrm>
                <a:off x="1702649" y="5447254"/>
                <a:ext cx="1546320" cy="5715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prstClr val="black"/>
                    </a:solidFill>
                  </a:rPr>
                  <a:t>IP Tools:</a:t>
                </a:r>
              </a:p>
              <a:p>
                <a:pPr algn="ctr"/>
                <a:r>
                  <a:rPr lang="en-US" sz="900" dirty="0">
                    <a:solidFill>
                      <a:prstClr val="black"/>
                    </a:solidFill>
                  </a:rPr>
                  <a:t>Reporting Tools</a:t>
                </a:r>
              </a:p>
              <a:p>
                <a:pPr algn="ctr"/>
                <a:r>
                  <a:rPr lang="en-US" sz="900" dirty="0">
                    <a:solidFill>
                      <a:prstClr val="black"/>
                    </a:solidFill>
                  </a:rPr>
                  <a:t>Dashboards</a:t>
                </a:r>
              </a:p>
            </p:txBody>
          </p:sp>
        </p:grpSp>
        <p:grpSp>
          <p:nvGrpSpPr>
            <p:cNvPr id="23" name="Group 22"/>
            <p:cNvGrpSpPr/>
            <p:nvPr/>
          </p:nvGrpSpPr>
          <p:grpSpPr>
            <a:xfrm>
              <a:off x="1667726" y="3875977"/>
              <a:ext cx="1000271" cy="1849239"/>
              <a:chOff x="982291" y="3583295"/>
              <a:chExt cx="1000271" cy="1849239"/>
            </a:xfrm>
            <a:solidFill>
              <a:srgbClr val="063151"/>
            </a:solidFill>
          </p:grpSpPr>
          <p:cxnSp>
            <p:nvCxnSpPr>
              <p:cNvPr id="60" name="Curved Connector 59"/>
              <p:cNvCxnSpPr>
                <a:stCxn id="46" idx="2"/>
                <a:endCxn id="5" idx="3"/>
              </p:cNvCxnSpPr>
              <p:nvPr/>
            </p:nvCxnSpPr>
            <p:spPr>
              <a:xfrm rot="10800000">
                <a:off x="1319183" y="3583295"/>
                <a:ext cx="663379" cy="1849239"/>
              </a:xfrm>
              <a:prstGeom prst="curvedConnector2">
                <a:avLst/>
              </a:prstGeom>
              <a:grpFill/>
              <a:ln>
                <a:solidFill>
                  <a:srgbClr val="06315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rot="4724709">
                <a:off x="659524" y="4267833"/>
                <a:ext cx="1014865" cy="369332"/>
              </a:xfrm>
              <a:prstGeom prst="rect">
                <a:avLst/>
              </a:prstGeom>
              <a:solidFill>
                <a:srgbClr val="2E85CA"/>
              </a:solidFill>
              <a:ln>
                <a:noFill/>
              </a:ln>
            </p:spPr>
            <p:txBody>
              <a:bodyPr wrap="square" rtlCol="0">
                <a:spAutoFit/>
              </a:bodyPr>
              <a:lstStyle/>
              <a:p>
                <a:r>
                  <a:rPr lang="en-US" sz="900" dirty="0">
                    <a:solidFill>
                      <a:prstClr val="black"/>
                    </a:solidFill>
                  </a:rPr>
                  <a:t>Use to inform  next cycle of plan</a:t>
                </a:r>
              </a:p>
            </p:txBody>
          </p:sp>
        </p:grpSp>
        <p:sp>
          <p:nvSpPr>
            <p:cNvPr id="65" name="TextBox 64"/>
            <p:cNvSpPr txBox="1"/>
            <p:nvPr/>
          </p:nvSpPr>
          <p:spPr>
            <a:xfrm>
              <a:off x="1508019" y="0"/>
              <a:ext cx="9143999" cy="369332"/>
            </a:xfrm>
            <a:prstGeom prst="rect">
              <a:avLst/>
            </a:prstGeom>
            <a:noFill/>
          </p:spPr>
          <p:txBody>
            <a:bodyPr wrap="square" rtlCol="0">
              <a:spAutoFit/>
            </a:bodyPr>
            <a:lstStyle/>
            <a:p>
              <a:pPr algn="ctr"/>
              <a:r>
                <a:rPr lang="en-US" b="1" dirty="0">
                  <a:solidFill>
                    <a:srgbClr val="063151"/>
                  </a:solidFill>
                  <a:latin typeface="Rockwell" panose="02060603020205020403" pitchFamily="18" charset="0"/>
                </a:rPr>
                <a:t>Conceptual Model of Integrated Planning</a:t>
              </a:r>
            </a:p>
          </p:txBody>
        </p:sp>
        <p:sp>
          <p:nvSpPr>
            <p:cNvPr id="16" name="Right Arrow 15"/>
            <p:cNvSpPr/>
            <p:nvPr/>
          </p:nvSpPr>
          <p:spPr>
            <a:xfrm rot="6463267">
              <a:off x="6808192" y="4276819"/>
              <a:ext cx="473455" cy="318918"/>
            </a:xfrm>
            <a:prstGeom prst="rightArrow">
              <a:avLst/>
            </a:prstGeom>
            <a:solidFill>
              <a:srgbClr val="2E85C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grpSp>
          <p:nvGrpSpPr>
            <p:cNvPr id="35" name="Group 34"/>
            <p:cNvGrpSpPr/>
            <p:nvPr/>
          </p:nvGrpSpPr>
          <p:grpSpPr>
            <a:xfrm>
              <a:off x="5791200" y="4724400"/>
              <a:ext cx="2057400" cy="2057400"/>
              <a:chOff x="5312176" y="4648200"/>
              <a:chExt cx="2057400" cy="2057400"/>
            </a:xfrm>
          </p:grpSpPr>
          <p:sp>
            <p:nvSpPr>
              <p:cNvPr id="8" name="Oval 7"/>
              <p:cNvSpPr/>
              <p:nvPr/>
            </p:nvSpPr>
            <p:spPr>
              <a:xfrm>
                <a:off x="5312176" y="4648200"/>
                <a:ext cx="2057400" cy="2057400"/>
              </a:xfrm>
              <a:prstGeom prst="ellipse">
                <a:avLst/>
              </a:prstGeom>
              <a:solidFill>
                <a:srgbClr val="2E85C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Rockwell" panose="02060603020205020403" pitchFamily="18" charset="0"/>
                  </a:rPr>
                  <a:t>EVALUATE</a:t>
                </a:r>
              </a:p>
              <a:p>
                <a:pPr algn="ctr"/>
                <a:r>
                  <a:rPr lang="en-US" sz="900" dirty="0">
                    <a:solidFill>
                      <a:prstClr val="black"/>
                    </a:solidFill>
                  </a:rPr>
                  <a:t>Evaluate progress towards goals. For multi-year plans, conduct annual  evaluations, and refine strategies if needed.</a:t>
                </a:r>
              </a:p>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45" name="Rounded Rectangle 44"/>
              <p:cNvSpPr/>
              <p:nvPr/>
            </p:nvSpPr>
            <p:spPr>
              <a:xfrm>
                <a:off x="5567716" y="5791200"/>
                <a:ext cx="1546320" cy="571500"/>
              </a:xfrm>
              <a:prstGeom prst="roundRect">
                <a:avLst/>
              </a:prstGeom>
              <a:solidFill>
                <a:srgbClr val="2E85CA">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prstClr val="black"/>
                    </a:solidFill>
                  </a:rPr>
                  <a:t>IP Tools:</a:t>
                </a:r>
              </a:p>
              <a:p>
                <a:pPr algn="ctr"/>
                <a:r>
                  <a:rPr lang="en-US" sz="900" dirty="0">
                    <a:solidFill>
                      <a:prstClr val="black"/>
                    </a:solidFill>
                  </a:rPr>
                  <a:t>Templates</a:t>
                </a:r>
              </a:p>
              <a:p>
                <a:pPr algn="ctr"/>
                <a:r>
                  <a:rPr lang="en-US" sz="900" dirty="0">
                    <a:solidFill>
                      <a:prstClr val="black"/>
                    </a:solidFill>
                  </a:rPr>
                  <a:t>Rubrics</a:t>
                </a:r>
              </a:p>
            </p:txBody>
          </p:sp>
        </p:grpSp>
        <p:sp>
          <p:nvSpPr>
            <p:cNvPr id="18" name="Right Arrow 17"/>
            <p:cNvSpPr/>
            <p:nvPr/>
          </p:nvSpPr>
          <p:spPr>
            <a:xfrm rot="19524473">
              <a:off x="3786584" y="2133097"/>
              <a:ext cx="591133" cy="337182"/>
            </a:xfrm>
            <a:prstGeom prst="rightArrow">
              <a:avLst/>
            </a:prstGeom>
            <a:solidFill>
              <a:srgbClr val="2E85C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black"/>
                </a:solidFill>
              </a:endParaRPr>
            </a:p>
          </p:txBody>
        </p:sp>
        <p:grpSp>
          <p:nvGrpSpPr>
            <p:cNvPr id="3" name="Group 2"/>
            <p:cNvGrpSpPr/>
            <p:nvPr/>
          </p:nvGrpSpPr>
          <p:grpSpPr>
            <a:xfrm>
              <a:off x="4288793" y="457200"/>
              <a:ext cx="2057400" cy="2057400"/>
              <a:chOff x="2764793" y="457200"/>
              <a:chExt cx="2057400" cy="2057400"/>
            </a:xfrm>
          </p:grpSpPr>
          <p:sp>
            <p:nvSpPr>
              <p:cNvPr id="6" name="Oval 5"/>
              <p:cNvSpPr/>
              <p:nvPr/>
            </p:nvSpPr>
            <p:spPr>
              <a:xfrm>
                <a:off x="2764793" y="457200"/>
                <a:ext cx="2057400" cy="2057400"/>
              </a:xfrm>
              <a:prstGeom prst="ellipse">
                <a:avLst/>
              </a:prstGeom>
              <a:solidFill>
                <a:srgbClr val="2E85CA">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black"/>
                    </a:solidFill>
                    <a:latin typeface="Rockwell" panose="02060603020205020403" pitchFamily="18" charset="0"/>
                  </a:rPr>
                  <a:t>DEVELOP</a:t>
                </a:r>
              </a:p>
              <a:p>
                <a:pPr algn="ctr"/>
                <a:r>
                  <a:rPr lang="en-US" sz="900" dirty="0">
                    <a:solidFill>
                      <a:prstClr val="black"/>
                    </a:solidFill>
                  </a:rPr>
                  <a:t>Goals, Objectives, Measurable Objectives,</a:t>
                </a:r>
              </a:p>
              <a:p>
                <a:pPr algn="ctr"/>
                <a:r>
                  <a:rPr lang="en-US" sz="900" dirty="0">
                    <a:solidFill>
                      <a:prstClr val="black"/>
                    </a:solidFill>
                  </a:rPr>
                  <a:t>Strategies, Priorities</a:t>
                </a:r>
              </a:p>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42" name="Rounded Rectangle 41"/>
              <p:cNvSpPr/>
              <p:nvPr/>
            </p:nvSpPr>
            <p:spPr>
              <a:xfrm>
                <a:off x="3020333" y="1533425"/>
                <a:ext cx="1546320" cy="671174"/>
              </a:xfrm>
              <a:prstGeom prst="roundRect">
                <a:avLst/>
              </a:prstGeom>
              <a:solidFill>
                <a:srgbClr val="2E85CA">
                  <a:alpha val="4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prstClr val="black"/>
                    </a:solidFill>
                  </a:rPr>
                  <a:t>IP Tools:</a:t>
                </a:r>
              </a:p>
              <a:p>
                <a:pPr algn="ctr"/>
                <a:r>
                  <a:rPr lang="en-US" sz="900" dirty="0">
                    <a:solidFill>
                      <a:prstClr val="black"/>
                    </a:solidFill>
                  </a:rPr>
                  <a:t>Logic Model</a:t>
                </a:r>
              </a:p>
              <a:p>
                <a:pPr algn="ctr"/>
                <a:r>
                  <a:rPr lang="en-US" sz="900" dirty="0">
                    <a:solidFill>
                      <a:prstClr val="black"/>
                    </a:solidFill>
                  </a:rPr>
                  <a:t>Process Improvement Guide</a:t>
                </a:r>
              </a:p>
              <a:p>
                <a:pPr algn="ctr"/>
                <a:r>
                  <a:rPr lang="en-US" sz="900" dirty="0">
                    <a:solidFill>
                      <a:prstClr val="black"/>
                    </a:solidFill>
                  </a:rPr>
                  <a:t>Templates</a:t>
                </a:r>
              </a:p>
            </p:txBody>
          </p:sp>
        </p:grpSp>
        <p:grpSp>
          <p:nvGrpSpPr>
            <p:cNvPr id="10" name="Group 9"/>
            <p:cNvGrpSpPr/>
            <p:nvPr/>
          </p:nvGrpSpPr>
          <p:grpSpPr>
            <a:xfrm>
              <a:off x="6277878" y="572132"/>
              <a:ext cx="2141857" cy="784830"/>
              <a:chOff x="4753877" y="572132"/>
              <a:chExt cx="2141857" cy="784830"/>
            </a:xfrm>
          </p:grpSpPr>
          <p:cxnSp>
            <p:nvCxnSpPr>
              <p:cNvPr id="63" name="Straight Connector 62"/>
              <p:cNvCxnSpPr/>
              <p:nvPr/>
            </p:nvCxnSpPr>
            <p:spPr>
              <a:xfrm>
                <a:off x="4799319" y="1356962"/>
                <a:ext cx="1534084" cy="0"/>
              </a:xfrm>
              <a:prstGeom prst="line">
                <a:avLst/>
              </a:prstGeom>
              <a:solidFill>
                <a:srgbClr val="2E85CA">
                  <a:alpha val="40000"/>
                </a:srgbClr>
              </a:solidFill>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753877" y="572132"/>
                <a:ext cx="2141857" cy="784830"/>
              </a:xfrm>
              <a:prstGeom prst="rect">
                <a:avLst/>
              </a:prstGeom>
              <a:noFill/>
            </p:spPr>
            <p:txBody>
              <a:bodyPr wrap="square" rtlCol="0">
                <a:spAutoFit/>
              </a:bodyPr>
              <a:lstStyle/>
              <a:p>
                <a:r>
                  <a:rPr lang="en-US" sz="900" dirty="0">
                    <a:solidFill>
                      <a:prstClr val="black"/>
                    </a:solidFill>
                  </a:rPr>
                  <a:t>Determine milestones during development process to assess how the process is going.</a:t>
                </a:r>
              </a:p>
              <a:p>
                <a:endParaRPr lang="en-US" sz="900" dirty="0">
                  <a:solidFill>
                    <a:prstClr val="black"/>
                  </a:solidFill>
                </a:endParaRPr>
              </a:p>
              <a:p>
                <a:r>
                  <a:rPr lang="en-US" sz="900" dirty="0">
                    <a:solidFill>
                      <a:prstClr val="black"/>
                    </a:solidFill>
                  </a:rPr>
                  <a:t>Develop process to address “unknowns”</a:t>
                </a:r>
              </a:p>
            </p:txBody>
          </p:sp>
        </p:grpSp>
        <p:grpSp>
          <p:nvGrpSpPr>
            <p:cNvPr id="4" name="Group 3"/>
            <p:cNvGrpSpPr/>
            <p:nvPr/>
          </p:nvGrpSpPr>
          <p:grpSpPr>
            <a:xfrm>
              <a:off x="2754709" y="784600"/>
              <a:ext cx="1534084" cy="646331"/>
              <a:chOff x="1230709" y="784599"/>
              <a:chExt cx="1534084" cy="646331"/>
            </a:xfrm>
          </p:grpSpPr>
          <p:sp>
            <p:nvSpPr>
              <p:cNvPr id="55" name="TextBox 54"/>
              <p:cNvSpPr txBox="1"/>
              <p:nvPr/>
            </p:nvSpPr>
            <p:spPr>
              <a:xfrm>
                <a:off x="1230709" y="784599"/>
                <a:ext cx="1513130" cy="646331"/>
              </a:xfrm>
              <a:prstGeom prst="rect">
                <a:avLst/>
              </a:prstGeom>
              <a:noFill/>
            </p:spPr>
            <p:txBody>
              <a:bodyPr wrap="square" rtlCol="0">
                <a:spAutoFit/>
              </a:bodyPr>
              <a:lstStyle/>
              <a:p>
                <a:r>
                  <a:rPr lang="en-US" sz="900" dirty="0">
                    <a:solidFill>
                      <a:prstClr val="black"/>
                    </a:solidFill>
                  </a:rPr>
                  <a:t>DATA NEEDED:</a:t>
                </a:r>
              </a:p>
              <a:p>
                <a:r>
                  <a:rPr lang="en-US" sz="900" dirty="0">
                    <a:solidFill>
                      <a:prstClr val="black"/>
                    </a:solidFill>
                  </a:rPr>
                  <a:t>Institutional Data</a:t>
                </a:r>
              </a:p>
              <a:p>
                <a:r>
                  <a:rPr lang="en-US" sz="900" dirty="0">
                    <a:solidFill>
                      <a:prstClr val="black"/>
                    </a:solidFill>
                  </a:rPr>
                  <a:t>External Scans</a:t>
                </a:r>
              </a:p>
              <a:p>
                <a:r>
                  <a:rPr lang="en-US" sz="900" dirty="0">
                    <a:solidFill>
                      <a:prstClr val="black"/>
                    </a:solidFill>
                  </a:rPr>
                  <a:t>Other Institutional Plans</a:t>
                </a:r>
              </a:p>
            </p:txBody>
          </p:sp>
          <p:cxnSp>
            <p:nvCxnSpPr>
              <p:cNvPr id="66" name="Straight Connector 65"/>
              <p:cNvCxnSpPr/>
              <p:nvPr/>
            </p:nvCxnSpPr>
            <p:spPr>
              <a:xfrm>
                <a:off x="1230709" y="1430930"/>
                <a:ext cx="1534084" cy="0"/>
              </a:xfrm>
              <a:prstGeom prst="line">
                <a:avLst/>
              </a:prstGeom>
              <a:solidFill>
                <a:srgbClr val="2E85CA">
                  <a:alpha val="40000"/>
                </a:srgbClr>
              </a:solidFill>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3410057" y="2608278"/>
              <a:ext cx="3335916" cy="2473273"/>
              <a:chOff x="2286000" y="1810449"/>
              <a:chExt cx="4572000" cy="3389715"/>
            </a:xfrm>
          </p:grpSpPr>
          <p:sp>
            <p:nvSpPr>
              <p:cNvPr id="37" name="Sun 36"/>
              <p:cNvSpPr/>
              <p:nvPr/>
            </p:nvSpPr>
            <p:spPr>
              <a:xfrm>
                <a:off x="2858685" y="1810449"/>
                <a:ext cx="3389715" cy="3389715"/>
              </a:xfrm>
              <a:prstGeom prst="sun">
                <a:avLst/>
              </a:prstGeom>
              <a:solidFill>
                <a:srgbClr val="A8C2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Rectangle 35"/>
              <p:cNvSpPr/>
              <p:nvPr/>
            </p:nvSpPr>
            <p:spPr>
              <a:xfrm>
                <a:off x="2286000" y="2959234"/>
                <a:ext cx="4572000" cy="1181094"/>
              </a:xfrm>
              <a:prstGeom prst="rect">
                <a:avLst/>
              </a:prstGeom>
            </p:spPr>
            <p:txBody>
              <a:bodyPr>
                <a:spAutoFit/>
              </a:bodyPr>
              <a:lstStyle/>
              <a:p>
                <a:pPr algn="ctr"/>
                <a:r>
                  <a:rPr lang="en-US" sz="1600" b="1" dirty="0">
                    <a:solidFill>
                      <a:srgbClr val="063151"/>
                    </a:solidFill>
                    <a:latin typeface="Rockwell" panose="02060603020205020403" pitchFamily="18" charset="0"/>
                  </a:rPr>
                  <a:t>Mission </a:t>
                </a:r>
              </a:p>
              <a:p>
                <a:pPr algn="ctr"/>
                <a:r>
                  <a:rPr lang="en-US" sz="1600" b="1" dirty="0">
                    <a:solidFill>
                      <a:srgbClr val="063151"/>
                    </a:solidFill>
                    <a:latin typeface="Rockwell" panose="02060603020205020403" pitchFamily="18" charset="0"/>
                  </a:rPr>
                  <a:t>and </a:t>
                </a:r>
              </a:p>
              <a:p>
                <a:pPr algn="ctr"/>
                <a:r>
                  <a:rPr lang="en-US" sz="1600" b="1" dirty="0">
                    <a:solidFill>
                      <a:srgbClr val="063151"/>
                    </a:solidFill>
                    <a:latin typeface="Rockwell" panose="02060603020205020403" pitchFamily="18" charset="0"/>
                  </a:rPr>
                  <a:t>Vision</a:t>
                </a:r>
              </a:p>
            </p:txBody>
          </p:sp>
        </p:grpSp>
        <p:sp>
          <p:nvSpPr>
            <p:cNvPr id="50" name="TextBox 49"/>
            <p:cNvSpPr txBox="1"/>
            <p:nvPr/>
          </p:nvSpPr>
          <p:spPr>
            <a:xfrm>
              <a:off x="1721769" y="6506156"/>
              <a:ext cx="728084" cy="276999"/>
            </a:xfrm>
            <a:prstGeom prst="rect">
              <a:avLst/>
            </a:prstGeom>
            <a:noFill/>
          </p:spPr>
          <p:txBody>
            <a:bodyPr wrap="none" rtlCol="0">
              <a:spAutoFit/>
            </a:bodyPr>
            <a:lstStyle/>
            <a:p>
              <a:r>
                <a:rPr lang="en-US" sz="1200" dirty="0">
                  <a:solidFill>
                    <a:prstClr val="black"/>
                  </a:solidFill>
                </a:rPr>
                <a:t>v 4 (IEPI)</a:t>
              </a:r>
            </a:p>
          </p:txBody>
        </p:sp>
        <p:sp>
          <p:nvSpPr>
            <p:cNvPr id="53" name="TextBox 52"/>
            <p:cNvSpPr txBox="1"/>
            <p:nvPr/>
          </p:nvSpPr>
          <p:spPr>
            <a:xfrm>
              <a:off x="8839200" y="2229846"/>
              <a:ext cx="1793898" cy="3000821"/>
            </a:xfrm>
            <a:prstGeom prst="rect">
              <a:avLst/>
            </a:prstGeom>
            <a:noFill/>
          </p:spPr>
          <p:txBody>
            <a:bodyPr wrap="square" rtlCol="0">
              <a:spAutoFit/>
            </a:bodyPr>
            <a:lstStyle/>
            <a:p>
              <a:r>
                <a:rPr lang="en-US" sz="1050" dirty="0">
                  <a:solidFill>
                    <a:prstClr val="white">
                      <a:lumMod val="50000"/>
                    </a:prstClr>
                  </a:solidFill>
                </a:rPr>
                <a:t>Sudden opportunities (i.e., new funding streams) and challenges or obstacles (i.e.,  as budget reductions) can happen anytime during the life of a plan.  </a:t>
              </a:r>
            </a:p>
            <a:p>
              <a:r>
                <a:rPr lang="en-US" sz="1050" dirty="0">
                  <a:solidFill>
                    <a:prstClr val="white">
                      <a:lumMod val="50000"/>
                    </a:prstClr>
                  </a:solidFill>
                </a:rPr>
                <a:t>An integrated planning process provides the structure to evaluate these “unknowns” and how they relate to the plans and processes already that have been established.  </a:t>
              </a:r>
            </a:p>
            <a:p>
              <a:r>
                <a:rPr lang="en-US" sz="1050" dirty="0">
                  <a:solidFill>
                    <a:prstClr val="white">
                      <a:lumMod val="50000"/>
                    </a:prstClr>
                  </a:solidFill>
                </a:rPr>
                <a:t>Separate processes might need to be developed to address opportunities vs. challenges. </a:t>
              </a:r>
            </a:p>
            <a:p>
              <a:endParaRPr lang="en-US" sz="1050" dirty="0">
                <a:solidFill>
                  <a:prstClr val="black"/>
                </a:solidFill>
              </a:endParaRPr>
            </a:p>
          </p:txBody>
        </p:sp>
        <p:grpSp>
          <p:nvGrpSpPr>
            <p:cNvPr id="76" name="Group 75"/>
            <p:cNvGrpSpPr/>
            <p:nvPr/>
          </p:nvGrpSpPr>
          <p:grpSpPr>
            <a:xfrm>
              <a:off x="8229632" y="5175732"/>
              <a:ext cx="2285031" cy="1383336"/>
              <a:chOff x="6768293" y="3962400"/>
              <a:chExt cx="2285031" cy="1383336"/>
            </a:xfrm>
          </p:grpSpPr>
          <p:grpSp>
            <p:nvGrpSpPr>
              <p:cNvPr id="47" name="Group 46"/>
              <p:cNvGrpSpPr/>
              <p:nvPr/>
            </p:nvGrpSpPr>
            <p:grpSpPr>
              <a:xfrm rot="21173352">
                <a:off x="7160207" y="4021342"/>
                <a:ext cx="1893117" cy="1324394"/>
                <a:chOff x="7025640" y="3722522"/>
                <a:chExt cx="2194560" cy="1535278"/>
              </a:xfrm>
            </p:grpSpPr>
            <p:pic>
              <p:nvPicPr>
                <p:cNvPr id="1028" name="Picture 4" descr="C:\Users\pc\AppData\Local\Microsoft\Windows\Temporary Internet Files\Content.IE5\DR33E1HZ\Clouds[1].png"/>
                <p:cNvPicPr>
                  <a:picLocks noChangeAspect="1" noChangeArrowheads="1"/>
                </p:cNvPicPr>
                <p:nvPr/>
              </p:nvPicPr>
              <p:blipFill>
                <a:blip r:embed="rId3" cstate="print">
                  <a:duotone>
                    <a:prstClr val="black"/>
                    <a:schemeClr val="accent1">
                      <a:tint val="45000"/>
                      <a:satMod val="400000"/>
                    </a:schemeClr>
                  </a:duotone>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7025640" y="3722522"/>
                  <a:ext cx="2194560" cy="1535278"/>
                </a:xfrm>
                <a:prstGeom prst="rect">
                  <a:avLst/>
                </a:prstGeom>
                <a:noFill/>
              </p:spPr>
            </p:pic>
            <p:sp>
              <p:nvSpPr>
                <p:cNvPr id="40" name="TextBox 39"/>
                <p:cNvSpPr txBox="1"/>
                <p:nvPr/>
              </p:nvSpPr>
              <p:spPr>
                <a:xfrm>
                  <a:off x="7079615" y="4458697"/>
                  <a:ext cx="1617422" cy="535176"/>
                </a:xfrm>
                <a:prstGeom prst="rect">
                  <a:avLst/>
                </a:prstGeom>
                <a:noFill/>
              </p:spPr>
              <p:txBody>
                <a:bodyPr wrap="none" rtlCol="0">
                  <a:spAutoFit/>
                </a:bodyPr>
                <a:lstStyle/>
                <a:p>
                  <a:pPr algn="ctr"/>
                  <a:r>
                    <a:rPr lang="en-US" sz="1200" dirty="0">
                      <a:solidFill>
                        <a:prstClr val="black"/>
                      </a:solidFill>
                    </a:rPr>
                    <a:t>Sudden Challenges </a:t>
                  </a:r>
                </a:p>
                <a:p>
                  <a:pPr algn="ctr"/>
                  <a:r>
                    <a:rPr lang="en-US" sz="1200" dirty="0">
                      <a:solidFill>
                        <a:prstClr val="black"/>
                      </a:solidFill>
                    </a:rPr>
                    <a:t>or Obstacles</a:t>
                  </a:r>
                </a:p>
              </p:txBody>
            </p:sp>
          </p:grpSp>
          <p:cxnSp>
            <p:nvCxnSpPr>
              <p:cNvPr id="30" name="Straight Arrow Connector 29"/>
              <p:cNvCxnSpPr/>
              <p:nvPr/>
            </p:nvCxnSpPr>
            <p:spPr>
              <a:xfrm flipH="1" flipV="1">
                <a:off x="6935020" y="4436278"/>
                <a:ext cx="150495" cy="15401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flipV="1">
                <a:off x="6768293" y="4974726"/>
                <a:ext cx="333454" cy="1"/>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7315200" y="3962400"/>
                <a:ext cx="138894" cy="295643"/>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a:off x="8004783" y="721564"/>
              <a:ext cx="2259204" cy="1730045"/>
              <a:chOff x="6790962" y="878232"/>
              <a:chExt cx="2259204" cy="1730045"/>
            </a:xfrm>
          </p:grpSpPr>
          <p:grpSp>
            <p:nvGrpSpPr>
              <p:cNvPr id="48" name="Group 47"/>
              <p:cNvGrpSpPr/>
              <p:nvPr/>
            </p:nvGrpSpPr>
            <p:grpSpPr>
              <a:xfrm rot="408512">
                <a:off x="7132176" y="878232"/>
                <a:ext cx="1917990" cy="1386223"/>
                <a:chOff x="7025640" y="979322"/>
                <a:chExt cx="2194560" cy="1535278"/>
              </a:xfrm>
            </p:grpSpPr>
            <p:pic>
              <p:nvPicPr>
                <p:cNvPr id="1029" name="Picture 5" descr="C:\Users\pc\AppData\Local\Microsoft\Windows\Temporary Internet Files\Content.IE5\DR33E1HZ\Clouds[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25640" y="979322"/>
                  <a:ext cx="2194560" cy="1535278"/>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7173485" y="1615438"/>
                  <a:ext cx="1377816" cy="579480"/>
                </a:xfrm>
                <a:prstGeom prst="rect">
                  <a:avLst/>
                </a:prstGeom>
                <a:noFill/>
              </p:spPr>
              <p:txBody>
                <a:bodyPr wrap="none" rtlCol="0">
                  <a:spAutoFit/>
                </a:bodyPr>
                <a:lstStyle/>
                <a:p>
                  <a:pPr algn="ctr"/>
                  <a:r>
                    <a:rPr lang="en-US" sz="1400" dirty="0">
                      <a:solidFill>
                        <a:prstClr val="white"/>
                      </a:solidFill>
                    </a:rPr>
                    <a:t>Sudden </a:t>
                  </a:r>
                </a:p>
                <a:p>
                  <a:pPr algn="ctr"/>
                  <a:r>
                    <a:rPr lang="en-US" sz="1400" dirty="0">
                      <a:solidFill>
                        <a:prstClr val="white"/>
                      </a:solidFill>
                    </a:rPr>
                    <a:t>Opportunities</a:t>
                  </a:r>
                </a:p>
              </p:txBody>
            </p:sp>
          </p:grpSp>
          <p:cxnSp>
            <p:nvCxnSpPr>
              <p:cNvPr id="68" name="Straight Arrow Connector 67"/>
              <p:cNvCxnSpPr/>
              <p:nvPr/>
            </p:nvCxnSpPr>
            <p:spPr>
              <a:xfrm flipH="1">
                <a:off x="7210330" y="2062154"/>
                <a:ext cx="160854" cy="239534"/>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flipV="1">
                <a:off x="6790962" y="1808712"/>
                <a:ext cx="314652" cy="74604"/>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a:off x="7454095" y="2301688"/>
                <a:ext cx="79844" cy="306589"/>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grpSp>
      </p:grpSp>
      <p:sp>
        <p:nvSpPr>
          <p:cNvPr id="51" name="Footer Placeholder 2"/>
          <p:cNvSpPr>
            <a:spLocks noGrp="1"/>
          </p:cNvSpPr>
          <p:nvPr>
            <p:ph type="ftr" sz="quarter" idx="4294967295"/>
          </p:nvPr>
        </p:nvSpPr>
        <p:spPr>
          <a:xfrm>
            <a:off x="3521008" y="6425896"/>
            <a:ext cx="5091552" cy="365125"/>
          </a:xfrm>
          <a:prstGeom prst="rect">
            <a:avLst/>
          </a:prstGeom>
        </p:spPr>
        <p:txBody>
          <a:bodyPr/>
          <a:lstStyle/>
          <a:p>
            <a:pPr algn="ctr"/>
            <a:r>
              <a:rPr lang="en-US" sz="1200" dirty="0">
                <a:solidFill>
                  <a:schemeClr val="tx1">
                    <a:tint val="75000"/>
                  </a:schemeClr>
                </a:solidFill>
              </a:rPr>
              <a:t>ASCCC Plenary November 3-5, 2016, Costa Mesa, CA</a:t>
            </a:r>
          </a:p>
        </p:txBody>
      </p:sp>
    </p:spTree>
    <p:extLst>
      <p:ext uri="{BB962C8B-B14F-4D97-AF65-F5344CB8AC3E}">
        <p14:creationId xmlns:p14="http://schemas.microsoft.com/office/powerpoint/2010/main" val="1682062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618" y="1311868"/>
            <a:ext cx="10711218" cy="563562"/>
          </a:xfrm>
        </p:spPr>
        <p:txBody>
          <a:bodyPr>
            <a:noAutofit/>
          </a:bodyPr>
          <a:lstStyle/>
          <a:p>
            <a:pPr algn="l"/>
            <a:r>
              <a:rPr lang="en-US" sz="2400" i="0" dirty="0"/>
              <a:t>What pressing issue at your college needs to be addressed and how could the IP Model be useful in addressing this issue?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5532121"/>
              </p:ext>
            </p:extLst>
          </p:nvPr>
        </p:nvGraphicFramePr>
        <p:xfrm>
          <a:off x="941695" y="2095317"/>
          <a:ext cx="10768083" cy="4583826"/>
        </p:xfrm>
        <a:graphic>
          <a:graphicData uri="http://schemas.openxmlformats.org/drawingml/2006/table">
            <a:tbl>
              <a:tblPr firstRow="1" bandRow="1">
                <a:tableStyleId>{5C22544A-7EE6-4342-B048-85BDC9FD1C3A}</a:tableStyleId>
              </a:tblPr>
              <a:tblGrid>
                <a:gridCol w="2193499"/>
                <a:gridCol w="8574584"/>
              </a:tblGrid>
              <a:tr h="588768">
                <a:tc>
                  <a:txBody>
                    <a:bodyPr/>
                    <a:lstStyle/>
                    <a:p>
                      <a:r>
                        <a:rPr lang="en-US" dirty="0" smtClean="0"/>
                        <a:t>IP MODEL</a:t>
                      </a:r>
                      <a:endParaRPr lang="en-US" dirty="0"/>
                    </a:p>
                  </a:txBody>
                  <a:tcPr/>
                </a:tc>
                <a:tc>
                  <a:txBody>
                    <a:bodyPr/>
                    <a:lstStyle/>
                    <a:p>
                      <a:r>
                        <a:rPr lang="en-US" dirty="0" smtClean="0"/>
                        <a:t>Specify issue:</a:t>
                      </a:r>
                      <a:endParaRPr lang="en-US" dirty="0"/>
                    </a:p>
                  </a:txBody>
                  <a:tcPr/>
                </a:tc>
              </a:tr>
              <a:tr h="559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Discover</a:t>
                      </a:r>
                    </a:p>
                  </a:txBody>
                  <a:tcPr/>
                </a:tc>
                <a:tc>
                  <a:txBody>
                    <a:bodyPr/>
                    <a:lstStyle/>
                    <a:p>
                      <a:endParaRPr lang="en-US" dirty="0"/>
                    </a:p>
                  </a:txBody>
                  <a:tcPr/>
                </a:tc>
              </a:tr>
              <a:tr h="5591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Develop</a:t>
                      </a:r>
                    </a:p>
                  </a:txBody>
                  <a:tcPr/>
                </a:tc>
                <a:tc>
                  <a:txBody>
                    <a:bodyPr/>
                    <a:lstStyle/>
                    <a:p>
                      <a:endParaRPr lang="en-US"/>
                    </a:p>
                  </a:txBody>
                  <a:tcPr/>
                </a:tc>
              </a:tr>
              <a:tr h="559163">
                <a:tc>
                  <a:txBody>
                    <a:bodyPr/>
                    <a:lstStyle/>
                    <a:p>
                      <a:r>
                        <a:rPr lang="en-US" dirty="0" smtClean="0"/>
                        <a:t>Implement</a:t>
                      </a:r>
                      <a:endParaRPr lang="en-US" dirty="0"/>
                    </a:p>
                  </a:txBody>
                  <a:tcPr/>
                </a:tc>
                <a:tc>
                  <a:txBody>
                    <a:bodyPr/>
                    <a:lstStyle/>
                    <a:p>
                      <a:endParaRPr lang="en-US" dirty="0"/>
                    </a:p>
                  </a:txBody>
                  <a:tcPr/>
                </a:tc>
              </a:tr>
              <a:tr h="559163">
                <a:tc>
                  <a:txBody>
                    <a:bodyPr/>
                    <a:lstStyle/>
                    <a:p>
                      <a:r>
                        <a:rPr lang="en-US" dirty="0" smtClean="0"/>
                        <a:t>Evaluate</a:t>
                      </a:r>
                      <a:endParaRPr lang="en-US" dirty="0"/>
                    </a:p>
                  </a:txBody>
                  <a:tcPr/>
                </a:tc>
                <a:tc>
                  <a:txBody>
                    <a:bodyPr/>
                    <a:lstStyle/>
                    <a:p>
                      <a:endParaRPr lang="en-US"/>
                    </a:p>
                  </a:txBody>
                  <a:tcPr/>
                </a:tc>
              </a:tr>
              <a:tr h="559163">
                <a:tc>
                  <a:txBody>
                    <a:bodyPr/>
                    <a:lstStyle/>
                    <a:p>
                      <a:r>
                        <a:rPr lang="en-US" dirty="0" smtClean="0"/>
                        <a:t>Report</a:t>
                      </a:r>
                      <a:endParaRPr lang="en-US" dirty="0"/>
                    </a:p>
                  </a:txBody>
                  <a:tcPr/>
                </a:tc>
                <a:tc>
                  <a:txBody>
                    <a:bodyPr/>
                    <a:lstStyle/>
                    <a:p>
                      <a:endParaRPr lang="en-US"/>
                    </a:p>
                  </a:txBody>
                  <a:tcPr/>
                </a:tc>
              </a:tr>
              <a:tr h="559163">
                <a:tc>
                  <a:txBody>
                    <a:bodyPr/>
                    <a:lstStyle/>
                    <a:p>
                      <a:r>
                        <a:rPr lang="en-US" dirty="0" smtClean="0"/>
                        <a:t>Mission/ Vision</a:t>
                      </a:r>
                      <a:endParaRPr lang="en-US" dirty="0"/>
                    </a:p>
                  </a:txBody>
                  <a:tcPr/>
                </a:tc>
                <a:tc>
                  <a:txBody>
                    <a:bodyPr/>
                    <a:lstStyle/>
                    <a:p>
                      <a:endParaRPr lang="en-US"/>
                    </a:p>
                  </a:txBody>
                  <a:tcPr/>
                </a:tc>
              </a:tr>
              <a:tr h="619995">
                <a:tc>
                  <a:txBody>
                    <a:bodyPr/>
                    <a:lstStyle/>
                    <a:p>
                      <a:r>
                        <a:rPr lang="en-US" dirty="0" smtClean="0"/>
                        <a:t>Opportunities/</a:t>
                      </a:r>
                      <a:r>
                        <a:rPr lang="en-US" baseline="0" dirty="0" smtClean="0"/>
                        <a:t> Obstacles</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493131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09685" y="1819276"/>
            <a:ext cx="7573950" cy="400110"/>
          </a:xfrm>
          <a:prstGeom prst="rect">
            <a:avLst/>
          </a:prstGeom>
          <a:noFill/>
        </p:spPr>
        <p:txBody>
          <a:bodyPr wrap="square" rtlCol="0">
            <a:spAutoFit/>
          </a:bodyPr>
          <a:lstStyle/>
          <a:p>
            <a:r>
              <a:rPr lang="en-US" sz="2000" i="1" dirty="0" smtClean="0">
                <a:latin typeface="Optima"/>
                <a:cs typeface="Optima"/>
              </a:rPr>
              <a:t>Optional…Applied Solution Kit </a:t>
            </a:r>
            <a:r>
              <a:rPr lang="en-US" sz="2000" i="1" dirty="0">
                <a:latin typeface="Optima"/>
                <a:cs typeface="Optima"/>
              </a:rPr>
              <a:t>to Affect Change</a:t>
            </a:r>
          </a:p>
        </p:txBody>
      </p:sp>
      <p:sp>
        <p:nvSpPr>
          <p:cNvPr id="7"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
        <p:nvSpPr>
          <p:cNvPr id="9" name="Title 1"/>
          <p:cNvSpPr>
            <a:spLocks noGrp="1"/>
          </p:cNvSpPr>
          <p:nvPr>
            <p:ph type="title"/>
          </p:nvPr>
        </p:nvSpPr>
        <p:spPr>
          <a:xfrm>
            <a:off x="709684" y="904876"/>
            <a:ext cx="10644116" cy="914401"/>
          </a:xfrm>
        </p:spPr>
        <p:txBody>
          <a:bodyPr/>
          <a:lstStyle/>
          <a:p>
            <a:r>
              <a:rPr lang="en-US" dirty="0" smtClean="0"/>
              <a:t>Long Term Impact</a:t>
            </a:r>
            <a:endParaRPr lang="en-US" dirty="0"/>
          </a:p>
        </p:txBody>
      </p:sp>
      <p:sp>
        <p:nvSpPr>
          <p:cNvPr id="10" name="TextBox 9"/>
          <p:cNvSpPr txBox="1"/>
          <p:nvPr/>
        </p:nvSpPr>
        <p:spPr>
          <a:xfrm>
            <a:off x="709684" y="2518154"/>
            <a:ext cx="9331657" cy="3319883"/>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US" sz="2800" dirty="0">
                <a:solidFill>
                  <a:srgbClr val="1A0D00"/>
                </a:solidFill>
                <a:latin typeface="Georgia" panose="02040502050405020303" pitchFamily="18" charset="0"/>
              </a:rPr>
              <a:t>‘state of’ integrated planning</a:t>
            </a:r>
          </a:p>
          <a:p>
            <a:pPr marL="228600" indent="-228600">
              <a:lnSpc>
                <a:spcPct val="90000"/>
              </a:lnSpc>
              <a:spcBef>
                <a:spcPts val="1000"/>
              </a:spcBef>
              <a:buFont typeface="Arial" panose="020B0604020202020204" pitchFamily="34" charset="0"/>
              <a:buChar char="•"/>
            </a:pPr>
            <a:r>
              <a:rPr lang="en-US" sz="2800" dirty="0">
                <a:solidFill>
                  <a:srgbClr val="1A0D00"/>
                </a:solidFill>
                <a:latin typeface="Georgia" panose="02040502050405020303" pitchFamily="18" charset="0"/>
              </a:rPr>
              <a:t>repository of exemplary frameworks </a:t>
            </a:r>
          </a:p>
          <a:p>
            <a:pPr marL="228600" indent="-228600">
              <a:lnSpc>
                <a:spcPct val="90000"/>
              </a:lnSpc>
              <a:spcBef>
                <a:spcPts val="1000"/>
              </a:spcBef>
              <a:buFont typeface="Arial" panose="020B0604020202020204" pitchFamily="34" charset="0"/>
              <a:buChar char="•"/>
            </a:pPr>
            <a:r>
              <a:rPr lang="en-US" sz="2800" dirty="0">
                <a:solidFill>
                  <a:srgbClr val="1A0D00"/>
                </a:solidFill>
                <a:latin typeface="Georgia" panose="02040502050405020303" pitchFamily="18" charset="0"/>
              </a:rPr>
              <a:t>self-assessment of college’s integrate planning </a:t>
            </a:r>
          </a:p>
          <a:p>
            <a:pPr marL="228600" indent="-228600">
              <a:lnSpc>
                <a:spcPct val="90000"/>
              </a:lnSpc>
              <a:spcBef>
                <a:spcPts val="1000"/>
              </a:spcBef>
              <a:buFont typeface="Arial" panose="020B0604020202020204" pitchFamily="34" charset="0"/>
              <a:buChar char="•"/>
            </a:pPr>
            <a:r>
              <a:rPr lang="en-US" sz="2800" dirty="0">
                <a:solidFill>
                  <a:srgbClr val="1A0D00"/>
                </a:solidFill>
                <a:latin typeface="Georgia" panose="02040502050405020303" pitchFamily="18" charset="0"/>
              </a:rPr>
              <a:t>Further Out: Affect change in colleges’ integrated planning practices.</a:t>
            </a:r>
          </a:p>
          <a:p>
            <a:pPr marL="228600" indent="-228600">
              <a:lnSpc>
                <a:spcPct val="90000"/>
              </a:lnSpc>
              <a:spcBef>
                <a:spcPts val="1000"/>
              </a:spcBef>
              <a:buFont typeface="Arial" panose="020B0604020202020204" pitchFamily="34" charset="0"/>
              <a:buChar char="•"/>
            </a:pPr>
            <a:r>
              <a:rPr lang="en-US" sz="2800" dirty="0">
                <a:solidFill>
                  <a:srgbClr val="1A0D00"/>
                </a:solidFill>
                <a:latin typeface="Georgia" panose="02040502050405020303" pitchFamily="18" charset="0"/>
              </a:rPr>
              <a:t>Further Out: Reduce the number of colleges’ with integrated planning accreditation recommendations.</a:t>
            </a:r>
          </a:p>
        </p:txBody>
      </p:sp>
    </p:spTree>
    <p:extLst>
      <p:ext uri="{BB962C8B-B14F-4D97-AF65-F5344CB8AC3E}">
        <p14:creationId xmlns:p14="http://schemas.microsoft.com/office/powerpoint/2010/main" val="1811289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9465"/>
            <a:ext cx="10515600" cy="914401"/>
          </a:xfrm>
        </p:spPr>
        <p:txBody>
          <a:bodyPr>
            <a:normAutofit/>
          </a:bodyPr>
          <a:lstStyle/>
          <a:p>
            <a:r>
              <a:rPr lang="en-US" sz="3000" dirty="0"/>
              <a:t>What is a Partnership Resource Team?</a:t>
            </a:r>
          </a:p>
        </p:txBody>
      </p:sp>
      <p:sp>
        <p:nvSpPr>
          <p:cNvPr id="3" name="Content Placeholder 2"/>
          <p:cNvSpPr>
            <a:spLocks noGrp="1"/>
          </p:cNvSpPr>
          <p:nvPr>
            <p:ph idx="1"/>
          </p:nvPr>
        </p:nvSpPr>
        <p:spPr>
          <a:xfrm>
            <a:off x="838200" y="2454442"/>
            <a:ext cx="10515600" cy="3671722"/>
          </a:xfrm>
        </p:spPr>
        <p:txBody>
          <a:bodyPr>
            <a:normAutofit/>
          </a:bodyPr>
          <a:lstStyle/>
          <a:p>
            <a:pPr marL="0" indent="0">
              <a:buNone/>
            </a:pPr>
            <a:r>
              <a:rPr lang="en-US" sz="2800" b="0" i="0" dirty="0"/>
              <a:t>A PRT is a group of seven or eight subject matter experts from within the CCC system who volunteer to provide technical assistance to colleges, districts, and centers.</a:t>
            </a:r>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15</a:t>
            </a:fld>
            <a:endParaRPr lang="en-US" dirty="0">
              <a:solidFill>
                <a:prstClr val="black">
                  <a:tint val="75000"/>
                </a:prstClr>
              </a:solidFill>
            </a:endParaRPr>
          </a:p>
        </p:txBody>
      </p:sp>
      <p:pic>
        <p:nvPicPr>
          <p:cNvPr id="5" name="Picture 4" descr="C:\Users\rslimp\Desktop\Technical Assistance .jpg"/>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588" b="90000" l="10000" r="61318">
                        <a14:foregroundMark x1="18682" y1="53824" x2="18682" y2="53824"/>
                        <a14:foregroundMark x1="20864" y1="49294" x2="20864" y2="49294"/>
                      </a14:backgroundRemoval>
                    </a14:imgEffect>
                  </a14:imgLayer>
                </a14:imgProps>
              </a:ext>
              <a:ext uri="{28A0092B-C50C-407E-A947-70E740481C1C}">
                <a14:useLocalDpi xmlns:a14="http://schemas.microsoft.com/office/drawing/2010/main" val="0"/>
              </a:ext>
            </a:extLst>
          </a:blip>
          <a:srcRect l="11811" t="6214" r="37539" b="11854"/>
          <a:stretch/>
        </p:blipFill>
        <p:spPr bwMode="auto">
          <a:xfrm>
            <a:off x="4853709" y="3581401"/>
            <a:ext cx="1981200" cy="247649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883328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3828" y="1245282"/>
            <a:ext cx="10379971" cy="646331"/>
          </a:xfrm>
          <a:prstGeom prst="rect">
            <a:avLst/>
          </a:prstGeom>
          <a:noFill/>
        </p:spPr>
        <p:txBody>
          <a:bodyPr wrap="square" rtlCol="0">
            <a:spAutoFit/>
          </a:bodyPr>
          <a:lstStyle/>
          <a:p>
            <a:pPr algn="ctr"/>
            <a:r>
              <a:rPr lang="en-US" sz="3600" dirty="0">
                <a:solidFill>
                  <a:prstClr val="black"/>
                </a:solidFill>
              </a:rPr>
              <a:t>PRT Process</a:t>
            </a:r>
            <a:endParaRPr lang="en-US" sz="3600" dirty="0">
              <a:solidFill>
                <a:srgbClr val="09253F"/>
              </a:solidFill>
              <a:latin typeface="Rockwell"/>
              <a:cs typeface="Rockwell"/>
            </a:endParaRPr>
          </a:p>
        </p:txBody>
      </p:sp>
      <p:sp>
        <p:nvSpPr>
          <p:cNvPr id="8" name="TextBox 7"/>
          <p:cNvSpPr txBox="1"/>
          <p:nvPr/>
        </p:nvSpPr>
        <p:spPr>
          <a:xfrm>
            <a:off x="3124200" y="2286000"/>
            <a:ext cx="6705600" cy="400110"/>
          </a:xfrm>
          <a:prstGeom prst="rect">
            <a:avLst/>
          </a:prstGeom>
          <a:noFill/>
        </p:spPr>
        <p:txBody>
          <a:bodyPr wrap="square" rtlCol="0">
            <a:spAutoFit/>
          </a:bodyPr>
          <a:lstStyle/>
          <a:p>
            <a:endParaRPr lang="en-US" sz="2000" dirty="0">
              <a:solidFill>
                <a:srgbClr val="09253F"/>
              </a:solidFill>
              <a:latin typeface="Optima"/>
              <a:cs typeface="Optima"/>
            </a:endParaRPr>
          </a:p>
        </p:txBody>
      </p:sp>
      <p:sp>
        <p:nvSpPr>
          <p:cNvPr id="7" name="Content Placeholder 2"/>
          <p:cNvSpPr>
            <a:spLocks noGrp="1"/>
          </p:cNvSpPr>
          <p:nvPr>
            <p:ph idx="1"/>
          </p:nvPr>
        </p:nvSpPr>
        <p:spPr>
          <a:xfrm>
            <a:off x="973828" y="2101516"/>
            <a:ext cx="10379971" cy="3460339"/>
          </a:xfrm>
        </p:spPr>
        <p:txBody>
          <a:bodyPr>
            <a:noAutofit/>
          </a:bodyPr>
          <a:lstStyle/>
          <a:p>
            <a:pPr marL="0" indent="0">
              <a:buNone/>
            </a:pPr>
            <a:r>
              <a:rPr lang="en-US" sz="3200" b="0" i="0" dirty="0"/>
              <a:t>CEO of institution submits Letter of Interest identifying Areas of Focus for assistance.</a:t>
            </a:r>
          </a:p>
          <a:p>
            <a:pPr marL="0" indent="0">
              <a:buNone/>
            </a:pPr>
            <a:r>
              <a:rPr lang="en-US" sz="3200" b="0" i="0" dirty="0"/>
              <a:t>PRT commits to at least three visits in order to</a:t>
            </a:r>
          </a:p>
          <a:p>
            <a:pPr lvl="1"/>
            <a:r>
              <a:rPr lang="en-US" dirty="0"/>
              <a:t>Understand issues and identify scope of support;</a:t>
            </a:r>
          </a:p>
          <a:p>
            <a:pPr lvl="1"/>
            <a:r>
              <a:rPr lang="en-US" dirty="0"/>
              <a:t>Provide institution with recommendations per addressing Areas </a:t>
            </a:r>
            <a:br>
              <a:rPr lang="en-US" dirty="0"/>
            </a:br>
            <a:r>
              <a:rPr lang="en-US" dirty="0"/>
              <a:t>of Focus;</a:t>
            </a:r>
          </a:p>
          <a:p>
            <a:pPr lvl="1"/>
            <a:r>
              <a:rPr lang="en-US" dirty="0"/>
              <a:t>Advise institution in development of an Innovation and Effectiveness Plan; and</a:t>
            </a:r>
          </a:p>
          <a:p>
            <a:pPr lvl="1"/>
            <a:r>
              <a:rPr lang="en-US" dirty="0"/>
              <a:t>Follow up with advice and guidance on early implementation as needed.</a:t>
            </a:r>
          </a:p>
        </p:txBody>
      </p:sp>
      <p:sp>
        <p:nvSpPr>
          <p:cNvPr id="3" name="Slide Number Placeholder 2"/>
          <p:cNvSpPr>
            <a:spLocks noGrp="1"/>
          </p:cNvSpPr>
          <p:nvPr>
            <p:ph type="sldNum" sz="quarter" idx="12"/>
          </p:nvPr>
        </p:nvSpPr>
        <p:spPr/>
        <p:txBody>
          <a:bodyPr/>
          <a:lstStyle/>
          <a:p>
            <a:fld id="{E5E507D8-6DC6-4D2C-8233-08C18F3EF4D6}" type="slidenum">
              <a:rPr lang="en-US" smtClean="0">
                <a:solidFill>
                  <a:prstClr val="black">
                    <a:tint val="75000"/>
                  </a:prstClr>
                </a:solidFill>
              </a:rPr>
              <a:pPr/>
              <a:t>16</a:t>
            </a:fld>
            <a:endParaRPr lang="en-US" dirty="0">
              <a:solidFill>
                <a:prstClr val="black">
                  <a:tint val="75000"/>
                </a:prstClr>
              </a:solidFill>
            </a:endParaRPr>
          </a:p>
        </p:txBody>
      </p:sp>
      <p:sp>
        <p:nvSpPr>
          <p:cNvPr id="9"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540572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55032" y="1192270"/>
            <a:ext cx="10198768" cy="584775"/>
          </a:xfrm>
          <a:prstGeom prst="rect">
            <a:avLst/>
          </a:prstGeom>
          <a:noFill/>
        </p:spPr>
        <p:txBody>
          <a:bodyPr wrap="square" rtlCol="0">
            <a:spAutoFit/>
          </a:bodyPr>
          <a:lstStyle/>
          <a:p>
            <a:pPr algn="ctr"/>
            <a:r>
              <a:rPr lang="en-US" sz="3200" dirty="0">
                <a:solidFill>
                  <a:prstClr val="black"/>
                </a:solidFill>
              </a:rPr>
              <a:t>Areas of Focus by Popularity</a:t>
            </a:r>
            <a:endParaRPr lang="en-US" sz="3200" dirty="0">
              <a:solidFill>
                <a:srgbClr val="09253F"/>
              </a:solidFill>
              <a:latin typeface="Rockwell"/>
              <a:cs typeface="Rockwell"/>
            </a:endParaRPr>
          </a:p>
        </p:txBody>
      </p:sp>
      <p:sp>
        <p:nvSpPr>
          <p:cNvPr id="8" name="TextBox 7"/>
          <p:cNvSpPr txBox="1"/>
          <p:nvPr/>
        </p:nvSpPr>
        <p:spPr>
          <a:xfrm>
            <a:off x="3124200" y="2286000"/>
            <a:ext cx="6705600" cy="400110"/>
          </a:xfrm>
          <a:prstGeom prst="rect">
            <a:avLst/>
          </a:prstGeom>
          <a:noFill/>
        </p:spPr>
        <p:txBody>
          <a:bodyPr wrap="square" rtlCol="0">
            <a:spAutoFit/>
          </a:bodyPr>
          <a:lstStyle/>
          <a:p>
            <a:endParaRPr lang="en-US" sz="2000" dirty="0">
              <a:solidFill>
                <a:srgbClr val="09253F"/>
              </a:solidFill>
              <a:latin typeface="Optima"/>
              <a:cs typeface="Optima"/>
            </a:endParaRPr>
          </a:p>
        </p:txBody>
      </p:sp>
      <p:sp>
        <p:nvSpPr>
          <p:cNvPr id="7" name="Content Placeholder 2"/>
          <p:cNvSpPr>
            <a:spLocks noGrp="1"/>
          </p:cNvSpPr>
          <p:nvPr>
            <p:ph idx="1"/>
          </p:nvPr>
        </p:nvSpPr>
        <p:spPr>
          <a:xfrm>
            <a:off x="1155032" y="2037347"/>
            <a:ext cx="10198768" cy="4211053"/>
          </a:xfrm>
        </p:spPr>
        <p:txBody>
          <a:bodyPr>
            <a:noAutofit/>
          </a:bodyPr>
          <a:lstStyle/>
          <a:p>
            <a:r>
              <a:rPr lang="en-US" sz="2800" b="0" i="0" dirty="0"/>
              <a:t>Integrated planning (57%)</a:t>
            </a:r>
          </a:p>
          <a:p>
            <a:r>
              <a:rPr lang="en-US" sz="2800" b="0" i="0" dirty="0"/>
              <a:t>Enrollment management (52%)</a:t>
            </a:r>
          </a:p>
          <a:p>
            <a:r>
              <a:rPr lang="en-US" sz="2800" b="0" i="0" dirty="0"/>
              <a:t>SLO and SAO assessment, reporting, improvement (37%)</a:t>
            </a:r>
          </a:p>
          <a:p>
            <a:r>
              <a:rPr lang="en-US" sz="2800" b="0" i="0" dirty="0"/>
              <a:t>Evidence-based decision making (33%)</a:t>
            </a:r>
          </a:p>
          <a:p>
            <a:r>
              <a:rPr lang="en-US" sz="2800" b="0" i="0" dirty="0"/>
              <a:t>Governance and communication (17%)</a:t>
            </a:r>
          </a:p>
          <a:p>
            <a:r>
              <a:rPr lang="en-US" sz="2800" b="0" i="0" dirty="0"/>
              <a:t>Technology infrastructure and tools (17%)</a:t>
            </a:r>
          </a:p>
          <a:p>
            <a:r>
              <a:rPr lang="en-US" sz="2800" b="0" i="0" dirty="0"/>
              <a:t>Delineation of function between college and district (9%)</a:t>
            </a:r>
          </a:p>
          <a:p>
            <a:r>
              <a:rPr lang="en-US" sz="2800" b="0" i="0" dirty="0"/>
              <a:t>Fiscal management and strategies (9</a:t>
            </a:r>
            <a:r>
              <a:rPr lang="en-US" sz="2800" b="0" i="0" dirty="0" smtClean="0"/>
              <a:t>%)</a:t>
            </a:r>
            <a:endParaRPr lang="en-US" sz="3600" b="0" i="0" dirty="0"/>
          </a:p>
        </p:txBody>
      </p:sp>
      <p:sp>
        <p:nvSpPr>
          <p:cNvPr id="3" name="Slide Number Placeholder 2"/>
          <p:cNvSpPr>
            <a:spLocks noGrp="1"/>
          </p:cNvSpPr>
          <p:nvPr>
            <p:ph type="sldNum" sz="quarter" idx="12"/>
          </p:nvPr>
        </p:nvSpPr>
        <p:spPr/>
        <p:txBody>
          <a:bodyPr/>
          <a:lstStyle/>
          <a:p>
            <a:fld id="{E5E507D8-6DC6-4D2C-8233-08C18F3EF4D6}" type="slidenum">
              <a:rPr lang="en-US" smtClean="0">
                <a:solidFill>
                  <a:prstClr val="black">
                    <a:tint val="75000"/>
                  </a:prstClr>
                </a:solidFill>
              </a:rPr>
              <a:pPr/>
              <a:t>17</a:t>
            </a:fld>
            <a:endParaRPr lang="en-US" dirty="0">
              <a:solidFill>
                <a:prstClr val="black">
                  <a:tint val="75000"/>
                </a:prstClr>
              </a:solidFill>
            </a:endParaRPr>
          </a:p>
        </p:txBody>
      </p:sp>
      <p:sp>
        <p:nvSpPr>
          <p:cNvPr id="9"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1538483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124200" y="2286000"/>
            <a:ext cx="6705600" cy="400110"/>
          </a:xfrm>
          <a:prstGeom prst="rect">
            <a:avLst/>
          </a:prstGeom>
          <a:noFill/>
        </p:spPr>
        <p:txBody>
          <a:bodyPr wrap="square" rtlCol="0">
            <a:spAutoFit/>
          </a:bodyPr>
          <a:lstStyle/>
          <a:p>
            <a:endParaRPr lang="en-US" sz="2000" dirty="0">
              <a:solidFill>
                <a:srgbClr val="09253F"/>
              </a:solidFill>
              <a:latin typeface="Optima"/>
              <a:cs typeface="Optima"/>
            </a:endParaRPr>
          </a:p>
        </p:txBody>
      </p:sp>
      <p:sp>
        <p:nvSpPr>
          <p:cNvPr id="4" name="Title 3"/>
          <p:cNvSpPr>
            <a:spLocks noGrp="1"/>
          </p:cNvSpPr>
          <p:nvPr>
            <p:ph type="title"/>
          </p:nvPr>
        </p:nvSpPr>
        <p:spPr>
          <a:xfrm>
            <a:off x="1058779" y="950912"/>
            <a:ext cx="10295021" cy="990600"/>
          </a:xfrm>
        </p:spPr>
        <p:txBody>
          <a:bodyPr>
            <a:noAutofit/>
          </a:bodyPr>
          <a:lstStyle/>
          <a:p>
            <a:r>
              <a:rPr lang="en-US" sz="4000" dirty="0"/>
              <a:t>PRT Seed Grants</a:t>
            </a:r>
          </a:p>
        </p:txBody>
      </p:sp>
      <p:sp>
        <p:nvSpPr>
          <p:cNvPr id="6" name="Content Placeholder 5"/>
          <p:cNvSpPr>
            <a:spLocks noGrp="1"/>
          </p:cNvSpPr>
          <p:nvPr>
            <p:ph idx="1"/>
          </p:nvPr>
        </p:nvSpPr>
        <p:spPr>
          <a:xfrm>
            <a:off x="1058779" y="2286001"/>
            <a:ext cx="10295021" cy="3230564"/>
          </a:xfrm>
        </p:spPr>
        <p:txBody>
          <a:bodyPr>
            <a:normAutofit/>
          </a:bodyPr>
          <a:lstStyle/>
          <a:p>
            <a:pPr>
              <a:lnSpc>
                <a:spcPct val="120000"/>
              </a:lnSpc>
              <a:spcBef>
                <a:spcPts val="0"/>
              </a:spcBef>
            </a:pPr>
            <a:r>
              <a:rPr lang="en-US" sz="2800" b="0" i="0" dirty="0"/>
              <a:t>Seed grants of up to $200,000 expedite implementation of Innovation and Effectiveness Plans</a:t>
            </a:r>
            <a:r>
              <a:rPr lang="en-US" sz="2800" b="0" i="0" dirty="0" smtClean="0"/>
              <a:t>.</a:t>
            </a:r>
          </a:p>
          <a:p>
            <a:pPr>
              <a:lnSpc>
                <a:spcPct val="120000"/>
              </a:lnSpc>
              <a:spcBef>
                <a:spcPts val="0"/>
              </a:spcBef>
            </a:pPr>
            <a:r>
              <a:rPr lang="en-US" sz="2800" b="0" i="0" dirty="0" smtClean="0"/>
              <a:t>Application </a:t>
            </a:r>
            <a:r>
              <a:rPr lang="en-US" sz="2800" b="0" i="0" dirty="0"/>
              <a:t>and monetary award generally follow 2nd PRT visit.</a:t>
            </a:r>
          </a:p>
          <a:p>
            <a:endParaRPr lang="en-US" b="0" i="0" dirty="0"/>
          </a:p>
        </p:txBody>
      </p:sp>
      <p:sp>
        <p:nvSpPr>
          <p:cNvPr id="3" name="Slide Number Placeholder 2"/>
          <p:cNvSpPr>
            <a:spLocks noGrp="1"/>
          </p:cNvSpPr>
          <p:nvPr>
            <p:ph type="sldNum" sz="quarter" idx="12"/>
          </p:nvPr>
        </p:nvSpPr>
        <p:spPr/>
        <p:txBody>
          <a:bodyPr/>
          <a:lstStyle/>
          <a:p>
            <a:fld id="{E5E507D8-6DC6-4D2C-8233-08C18F3EF4D6}" type="slidenum">
              <a:rPr lang="en-US" smtClean="0">
                <a:solidFill>
                  <a:prstClr val="black">
                    <a:tint val="75000"/>
                  </a:prstClr>
                </a:solidFill>
              </a:rPr>
              <a:pPr/>
              <a:t>18</a:t>
            </a:fld>
            <a:endParaRPr lang="en-US" dirty="0">
              <a:solidFill>
                <a:prstClr val="black">
                  <a:tint val="75000"/>
                </a:prstClr>
              </a:solidFill>
            </a:endParaRPr>
          </a:p>
        </p:txBody>
      </p:sp>
      <p:sp>
        <p:nvSpPr>
          <p:cNvPr id="9"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1582082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26695" y="1166593"/>
            <a:ext cx="10327105" cy="646331"/>
          </a:xfrm>
          <a:prstGeom prst="rect">
            <a:avLst/>
          </a:prstGeom>
          <a:noFill/>
        </p:spPr>
        <p:txBody>
          <a:bodyPr wrap="square" rtlCol="0">
            <a:spAutoFit/>
          </a:bodyPr>
          <a:lstStyle/>
          <a:p>
            <a:pPr algn="ctr"/>
            <a:r>
              <a:rPr lang="en-US" sz="3600" dirty="0">
                <a:solidFill>
                  <a:prstClr val="black"/>
                </a:solidFill>
              </a:rPr>
              <a:t>Status of PRT Program</a:t>
            </a:r>
          </a:p>
        </p:txBody>
      </p:sp>
      <p:sp>
        <p:nvSpPr>
          <p:cNvPr id="8" name="TextBox 7"/>
          <p:cNvSpPr txBox="1"/>
          <p:nvPr/>
        </p:nvSpPr>
        <p:spPr>
          <a:xfrm>
            <a:off x="3124200" y="2286000"/>
            <a:ext cx="6705600" cy="400110"/>
          </a:xfrm>
          <a:prstGeom prst="rect">
            <a:avLst/>
          </a:prstGeom>
          <a:noFill/>
        </p:spPr>
        <p:txBody>
          <a:bodyPr wrap="square" rtlCol="0">
            <a:spAutoFit/>
          </a:bodyPr>
          <a:lstStyle/>
          <a:p>
            <a:endParaRPr lang="en-US" sz="2000" dirty="0">
              <a:solidFill>
                <a:srgbClr val="09253F"/>
              </a:solidFill>
              <a:latin typeface="Optima"/>
              <a:cs typeface="Optima"/>
            </a:endParaRPr>
          </a:p>
        </p:txBody>
      </p:sp>
      <p:sp>
        <p:nvSpPr>
          <p:cNvPr id="7" name="Content Placeholder 2"/>
          <p:cNvSpPr>
            <a:spLocks noGrp="1"/>
          </p:cNvSpPr>
          <p:nvPr>
            <p:ph idx="1"/>
          </p:nvPr>
        </p:nvSpPr>
        <p:spPr>
          <a:xfrm>
            <a:off x="1026695" y="2286000"/>
            <a:ext cx="10327105" cy="3124200"/>
          </a:xfrm>
        </p:spPr>
        <p:txBody>
          <a:bodyPr>
            <a:noAutofit/>
          </a:bodyPr>
          <a:lstStyle/>
          <a:p>
            <a:pPr>
              <a:spcBef>
                <a:spcPts val="0"/>
              </a:spcBef>
            </a:pPr>
            <a:r>
              <a:rPr lang="en-US" sz="2800" b="0" i="0" dirty="0"/>
              <a:t>PRT visits began Spring 2015.</a:t>
            </a:r>
          </a:p>
          <a:p>
            <a:pPr>
              <a:spcBef>
                <a:spcPts val="0"/>
              </a:spcBef>
            </a:pPr>
            <a:r>
              <a:rPr lang="en-US" sz="2800" b="0" i="0" dirty="0"/>
              <a:t>58 institutions selected so far to receive PRT visits.</a:t>
            </a:r>
          </a:p>
          <a:p>
            <a:pPr>
              <a:spcBef>
                <a:spcPts val="0"/>
              </a:spcBef>
            </a:pPr>
            <a:r>
              <a:rPr lang="en-US" sz="2800" b="0" i="0" dirty="0"/>
              <a:t>Volunteer pool exceeds 360 subject matter experts—but we always need more to meet particular needs!</a:t>
            </a:r>
          </a:p>
          <a:p>
            <a:endParaRPr lang="en-US" sz="2800" b="0" i="0" dirty="0"/>
          </a:p>
        </p:txBody>
      </p:sp>
      <p:sp>
        <p:nvSpPr>
          <p:cNvPr id="3" name="Slide Number Placeholder 2"/>
          <p:cNvSpPr>
            <a:spLocks noGrp="1"/>
          </p:cNvSpPr>
          <p:nvPr>
            <p:ph type="sldNum" sz="quarter" idx="12"/>
          </p:nvPr>
        </p:nvSpPr>
        <p:spPr/>
        <p:txBody>
          <a:bodyPr/>
          <a:lstStyle/>
          <a:p>
            <a:fld id="{E5E507D8-6DC6-4D2C-8233-08C18F3EF4D6}" type="slidenum">
              <a:rPr lang="en-US" smtClean="0">
                <a:solidFill>
                  <a:prstClr val="black">
                    <a:tint val="75000"/>
                  </a:prstClr>
                </a:solidFill>
              </a:rPr>
              <a:pPr/>
              <a:t>19</a:t>
            </a:fld>
            <a:endParaRPr lang="en-US" dirty="0">
              <a:solidFill>
                <a:prstClr val="black">
                  <a:tint val="75000"/>
                </a:prstClr>
              </a:solidFill>
            </a:endParaRPr>
          </a:p>
        </p:txBody>
      </p:sp>
      <p:sp>
        <p:nvSpPr>
          <p:cNvPr id="9"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2072401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2550"/>
            <a:ext cx="10515600" cy="466727"/>
          </a:xfrm>
        </p:spPr>
        <p:txBody>
          <a:bodyPr>
            <a:normAutofit fontScale="90000"/>
          </a:bodyPr>
          <a:lstStyle/>
          <a:p>
            <a:pPr algn="ctr"/>
            <a:r>
              <a:rPr lang="en-US" dirty="0" smtClean="0"/>
              <a:t>Description</a:t>
            </a:r>
            <a:endParaRPr lang="en-US" dirty="0"/>
          </a:p>
        </p:txBody>
      </p:sp>
      <p:sp>
        <p:nvSpPr>
          <p:cNvPr id="3" name="Footer Placeholder 2"/>
          <p:cNvSpPr>
            <a:spLocks noGrp="1"/>
          </p:cNvSpPr>
          <p:nvPr>
            <p:ph type="ftr" sz="quarter" idx="11"/>
          </p:nvPr>
        </p:nvSpPr>
        <p:spPr/>
        <p:txBody>
          <a:bodyPr/>
          <a:lstStyle/>
          <a:p>
            <a:r>
              <a:rPr lang="en-US" dirty="0" smtClean="0"/>
              <a:t>ASCCC Plenary November 3-5, 2016, Costa Mesa,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2</a:t>
            </a:fld>
            <a:endParaRPr lang="en-US"/>
          </a:p>
        </p:txBody>
      </p:sp>
      <p:sp>
        <p:nvSpPr>
          <p:cNvPr id="5" name="Content Placeholder 4"/>
          <p:cNvSpPr>
            <a:spLocks noGrp="1"/>
          </p:cNvSpPr>
          <p:nvPr>
            <p:ph idx="1"/>
          </p:nvPr>
        </p:nvSpPr>
        <p:spPr>
          <a:xfrm>
            <a:off x="838200" y="2247899"/>
            <a:ext cx="10515600" cy="3929063"/>
          </a:xfrm>
        </p:spPr>
        <p:txBody>
          <a:bodyPr>
            <a:normAutofit fontScale="92500" lnSpcReduction="10000"/>
          </a:bodyPr>
          <a:lstStyle/>
          <a:p>
            <a:r>
              <a:rPr lang="en-US" b="0" i="0" dirty="0"/>
              <a:t>The alphabet soup of initiatives can be a word jumble to unravel and more and more colleges are finding that their efforts on one initiative compete or overlap with other initiatives. Not only is this frustrating for the organization, but colleges are missing valuable opportunities to pool resources to achieve long-term goals. In this breakout, we’ll discuss approaches for organizing your “initiative framework” to make sure the silo walls come down. We will look at strategies for increasing collaboration among faculty and staff working on the different initiatives and discuss similarities in the initiatives that can lead to leveraging of resources.</a:t>
            </a:r>
          </a:p>
          <a:p>
            <a:endParaRPr lang="en-US" b="0" i="0" dirty="0"/>
          </a:p>
          <a:p>
            <a:r>
              <a:rPr lang="en-US" b="0" i="0" dirty="0"/>
              <a:t>Outcome: Participants will discuss ways to organize their efforts to maximize funds colleges are receiving through a variety of statewide initiatives and grants.</a:t>
            </a:r>
          </a:p>
        </p:txBody>
      </p:sp>
    </p:spTree>
    <p:extLst>
      <p:ext uri="{BB962C8B-B14F-4D97-AF65-F5344CB8AC3E}">
        <p14:creationId xmlns:p14="http://schemas.microsoft.com/office/powerpoint/2010/main" val="2284773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7137"/>
            <a:ext cx="10515600" cy="914401"/>
          </a:xfrm>
        </p:spPr>
        <p:txBody>
          <a:bodyPr>
            <a:normAutofit/>
          </a:bodyPr>
          <a:lstStyle/>
          <a:p>
            <a:r>
              <a:rPr lang="en-US" sz="4000" dirty="0"/>
              <a:t>The CCCCO Requests a PRT</a:t>
            </a:r>
          </a:p>
        </p:txBody>
      </p:sp>
      <p:sp>
        <p:nvSpPr>
          <p:cNvPr id="3" name="Content Placeholder 2"/>
          <p:cNvSpPr>
            <a:spLocks noGrp="1"/>
          </p:cNvSpPr>
          <p:nvPr>
            <p:ph idx="1"/>
          </p:nvPr>
        </p:nvSpPr>
        <p:spPr>
          <a:xfrm>
            <a:off x="838200" y="1951538"/>
            <a:ext cx="10515600" cy="4174626"/>
          </a:xfrm>
        </p:spPr>
        <p:txBody>
          <a:bodyPr>
            <a:noAutofit/>
          </a:bodyPr>
          <a:lstStyle/>
          <a:p>
            <a:r>
              <a:rPr lang="en-US" sz="2800" dirty="0" smtClean="0"/>
              <a:t>State Chancellor submitted </a:t>
            </a:r>
            <a:r>
              <a:rPr lang="en-US" sz="2800" dirty="0"/>
              <a:t>Letter of Interest to Santa Clarita CCD in January 2016.</a:t>
            </a:r>
          </a:p>
          <a:p>
            <a:pPr lvl="1"/>
            <a:r>
              <a:rPr lang="en-US" sz="2800" dirty="0" smtClean="0"/>
              <a:t>Requested </a:t>
            </a:r>
            <a:r>
              <a:rPr lang="en-US" sz="2800" dirty="0"/>
              <a:t>a PRT to review and assess CCCCO integration and alignment of Student Success and Support Program (SSSP), Student Equity Program (SEP), and Basic Skills Initiative (BSI</a:t>
            </a:r>
            <a:r>
              <a:rPr lang="en-US" sz="2800" dirty="0" smtClean="0"/>
              <a:t>).</a:t>
            </a:r>
          </a:p>
          <a:p>
            <a:pPr lvl="1"/>
            <a:r>
              <a:rPr lang="en-US" sz="2800" dirty="0" smtClean="0"/>
              <a:t>Focus on developing a more integrated program design to support more effective and efficient program implementation at the state and local levels.</a:t>
            </a:r>
            <a:endParaRPr lang="en-US" sz="2800" dirty="0"/>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20</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810521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7137"/>
            <a:ext cx="10515600" cy="914401"/>
          </a:xfrm>
        </p:spPr>
        <p:txBody>
          <a:bodyPr>
            <a:normAutofit/>
          </a:bodyPr>
          <a:lstStyle/>
          <a:p>
            <a:r>
              <a:rPr lang="en-US" sz="4000" dirty="0"/>
              <a:t>The CCCCO Requests a </a:t>
            </a:r>
            <a:r>
              <a:rPr lang="en-US" sz="4000" dirty="0" smtClean="0"/>
              <a:t>PRT (Cont’d)</a:t>
            </a:r>
            <a:endParaRPr lang="en-US" sz="4000" dirty="0"/>
          </a:p>
        </p:txBody>
      </p:sp>
      <p:sp>
        <p:nvSpPr>
          <p:cNvPr id="3" name="Content Placeholder 2"/>
          <p:cNvSpPr>
            <a:spLocks noGrp="1"/>
          </p:cNvSpPr>
          <p:nvPr>
            <p:ph idx="1"/>
          </p:nvPr>
        </p:nvSpPr>
        <p:spPr>
          <a:xfrm>
            <a:off x="838200" y="1951538"/>
            <a:ext cx="10515600" cy="4174626"/>
          </a:xfrm>
        </p:spPr>
        <p:txBody>
          <a:bodyPr>
            <a:noAutofit/>
          </a:bodyPr>
          <a:lstStyle/>
          <a:p>
            <a:pPr lvl="1"/>
            <a:r>
              <a:rPr lang="en-US" sz="2800" dirty="0" smtClean="0"/>
              <a:t>Anticipates </a:t>
            </a:r>
            <a:r>
              <a:rPr lang="en-US" sz="2800" dirty="0"/>
              <a:t>that PRT may recommend changes to CCCCO </a:t>
            </a:r>
            <a:r>
              <a:rPr lang="en-US" sz="2800" dirty="0" smtClean="0"/>
              <a:t>policy, regulation, </a:t>
            </a:r>
            <a:r>
              <a:rPr lang="en-US" sz="2800" dirty="0"/>
              <a:t>and state law</a:t>
            </a:r>
            <a:r>
              <a:rPr lang="en-US" sz="2800" dirty="0" smtClean="0"/>
              <a:t>.</a:t>
            </a:r>
          </a:p>
          <a:p>
            <a:pPr marL="457200" lvl="1" indent="0">
              <a:buNone/>
            </a:pPr>
            <a:endParaRPr lang="en-US" sz="2800" dirty="0"/>
          </a:p>
          <a:p>
            <a:pPr lvl="1"/>
            <a:r>
              <a:rPr lang="en-US" sz="2800" dirty="0"/>
              <a:t>Suspends requirement for colleges to submit </a:t>
            </a:r>
            <a:br>
              <a:rPr lang="en-US" sz="2800" dirty="0"/>
            </a:br>
            <a:r>
              <a:rPr lang="en-US" sz="2800" dirty="0"/>
              <a:t>2016-17 Action and Expenditure Plans for SSSP, SEP, and BSI to facilitate integration of three programs.</a:t>
            </a:r>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21</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461187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Objectives</a:t>
            </a:r>
            <a:endParaRPr lang="en-US" dirty="0"/>
          </a:p>
        </p:txBody>
      </p:sp>
      <p:sp>
        <p:nvSpPr>
          <p:cNvPr id="3" name="Content Placeholder 2"/>
          <p:cNvSpPr>
            <a:spLocks noGrp="1"/>
          </p:cNvSpPr>
          <p:nvPr>
            <p:ph idx="1"/>
          </p:nvPr>
        </p:nvSpPr>
        <p:spPr>
          <a:xfrm>
            <a:off x="609600" y="2117558"/>
            <a:ext cx="10744200" cy="4008606"/>
          </a:xfrm>
        </p:spPr>
        <p:txBody>
          <a:bodyPr>
            <a:normAutofit/>
          </a:bodyPr>
          <a:lstStyle/>
          <a:p>
            <a:r>
              <a:rPr lang="en-US" sz="2800" b="0" i="0" dirty="0"/>
              <a:t>Integrate planning processes for SSSP, SEP, and BSI</a:t>
            </a:r>
            <a:r>
              <a:rPr lang="en-US" sz="2800" b="0" i="0" dirty="0" smtClean="0"/>
              <a:t>.</a:t>
            </a:r>
            <a:endParaRPr lang="en-US" sz="2800" b="0" i="0" dirty="0"/>
          </a:p>
          <a:p>
            <a:r>
              <a:rPr lang="en-US" sz="2800" b="0" i="0" dirty="0"/>
              <a:t>Align reporting requirements, activities, and </a:t>
            </a:r>
            <a:r>
              <a:rPr lang="en-US" sz="2800" b="0" i="0" dirty="0" smtClean="0"/>
              <a:t>goals.</a:t>
            </a:r>
            <a:endParaRPr lang="en-US" sz="2800" b="0" i="0" dirty="0"/>
          </a:p>
          <a:p>
            <a:r>
              <a:rPr lang="en-US" sz="2800" b="0" i="0" dirty="0"/>
              <a:t>Develop expenditure rubric that indicates allowable uses of funds.</a:t>
            </a:r>
          </a:p>
          <a:p>
            <a:r>
              <a:rPr lang="en-US" sz="2800" b="0" i="0" dirty="0"/>
              <a:t>Coordinate ongoing communication to CCC system related to workshops and </a:t>
            </a:r>
            <a:r>
              <a:rPr lang="en-US" sz="2800" b="0" i="0" dirty="0" smtClean="0"/>
              <a:t>trainings to support program integration.</a:t>
            </a:r>
          </a:p>
          <a:p>
            <a:endParaRPr lang="en-US" sz="2800" b="0" i="0" dirty="0"/>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22</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941875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7171"/>
            <a:ext cx="10515600" cy="914401"/>
          </a:xfrm>
        </p:spPr>
        <p:txBody>
          <a:bodyPr>
            <a:normAutofit/>
          </a:bodyPr>
          <a:lstStyle/>
          <a:p>
            <a:r>
              <a:rPr lang="en-US" sz="4000" dirty="0"/>
              <a:t>Phase 1 Objectives (Cont’d)</a:t>
            </a:r>
          </a:p>
        </p:txBody>
      </p:sp>
      <p:sp>
        <p:nvSpPr>
          <p:cNvPr id="3" name="Content Placeholder 2"/>
          <p:cNvSpPr>
            <a:spLocks noGrp="1"/>
          </p:cNvSpPr>
          <p:nvPr>
            <p:ph idx="1"/>
          </p:nvPr>
        </p:nvSpPr>
        <p:spPr>
          <a:xfrm>
            <a:off x="838200" y="2245895"/>
            <a:ext cx="10515600" cy="3931068"/>
          </a:xfrm>
        </p:spPr>
        <p:txBody>
          <a:bodyPr>
            <a:normAutofit/>
          </a:bodyPr>
          <a:lstStyle/>
          <a:p>
            <a:r>
              <a:rPr lang="en-US" sz="2800" b="0" i="0" dirty="0" smtClean="0"/>
              <a:t>Review and update CCCCO organization structure.</a:t>
            </a:r>
          </a:p>
          <a:p>
            <a:r>
              <a:rPr lang="en-US" sz="2800" b="0" i="0" dirty="0" smtClean="0"/>
              <a:t>Provide expanded PD to CCCCO staff to build policy expertise and teach appreciative inquiry.</a:t>
            </a:r>
          </a:p>
          <a:p>
            <a:r>
              <a:rPr lang="en-US" sz="2800" b="0" i="0" dirty="0" smtClean="0"/>
              <a:t>Create a culture that fosters policy and program integration.</a:t>
            </a:r>
          </a:p>
          <a:p>
            <a:r>
              <a:rPr lang="en-US" sz="2800" b="0" i="0" dirty="0" smtClean="0"/>
              <a:t>Shift focus toward identifying and disseminating effective practices.</a:t>
            </a:r>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23</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1005095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81339"/>
            <a:ext cx="10515600" cy="914401"/>
          </a:xfrm>
        </p:spPr>
        <p:txBody>
          <a:bodyPr/>
          <a:lstStyle/>
          <a:p>
            <a:r>
              <a:rPr lang="en-US" dirty="0" smtClean="0"/>
              <a:t>Phase 2 Objectives</a:t>
            </a:r>
            <a:endParaRPr lang="en-US" dirty="0"/>
          </a:p>
        </p:txBody>
      </p:sp>
      <p:sp>
        <p:nvSpPr>
          <p:cNvPr id="3" name="Content Placeholder 2"/>
          <p:cNvSpPr>
            <a:spLocks noGrp="1"/>
          </p:cNvSpPr>
          <p:nvPr>
            <p:ph idx="1"/>
          </p:nvPr>
        </p:nvSpPr>
        <p:spPr>
          <a:xfrm>
            <a:off x="838200" y="2342147"/>
            <a:ext cx="10515600" cy="3784017"/>
          </a:xfrm>
        </p:spPr>
        <p:txBody>
          <a:bodyPr>
            <a:normAutofit/>
          </a:bodyPr>
          <a:lstStyle/>
          <a:p>
            <a:r>
              <a:rPr lang="en-US" sz="2800" b="0" i="0" dirty="0" smtClean="0"/>
              <a:t>Align and enhance reporting capabilities and metrics with state and ACCJC.</a:t>
            </a:r>
          </a:p>
          <a:p>
            <a:r>
              <a:rPr lang="en-US" sz="2800" b="0" i="0" dirty="0" smtClean="0"/>
              <a:t>Review MIS metrics, Scorecard metrics.</a:t>
            </a:r>
          </a:p>
          <a:p>
            <a:r>
              <a:rPr lang="en-US" sz="2800" b="0" i="0" dirty="0" smtClean="0"/>
              <a:t>Simplify data reporting.</a:t>
            </a:r>
          </a:p>
          <a:p>
            <a:r>
              <a:rPr lang="en-US" sz="2800" b="0" i="0" dirty="0" smtClean="0"/>
              <a:t>Develop data tools based on information already reported by colleges and districts.</a:t>
            </a:r>
          </a:p>
          <a:p>
            <a:r>
              <a:rPr lang="en-US" sz="2800" b="0" i="0" dirty="0" smtClean="0"/>
              <a:t>Train college personnel in use of new data tools.</a:t>
            </a:r>
            <a:endParaRPr lang="en-US" sz="2800" b="0" i="0" dirty="0"/>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24</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541533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3179"/>
            <a:ext cx="10515600" cy="914401"/>
          </a:xfrm>
        </p:spPr>
        <p:txBody>
          <a:bodyPr/>
          <a:lstStyle/>
          <a:p>
            <a:r>
              <a:rPr lang="en-US" dirty="0" smtClean="0"/>
              <a:t>Phase 3 Objectives</a:t>
            </a:r>
            <a:endParaRPr lang="en-US" dirty="0"/>
          </a:p>
        </p:txBody>
      </p:sp>
      <p:sp>
        <p:nvSpPr>
          <p:cNvPr id="3" name="Content Placeholder 2"/>
          <p:cNvSpPr>
            <a:spLocks noGrp="1"/>
          </p:cNvSpPr>
          <p:nvPr>
            <p:ph idx="1"/>
          </p:nvPr>
        </p:nvSpPr>
        <p:spPr>
          <a:xfrm>
            <a:off x="838200" y="2197768"/>
            <a:ext cx="10515600" cy="3928396"/>
          </a:xfrm>
        </p:spPr>
        <p:txBody>
          <a:bodyPr>
            <a:normAutofit/>
          </a:bodyPr>
          <a:lstStyle/>
          <a:p>
            <a:r>
              <a:rPr lang="en-US" sz="2800" dirty="0"/>
              <a:t>Build/develop Communities of Practice (COPs)</a:t>
            </a:r>
          </a:p>
          <a:p>
            <a:pPr lvl="1"/>
            <a:r>
              <a:rPr lang="en-US" sz="2800" dirty="0"/>
              <a:t>Develop a SSSP/SEP/BSI COP.</a:t>
            </a:r>
          </a:p>
          <a:p>
            <a:pPr lvl="1"/>
            <a:r>
              <a:rPr lang="en-US" sz="2800" dirty="0"/>
              <a:t>Consider a regional structure for COPs to ease logistical challenges and build local partnerships.</a:t>
            </a:r>
          </a:p>
          <a:p>
            <a:pPr lvl="1"/>
            <a:r>
              <a:rPr lang="en-US" sz="2800" dirty="0"/>
              <a:t>Develop a COP at the CCCCO that works across divisions focused on SSSP/SEP/BSI integration and breaking down of silos.</a:t>
            </a:r>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25</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5138048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838200" y="2261937"/>
            <a:ext cx="10515600" cy="3864227"/>
          </a:xfrm>
        </p:spPr>
        <p:txBody>
          <a:bodyPr>
            <a:normAutofit/>
          </a:bodyPr>
          <a:lstStyle/>
          <a:p>
            <a:r>
              <a:rPr lang="en-US" sz="2800" b="0" i="0" dirty="0"/>
              <a:t>CCCCO in process of securing dedicated staffing to lead integration efforts.</a:t>
            </a:r>
          </a:p>
          <a:p>
            <a:r>
              <a:rPr lang="en-US" sz="2800" b="0" i="0" dirty="0"/>
              <a:t>CCCCO </a:t>
            </a:r>
            <a:r>
              <a:rPr lang="en-US" sz="2800" b="0" i="0" dirty="0" smtClean="0"/>
              <a:t>committed </a:t>
            </a:r>
            <a:r>
              <a:rPr lang="en-US" sz="2800" b="0" i="0" dirty="0"/>
              <a:t>to achieving improved program model that streamlines administrative workload, aligns program objectives, and provides colleges with increased flexibility in order to promote efficient and effective planning and operation.</a:t>
            </a:r>
          </a:p>
          <a:p>
            <a:r>
              <a:rPr lang="en-US" sz="2800" b="0" i="0" dirty="0"/>
              <a:t>CCCCO will issue updated program requirements and guidelines in February 2017.</a:t>
            </a:r>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26</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486100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90863" y="1217500"/>
            <a:ext cx="10379242" cy="707886"/>
          </a:xfrm>
          <a:prstGeom prst="rect">
            <a:avLst/>
          </a:prstGeom>
          <a:noFill/>
        </p:spPr>
        <p:txBody>
          <a:bodyPr wrap="square" rtlCol="0">
            <a:spAutoFit/>
          </a:bodyPr>
          <a:lstStyle/>
          <a:p>
            <a:pPr algn="ctr"/>
            <a:r>
              <a:rPr lang="en-US" sz="4000" dirty="0"/>
              <a:t>Contact Information</a:t>
            </a:r>
            <a:endParaRPr lang="en-US" sz="4000" dirty="0">
              <a:solidFill>
                <a:srgbClr val="09253F"/>
              </a:solidFill>
              <a:latin typeface="Rockwell"/>
              <a:cs typeface="Rockwell"/>
            </a:endParaRPr>
          </a:p>
        </p:txBody>
      </p:sp>
      <p:sp>
        <p:nvSpPr>
          <p:cNvPr id="8" name="TextBox 7"/>
          <p:cNvSpPr txBox="1"/>
          <p:nvPr/>
        </p:nvSpPr>
        <p:spPr>
          <a:xfrm>
            <a:off x="3124200" y="2286000"/>
            <a:ext cx="6705600" cy="400110"/>
          </a:xfrm>
          <a:prstGeom prst="rect">
            <a:avLst/>
          </a:prstGeom>
          <a:noFill/>
        </p:spPr>
        <p:txBody>
          <a:bodyPr wrap="square" rtlCol="0">
            <a:spAutoFit/>
          </a:bodyPr>
          <a:lstStyle/>
          <a:p>
            <a:endParaRPr lang="en-US" sz="2000" dirty="0">
              <a:solidFill>
                <a:srgbClr val="09253F"/>
              </a:solidFill>
              <a:latin typeface="Optima"/>
              <a:cs typeface="Optima"/>
            </a:endParaRPr>
          </a:p>
        </p:txBody>
      </p:sp>
      <p:sp>
        <p:nvSpPr>
          <p:cNvPr id="7" name="Content Placeholder 2"/>
          <p:cNvSpPr>
            <a:spLocks noGrp="1"/>
          </p:cNvSpPr>
          <p:nvPr>
            <p:ph idx="1"/>
          </p:nvPr>
        </p:nvSpPr>
        <p:spPr>
          <a:xfrm>
            <a:off x="1090863" y="2286000"/>
            <a:ext cx="10379242" cy="3581401"/>
          </a:xfrm>
        </p:spPr>
        <p:txBody>
          <a:bodyPr>
            <a:normAutofit/>
          </a:bodyPr>
          <a:lstStyle/>
          <a:p>
            <a:r>
              <a:rPr lang="en-US" dirty="0" smtClean="0"/>
              <a:t>Randy Beach, </a:t>
            </a:r>
            <a:r>
              <a:rPr lang="en-US" dirty="0" smtClean="0">
                <a:hlinkClick r:id="rId2"/>
              </a:rPr>
              <a:t>rbeach@swccd.edu</a:t>
            </a:r>
            <a:endParaRPr lang="en-US" dirty="0" smtClean="0"/>
          </a:p>
          <a:p>
            <a:r>
              <a:rPr lang="en-US" dirty="0" smtClean="0"/>
              <a:t>Erik Skinner, </a:t>
            </a:r>
            <a:r>
              <a:rPr lang="en-US" dirty="0" smtClean="0">
                <a:hlinkClick r:id="rId3"/>
              </a:rPr>
              <a:t>skinner@CCCCO.edu</a:t>
            </a:r>
            <a:r>
              <a:rPr lang="en-US" dirty="0" smtClean="0"/>
              <a:t> </a:t>
            </a:r>
          </a:p>
          <a:p>
            <a:r>
              <a:rPr lang="en-US" dirty="0" smtClean="0"/>
              <a:t>Theresa </a:t>
            </a:r>
            <a:r>
              <a:rPr lang="en-US" dirty="0"/>
              <a:t>Tena, </a:t>
            </a:r>
            <a:r>
              <a:rPr lang="en-US" dirty="0" smtClean="0">
                <a:hlinkClick r:id="rId4"/>
              </a:rPr>
              <a:t>ttena@CCCCO.edu</a:t>
            </a:r>
            <a:endParaRPr lang="en-US" dirty="0"/>
          </a:p>
          <a:p>
            <a:r>
              <a:rPr lang="en-US" dirty="0"/>
              <a:t>Pam Walker, </a:t>
            </a:r>
            <a:r>
              <a:rPr lang="en-US" dirty="0" smtClean="0">
                <a:hlinkClick r:id="rId5"/>
              </a:rPr>
              <a:t>pwalker@CCCCO.edu</a:t>
            </a:r>
            <a:r>
              <a:rPr lang="en-US" dirty="0" smtClean="0"/>
              <a:t> </a:t>
            </a:r>
            <a:endParaRPr lang="en-US" dirty="0"/>
          </a:p>
        </p:txBody>
      </p:sp>
      <p:sp>
        <p:nvSpPr>
          <p:cNvPr id="3" name="Slide Number Placeholder 2"/>
          <p:cNvSpPr>
            <a:spLocks noGrp="1"/>
          </p:cNvSpPr>
          <p:nvPr>
            <p:ph type="sldNum" sz="quarter" idx="12"/>
          </p:nvPr>
        </p:nvSpPr>
        <p:spPr/>
        <p:txBody>
          <a:bodyPr/>
          <a:lstStyle/>
          <a:p>
            <a:fld id="{E5E507D8-6DC6-4D2C-8233-08C18F3EF4D6}" type="slidenum">
              <a:rPr lang="en-US" smtClean="0">
                <a:solidFill>
                  <a:prstClr val="black">
                    <a:tint val="75000"/>
                  </a:prstClr>
                </a:solidFill>
              </a:rPr>
              <a:pPr/>
              <a:t>27</a:t>
            </a:fld>
            <a:endParaRPr lang="en-US" dirty="0">
              <a:solidFill>
                <a:prstClr val="black">
                  <a:tint val="75000"/>
                </a:prstClr>
              </a:solidFill>
            </a:endParaRPr>
          </a:p>
        </p:txBody>
      </p:sp>
      <p:sp>
        <p:nvSpPr>
          <p:cNvPr id="9"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862486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smtClean="0"/>
              <a:t>“</a:t>
            </a:r>
            <a:endParaRPr lang="en-US" dirty="0"/>
          </a:p>
        </p:txBody>
      </p:sp>
      <p:sp>
        <p:nvSpPr>
          <p:cNvPr id="9" name="Slide Number Placeholder 8"/>
          <p:cNvSpPr>
            <a:spLocks noGrp="1"/>
          </p:cNvSpPr>
          <p:nvPr>
            <p:ph type="sldNum" sz="quarter" idx="12"/>
          </p:nvPr>
        </p:nvSpPr>
        <p:spPr/>
        <p:txBody>
          <a:bodyPr/>
          <a:lstStyle/>
          <a:p>
            <a:fld id="{F01EB0EE-5C55-4A20-9AF4-1E061F85A2B6}" type="slidenum">
              <a:rPr lang="en-US" smtClean="0"/>
              <a:t>28</a:t>
            </a:fld>
            <a:endParaRPr lang="en-US"/>
          </a:p>
        </p:txBody>
      </p:sp>
      <p:sp>
        <p:nvSpPr>
          <p:cNvPr id="11" name="Text Placeholder 2"/>
          <p:cNvSpPr txBox="1">
            <a:spLocks/>
          </p:cNvSpPr>
          <p:nvPr/>
        </p:nvSpPr>
        <p:spPr>
          <a:xfrm>
            <a:off x="838200" y="4386265"/>
            <a:ext cx="10515600" cy="15001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cap="all" dirty="0" smtClean="0"/>
              <a:t>Questions? </a:t>
            </a:r>
            <a:endParaRPr lang="en-US" cap="all" dirty="0"/>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2897243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8750"/>
            <a:ext cx="10515600" cy="390527"/>
          </a:xfrm>
        </p:spPr>
        <p:txBody>
          <a:bodyPr>
            <a:normAutofit fontScale="90000"/>
          </a:bodyPr>
          <a:lstStyle/>
          <a:p>
            <a:pPr algn="ctr"/>
            <a:r>
              <a:rPr lang="en-US" dirty="0" smtClean="0"/>
              <a:t>What’s All the Fuss? </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3</a:t>
            </a:fld>
            <a:endParaRPr lang="en-US"/>
          </a:p>
        </p:txBody>
      </p:sp>
      <p:sp>
        <p:nvSpPr>
          <p:cNvPr id="5" name="Content Placeholder 4"/>
          <p:cNvSpPr>
            <a:spLocks noGrp="1"/>
          </p:cNvSpPr>
          <p:nvPr>
            <p:ph idx="1"/>
          </p:nvPr>
        </p:nvSpPr>
        <p:spPr>
          <a:xfrm>
            <a:off x="838200" y="2362199"/>
            <a:ext cx="10515600" cy="3814763"/>
          </a:xfrm>
        </p:spPr>
        <p:txBody>
          <a:bodyPr>
            <a:normAutofit/>
          </a:bodyPr>
          <a:lstStyle/>
          <a:p>
            <a:r>
              <a:rPr lang="en-US" sz="2800" b="0" i="0" dirty="0"/>
              <a:t>Multiple initiatives calling on colleges to plan and implement</a:t>
            </a:r>
          </a:p>
          <a:p>
            <a:r>
              <a:rPr lang="en-US" sz="2800" b="0" i="0" dirty="0"/>
              <a:t>Initiatives touching on all corners of a college</a:t>
            </a:r>
          </a:p>
          <a:p>
            <a:r>
              <a:rPr lang="en-US" sz="2800" b="0" i="0" dirty="0"/>
              <a:t>Across disciplines (Strong Workforce, BSI, </a:t>
            </a:r>
            <a:r>
              <a:rPr lang="en-US" sz="2800" b="0" i="0" dirty="0" smtClean="0"/>
              <a:t>OER, AEBG)</a:t>
            </a:r>
            <a:endParaRPr lang="en-US" sz="2800" b="0" i="0" dirty="0"/>
          </a:p>
          <a:p>
            <a:r>
              <a:rPr lang="en-US" sz="2800" b="0" i="0" dirty="0"/>
              <a:t>Technology (OEI, </a:t>
            </a:r>
            <a:r>
              <a:rPr lang="en-US" sz="2800" b="0" i="0" dirty="0" smtClean="0"/>
              <a:t>CAI, EPI)</a:t>
            </a:r>
            <a:endParaRPr lang="en-US" sz="2800" b="0" i="0" dirty="0"/>
          </a:p>
          <a:p>
            <a:r>
              <a:rPr lang="en-US" sz="2800" b="0" i="0" dirty="0"/>
              <a:t>Student Services (SSSP, Student Equity)</a:t>
            </a:r>
          </a:p>
          <a:p>
            <a:r>
              <a:rPr lang="en-US" sz="2800" b="0" i="0" dirty="0"/>
              <a:t>How do you begin to make sense of it all?</a:t>
            </a:r>
          </a:p>
          <a:p>
            <a:r>
              <a:rPr lang="en-US" sz="2800" b="0" i="0" dirty="0"/>
              <a:t>How do we make it work </a:t>
            </a:r>
            <a:r>
              <a:rPr lang="en-US" sz="2800" b="0" i="0" dirty="0" smtClean="0"/>
              <a:t>together? </a:t>
            </a:r>
            <a:endParaRPr lang="en-US" sz="2800" b="0" i="0" dirty="0"/>
          </a:p>
          <a:p>
            <a:endParaRPr lang="en-US" b="0" i="0" dirty="0"/>
          </a:p>
        </p:txBody>
      </p:sp>
      <p:sp>
        <p:nvSpPr>
          <p:cNvPr id="7"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772841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508"/>
            <a:ext cx="10515600" cy="914401"/>
          </a:xfrm>
        </p:spPr>
        <p:txBody>
          <a:bodyPr>
            <a:normAutofit/>
          </a:bodyPr>
          <a:lstStyle/>
          <a:p>
            <a:r>
              <a:rPr lang="en-US" sz="4000" dirty="0"/>
              <a:t>What is Integrated Planning? </a:t>
            </a:r>
          </a:p>
        </p:txBody>
      </p:sp>
      <p:sp>
        <p:nvSpPr>
          <p:cNvPr id="3" name="Content Placeholder 2"/>
          <p:cNvSpPr>
            <a:spLocks noGrp="1"/>
          </p:cNvSpPr>
          <p:nvPr>
            <p:ph idx="1"/>
          </p:nvPr>
        </p:nvSpPr>
        <p:spPr>
          <a:xfrm>
            <a:off x="838200" y="2400299"/>
            <a:ext cx="10515600" cy="3776663"/>
          </a:xfrm>
        </p:spPr>
        <p:txBody>
          <a:bodyPr/>
          <a:lstStyle/>
          <a:p>
            <a:r>
              <a:rPr lang="en-US" sz="2800" b="0" i="0" dirty="0"/>
              <a:t>Planning across a complex, multi-component organization </a:t>
            </a:r>
          </a:p>
          <a:p>
            <a:r>
              <a:rPr lang="en-US" sz="2800" b="0" i="0" dirty="0"/>
              <a:t>Coordinated &amp; intentionally interdependent within the </a:t>
            </a:r>
            <a:r>
              <a:rPr lang="en-US" sz="2800" b="0" i="0" dirty="0" smtClean="0"/>
              <a:t>organization</a:t>
            </a:r>
            <a:endParaRPr lang="en-US" sz="2800" b="0" i="0" dirty="0"/>
          </a:p>
          <a:p>
            <a:r>
              <a:rPr lang="en-US" sz="2800" b="0" i="0" dirty="0"/>
              <a:t>Focused on the goal of student success; all plans continuously strive to meet this </a:t>
            </a:r>
            <a:r>
              <a:rPr lang="en-US" sz="2800" b="0" i="0" dirty="0" smtClean="0"/>
              <a:t>goal</a:t>
            </a:r>
          </a:p>
          <a:p>
            <a:endParaRPr lang="en-US" sz="2800" b="0" i="0" dirty="0"/>
          </a:p>
          <a:p>
            <a:pPr marL="0" indent="0">
              <a:buNone/>
            </a:pPr>
            <a:endParaRPr lang="en-US" b="0" i="0" dirty="0"/>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4</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2044476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4926"/>
            <a:ext cx="10515600" cy="914401"/>
          </a:xfrm>
        </p:spPr>
        <p:txBody>
          <a:bodyPr>
            <a:normAutofit/>
          </a:bodyPr>
          <a:lstStyle/>
          <a:p>
            <a:r>
              <a:rPr lang="en-US" dirty="0" smtClean="0"/>
              <a:t>Integration is Good Practice</a:t>
            </a:r>
            <a:endParaRPr lang="en-US" dirty="0"/>
          </a:p>
        </p:txBody>
      </p:sp>
      <p:sp>
        <p:nvSpPr>
          <p:cNvPr id="3" name="Content Placeholder 2"/>
          <p:cNvSpPr>
            <a:spLocks noGrp="1"/>
          </p:cNvSpPr>
          <p:nvPr>
            <p:ph idx="1"/>
          </p:nvPr>
        </p:nvSpPr>
        <p:spPr>
          <a:xfrm>
            <a:off x="838200" y="2362200"/>
            <a:ext cx="10515600" cy="3725245"/>
          </a:xfrm>
        </p:spPr>
        <p:txBody>
          <a:bodyPr>
            <a:normAutofit/>
          </a:bodyPr>
          <a:lstStyle/>
          <a:p>
            <a:pPr marL="228600" lvl="1" fontAlgn="base">
              <a:lnSpc>
                <a:spcPct val="100000"/>
              </a:lnSpc>
              <a:spcBef>
                <a:spcPts val="1000"/>
              </a:spcBef>
            </a:pPr>
            <a:r>
              <a:rPr lang="en-US" sz="2800" dirty="0"/>
              <a:t>Creates ownership/avoids </a:t>
            </a:r>
            <a:r>
              <a:rPr lang="en-US" sz="2800" dirty="0" smtClean="0"/>
              <a:t>silos</a:t>
            </a:r>
            <a:endParaRPr lang="en-US" sz="2800" dirty="0"/>
          </a:p>
          <a:p>
            <a:pPr marL="228600" lvl="1" fontAlgn="base">
              <a:lnSpc>
                <a:spcPct val="100000"/>
              </a:lnSpc>
              <a:spcBef>
                <a:spcPts val="1000"/>
              </a:spcBef>
            </a:pPr>
            <a:r>
              <a:rPr lang="en-US" sz="2800" dirty="0"/>
              <a:t>Avoids “initiative fatigue</a:t>
            </a:r>
            <a:r>
              <a:rPr lang="en-US" sz="2800" dirty="0" smtClean="0"/>
              <a:t>”</a:t>
            </a:r>
            <a:endParaRPr lang="en-US" sz="2800" dirty="0"/>
          </a:p>
          <a:p>
            <a:pPr marL="228600" lvl="1" fontAlgn="base">
              <a:lnSpc>
                <a:spcPct val="100000"/>
              </a:lnSpc>
              <a:spcBef>
                <a:spcPts val="1000"/>
              </a:spcBef>
            </a:pPr>
            <a:r>
              <a:rPr lang="en-US" sz="2800" dirty="0"/>
              <a:t>Avoids “mission drift</a:t>
            </a:r>
            <a:r>
              <a:rPr lang="en-US" sz="2800" dirty="0" smtClean="0"/>
              <a:t>”</a:t>
            </a:r>
            <a:endParaRPr lang="en-US" sz="2800" dirty="0"/>
          </a:p>
          <a:p>
            <a:pPr marL="228600" lvl="1" fontAlgn="base">
              <a:lnSpc>
                <a:spcPct val="100000"/>
              </a:lnSpc>
              <a:spcBef>
                <a:spcPts val="1000"/>
              </a:spcBef>
            </a:pPr>
            <a:r>
              <a:rPr lang="en-US" sz="2800" dirty="0"/>
              <a:t>Provides more flexibility with </a:t>
            </a:r>
            <a:r>
              <a:rPr lang="en-US" sz="2800" dirty="0" smtClean="0"/>
              <a:t>funding</a:t>
            </a:r>
            <a:endParaRPr lang="en-US" sz="2800" dirty="0"/>
          </a:p>
          <a:p>
            <a:pPr marL="228600" lvl="1" fontAlgn="base">
              <a:lnSpc>
                <a:spcPct val="100000"/>
              </a:lnSpc>
              <a:spcBef>
                <a:spcPts val="1000"/>
              </a:spcBef>
            </a:pPr>
            <a:r>
              <a:rPr lang="en-US" sz="2800" dirty="0"/>
              <a:t>Now a requirement in many statewide plans</a:t>
            </a:r>
          </a:p>
          <a:p>
            <a:pPr marL="228600" lvl="1" fontAlgn="base">
              <a:lnSpc>
                <a:spcPct val="100000"/>
              </a:lnSpc>
              <a:spcBef>
                <a:spcPts val="1000"/>
              </a:spcBef>
            </a:pPr>
            <a:r>
              <a:rPr lang="en-US" sz="2800" dirty="0" smtClean="0"/>
              <a:t>Leverages resources</a:t>
            </a:r>
            <a:endParaRPr lang="en-US" sz="2800" dirty="0"/>
          </a:p>
          <a:p>
            <a:pPr marL="457200" lvl="1" indent="0" fontAlgn="base">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5</a:t>
            </a:fld>
            <a:endParaRPr lang="en-US">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33230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benefits</a:t>
            </a:r>
            <a:endParaRPr lang="en-US" dirty="0"/>
          </a:p>
        </p:txBody>
      </p:sp>
      <p:sp>
        <p:nvSpPr>
          <p:cNvPr id="3" name="Content Placeholder 2"/>
          <p:cNvSpPr>
            <a:spLocks noGrp="1"/>
          </p:cNvSpPr>
          <p:nvPr>
            <p:ph idx="1"/>
          </p:nvPr>
        </p:nvSpPr>
        <p:spPr/>
        <p:txBody>
          <a:bodyPr>
            <a:noAutofit/>
          </a:bodyPr>
          <a:lstStyle/>
          <a:p>
            <a:r>
              <a:rPr lang="en-US" sz="2800" b="0" i="0" dirty="0"/>
              <a:t>Improved communication &amp; collaboration </a:t>
            </a:r>
          </a:p>
          <a:p>
            <a:r>
              <a:rPr lang="en-US" sz="2800" b="0" i="0" dirty="0"/>
              <a:t>Improved coordination of research, evaluation and development of plans submitted to the CCCCO</a:t>
            </a:r>
          </a:p>
          <a:p>
            <a:r>
              <a:rPr lang="en-US" sz="2800" b="0" i="0" dirty="0"/>
              <a:t>Create a common inventory of all activities supporting  student outcome and institutional goals</a:t>
            </a:r>
          </a:p>
          <a:p>
            <a:r>
              <a:rPr lang="en-US" sz="2800" b="0" i="0" dirty="0"/>
              <a:t>Streamline processes </a:t>
            </a:r>
          </a:p>
          <a:p>
            <a:r>
              <a:rPr lang="en-US" sz="2800" b="0" i="0" dirty="0"/>
              <a:t>Review progress on indicators relative to goals, establish new goals, review strategies for achieving goals within Equity, S4S, SSSP and other efforts, as well as discuss unmet needs and ways to meet those </a:t>
            </a:r>
            <a:r>
              <a:rPr lang="en-US" sz="2800" b="0" i="0" dirty="0" smtClean="0"/>
              <a:t>needs</a:t>
            </a:r>
            <a:endParaRPr lang="en-US" sz="2800" b="0" i="0"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6</a:t>
            </a:fld>
            <a:endParaRPr lang="en-US">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11033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01" y="1085849"/>
            <a:ext cx="10115550" cy="1143000"/>
          </a:xfrm>
        </p:spPr>
        <p:txBody>
          <a:bodyPr/>
          <a:lstStyle/>
          <a:p>
            <a:r>
              <a:rPr lang="en-US" dirty="0" smtClean="0"/>
              <a:t>Process of Integration</a:t>
            </a:r>
            <a:endParaRPr lang="en-US" dirty="0"/>
          </a:p>
        </p:txBody>
      </p:sp>
      <p:sp>
        <p:nvSpPr>
          <p:cNvPr id="3" name="Content Placeholder 2"/>
          <p:cNvSpPr>
            <a:spLocks noGrp="1"/>
          </p:cNvSpPr>
          <p:nvPr>
            <p:ph idx="1"/>
          </p:nvPr>
        </p:nvSpPr>
        <p:spPr>
          <a:xfrm>
            <a:off x="975301" y="2139949"/>
            <a:ext cx="10115550" cy="3732629"/>
          </a:xfrm>
        </p:spPr>
        <p:txBody>
          <a:bodyPr>
            <a:normAutofit/>
          </a:bodyPr>
          <a:lstStyle/>
          <a:p>
            <a:pPr fontAlgn="base">
              <a:lnSpc>
                <a:spcPct val="110000"/>
              </a:lnSpc>
            </a:pPr>
            <a:r>
              <a:rPr lang="en-US" sz="2800" b="0" i="0" dirty="0" smtClean="0"/>
              <a:t>Iterative</a:t>
            </a:r>
            <a:r>
              <a:rPr lang="en-US" sz="2800" b="0" i="0" dirty="0"/>
              <a:t>!!</a:t>
            </a:r>
          </a:p>
          <a:p>
            <a:pPr fontAlgn="base">
              <a:lnSpc>
                <a:spcPct val="110000"/>
              </a:lnSpc>
            </a:pPr>
            <a:r>
              <a:rPr lang="en-US" sz="2800" b="0" i="0" dirty="0" smtClean="0"/>
              <a:t>Inclusive</a:t>
            </a:r>
            <a:endParaRPr lang="en-US" sz="2800" b="0" i="0" dirty="0"/>
          </a:p>
          <a:p>
            <a:pPr fontAlgn="base">
              <a:lnSpc>
                <a:spcPct val="110000"/>
              </a:lnSpc>
            </a:pPr>
            <a:r>
              <a:rPr lang="en-US" sz="2800" b="0" i="0" dirty="0"/>
              <a:t>Practitioner </a:t>
            </a:r>
            <a:r>
              <a:rPr lang="en-US" sz="2800" b="0" i="0" dirty="0" smtClean="0"/>
              <a:t>focused</a:t>
            </a:r>
            <a:endParaRPr lang="en-US" sz="2800" b="0" i="0" dirty="0"/>
          </a:p>
          <a:p>
            <a:pPr fontAlgn="base">
              <a:lnSpc>
                <a:spcPct val="110000"/>
              </a:lnSpc>
            </a:pPr>
            <a:r>
              <a:rPr lang="en-US" sz="2800" b="0" i="0" dirty="0"/>
              <a:t>Based on core </a:t>
            </a:r>
            <a:r>
              <a:rPr lang="en-US" sz="2800" b="0" i="0" dirty="0" smtClean="0"/>
              <a:t>principles/goals</a:t>
            </a:r>
            <a:endParaRPr lang="en-US" sz="2800" b="0" i="0" dirty="0"/>
          </a:p>
          <a:p>
            <a:pPr fontAlgn="base">
              <a:lnSpc>
                <a:spcPct val="110000"/>
              </a:lnSpc>
            </a:pPr>
            <a:r>
              <a:rPr lang="en-US" sz="2800" b="0" i="0" dirty="0"/>
              <a:t>Summarizes/Identifies common </a:t>
            </a:r>
            <a:r>
              <a:rPr lang="en-US" sz="2800" b="0" i="0" dirty="0" smtClean="0"/>
              <a:t>elements</a:t>
            </a:r>
            <a:endParaRPr lang="en-US" sz="2800" b="0" i="0" dirty="0"/>
          </a:p>
          <a:p>
            <a:pPr fontAlgn="base">
              <a:lnSpc>
                <a:spcPct val="110000"/>
              </a:lnSpc>
            </a:pPr>
            <a:r>
              <a:rPr lang="en-US" sz="2800" b="0" i="0" dirty="0"/>
              <a:t>Broadly communicated</a:t>
            </a:r>
          </a:p>
          <a:p>
            <a:pPr lvl="2" fontAlgn="base"/>
            <a:endParaRPr lang="en-US" dirty="0"/>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7</a:t>
            </a:fld>
            <a:endParaRPr lang="en-US">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108651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a:xfrm>
            <a:off x="838200" y="1989221"/>
            <a:ext cx="10515600" cy="4187742"/>
          </a:xfrm>
        </p:spPr>
        <p:txBody>
          <a:bodyPr>
            <a:normAutofit/>
          </a:bodyPr>
          <a:lstStyle/>
          <a:p>
            <a:r>
              <a:rPr lang="en-US" sz="2800" b="0" i="0" dirty="0" smtClean="0"/>
              <a:t>Use your strategic planning priorities/goals objectives; master planning; program review planning</a:t>
            </a:r>
          </a:p>
          <a:p>
            <a:r>
              <a:rPr lang="en-US" sz="2800" b="0" i="0" dirty="0" smtClean="0"/>
              <a:t>Crosswalk to goals of  the initiatives</a:t>
            </a:r>
          </a:p>
          <a:p>
            <a:r>
              <a:rPr lang="en-US" sz="2800" b="0" i="0" dirty="0" smtClean="0"/>
              <a:t>Determine “goals in common”</a:t>
            </a:r>
          </a:p>
          <a:p>
            <a:r>
              <a:rPr lang="en-US" sz="2800" b="0" i="0" dirty="0" smtClean="0"/>
              <a:t>Align timelines and deliverables</a:t>
            </a:r>
          </a:p>
          <a:p>
            <a:r>
              <a:rPr lang="en-US" sz="2800" b="0" i="0" dirty="0" smtClean="0"/>
              <a:t>Determine resources and governance structure</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8</a:t>
            </a:fld>
            <a:endParaRPr lang="en-US">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827516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Screen shot 2016-07-08 at 10.45.23 PM.png"/>
          <p:cNvPicPr>
            <a:picLocks noGrp="1" noChangeAspect="1"/>
          </p:cNvPicPr>
          <p:nvPr>
            <p:ph idx="1"/>
          </p:nvPr>
        </p:nvPicPr>
        <p:blipFill>
          <a:blip r:embed="rId3">
            <a:extLst>
              <a:ext uri="{28A0092B-C50C-407E-A947-70E740481C1C}">
                <a14:useLocalDpi xmlns:a14="http://schemas.microsoft.com/office/drawing/2010/main" val="0"/>
              </a:ext>
            </a:extLst>
          </a:blip>
          <a:srcRect t="-45571" b="-45571"/>
          <a:stretch>
            <a:fillRect/>
          </a:stretch>
        </p:blipFill>
        <p:spPr>
          <a:xfrm>
            <a:off x="862264" y="1143000"/>
            <a:ext cx="10491536" cy="6637421"/>
          </a:xfrm>
        </p:spPr>
      </p:pic>
      <p:sp>
        <p:nvSpPr>
          <p:cNvPr id="2" name="Title 1"/>
          <p:cNvSpPr>
            <a:spLocks noGrp="1"/>
          </p:cNvSpPr>
          <p:nvPr>
            <p:ph type="title"/>
          </p:nvPr>
        </p:nvSpPr>
        <p:spPr>
          <a:xfrm>
            <a:off x="862264" y="1796716"/>
            <a:ext cx="10491536" cy="413084"/>
          </a:xfrm>
        </p:spPr>
        <p:txBody>
          <a:bodyPr>
            <a:normAutofit fontScale="90000"/>
          </a:bodyPr>
          <a:lstStyle/>
          <a:p>
            <a:r>
              <a:rPr lang="en-US" dirty="0" smtClean="0"/>
              <a:t>Example of IP Based on Convergent Student Success Goals</a:t>
            </a:r>
            <a:endParaRPr lang="en-US" dirty="0"/>
          </a:p>
        </p:txBody>
      </p:sp>
      <p:sp>
        <p:nvSpPr>
          <p:cNvPr id="4" name="Slide Number Placeholder 3"/>
          <p:cNvSpPr>
            <a:spLocks noGrp="1"/>
          </p:cNvSpPr>
          <p:nvPr>
            <p:ph type="sldNum" sz="quarter" idx="12"/>
          </p:nvPr>
        </p:nvSpPr>
        <p:spPr/>
        <p:txBody>
          <a:bodyPr/>
          <a:lstStyle/>
          <a:p>
            <a:fld id="{E5E507D8-6DC6-4D2C-8233-08C18F3EF4D6}" type="slidenum">
              <a:rPr lang="en-US" smtClean="0">
                <a:solidFill>
                  <a:prstClr val="black">
                    <a:tint val="75000"/>
                  </a:prstClr>
                </a:solidFill>
              </a:rPr>
              <a:pPr/>
              <a:t>9</a:t>
            </a:fld>
            <a:endParaRPr lang="en-US" dirty="0">
              <a:solidFill>
                <a:prstClr val="black">
                  <a:tint val="75000"/>
                </a:prstClr>
              </a:solidFill>
            </a:endParaRPr>
          </a:p>
        </p:txBody>
      </p:sp>
      <p:sp>
        <p:nvSpPr>
          <p:cNvPr id="6" name="Footer Placeholder 2"/>
          <p:cNvSpPr>
            <a:spLocks noGrp="1"/>
          </p:cNvSpPr>
          <p:nvPr>
            <p:ph type="ftr" sz="quarter" idx="11"/>
          </p:nvPr>
        </p:nvSpPr>
        <p:spPr>
          <a:xfrm>
            <a:off x="4038600" y="6356352"/>
            <a:ext cx="4114800" cy="365125"/>
          </a:xfrm>
        </p:spPr>
        <p:txBody>
          <a:bodyPr/>
          <a:lstStyle/>
          <a:p>
            <a:r>
              <a:rPr lang="en-US" dirty="0" smtClean="0"/>
              <a:t>ASCCC Plenary November 3-5, 2016, Costa Mesa, CA</a:t>
            </a:r>
            <a:endParaRPr lang="en-US" dirty="0"/>
          </a:p>
        </p:txBody>
      </p:sp>
    </p:spTree>
    <p:extLst>
      <p:ext uri="{BB962C8B-B14F-4D97-AF65-F5344CB8AC3E}">
        <p14:creationId xmlns:p14="http://schemas.microsoft.com/office/powerpoint/2010/main" val="585438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2062</TotalTime>
  <Words>1793</Words>
  <Application>Microsoft Office PowerPoint</Application>
  <PresentationFormat>Widescreen</PresentationFormat>
  <Paragraphs>256</Paragraphs>
  <Slides>28</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Georgia</vt:lpstr>
      <vt:lpstr>Optima</vt:lpstr>
      <vt:lpstr>Rockwell</vt:lpstr>
      <vt:lpstr>1_Office Theme</vt:lpstr>
      <vt:lpstr>Office Theme</vt:lpstr>
      <vt:lpstr>Integrating the Plans</vt:lpstr>
      <vt:lpstr>Description</vt:lpstr>
      <vt:lpstr>What’s All the Fuss? </vt:lpstr>
      <vt:lpstr>What is Integrated Planning? </vt:lpstr>
      <vt:lpstr>Integration is Good Practice</vt:lpstr>
      <vt:lpstr>Other benefits</vt:lpstr>
      <vt:lpstr>Process of Integration</vt:lpstr>
      <vt:lpstr>Where to Begin?</vt:lpstr>
      <vt:lpstr>Example of IP Based on Convergent Student Success Goals</vt:lpstr>
      <vt:lpstr>Planning to Act</vt:lpstr>
      <vt:lpstr>Sample Tracking/Integration </vt:lpstr>
      <vt:lpstr>PowerPoint Presentation</vt:lpstr>
      <vt:lpstr>What pressing issue at your college needs to be addressed and how could the IP Model be useful in addressing this issue?</vt:lpstr>
      <vt:lpstr>Long Term Impact</vt:lpstr>
      <vt:lpstr>What is a Partnership Resource Team?</vt:lpstr>
      <vt:lpstr>PowerPoint Presentation</vt:lpstr>
      <vt:lpstr>PowerPoint Presentation</vt:lpstr>
      <vt:lpstr>PRT Seed Grants</vt:lpstr>
      <vt:lpstr>PowerPoint Presentation</vt:lpstr>
      <vt:lpstr>The CCCCO Requests a PRT</vt:lpstr>
      <vt:lpstr>The CCCCO Requests a PRT (Cont’d)</vt:lpstr>
      <vt:lpstr>Phase 1 Objectives</vt:lpstr>
      <vt:lpstr>Phase 1 Objectives (Cont’d)</vt:lpstr>
      <vt:lpstr>Phase 2 Objectives</vt:lpstr>
      <vt:lpstr>Phase 3 Objectives</vt:lpstr>
      <vt:lpstr>Next Steps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THERESA TENA</cp:lastModifiedBy>
  <cp:revision>60</cp:revision>
  <cp:lastPrinted>2016-11-01T18:29:08Z</cp:lastPrinted>
  <dcterms:created xsi:type="dcterms:W3CDTF">2015-05-02T02:46:00Z</dcterms:created>
  <dcterms:modified xsi:type="dcterms:W3CDTF">2016-11-02T13:38:33Z</dcterms:modified>
</cp:coreProperties>
</file>