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handoutMasterIdLst>
    <p:handoutMasterId r:id="rId22"/>
  </p:handoutMasterIdLst>
  <p:sldIdLst>
    <p:sldId id="257" r:id="rId2"/>
    <p:sldId id="258" r:id="rId3"/>
    <p:sldId id="259" r:id="rId4"/>
    <p:sldId id="260" r:id="rId5"/>
    <p:sldId id="261" r:id="rId6"/>
    <p:sldId id="262" r:id="rId7"/>
    <p:sldId id="264" r:id="rId8"/>
    <p:sldId id="265" r:id="rId9"/>
    <p:sldId id="266" r:id="rId10"/>
    <p:sldId id="267" r:id="rId11"/>
    <p:sldId id="268" r:id="rId12"/>
    <p:sldId id="269" r:id="rId13"/>
    <p:sldId id="270" r:id="rId14"/>
    <p:sldId id="273" r:id="rId15"/>
    <p:sldId id="271" r:id="rId16"/>
    <p:sldId id="274" r:id="rId17"/>
    <p:sldId id="275" r:id="rId18"/>
    <p:sldId id="276" r:id="rId19"/>
    <p:sldId id="263" r:id="rId2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4E4E"/>
    <a:srgbClr val="4510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250"/>
    <p:restoredTop sz="96098"/>
  </p:normalViewPr>
  <p:slideViewPr>
    <p:cSldViewPr snapToGrid="0" snapToObjects="1">
      <p:cViewPr varScale="1">
        <p:scale>
          <a:sx n="59" d="100"/>
          <a:sy n="59" d="100"/>
        </p:scale>
        <p:origin x="76" y="176"/>
      </p:cViewPr>
      <p:guideLst/>
    </p:cSldViewPr>
  </p:slideViewPr>
  <p:notesTextViewPr>
    <p:cViewPr>
      <p:scale>
        <a:sx n="1" d="1"/>
        <a:sy n="1" d="1"/>
      </p:scale>
      <p:origin x="0" y="0"/>
    </p:cViewPr>
  </p:notesTextViewPr>
  <p:notesViewPr>
    <p:cSldViewPr snapToGrid="0" snapToObjects="1">
      <p:cViewPr varScale="1">
        <p:scale>
          <a:sx n="126" d="100"/>
          <a:sy n="126" d="100"/>
        </p:scale>
        <p:origin x="3896"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C2A6D0-5D39-664E-AE73-15BB849394C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584BB5E9-8DAD-A04E-9691-81BB78297DD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C2DA11C-22B2-444F-859B-B922DB7ECEBD}" type="datetimeFigureOut">
              <a:rPr lang="en-US"/>
              <a:pPr>
                <a:defRPr/>
              </a:pPr>
              <a:t>6/17/2022</a:t>
            </a:fld>
            <a:endParaRPr lang="en-US"/>
          </a:p>
        </p:txBody>
      </p:sp>
      <p:sp>
        <p:nvSpPr>
          <p:cNvPr id="4" name="Footer Placeholder 3">
            <a:extLst>
              <a:ext uri="{FF2B5EF4-FFF2-40B4-BE49-F238E27FC236}">
                <a16:creationId xmlns:a16="http://schemas.microsoft.com/office/drawing/2014/main" id="{2EA98972-4EA1-A742-B357-2CF743B9233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ASCCC Academic Academy 2020</a:t>
            </a:r>
          </a:p>
        </p:txBody>
      </p:sp>
      <p:sp>
        <p:nvSpPr>
          <p:cNvPr id="5" name="Slide Number Placeholder 4">
            <a:extLst>
              <a:ext uri="{FF2B5EF4-FFF2-40B4-BE49-F238E27FC236}">
                <a16:creationId xmlns:a16="http://schemas.microsoft.com/office/drawing/2014/main" id="{C1DBA76E-688F-0F4E-BA30-6790D10ABA4E}"/>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61363FE-366A-A847-B808-8437B7652F68}"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67A6A58-33A5-6B4F-A3A0-194E6FC30BB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33DC095B-F663-5447-9453-A245D06CE5B0}"/>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61B831EF-491A-FF4E-B652-B7D2F144B111}" type="datetimeFigureOut">
              <a:rPr lang="en-US"/>
              <a:pPr>
                <a:defRPr/>
              </a:pPr>
              <a:t>6/17/2022</a:t>
            </a:fld>
            <a:endParaRPr lang="en-US"/>
          </a:p>
        </p:txBody>
      </p:sp>
      <p:sp>
        <p:nvSpPr>
          <p:cNvPr id="4" name="Slide Image Placeholder 3">
            <a:extLst>
              <a:ext uri="{FF2B5EF4-FFF2-40B4-BE49-F238E27FC236}">
                <a16:creationId xmlns:a16="http://schemas.microsoft.com/office/drawing/2014/main" id="{B723C4E8-3F4D-D04A-BAF8-651E54DF1BBB}"/>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570532E2-2D0B-2C42-BFE7-00EA5CF50166}"/>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3E5ACFC-B433-704A-BFA9-4F462171B377}"/>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ASCCC Academic Academy 2020</a:t>
            </a:r>
          </a:p>
        </p:txBody>
      </p:sp>
      <p:sp>
        <p:nvSpPr>
          <p:cNvPr id="7" name="Slide Number Placeholder 6">
            <a:extLst>
              <a:ext uri="{FF2B5EF4-FFF2-40B4-BE49-F238E27FC236}">
                <a16:creationId xmlns:a16="http://schemas.microsoft.com/office/drawing/2014/main" id="{02EA6DDD-C8E9-444B-A973-CAFAFDD95C8A}"/>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1CAE0223-DC7C-2647-A24D-8CDA919B279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7272670" y="382773"/>
            <a:ext cx="4549215" cy="6095974"/>
          </a:xfrm>
        </p:spPr>
        <p:txBody>
          <a:bodyPr>
            <a:normAutofit/>
          </a:bodyPr>
          <a:lstStyle>
            <a:lvl1pPr algn="ctr">
              <a:lnSpc>
                <a:spcPct val="100000"/>
              </a:lnSpc>
              <a:defRPr sz="44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2013643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reserve="1">
  <p:cSld name="Section Slide B">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9C10F08-0671-4E49-8545-B0D8DEC2AD88}"/>
              </a:ext>
            </a:extLst>
          </p:cNvPr>
          <p:cNvPicPr>
            <a:picLocks noChangeAspect="1"/>
          </p:cNvPicPr>
          <p:nvPr userDrawn="1"/>
        </p:nvPicPr>
        <p:blipFill>
          <a:blip r:embed="rId2"/>
          <a:stretch>
            <a:fillRect/>
          </a:stretch>
        </p:blipFill>
        <p:spPr>
          <a:xfrm>
            <a:off x="0" y="-23658"/>
            <a:ext cx="4008438" cy="6924365"/>
          </a:xfrm>
          <a:prstGeom prst="rect">
            <a:avLst/>
          </a:prstGeom>
          <a:effectLst>
            <a:outerShdw blurRad="190500" dist="38100" algn="l" rotWithShape="0">
              <a:prstClr val="black">
                <a:alpha val="40000"/>
              </a:prstClr>
            </a:outerShdw>
          </a:effectLst>
        </p:spPr>
      </p:pic>
      <p:sp>
        <p:nvSpPr>
          <p:cNvPr id="9" name="Rectangle 8">
            <a:extLst>
              <a:ext uri="{FF2B5EF4-FFF2-40B4-BE49-F238E27FC236}">
                <a16:creationId xmlns:a16="http://schemas.microsoft.com/office/drawing/2014/main" id="{C4474ECD-8CAB-FB43-9D12-0BB1BDEB21ED}"/>
              </a:ext>
            </a:extLst>
          </p:cNvPr>
          <p:cNvSpPr/>
          <p:nvPr userDrawn="1"/>
        </p:nvSpPr>
        <p:spPr>
          <a:xfrm>
            <a:off x="-1" y="1122218"/>
            <a:ext cx="4008439" cy="4613564"/>
          </a:xfrm>
          <a:prstGeom prst="rect">
            <a:avLst/>
          </a:prstGeom>
          <a:solidFill>
            <a:schemeClr val="bg1">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72F3C6C8-BF8B-664B-ADA0-FB156ECBFE1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60863"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7885" y="1335091"/>
            <a:ext cx="3583461" cy="1611995"/>
          </a:xfrm>
        </p:spPr>
        <p:txBody>
          <a:bodyPr anchor="b">
            <a:normAutofit/>
          </a:bodyPr>
          <a:lstStyle>
            <a:lvl1pPr algn="ctr">
              <a:defRPr sz="36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356705" y="1335091"/>
            <a:ext cx="6672648" cy="4890128"/>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lvl1pPr>
            <a:lvl2pPr>
              <a:defRPr sz="22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227885" y="2947086"/>
            <a:ext cx="3583461" cy="2575824"/>
          </a:xfrm>
          <a:ln>
            <a:noFill/>
          </a:ln>
        </p:spPr>
        <p:txBody>
          <a:bodyPr>
            <a:normAutofit/>
          </a:bodyPr>
          <a:lstStyle>
            <a:lvl1pPr marL="0" indent="0" algn="ctr">
              <a:buNone/>
              <a:defRPr sz="2600">
                <a:solidFill>
                  <a:schemeClr val="bg2">
                    <a:lumMod val="7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6">
            <a:extLst>
              <a:ext uri="{FF2B5EF4-FFF2-40B4-BE49-F238E27FC236}">
                <a16:creationId xmlns:a16="http://schemas.microsoft.com/office/drawing/2014/main" id="{5ADB4FC2-5FE0-E842-8D56-785F84A9348F}"/>
              </a:ext>
            </a:extLst>
          </p:cNvPr>
          <p:cNvSpPr>
            <a:spLocks noGrp="1"/>
          </p:cNvSpPr>
          <p:nvPr>
            <p:ph type="sldNum" sz="quarter" idx="10"/>
          </p:nvPr>
        </p:nvSpPr>
        <p:spPr>
          <a:xfrm>
            <a:off x="9890125" y="6356350"/>
            <a:ext cx="1143000" cy="368300"/>
          </a:xfrm>
        </p:spPr>
        <p:txBody>
          <a:bodyPr/>
          <a:lstStyle>
            <a:lvl1pPr>
              <a:defRPr/>
            </a:lvl1pPr>
          </a:lstStyle>
          <a:p>
            <a:pPr>
              <a:defRPr/>
            </a:pPr>
            <a:fld id="{6390F3FB-5C8A-8244-8C82-811ACAA0436B}" type="slidenum">
              <a:rPr lang="en-US" altLang="en-US"/>
              <a:pPr>
                <a:defRPr/>
              </a:pPr>
              <a:t>‹#›</a:t>
            </a:fld>
            <a:endParaRPr lang="en-US" altLang="en-US"/>
          </a:p>
        </p:txBody>
      </p:sp>
      <p:sp>
        <p:nvSpPr>
          <p:cNvPr id="10" name="Rectangle 9">
            <a:extLst>
              <a:ext uri="{FF2B5EF4-FFF2-40B4-BE49-F238E27FC236}">
                <a16:creationId xmlns:a16="http://schemas.microsoft.com/office/drawing/2014/main" id="{2155BC12-71B2-0F45-A78C-DF98620F8CA9}"/>
              </a:ext>
            </a:extLst>
          </p:cNvPr>
          <p:cNvSpPr/>
          <p:nvPr userDrawn="1"/>
        </p:nvSpPr>
        <p:spPr>
          <a:xfrm>
            <a:off x="11490325" y="0"/>
            <a:ext cx="701675" cy="6858000"/>
          </a:xfrm>
          <a:prstGeom prst="rect">
            <a:avLst/>
          </a:prstGeom>
          <a:solidFill>
            <a:srgbClr val="451084"/>
          </a:solidFill>
          <a:ln>
            <a:noFill/>
          </a:ln>
          <a:effectLst>
            <a:outerShdw blurRad="190500" dist="50800" dir="108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08692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 Column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766CAF4-AB1F-8C44-8116-7813791BB62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A59FC4FC-7B65-9444-9AF0-8CE3B66401A2}"/>
              </a:ext>
            </a:extLst>
          </p:cNvPr>
          <p:cNvPicPr>
            <a:picLocks noChangeAspect="1"/>
          </p:cNvPicPr>
          <p:nvPr userDrawn="1"/>
        </p:nvPicPr>
        <p:blipFill>
          <a:blip r:embed="rId3"/>
          <a:stretch>
            <a:fillRect/>
          </a:stretch>
        </p:blipFill>
        <p:spPr>
          <a:xfrm>
            <a:off x="0" y="0"/>
            <a:ext cx="822325" cy="6858000"/>
          </a:xfrm>
          <a:prstGeom prst="rect">
            <a:avLst/>
          </a:prstGeom>
          <a:solidFill>
            <a:schemeClr val="accent5"/>
          </a:solidFill>
          <a:effectLst>
            <a:outerShdw blurRad="190500" dist="38100" algn="ctr" rotWithShape="0">
              <a:srgbClr val="000000">
                <a:alpha val="40000"/>
              </a:srgbClr>
            </a:outerShdw>
          </a:effec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4" name="Content Placeholder 3"/>
          <p:cNvSpPr>
            <a:spLocks noGrp="1"/>
          </p:cNvSpPr>
          <p:nvPr>
            <p:ph sz="half" idx="2"/>
          </p:nvPr>
        </p:nvSpPr>
        <p:spPr>
          <a:xfrm>
            <a:off x="1277650" y="1798320"/>
            <a:ext cx="4922537"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4"/>
          </p:nvPr>
        </p:nvSpPr>
        <p:spPr>
          <a:xfrm>
            <a:off x="6388259" y="1798320"/>
            <a:ext cx="4948881"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Slide Number Placeholder 12">
            <a:extLst>
              <a:ext uri="{FF2B5EF4-FFF2-40B4-BE49-F238E27FC236}">
                <a16:creationId xmlns:a16="http://schemas.microsoft.com/office/drawing/2014/main" id="{47235955-BE84-9547-BDB2-69B7F39943C3}"/>
              </a:ext>
            </a:extLst>
          </p:cNvPr>
          <p:cNvSpPr>
            <a:spLocks noGrp="1"/>
          </p:cNvSpPr>
          <p:nvPr>
            <p:ph type="sldNum" sz="quarter" idx="10"/>
          </p:nvPr>
        </p:nvSpPr>
        <p:spPr/>
        <p:txBody>
          <a:bodyPr/>
          <a:lstStyle>
            <a:lvl1pPr>
              <a:defRPr/>
            </a:lvl1pPr>
          </a:lstStyle>
          <a:p>
            <a:pPr>
              <a:defRPr/>
            </a:pPr>
            <a:fld id="{9F4F8D7E-9877-914C-AE3B-0584178295A0}" type="slidenum">
              <a:rPr lang="en-US" altLang="en-US"/>
              <a:pPr>
                <a:defRPr/>
              </a:pPr>
              <a:t>‹#›</a:t>
            </a:fld>
            <a:endParaRPr lang="en-US" altLang="en-US"/>
          </a:p>
        </p:txBody>
      </p:sp>
    </p:spTree>
    <p:extLst>
      <p:ext uri="{BB962C8B-B14F-4D97-AF65-F5344CB8AC3E}">
        <p14:creationId xmlns:p14="http://schemas.microsoft.com/office/powerpoint/2010/main" val="3242610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ntent 2 Column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766CAF4-AB1F-8C44-8116-7813791BB62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4" name="Content Placeholder 3"/>
          <p:cNvSpPr>
            <a:spLocks noGrp="1"/>
          </p:cNvSpPr>
          <p:nvPr>
            <p:ph sz="half" idx="2"/>
          </p:nvPr>
        </p:nvSpPr>
        <p:spPr>
          <a:xfrm>
            <a:off x="1277650" y="1798320"/>
            <a:ext cx="4922537"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4"/>
          </p:nvPr>
        </p:nvSpPr>
        <p:spPr>
          <a:xfrm>
            <a:off x="6388259" y="1798320"/>
            <a:ext cx="4948881"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Slide Number Placeholder 12">
            <a:extLst>
              <a:ext uri="{FF2B5EF4-FFF2-40B4-BE49-F238E27FC236}">
                <a16:creationId xmlns:a16="http://schemas.microsoft.com/office/drawing/2014/main" id="{47235955-BE84-9547-BDB2-69B7F39943C3}"/>
              </a:ext>
            </a:extLst>
          </p:cNvPr>
          <p:cNvSpPr>
            <a:spLocks noGrp="1"/>
          </p:cNvSpPr>
          <p:nvPr>
            <p:ph type="sldNum" sz="quarter" idx="10"/>
          </p:nvPr>
        </p:nvSpPr>
        <p:spPr/>
        <p:txBody>
          <a:bodyPr/>
          <a:lstStyle>
            <a:lvl1pPr>
              <a:defRPr/>
            </a:lvl1pPr>
          </a:lstStyle>
          <a:p>
            <a:pPr>
              <a:defRPr/>
            </a:pPr>
            <a:fld id="{9F4F8D7E-9877-914C-AE3B-0584178295A0}" type="slidenum">
              <a:rPr lang="en-US" altLang="en-US"/>
              <a:pPr>
                <a:defRPr/>
              </a:pPr>
              <a:t>‹#›</a:t>
            </a:fld>
            <a:endParaRPr lang="en-US" altLang="en-US"/>
          </a:p>
        </p:txBody>
      </p:sp>
      <p:pic>
        <p:nvPicPr>
          <p:cNvPr id="9" name="Picture 8">
            <a:extLst>
              <a:ext uri="{FF2B5EF4-FFF2-40B4-BE49-F238E27FC236}">
                <a16:creationId xmlns:a16="http://schemas.microsoft.com/office/drawing/2014/main" id="{BE2819D1-8100-4245-8BF8-A6586B28A0C6}"/>
              </a:ext>
            </a:extLst>
          </p:cNvPr>
          <p:cNvPicPr>
            <a:picLocks noChangeAspect="1"/>
          </p:cNvPicPr>
          <p:nvPr userDrawn="1"/>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0" y="2646"/>
            <a:ext cx="822325" cy="6852708"/>
          </a:xfrm>
          <a:prstGeom prst="rect">
            <a:avLst/>
          </a:prstGeom>
          <a:solidFill>
            <a:schemeClr val="bg2"/>
          </a:solidFill>
          <a:effectLst>
            <a:outerShdw blurRad="190500" dist="38100" algn="ctr" rotWithShape="0">
              <a:srgbClr val="000000">
                <a:alpha val="40000"/>
              </a:srgbClr>
            </a:outerShdw>
          </a:effectLst>
        </p:spPr>
      </p:pic>
    </p:spTree>
    <p:extLst>
      <p:ext uri="{BB962C8B-B14F-4D97-AF65-F5344CB8AC3E}">
        <p14:creationId xmlns:p14="http://schemas.microsoft.com/office/powerpoint/2010/main" val="2776380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1 Column Slide">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274CFF2B-FFA0-9F4D-B756-87CB6F6B236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11" name="Content Placeholder 2"/>
          <p:cNvSpPr>
            <a:spLocks noGrp="1"/>
          </p:cNvSpPr>
          <p:nvPr>
            <p:ph sz="half" idx="1"/>
          </p:nvPr>
        </p:nvSpPr>
        <p:spPr>
          <a:xfrm>
            <a:off x="1277650" y="1798320"/>
            <a:ext cx="10058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9">
            <a:extLst>
              <a:ext uri="{FF2B5EF4-FFF2-40B4-BE49-F238E27FC236}">
                <a16:creationId xmlns:a16="http://schemas.microsoft.com/office/drawing/2014/main" id="{3E9655FD-7E4C-9D43-B79A-4CABB33FAAC0}"/>
              </a:ext>
            </a:extLst>
          </p:cNvPr>
          <p:cNvSpPr>
            <a:spLocks noGrp="1"/>
          </p:cNvSpPr>
          <p:nvPr>
            <p:ph type="sldNum" sz="quarter" idx="10"/>
          </p:nvPr>
        </p:nvSpPr>
        <p:spPr/>
        <p:txBody>
          <a:bodyPr/>
          <a:lstStyle>
            <a:lvl1pPr>
              <a:defRPr/>
            </a:lvl1pPr>
          </a:lstStyle>
          <a:p>
            <a:pPr>
              <a:defRPr/>
            </a:pPr>
            <a:fld id="{0A71591C-5F3D-B54C-8468-8173C62E9969}" type="slidenum">
              <a:rPr lang="en-US" altLang="en-US"/>
              <a:pPr>
                <a:defRPr/>
              </a:pPr>
              <a:t>‹#›</a:t>
            </a:fld>
            <a:endParaRPr lang="en-US" altLang="en-US"/>
          </a:p>
        </p:txBody>
      </p:sp>
      <p:pic>
        <p:nvPicPr>
          <p:cNvPr id="7" name="Picture 6">
            <a:extLst>
              <a:ext uri="{FF2B5EF4-FFF2-40B4-BE49-F238E27FC236}">
                <a16:creationId xmlns:a16="http://schemas.microsoft.com/office/drawing/2014/main" id="{0FD5E8FE-4F5F-DF4C-A207-8CAAFCB36954}"/>
              </a:ext>
            </a:extLst>
          </p:cNvPr>
          <p:cNvPicPr>
            <a:picLocks noChangeAspect="1"/>
          </p:cNvPicPr>
          <p:nvPr userDrawn="1"/>
        </p:nvPicPr>
        <p:blipFill>
          <a:blip r:embed="rId3"/>
          <a:stretch>
            <a:fillRect/>
          </a:stretch>
        </p:blipFill>
        <p:spPr>
          <a:xfrm>
            <a:off x="0" y="0"/>
            <a:ext cx="822325" cy="6858000"/>
          </a:xfrm>
          <a:prstGeom prst="rect">
            <a:avLst/>
          </a:prstGeom>
          <a:solidFill>
            <a:schemeClr val="accent5"/>
          </a:solidFill>
          <a:effectLst>
            <a:outerShdw blurRad="190500" dist="38100" algn="ctr" rotWithShape="0">
              <a:srgbClr val="000000">
                <a:alpha val="40000"/>
              </a:srgbClr>
            </a:outerShdw>
          </a:effectLst>
        </p:spPr>
      </p:pic>
    </p:spTree>
    <p:extLst>
      <p:ext uri="{BB962C8B-B14F-4D97-AF65-F5344CB8AC3E}">
        <p14:creationId xmlns:p14="http://schemas.microsoft.com/office/powerpoint/2010/main" val="3476987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ntent 1 Column Slide">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274CFF2B-FFA0-9F4D-B756-87CB6F6B236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11" name="Content Placeholder 2"/>
          <p:cNvSpPr>
            <a:spLocks noGrp="1"/>
          </p:cNvSpPr>
          <p:nvPr>
            <p:ph sz="half" idx="1"/>
          </p:nvPr>
        </p:nvSpPr>
        <p:spPr>
          <a:xfrm>
            <a:off x="1277650" y="1798320"/>
            <a:ext cx="10058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9">
            <a:extLst>
              <a:ext uri="{FF2B5EF4-FFF2-40B4-BE49-F238E27FC236}">
                <a16:creationId xmlns:a16="http://schemas.microsoft.com/office/drawing/2014/main" id="{3E9655FD-7E4C-9D43-B79A-4CABB33FAAC0}"/>
              </a:ext>
            </a:extLst>
          </p:cNvPr>
          <p:cNvSpPr>
            <a:spLocks noGrp="1"/>
          </p:cNvSpPr>
          <p:nvPr>
            <p:ph type="sldNum" sz="quarter" idx="10"/>
          </p:nvPr>
        </p:nvSpPr>
        <p:spPr/>
        <p:txBody>
          <a:bodyPr/>
          <a:lstStyle>
            <a:lvl1pPr>
              <a:defRPr/>
            </a:lvl1pPr>
          </a:lstStyle>
          <a:p>
            <a:pPr>
              <a:defRPr/>
            </a:pPr>
            <a:fld id="{0A71591C-5F3D-B54C-8468-8173C62E9969}" type="slidenum">
              <a:rPr lang="en-US" altLang="en-US"/>
              <a:pPr>
                <a:defRPr/>
              </a:pPr>
              <a:t>‹#›</a:t>
            </a:fld>
            <a:endParaRPr lang="en-US" altLang="en-US"/>
          </a:p>
        </p:txBody>
      </p:sp>
      <p:pic>
        <p:nvPicPr>
          <p:cNvPr id="8" name="Picture 7">
            <a:extLst>
              <a:ext uri="{FF2B5EF4-FFF2-40B4-BE49-F238E27FC236}">
                <a16:creationId xmlns:a16="http://schemas.microsoft.com/office/drawing/2014/main" id="{B165FFD0-601D-A845-8F49-3F0B6C781ABC}"/>
              </a:ext>
            </a:extLst>
          </p:cNvPr>
          <p:cNvPicPr>
            <a:picLocks noChangeAspect="1"/>
          </p:cNvPicPr>
          <p:nvPr userDrawn="1"/>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0" y="2646"/>
            <a:ext cx="822325" cy="6852708"/>
          </a:xfrm>
          <a:prstGeom prst="rect">
            <a:avLst/>
          </a:prstGeom>
          <a:solidFill>
            <a:schemeClr val="bg2"/>
          </a:solidFill>
          <a:effectLst>
            <a:outerShdw blurRad="190500" dist="38100" algn="ctr" rotWithShape="0">
              <a:srgbClr val="000000">
                <a:alpha val="40000"/>
              </a:srgbClr>
            </a:outerShdw>
          </a:effectLst>
        </p:spPr>
      </p:pic>
    </p:spTree>
    <p:extLst>
      <p:ext uri="{BB962C8B-B14F-4D97-AF65-F5344CB8AC3E}">
        <p14:creationId xmlns:p14="http://schemas.microsoft.com/office/powerpoint/2010/main" val="2518275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3A775E20-79C3-E344-A8DA-5FE0CF86457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a:extLst>
              <a:ext uri="{FF2B5EF4-FFF2-40B4-BE49-F238E27FC236}">
                <a16:creationId xmlns:a16="http://schemas.microsoft.com/office/drawing/2014/main" id="{DE9B7E98-2502-0742-960D-2EE4C532A448}"/>
              </a:ext>
            </a:extLst>
          </p:cNvPr>
          <p:cNvSpPr>
            <a:spLocks noGrp="1"/>
          </p:cNvSpPr>
          <p:nvPr>
            <p:ph type="sldNum" sz="quarter" idx="10"/>
          </p:nvPr>
        </p:nvSpPr>
        <p:spPr>
          <a:xfrm>
            <a:off x="10298113" y="6356350"/>
            <a:ext cx="1055687" cy="365125"/>
          </a:xfrm>
        </p:spPr>
        <p:txBody>
          <a:bodyPr/>
          <a:lstStyle>
            <a:lvl1pPr>
              <a:defRPr/>
            </a:lvl1pPr>
          </a:lstStyle>
          <a:p>
            <a:pPr>
              <a:defRPr/>
            </a:pPr>
            <a:fld id="{71BC0E3A-3D51-1548-A223-A51649974575}" type="slidenum">
              <a:rPr lang="en-US" altLang="en-US"/>
              <a:pPr>
                <a:defRPr/>
              </a:pPr>
              <a:t>‹#›</a:t>
            </a:fld>
            <a:endParaRPr lang="en-US" altLang="en-US"/>
          </a:p>
        </p:txBody>
      </p:sp>
    </p:spTree>
    <p:extLst>
      <p:ext uri="{BB962C8B-B14F-4D97-AF65-F5344CB8AC3E}">
        <p14:creationId xmlns:p14="http://schemas.microsoft.com/office/powerpoint/2010/main" val="1107624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8B87DA2-67A3-1147-A81C-3CF5B3FC363A}"/>
              </a:ext>
            </a:extLst>
          </p:cNvPr>
          <p:cNvSpPr>
            <a:spLocks noGrp="1" noChangeArrowheads="1"/>
          </p:cNvSpPr>
          <p:nvPr>
            <p:ph type="title"/>
          </p:nvPr>
        </p:nvSpPr>
        <p:spPr bwMode="auto">
          <a:xfrm>
            <a:off x="1277938" y="365125"/>
            <a:ext cx="10075862"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CBEAEC4-5C86-F74A-BB05-E0FD63B7ED6E}"/>
              </a:ext>
            </a:extLst>
          </p:cNvPr>
          <p:cNvSpPr>
            <a:spLocks noGrp="1" noChangeArrowheads="1"/>
          </p:cNvSpPr>
          <p:nvPr>
            <p:ph type="body" idx="1"/>
          </p:nvPr>
        </p:nvSpPr>
        <p:spPr bwMode="auto">
          <a:xfrm>
            <a:off x="1289050" y="1825625"/>
            <a:ext cx="1006475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 Remember to ad alt text to all imported graphics and images.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 name="Slide Number Placeholder 14">
            <a:extLst>
              <a:ext uri="{FF2B5EF4-FFF2-40B4-BE49-F238E27FC236}">
                <a16:creationId xmlns:a16="http://schemas.microsoft.com/office/drawing/2014/main" id="{16EC4CEF-8B82-7242-84B1-FF9D2B43C7DD}"/>
              </a:ext>
            </a:extLst>
          </p:cNvPr>
          <p:cNvSpPr>
            <a:spLocks noGrp="1"/>
          </p:cNvSpPr>
          <p:nvPr>
            <p:ph type="sldNum" sz="quarter" idx="4"/>
          </p:nvPr>
        </p:nvSpPr>
        <p:spPr>
          <a:xfrm>
            <a:off x="10437813" y="6356350"/>
            <a:ext cx="915987" cy="365125"/>
          </a:xfrm>
          <a:prstGeom prst="rect">
            <a:avLst/>
          </a:prstGeom>
        </p:spPr>
        <p:txBody>
          <a:bodyPr vert="horz" wrap="square" lIns="91440" tIns="45720" rIns="0" bIns="45720" numCol="1" anchor="ctr" anchorCtr="0" compatLnSpc="1">
            <a:prstTxWarp prst="textNoShape">
              <a:avLst/>
            </a:prstTxWarp>
          </a:bodyPr>
          <a:lstStyle>
            <a:lvl1pPr algn="r" eaLnBrk="1" hangingPunct="1">
              <a:defRPr sz="1200">
                <a:solidFill>
                  <a:srgbClr val="7F7F7F"/>
                </a:solidFill>
              </a:defRPr>
            </a:lvl1pPr>
          </a:lstStyle>
          <a:p>
            <a:pPr>
              <a:defRPr/>
            </a:pPr>
            <a:fld id="{A2AF6E9F-8700-9F4C-B182-29B84C819EF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800" r:id="rId4"/>
    <p:sldLayoutId id="2147483798" r:id="rId5"/>
    <p:sldLayoutId id="2147483801" r:id="rId6"/>
    <p:sldLayoutId id="2147483799" r:id="rId7"/>
  </p:sldLayoutIdLst>
  <p:hf hdr="0" dt="0"/>
  <p:txStyles>
    <p:titleStyle>
      <a:lvl1pPr algn="l" rtl="0" eaLnBrk="1" fontAlgn="base" hangingPunct="1">
        <a:lnSpc>
          <a:spcPct val="90000"/>
        </a:lnSpc>
        <a:spcBef>
          <a:spcPct val="0"/>
        </a:spcBef>
        <a:spcAft>
          <a:spcPct val="0"/>
        </a:spcAft>
        <a:defRPr sz="4400" kern="1200">
          <a:solidFill>
            <a:schemeClr val="tx2"/>
          </a:solidFill>
          <a:latin typeface="Palatino" pitchFamily="2" charset="77"/>
          <a:ea typeface="Palatino" pitchFamily="2" charset="77"/>
          <a:cs typeface="Palatino" pitchFamily="2" charset="77"/>
        </a:defRPr>
      </a:lvl1pPr>
      <a:lvl2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2pPr>
      <a:lvl3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3pPr>
      <a:lvl4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4pPr>
      <a:lvl5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5pPr>
      <a:lvl6pPr marL="4572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6pPr>
      <a:lvl7pPr marL="9144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7pPr>
      <a:lvl8pPr marL="13716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8pPr>
      <a:lvl9pPr marL="18288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400" kern="1200">
          <a:solidFill>
            <a:srgbClr val="404040"/>
          </a:solidFill>
          <a:latin typeface="+mj-lt"/>
          <a:ea typeface="+mn-ea"/>
          <a:cs typeface="Gill Sans" panose="020B0502020104020203" pitchFamily="34" charset="-79"/>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200" kern="1200">
          <a:solidFill>
            <a:srgbClr val="404040"/>
          </a:solidFill>
          <a:latin typeface="+mj-lt"/>
          <a:ea typeface="+mn-ea"/>
          <a:cs typeface="Gill Sans" panose="020B0502020104020203" pitchFamily="34" charset="-79"/>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404040"/>
          </a:solidFill>
          <a:latin typeface="+mj-lt"/>
          <a:ea typeface="+mn-ea"/>
          <a:cs typeface="Gill Sans" panose="020B0502020104020203" pitchFamily="34" charset="-79"/>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s://www.asccc.org/sites/default/files/Participating%20Effectively%20Final.pdf" TargetMode="External"/><Relationship Id="rId2" Type="http://schemas.openxmlformats.org/officeDocument/2006/relationships/hyperlink" Target="https://www.asccc.org/sites/default/files/publications/FinalScenario_2020.pdf"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a:extLst>
              <a:ext uri="{FF2B5EF4-FFF2-40B4-BE49-F238E27FC236}">
                <a16:creationId xmlns:a16="http://schemas.microsoft.com/office/drawing/2014/main" id="{49067AFC-C057-8B47-BCED-CB6576F9DF81}"/>
              </a:ext>
            </a:extLst>
          </p:cNvPr>
          <p:cNvSpPr>
            <a:spLocks noGrp="1" noChangeArrowheads="1"/>
          </p:cNvSpPr>
          <p:nvPr>
            <p:ph type="title"/>
          </p:nvPr>
        </p:nvSpPr>
        <p:spPr>
          <a:xfrm>
            <a:off x="7272338" y="382588"/>
            <a:ext cx="4549775" cy="6096000"/>
          </a:xfrm>
        </p:spPr>
        <p:txBody>
          <a:bodyPr/>
          <a:lstStyle/>
          <a:p>
            <a:r>
              <a:rPr lang="en-US" altLang="en-US" b="1" dirty="0"/>
              <a:t>Name that Academic and Professional Matter!</a:t>
            </a:r>
            <a:br>
              <a:rPr lang="en-US" altLang="en-US" b="1" dirty="0"/>
            </a:br>
            <a:br>
              <a:rPr lang="en-US" altLang="en-US" sz="1800" dirty="0">
                <a:solidFill>
                  <a:schemeClr val="bg2"/>
                </a:solidFill>
              </a:rPr>
            </a:br>
            <a:r>
              <a:rPr lang="en-US" altLang="en-US" sz="1800" dirty="0">
                <a:solidFill>
                  <a:schemeClr val="bg2"/>
                </a:solidFill>
              </a:rPr>
              <a:t>Friday, June 17 | 2:15-3:15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317E3-AD0C-56E3-6F3D-815498866913}"/>
              </a:ext>
            </a:extLst>
          </p:cNvPr>
          <p:cNvSpPr>
            <a:spLocks noGrp="1"/>
          </p:cNvSpPr>
          <p:nvPr>
            <p:ph type="title"/>
          </p:nvPr>
        </p:nvSpPr>
        <p:spPr/>
        <p:txBody>
          <a:bodyPr anchor="ctr"/>
          <a:lstStyle/>
          <a:p>
            <a:pPr algn="ctr"/>
            <a:r>
              <a:rPr lang="en-US" b="1" dirty="0"/>
              <a:t>Cucumber City College (Scenario 29) – Academic and Professional Matter</a:t>
            </a:r>
          </a:p>
        </p:txBody>
      </p:sp>
      <p:sp>
        <p:nvSpPr>
          <p:cNvPr id="3" name="Content Placeholder 2">
            <a:extLst>
              <a:ext uri="{FF2B5EF4-FFF2-40B4-BE49-F238E27FC236}">
                <a16:creationId xmlns:a16="http://schemas.microsoft.com/office/drawing/2014/main" id="{0A8FFE2E-9816-A192-62CD-53047925F35D}"/>
              </a:ext>
            </a:extLst>
          </p:cNvPr>
          <p:cNvSpPr>
            <a:spLocks noGrp="1"/>
          </p:cNvSpPr>
          <p:nvPr>
            <p:ph sz="half" idx="1"/>
          </p:nvPr>
        </p:nvSpPr>
        <p:spPr/>
        <p:txBody>
          <a:bodyPr/>
          <a:lstStyle/>
          <a:p>
            <a:pPr marL="0" indent="0">
              <a:buNone/>
            </a:pPr>
            <a:r>
              <a:rPr lang="en-US" dirty="0"/>
              <a:t>Citation (continued): Thus, any changes in the equivalency process must be jointly agreed upon by the academic senate and the designee of the governing board. This requirement is a matter of statute, not a Title 5 academic and professional matter that would be subject to independent board action for “exceptional circumstances and compelling reasons” or for “compelling legal, fiscal, or organizational reasons” (Title 5 §53203). The existing process must remain in place until agreement with the academic senate is reached. </a:t>
            </a:r>
          </a:p>
        </p:txBody>
      </p:sp>
      <p:sp>
        <p:nvSpPr>
          <p:cNvPr id="4" name="Slide Number Placeholder 3">
            <a:extLst>
              <a:ext uri="{FF2B5EF4-FFF2-40B4-BE49-F238E27FC236}">
                <a16:creationId xmlns:a16="http://schemas.microsoft.com/office/drawing/2014/main" id="{BB9DDB75-6A8F-A60B-23BD-B900714B132F}"/>
              </a:ext>
            </a:extLst>
          </p:cNvPr>
          <p:cNvSpPr>
            <a:spLocks noGrp="1"/>
          </p:cNvSpPr>
          <p:nvPr>
            <p:ph type="sldNum" sz="quarter" idx="10"/>
          </p:nvPr>
        </p:nvSpPr>
        <p:spPr/>
        <p:txBody>
          <a:bodyPr/>
          <a:lstStyle/>
          <a:p>
            <a:pPr>
              <a:defRPr/>
            </a:pPr>
            <a:fld id="{0A71591C-5F3D-B54C-8468-8173C62E9969}" type="slidenum">
              <a:rPr lang="en-US" altLang="en-US" smtClean="0"/>
              <a:pPr>
                <a:defRPr/>
              </a:pPr>
              <a:t>10</a:t>
            </a:fld>
            <a:endParaRPr lang="en-US" altLang="en-US"/>
          </a:p>
        </p:txBody>
      </p:sp>
    </p:spTree>
    <p:extLst>
      <p:ext uri="{BB962C8B-B14F-4D97-AF65-F5344CB8AC3E}">
        <p14:creationId xmlns:p14="http://schemas.microsoft.com/office/powerpoint/2010/main" val="1389919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F7A6D-D0DE-FB42-98C9-B426F567335D}"/>
              </a:ext>
            </a:extLst>
          </p:cNvPr>
          <p:cNvSpPr>
            <a:spLocks noGrp="1"/>
          </p:cNvSpPr>
          <p:nvPr>
            <p:ph type="title"/>
          </p:nvPr>
        </p:nvSpPr>
        <p:spPr/>
        <p:txBody>
          <a:bodyPr anchor="ctr"/>
          <a:lstStyle/>
          <a:p>
            <a:pPr algn="ctr"/>
            <a:r>
              <a:rPr lang="en-US" b="1" dirty="0"/>
              <a:t>4. Dragon Fruit Technical College</a:t>
            </a:r>
          </a:p>
        </p:txBody>
      </p:sp>
      <p:sp>
        <p:nvSpPr>
          <p:cNvPr id="3" name="Content Placeholder 2">
            <a:extLst>
              <a:ext uri="{FF2B5EF4-FFF2-40B4-BE49-F238E27FC236}">
                <a16:creationId xmlns:a16="http://schemas.microsoft.com/office/drawing/2014/main" id="{691AD517-8C12-3E9A-A832-DC0681CA5177}"/>
              </a:ext>
            </a:extLst>
          </p:cNvPr>
          <p:cNvSpPr>
            <a:spLocks noGrp="1"/>
          </p:cNvSpPr>
          <p:nvPr>
            <p:ph sz="half" idx="1"/>
          </p:nvPr>
        </p:nvSpPr>
        <p:spPr/>
        <p:txBody>
          <a:bodyPr/>
          <a:lstStyle/>
          <a:p>
            <a:pPr marL="0" indent="0">
              <a:buNone/>
            </a:pPr>
            <a:r>
              <a:rPr lang="en-US" dirty="0"/>
              <a:t>The college president seeks to change the existing faculty hiring process in which the selection committee forwards just one name to the president to advance to the governing board for hiring. The president proposes that the selection committee forward at least three candidates, who would then be interviewed by the president, the appropriate vice president, and the faculty chair of the first round selection committee. The successful candidate would then be advanced to the board by the president. The academic senate reviews the college president’s written proposal, without inviting the president to be present, and passes a brief motion that the academic senate is not interested in changing the process. The college president has now approached the academic senate president seeking a resolution of the differences. </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0FF3EBB-0F5E-8C14-5C2B-9EB575962408}"/>
              </a:ext>
            </a:extLst>
          </p:cNvPr>
          <p:cNvSpPr>
            <a:spLocks noGrp="1"/>
          </p:cNvSpPr>
          <p:nvPr>
            <p:ph type="sldNum" sz="quarter" idx="10"/>
          </p:nvPr>
        </p:nvSpPr>
        <p:spPr/>
        <p:txBody>
          <a:bodyPr/>
          <a:lstStyle/>
          <a:p>
            <a:pPr>
              <a:defRPr/>
            </a:pPr>
            <a:fld id="{0A71591C-5F3D-B54C-8468-8173C62E9969}" type="slidenum">
              <a:rPr lang="en-US" altLang="en-US" smtClean="0"/>
              <a:pPr>
                <a:defRPr/>
              </a:pPr>
              <a:t>11</a:t>
            </a:fld>
            <a:endParaRPr lang="en-US" altLang="en-US"/>
          </a:p>
        </p:txBody>
      </p:sp>
    </p:spTree>
    <p:extLst>
      <p:ext uri="{BB962C8B-B14F-4D97-AF65-F5344CB8AC3E}">
        <p14:creationId xmlns:p14="http://schemas.microsoft.com/office/powerpoint/2010/main" val="2923979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44B41-E7B3-356A-FE8F-6E9AB1574C1F}"/>
              </a:ext>
            </a:extLst>
          </p:cNvPr>
          <p:cNvSpPr>
            <a:spLocks noGrp="1"/>
          </p:cNvSpPr>
          <p:nvPr>
            <p:ph type="title"/>
          </p:nvPr>
        </p:nvSpPr>
        <p:spPr/>
        <p:txBody>
          <a:bodyPr anchor="ctr"/>
          <a:lstStyle/>
          <a:p>
            <a:pPr algn="ctr"/>
            <a:r>
              <a:rPr lang="en-US" b="1" dirty="0"/>
              <a:t>Dragon Fruit Technical College (Scenario 30) – Academic and Professional Matter</a:t>
            </a:r>
            <a:endParaRPr lang="en-US" dirty="0"/>
          </a:p>
        </p:txBody>
      </p:sp>
      <p:sp>
        <p:nvSpPr>
          <p:cNvPr id="3" name="Content Placeholder 2">
            <a:extLst>
              <a:ext uri="{FF2B5EF4-FFF2-40B4-BE49-F238E27FC236}">
                <a16:creationId xmlns:a16="http://schemas.microsoft.com/office/drawing/2014/main" id="{38CDEE19-6BDC-AD4E-51EB-B57D66BFB931}"/>
              </a:ext>
            </a:extLst>
          </p:cNvPr>
          <p:cNvSpPr>
            <a:spLocks noGrp="1"/>
          </p:cNvSpPr>
          <p:nvPr>
            <p:ph sz="half" idx="1"/>
          </p:nvPr>
        </p:nvSpPr>
        <p:spPr/>
        <p:txBody>
          <a:bodyPr/>
          <a:lstStyle/>
          <a:p>
            <a:pPr marL="0" indent="0">
              <a:buNone/>
            </a:pPr>
            <a:r>
              <a:rPr lang="en-US" dirty="0"/>
              <a:t>Issue: The issue here is the method by which changes to the faculty hiring process are to be made.</a:t>
            </a:r>
          </a:p>
          <a:p>
            <a:pPr marL="0" indent="0">
              <a:buNone/>
            </a:pPr>
            <a:endParaRPr lang="en-US" dirty="0"/>
          </a:p>
          <a:p>
            <a:pPr marL="0" indent="0">
              <a:buNone/>
            </a:pPr>
            <a:r>
              <a:rPr lang="en-US" dirty="0"/>
              <a:t>Citation: Education Code §87360(b) requires that “hiring criteria, policies, and procedures for new faculty members shall be developed and agreed upon jointly by the representatives of the governing board and the academic senate, and approved by the governing board.” </a:t>
            </a:r>
          </a:p>
          <a:p>
            <a:pPr marL="0" indent="0">
              <a:buNone/>
            </a:pPr>
            <a:endParaRPr lang="en-US" dirty="0"/>
          </a:p>
        </p:txBody>
      </p:sp>
      <p:sp>
        <p:nvSpPr>
          <p:cNvPr id="4" name="Slide Number Placeholder 3">
            <a:extLst>
              <a:ext uri="{FF2B5EF4-FFF2-40B4-BE49-F238E27FC236}">
                <a16:creationId xmlns:a16="http://schemas.microsoft.com/office/drawing/2014/main" id="{70D91921-F9FC-AA88-C242-A9473645AB27}"/>
              </a:ext>
            </a:extLst>
          </p:cNvPr>
          <p:cNvSpPr>
            <a:spLocks noGrp="1"/>
          </p:cNvSpPr>
          <p:nvPr>
            <p:ph type="sldNum" sz="quarter" idx="10"/>
          </p:nvPr>
        </p:nvSpPr>
        <p:spPr/>
        <p:txBody>
          <a:bodyPr/>
          <a:lstStyle/>
          <a:p>
            <a:pPr>
              <a:defRPr/>
            </a:pPr>
            <a:fld id="{0A71591C-5F3D-B54C-8468-8173C62E9969}" type="slidenum">
              <a:rPr lang="en-US" altLang="en-US" smtClean="0"/>
              <a:pPr>
                <a:defRPr/>
              </a:pPr>
              <a:t>12</a:t>
            </a:fld>
            <a:endParaRPr lang="en-US" altLang="en-US"/>
          </a:p>
        </p:txBody>
      </p:sp>
    </p:spTree>
    <p:extLst>
      <p:ext uri="{BB962C8B-B14F-4D97-AF65-F5344CB8AC3E}">
        <p14:creationId xmlns:p14="http://schemas.microsoft.com/office/powerpoint/2010/main" val="2047941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9D365-2ECE-BFC4-0E94-BE6A8A37ACC2}"/>
              </a:ext>
            </a:extLst>
          </p:cNvPr>
          <p:cNvSpPr>
            <a:spLocks noGrp="1"/>
          </p:cNvSpPr>
          <p:nvPr>
            <p:ph type="title"/>
          </p:nvPr>
        </p:nvSpPr>
        <p:spPr/>
        <p:txBody>
          <a:bodyPr anchor="ctr"/>
          <a:lstStyle/>
          <a:p>
            <a:pPr algn="ctr"/>
            <a:r>
              <a:rPr lang="en-US" b="1" dirty="0"/>
              <a:t>5. Eggplant Junior College</a:t>
            </a:r>
          </a:p>
        </p:txBody>
      </p:sp>
      <p:sp>
        <p:nvSpPr>
          <p:cNvPr id="3" name="Content Placeholder 2">
            <a:extLst>
              <a:ext uri="{FF2B5EF4-FFF2-40B4-BE49-F238E27FC236}">
                <a16:creationId xmlns:a16="http://schemas.microsoft.com/office/drawing/2014/main" id="{EB8035E7-F83C-6F4F-8622-28691C9D09FD}"/>
              </a:ext>
            </a:extLst>
          </p:cNvPr>
          <p:cNvSpPr>
            <a:spLocks noGrp="1"/>
          </p:cNvSpPr>
          <p:nvPr>
            <p:ph sz="half" idx="1"/>
          </p:nvPr>
        </p:nvSpPr>
        <p:spPr/>
        <p:txBody>
          <a:bodyPr/>
          <a:lstStyle/>
          <a:p>
            <a:pPr marL="0" indent="0">
              <a:buNone/>
            </a:pPr>
            <a:r>
              <a:rPr lang="en-US" dirty="0"/>
              <a:t>The college’s history department has decided to modify the writing prerequisites for several of its courses and has taken the proposal to the college curriculum committee, where the change has been approved. The English department faculty are unhappy with the change and protest to the academic senate, stating that the senate, with the final authority over curriculum, should overturn and prevent the change before it is presented to the governing board. </a:t>
            </a:r>
          </a:p>
          <a:p>
            <a:pPr marL="0" indent="0">
              <a:buNone/>
            </a:pPr>
            <a:endParaRPr lang="en-US" dirty="0"/>
          </a:p>
        </p:txBody>
      </p:sp>
      <p:sp>
        <p:nvSpPr>
          <p:cNvPr id="4" name="Slide Number Placeholder 3">
            <a:extLst>
              <a:ext uri="{FF2B5EF4-FFF2-40B4-BE49-F238E27FC236}">
                <a16:creationId xmlns:a16="http://schemas.microsoft.com/office/drawing/2014/main" id="{2271EF32-4F99-3886-319A-BC843F2689D6}"/>
              </a:ext>
            </a:extLst>
          </p:cNvPr>
          <p:cNvSpPr>
            <a:spLocks noGrp="1"/>
          </p:cNvSpPr>
          <p:nvPr>
            <p:ph type="sldNum" sz="quarter" idx="10"/>
          </p:nvPr>
        </p:nvSpPr>
        <p:spPr/>
        <p:txBody>
          <a:bodyPr/>
          <a:lstStyle/>
          <a:p>
            <a:pPr>
              <a:defRPr/>
            </a:pPr>
            <a:fld id="{0A71591C-5F3D-B54C-8468-8173C62E9969}" type="slidenum">
              <a:rPr lang="en-US" altLang="en-US" smtClean="0"/>
              <a:pPr>
                <a:defRPr/>
              </a:pPr>
              <a:t>13</a:t>
            </a:fld>
            <a:endParaRPr lang="en-US" altLang="en-US"/>
          </a:p>
        </p:txBody>
      </p:sp>
    </p:spTree>
    <p:extLst>
      <p:ext uri="{BB962C8B-B14F-4D97-AF65-F5344CB8AC3E}">
        <p14:creationId xmlns:p14="http://schemas.microsoft.com/office/powerpoint/2010/main" val="2948754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E5861-B67B-E4AF-5381-62460D88584F}"/>
              </a:ext>
            </a:extLst>
          </p:cNvPr>
          <p:cNvSpPr>
            <a:spLocks noGrp="1"/>
          </p:cNvSpPr>
          <p:nvPr>
            <p:ph type="title"/>
          </p:nvPr>
        </p:nvSpPr>
        <p:spPr/>
        <p:txBody>
          <a:bodyPr anchor="ctr"/>
          <a:lstStyle/>
          <a:p>
            <a:pPr algn="ctr"/>
            <a:r>
              <a:rPr lang="en-US" b="1" dirty="0"/>
              <a:t>Eggplant Junior College (Scenario 2) – Academic and Professional Matter</a:t>
            </a:r>
            <a:endParaRPr lang="en-US" dirty="0"/>
          </a:p>
        </p:txBody>
      </p:sp>
      <p:sp>
        <p:nvSpPr>
          <p:cNvPr id="3" name="Content Placeholder 2">
            <a:extLst>
              <a:ext uri="{FF2B5EF4-FFF2-40B4-BE49-F238E27FC236}">
                <a16:creationId xmlns:a16="http://schemas.microsoft.com/office/drawing/2014/main" id="{A962F60C-F01E-FFD3-B2EC-B33F2E238606}"/>
              </a:ext>
            </a:extLst>
          </p:cNvPr>
          <p:cNvSpPr>
            <a:spLocks noGrp="1"/>
          </p:cNvSpPr>
          <p:nvPr>
            <p:ph sz="half" idx="1"/>
          </p:nvPr>
        </p:nvSpPr>
        <p:spPr/>
        <p:txBody>
          <a:bodyPr/>
          <a:lstStyle/>
          <a:p>
            <a:pPr marL="0" indent="0">
              <a:buNone/>
            </a:pPr>
            <a:r>
              <a:rPr lang="en-US" dirty="0"/>
              <a:t>Issue: The issue is whether final authority for curriculum recommendations rests with academic senate or with the curriculum committee.</a:t>
            </a:r>
          </a:p>
          <a:p>
            <a:pPr marL="0" indent="0">
              <a:buNone/>
            </a:pPr>
            <a:r>
              <a:rPr lang="en-US" dirty="0"/>
              <a:t>Citation: Education Code §70901(b)(1)(E) guarantees “the right of academic senates to assume primary responsibility for making recommendations in the areas of curriculum and academic standards.” In addition, Title 5 §53200(c) lists the areas of academic and professional matters on which districts must consult collegially with academic senates, and curriculum is number one on the list. </a:t>
            </a:r>
          </a:p>
          <a:p>
            <a:pPr marL="0" indent="0">
              <a:buNone/>
            </a:pPr>
            <a:endParaRPr lang="en-US" dirty="0"/>
          </a:p>
          <a:p>
            <a:pPr marL="0" indent="0" algn="ctr">
              <a:buNone/>
            </a:pPr>
            <a:r>
              <a:rPr lang="en-US" sz="2000" dirty="0"/>
              <a:t>(continued on next slide)</a:t>
            </a:r>
          </a:p>
        </p:txBody>
      </p:sp>
      <p:sp>
        <p:nvSpPr>
          <p:cNvPr id="4" name="Slide Number Placeholder 3">
            <a:extLst>
              <a:ext uri="{FF2B5EF4-FFF2-40B4-BE49-F238E27FC236}">
                <a16:creationId xmlns:a16="http://schemas.microsoft.com/office/drawing/2014/main" id="{1F0026AB-BD26-EC53-7829-7E4565AC1CA5}"/>
              </a:ext>
            </a:extLst>
          </p:cNvPr>
          <p:cNvSpPr>
            <a:spLocks noGrp="1"/>
          </p:cNvSpPr>
          <p:nvPr>
            <p:ph type="sldNum" sz="quarter" idx="10"/>
          </p:nvPr>
        </p:nvSpPr>
        <p:spPr/>
        <p:txBody>
          <a:bodyPr/>
          <a:lstStyle/>
          <a:p>
            <a:pPr>
              <a:defRPr/>
            </a:pPr>
            <a:fld id="{0A71591C-5F3D-B54C-8468-8173C62E9969}" type="slidenum">
              <a:rPr lang="en-US" altLang="en-US" smtClean="0"/>
              <a:pPr>
                <a:defRPr/>
              </a:pPr>
              <a:t>14</a:t>
            </a:fld>
            <a:endParaRPr lang="en-US" altLang="en-US"/>
          </a:p>
        </p:txBody>
      </p:sp>
    </p:spTree>
    <p:extLst>
      <p:ext uri="{BB962C8B-B14F-4D97-AF65-F5344CB8AC3E}">
        <p14:creationId xmlns:p14="http://schemas.microsoft.com/office/powerpoint/2010/main" val="1900940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E5861-B67B-E4AF-5381-62460D88584F}"/>
              </a:ext>
            </a:extLst>
          </p:cNvPr>
          <p:cNvSpPr>
            <a:spLocks noGrp="1"/>
          </p:cNvSpPr>
          <p:nvPr>
            <p:ph type="title"/>
          </p:nvPr>
        </p:nvSpPr>
        <p:spPr/>
        <p:txBody>
          <a:bodyPr anchor="ctr"/>
          <a:lstStyle/>
          <a:p>
            <a:pPr algn="ctr"/>
            <a:r>
              <a:rPr lang="en-US" b="1" dirty="0"/>
              <a:t>Eggplant Junior College (Scenario 2) – Academic and Professional Matter</a:t>
            </a:r>
            <a:endParaRPr lang="en-US" dirty="0"/>
          </a:p>
        </p:txBody>
      </p:sp>
      <p:sp>
        <p:nvSpPr>
          <p:cNvPr id="3" name="Content Placeholder 2">
            <a:extLst>
              <a:ext uri="{FF2B5EF4-FFF2-40B4-BE49-F238E27FC236}">
                <a16:creationId xmlns:a16="http://schemas.microsoft.com/office/drawing/2014/main" id="{A962F60C-F01E-FFD3-B2EC-B33F2E238606}"/>
              </a:ext>
            </a:extLst>
          </p:cNvPr>
          <p:cNvSpPr>
            <a:spLocks noGrp="1"/>
          </p:cNvSpPr>
          <p:nvPr>
            <p:ph sz="half" idx="1"/>
          </p:nvPr>
        </p:nvSpPr>
        <p:spPr/>
        <p:txBody>
          <a:bodyPr/>
          <a:lstStyle/>
          <a:p>
            <a:pPr marL="0" indent="0">
              <a:buNone/>
            </a:pPr>
            <a:r>
              <a:rPr lang="en-US" dirty="0"/>
              <a:t>Citation (continued): These citations of law and regulation would seem to put the authority for curriculum directly under the academic senate. However, Title 5 §55002(a) reads as follows: “A degree-applicable credit course is a course which has been designated as appropriate to the associate degree in accordance with the requirements of section 55062, and which has been recommended by the college and/or district curriculum committee and approved by the district governing board as a collegiate course meeting the needs of the students.” Similar language is included in Title 5 §55002(b) and (c) for non-degree-applicable credit courses and for noncredit courses.</a:t>
            </a:r>
          </a:p>
          <a:p>
            <a:pPr marL="0" indent="0">
              <a:buNone/>
            </a:pPr>
            <a:endParaRPr lang="en-US" dirty="0"/>
          </a:p>
        </p:txBody>
      </p:sp>
      <p:sp>
        <p:nvSpPr>
          <p:cNvPr id="4" name="Slide Number Placeholder 3">
            <a:extLst>
              <a:ext uri="{FF2B5EF4-FFF2-40B4-BE49-F238E27FC236}">
                <a16:creationId xmlns:a16="http://schemas.microsoft.com/office/drawing/2014/main" id="{1F0026AB-BD26-EC53-7829-7E4565AC1CA5}"/>
              </a:ext>
            </a:extLst>
          </p:cNvPr>
          <p:cNvSpPr>
            <a:spLocks noGrp="1"/>
          </p:cNvSpPr>
          <p:nvPr>
            <p:ph type="sldNum" sz="quarter" idx="10"/>
          </p:nvPr>
        </p:nvSpPr>
        <p:spPr/>
        <p:txBody>
          <a:bodyPr/>
          <a:lstStyle/>
          <a:p>
            <a:pPr>
              <a:defRPr/>
            </a:pPr>
            <a:fld id="{0A71591C-5F3D-B54C-8468-8173C62E9969}" type="slidenum">
              <a:rPr lang="en-US" altLang="en-US" smtClean="0"/>
              <a:pPr>
                <a:defRPr/>
              </a:pPr>
              <a:t>15</a:t>
            </a:fld>
            <a:endParaRPr lang="en-US" altLang="en-US"/>
          </a:p>
        </p:txBody>
      </p:sp>
    </p:spTree>
    <p:extLst>
      <p:ext uri="{BB962C8B-B14F-4D97-AF65-F5344CB8AC3E}">
        <p14:creationId xmlns:p14="http://schemas.microsoft.com/office/powerpoint/2010/main" val="4031752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9D365-2ECE-BFC4-0E94-BE6A8A37ACC2}"/>
              </a:ext>
            </a:extLst>
          </p:cNvPr>
          <p:cNvSpPr>
            <a:spLocks noGrp="1"/>
          </p:cNvSpPr>
          <p:nvPr>
            <p:ph type="title"/>
          </p:nvPr>
        </p:nvSpPr>
        <p:spPr/>
        <p:txBody>
          <a:bodyPr anchor="ctr"/>
          <a:lstStyle/>
          <a:p>
            <a:pPr algn="ctr"/>
            <a:r>
              <a:rPr lang="en-US" b="1" dirty="0"/>
              <a:t>6</a:t>
            </a:r>
            <a:r>
              <a:rPr lang="en-US" b="1"/>
              <a:t>. </a:t>
            </a:r>
            <a:r>
              <a:rPr lang="en-US" b="1" dirty="0"/>
              <a:t>Fig Fundamental College</a:t>
            </a:r>
          </a:p>
        </p:txBody>
      </p:sp>
      <p:sp>
        <p:nvSpPr>
          <p:cNvPr id="3" name="Content Placeholder 2">
            <a:extLst>
              <a:ext uri="{FF2B5EF4-FFF2-40B4-BE49-F238E27FC236}">
                <a16:creationId xmlns:a16="http://schemas.microsoft.com/office/drawing/2014/main" id="{EB8035E7-F83C-6F4F-8622-28691C9D09FD}"/>
              </a:ext>
            </a:extLst>
          </p:cNvPr>
          <p:cNvSpPr>
            <a:spLocks noGrp="1"/>
          </p:cNvSpPr>
          <p:nvPr>
            <p:ph sz="half" idx="1"/>
          </p:nvPr>
        </p:nvSpPr>
        <p:spPr/>
        <p:txBody>
          <a:bodyPr/>
          <a:lstStyle/>
          <a:p>
            <a:pPr marL="0" indent="0">
              <a:buNone/>
            </a:pPr>
            <a:r>
              <a:rPr lang="en-US" dirty="0"/>
              <a:t>After the passage of legislation dealing with student assessment and placement, the CCC Chancellor’s Office and the Academic Senate for California Community Colleges issue a guidance document with recommendations for implementing the new law. The division dean over the college’s mathematics department believes that the college should follow the guidance in the document to the letter and announces that the math department should immediately adapt its placement process and curriculum per that guidance, including the elimination of two entire levels of remedial math courses. The math department faculty approach the academic senate for assistance, stating that the guidance goes too far for their local student population and that they are being pressured into curriculum and placement changes that they feel may harm students.</a:t>
            </a:r>
          </a:p>
          <a:p>
            <a:pPr marL="0" indent="0">
              <a:buNone/>
            </a:pPr>
            <a:endParaRPr lang="en-US" dirty="0"/>
          </a:p>
        </p:txBody>
      </p:sp>
      <p:sp>
        <p:nvSpPr>
          <p:cNvPr id="4" name="Slide Number Placeholder 3">
            <a:extLst>
              <a:ext uri="{FF2B5EF4-FFF2-40B4-BE49-F238E27FC236}">
                <a16:creationId xmlns:a16="http://schemas.microsoft.com/office/drawing/2014/main" id="{2271EF32-4F99-3886-319A-BC843F2689D6}"/>
              </a:ext>
            </a:extLst>
          </p:cNvPr>
          <p:cNvSpPr>
            <a:spLocks noGrp="1"/>
          </p:cNvSpPr>
          <p:nvPr>
            <p:ph type="sldNum" sz="quarter" idx="10"/>
          </p:nvPr>
        </p:nvSpPr>
        <p:spPr/>
        <p:txBody>
          <a:bodyPr/>
          <a:lstStyle/>
          <a:p>
            <a:pPr>
              <a:defRPr/>
            </a:pPr>
            <a:fld id="{0A71591C-5F3D-B54C-8468-8173C62E9969}" type="slidenum">
              <a:rPr lang="en-US" altLang="en-US" smtClean="0"/>
              <a:pPr>
                <a:defRPr/>
              </a:pPr>
              <a:t>16</a:t>
            </a:fld>
            <a:endParaRPr lang="en-US" altLang="en-US"/>
          </a:p>
        </p:txBody>
      </p:sp>
    </p:spTree>
    <p:extLst>
      <p:ext uri="{BB962C8B-B14F-4D97-AF65-F5344CB8AC3E}">
        <p14:creationId xmlns:p14="http://schemas.microsoft.com/office/powerpoint/2010/main" val="2151071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E5861-B67B-E4AF-5381-62460D88584F}"/>
              </a:ext>
            </a:extLst>
          </p:cNvPr>
          <p:cNvSpPr>
            <a:spLocks noGrp="1"/>
          </p:cNvSpPr>
          <p:nvPr>
            <p:ph type="title"/>
          </p:nvPr>
        </p:nvSpPr>
        <p:spPr/>
        <p:txBody>
          <a:bodyPr anchor="ctr"/>
          <a:lstStyle/>
          <a:p>
            <a:pPr algn="ctr"/>
            <a:r>
              <a:rPr lang="en-US" b="1" dirty="0"/>
              <a:t>Fig Fundamental College (Scenario 4) – Academic and Professional Matter</a:t>
            </a:r>
            <a:endParaRPr lang="en-US" dirty="0"/>
          </a:p>
        </p:txBody>
      </p:sp>
      <p:sp>
        <p:nvSpPr>
          <p:cNvPr id="3" name="Content Placeholder 2">
            <a:extLst>
              <a:ext uri="{FF2B5EF4-FFF2-40B4-BE49-F238E27FC236}">
                <a16:creationId xmlns:a16="http://schemas.microsoft.com/office/drawing/2014/main" id="{A962F60C-F01E-FFD3-B2EC-B33F2E238606}"/>
              </a:ext>
            </a:extLst>
          </p:cNvPr>
          <p:cNvSpPr>
            <a:spLocks noGrp="1"/>
          </p:cNvSpPr>
          <p:nvPr>
            <p:ph sz="half" idx="1"/>
          </p:nvPr>
        </p:nvSpPr>
        <p:spPr/>
        <p:txBody>
          <a:bodyPr/>
          <a:lstStyle/>
          <a:p>
            <a:pPr marL="0" indent="0">
              <a:buNone/>
            </a:pPr>
            <a:r>
              <a:rPr lang="en-US" dirty="0"/>
              <a:t>Issue: The issue is the degree to which guidance from the state level should dictate local decision-making.</a:t>
            </a:r>
          </a:p>
          <a:p>
            <a:pPr marL="0" indent="0">
              <a:buNone/>
            </a:pPr>
            <a:r>
              <a:rPr lang="en-US" dirty="0"/>
              <a:t>Citation: California Education Code §70902(A)(1) states, “Every community college district shall be under the control of a board of trustees, which is referred to herein as the ‘governing board.’ The governing board of each community college district shall establish, maintain, operate, and govern one or more community colleges in accordance with law. In so doing, the governing board may initiate and carry on any program, activity, or may otherwise act in any manner that is not in conflict with or inconsistent with, or preempted by, any law and that is not in conflict with the purposes for which community college districts are established.” </a:t>
            </a:r>
          </a:p>
          <a:p>
            <a:pPr marL="0" indent="0" algn="ctr">
              <a:buNone/>
            </a:pPr>
            <a:r>
              <a:rPr lang="en-US" sz="2000" dirty="0"/>
              <a:t>(continued on next slide)</a:t>
            </a:r>
          </a:p>
        </p:txBody>
      </p:sp>
      <p:sp>
        <p:nvSpPr>
          <p:cNvPr id="4" name="Slide Number Placeholder 3">
            <a:extLst>
              <a:ext uri="{FF2B5EF4-FFF2-40B4-BE49-F238E27FC236}">
                <a16:creationId xmlns:a16="http://schemas.microsoft.com/office/drawing/2014/main" id="{1F0026AB-BD26-EC53-7829-7E4565AC1CA5}"/>
              </a:ext>
            </a:extLst>
          </p:cNvPr>
          <p:cNvSpPr>
            <a:spLocks noGrp="1"/>
          </p:cNvSpPr>
          <p:nvPr>
            <p:ph type="sldNum" sz="quarter" idx="10"/>
          </p:nvPr>
        </p:nvSpPr>
        <p:spPr/>
        <p:txBody>
          <a:bodyPr/>
          <a:lstStyle/>
          <a:p>
            <a:pPr>
              <a:defRPr/>
            </a:pPr>
            <a:fld id="{0A71591C-5F3D-B54C-8468-8173C62E9969}" type="slidenum">
              <a:rPr lang="en-US" altLang="en-US" smtClean="0"/>
              <a:pPr>
                <a:defRPr/>
              </a:pPr>
              <a:t>17</a:t>
            </a:fld>
            <a:endParaRPr lang="en-US" altLang="en-US"/>
          </a:p>
        </p:txBody>
      </p:sp>
    </p:spTree>
    <p:extLst>
      <p:ext uri="{BB962C8B-B14F-4D97-AF65-F5344CB8AC3E}">
        <p14:creationId xmlns:p14="http://schemas.microsoft.com/office/powerpoint/2010/main" val="3661924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E5861-B67B-E4AF-5381-62460D88584F}"/>
              </a:ext>
            </a:extLst>
          </p:cNvPr>
          <p:cNvSpPr>
            <a:spLocks noGrp="1"/>
          </p:cNvSpPr>
          <p:nvPr>
            <p:ph type="title"/>
          </p:nvPr>
        </p:nvSpPr>
        <p:spPr/>
        <p:txBody>
          <a:bodyPr anchor="ctr"/>
          <a:lstStyle/>
          <a:p>
            <a:pPr algn="ctr"/>
            <a:r>
              <a:rPr lang="en-US" b="1" dirty="0"/>
              <a:t>Fig Fundamental College (Scenario 4) – Academic and Professional Matter</a:t>
            </a:r>
            <a:endParaRPr lang="en-US" dirty="0"/>
          </a:p>
        </p:txBody>
      </p:sp>
      <p:sp>
        <p:nvSpPr>
          <p:cNvPr id="3" name="Content Placeholder 2">
            <a:extLst>
              <a:ext uri="{FF2B5EF4-FFF2-40B4-BE49-F238E27FC236}">
                <a16:creationId xmlns:a16="http://schemas.microsoft.com/office/drawing/2014/main" id="{A962F60C-F01E-FFD3-B2EC-B33F2E238606}"/>
              </a:ext>
            </a:extLst>
          </p:cNvPr>
          <p:cNvSpPr>
            <a:spLocks noGrp="1"/>
          </p:cNvSpPr>
          <p:nvPr>
            <p:ph sz="half" idx="1"/>
          </p:nvPr>
        </p:nvSpPr>
        <p:spPr/>
        <p:txBody>
          <a:bodyPr/>
          <a:lstStyle/>
          <a:p>
            <a:pPr marL="0" indent="0">
              <a:buNone/>
            </a:pPr>
            <a:r>
              <a:rPr lang="en-US" dirty="0"/>
              <a:t>Citation (continued): Local boards must ensure that their decisions are consistent with state law and Title 5 Regulations, but as long as the board acts within those parameters, the board is authorized to make decisions for the district. Guidance documents issued by the Chancellor’s Office or the Academic Senate for California Community Colleges should be considered seriously as good practice and thoughtful interpretations of law and regulations, but such guidance should not be taken as a mandate. </a:t>
            </a:r>
          </a:p>
        </p:txBody>
      </p:sp>
      <p:sp>
        <p:nvSpPr>
          <p:cNvPr id="4" name="Slide Number Placeholder 3">
            <a:extLst>
              <a:ext uri="{FF2B5EF4-FFF2-40B4-BE49-F238E27FC236}">
                <a16:creationId xmlns:a16="http://schemas.microsoft.com/office/drawing/2014/main" id="{1F0026AB-BD26-EC53-7829-7E4565AC1CA5}"/>
              </a:ext>
            </a:extLst>
          </p:cNvPr>
          <p:cNvSpPr>
            <a:spLocks noGrp="1"/>
          </p:cNvSpPr>
          <p:nvPr>
            <p:ph type="sldNum" sz="quarter" idx="10"/>
          </p:nvPr>
        </p:nvSpPr>
        <p:spPr/>
        <p:txBody>
          <a:bodyPr/>
          <a:lstStyle/>
          <a:p>
            <a:pPr>
              <a:defRPr/>
            </a:pPr>
            <a:fld id="{0A71591C-5F3D-B54C-8468-8173C62E9969}" type="slidenum">
              <a:rPr lang="en-US" altLang="en-US" smtClean="0"/>
              <a:pPr>
                <a:defRPr/>
              </a:pPr>
              <a:t>18</a:t>
            </a:fld>
            <a:endParaRPr lang="en-US" altLang="en-US"/>
          </a:p>
        </p:txBody>
      </p:sp>
    </p:spTree>
    <p:extLst>
      <p:ext uri="{BB962C8B-B14F-4D97-AF65-F5344CB8AC3E}">
        <p14:creationId xmlns:p14="http://schemas.microsoft.com/office/powerpoint/2010/main" val="1627217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902C5-AC93-B656-70ED-C9EFBCB41331}"/>
              </a:ext>
            </a:extLst>
          </p:cNvPr>
          <p:cNvSpPr>
            <a:spLocks noGrp="1"/>
          </p:cNvSpPr>
          <p:nvPr>
            <p:ph type="title"/>
          </p:nvPr>
        </p:nvSpPr>
        <p:spPr/>
        <p:txBody>
          <a:bodyPr anchor="ctr"/>
          <a:lstStyle/>
          <a:p>
            <a:pPr algn="ctr"/>
            <a:r>
              <a:rPr lang="en-US" b="1" dirty="0"/>
              <a:t>Reference</a:t>
            </a:r>
          </a:p>
        </p:txBody>
      </p:sp>
      <p:sp>
        <p:nvSpPr>
          <p:cNvPr id="3" name="Content Placeholder 2">
            <a:extLst>
              <a:ext uri="{FF2B5EF4-FFF2-40B4-BE49-F238E27FC236}">
                <a16:creationId xmlns:a16="http://schemas.microsoft.com/office/drawing/2014/main" id="{B6EF4859-213A-F5FA-7189-F2B5DC7557A3}"/>
              </a:ext>
            </a:extLst>
          </p:cNvPr>
          <p:cNvSpPr>
            <a:spLocks noGrp="1"/>
          </p:cNvSpPr>
          <p:nvPr>
            <p:ph sz="half" idx="1"/>
          </p:nvPr>
        </p:nvSpPr>
        <p:spPr/>
        <p:txBody>
          <a:bodyPr/>
          <a:lstStyle/>
          <a:p>
            <a:r>
              <a:rPr lang="en-US" dirty="0"/>
              <a:t>Scenarios to Illustrate Effective Participation in District and College Governance: </a:t>
            </a:r>
            <a:r>
              <a:rPr lang="en-US" dirty="0">
                <a:hlinkClick r:id="rId2"/>
              </a:rPr>
              <a:t>https://www.asccc.org/sites/default/files/publications/FinalScenario_2020.pdf</a:t>
            </a:r>
            <a:endParaRPr lang="en-US" dirty="0"/>
          </a:p>
          <a:p>
            <a:r>
              <a:rPr lang="en-US" dirty="0"/>
              <a:t>Participating Effectively in District and College Governance: </a:t>
            </a:r>
            <a:r>
              <a:rPr lang="en-US" dirty="0">
                <a:hlinkClick r:id="rId3"/>
              </a:rPr>
              <a:t>https://www.asccc.org/sites/default/files/Participating%20Effectively%20Final.pdf</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2C2FD9A8-DABA-F2C8-DC94-9107E02E0E9A}"/>
              </a:ext>
            </a:extLst>
          </p:cNvPr>
          <p:cNvSpPr>
            <a:spLocks noGrp="1"/>
          </p:cNvSpPr>
          <p:nvPr>
            <p:ph type="sldNum" sz="quarter" idx="10"/>
          </p:nvPr>
        </p:nvSpPr>
        <p:spPr/>
        <p:txBody>
          <a:bodyPr/>
          <a:lstStyle/>
          <a:p>
            <a:pPr>
              <a:defRPr/>
            </a:pPr>
            <a:fld id="{0A71591C-5F3D-B54C-8468-8173C62E9969}" type="slidenum">
              <a:rPr lang="en-US" altLang="en-US" smtClean="0"/>
              <a:pPr>
                <a:defRPr/>
              </a:pPr>
              <a:t>19</a:t>
            </a:fld>
            <a:endParaRPr lang="en-US" altLang="en-US"/>
          </a:p>
        </p:txBody>
      </p:sp>
    </p:spTree>
    <p:extLst>
      <p:ext uri="{BB962C8B-B14F-4D97-AF65-F5344CB8AC3E}">
        <p14:creationId xmlns:p14="http://schemas.microsoft.com/office/powerpoint/2010/main" val="4175160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4A4F1-8342-2048-3046-E1A74A93ACB9}"/>
              </a:ext>
            </a:extLst>
          </p:cNvPr>
          <p:cNvSpPr>
            <a:spLocks noGrp="1"/>
          </p:cNvSpPr>
          <p:nvPr>
            <p:ph type="title"/>
          </p:nvPr>
        </p:nvSpPr>
        <p:spPr/>
        <p:txBody>
          <a:bodyPr anchor="ctr"/>
          <a:lstStyle/>
          <a:p>
            <a:pPr algn="ctr"/>
            <a:r>
              <a:rPr lang="en-US" b="1" dirty="0"/>
              <a:t>Description</a:t>
            </a:r>
          </a:p>
        </p:txBody>
      </p:sp>
      <p:sp>
        <p:nvSpPr>
          <p:cNvPr id="3" name="Content Placeholder 2">
            <a:extLst>
              <a:ext uri="{FF2B5EF4-FFF2-40B4-BE49-F238E27FC236}">
                <a16:creationId xmlns:a16="http://schemas.microsoft.com/office/drawing/2014/main" id="{74732D62-2697-4DE1-6680-7821C83BA3D0}"/>
              </a:ext>
            </a:extLst>
          </p:cNvPr>
          <p:cNvSpPr>
            <a:spLocks noGrp="1"/>
          </p:cNvSpPr>
          <p:nvPr>
            <p:ph sz="half" idx="1"/>
          </p:nvPr>
        </p:nvSpPr>
        <p:spPr/>
        <p:txBody>
          <a:bodyPr/>
          <a:lstStyle/>
          <a:p>
            <a:pPr marL="0" indent="0">
              <a:buNone/>
            </a:pPr>
            <a:r>
              <a:rPr lang="en-US" dirty="0"/>
              <a:t>As academic senate leaders, we often find ourselves in situations trying to determine or explain how an issue is an academic and professional matter. Join your colleagues in table groups and virtual breakout rooms to examine and discuss scenarios based on real issues. Then...name that academic and professional matter! </a:t>
            </a:r>
          </a:p>
          <a:p>
            <a:pPr marL="0" indent="0">
              <a:buNone/>
            </a:pPr>
            <a:endParaRPr lang="en-US" dirty="0"/>
          </a:p>
        </p:txBody>
      </p:sp>
      <p:sp>
        <p:nvSpPr>
          <p:cNvPr id="4" name="Slide Number Placeholder 3">
            <a:extLst>
              <a:ext uri="{FF2B5EF4-FFF2-40B4-BE49-F238E27FC236}">
                <a16:creationId xmlns:a16="http://schemas.microsoft.com/office/drawing/2014/main" id="{E93B980B-3DE2-DFA0-512F-89BAF7434377}"/>
              </a:ext>
            </a:extLst>
          </p:cNvPr>
          <p:cNvSpPr>
            <a:spLocks noGrp="1"/>
          </p:cNvSpPr>
          <p:nvPr>
            <p:ph type="sldNum" sz="quarter" idx="10"/>
          </p:nvPr>
        </p:nvSpPr>
        <p:spPr/>
        <p:txBody>
          <a:bodyPr/>
          <a:lstStyle/>
          <a:p>
            <a:pPr>
              <a:defRPr/>
            </a:pPr>
            <a:fld id="{0A71591C-5F3D-B54C-8468-8173C62E9969}" type="slidenum">
              <a:rPr lang="en-US" altLang="en-US" smtClean="0"/>
              <a:pPr>
                <a:defRPr/>
              </a:pPr>
              <a:t>2</a:t>
            </a:fld>
            <a:endParaRPr lang="en-US" altLang="en-US"/>
          </a:p>
        </p:txBody>
      </p:sp>
    </p:spTree>
    <p:extLst>
      <p:ext uri="{BB962C8B-B14F-4D97-AF65-F5344CB8AC3E}">
        <p14:creationId xmlns:p14="http://schemas.microsoft.com/office/powerpoint/2010/main" val="2684137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24C90-B88F-5113-0A93-9E39808C16A5}"/>
              </a:ext>
            </a:extLst>
          </p:cNvPr>
          <p:cNvSpPr>
            <a:spLocks noGrp="1"/>
          </p:cNvSpPr>
          <p:nvPr>
            <p:ph type="title"/>
          </p:nvPr>
        </p:nvSpPr>
        <p:spPr/>
        <p:txBody>
          <a:bodyPr anchor="ctr"/>
          <a:lstStyle/>
          <a:p>
            <a:pPr algn="ctr"/>
            <a:r>
              <a:rPr lang="en-US" b="1" dirty="0"/>
              <a:t>Directions</a:t>
            </a:r>
          </a:p>
        </p:txBody>
      </p:sp>
      <p:sp>
        <p:nvSpPr>
          <p:cNvPr id="3" name="Content Placeholder 2">
            <a:extLst>
              <a:ext uri="{FF2B5EF4-FFF2-40B4-BE49-F238E27FC236}">
                <a16:creationId xmlns:a16="http://schemas.microsoft.com/office/drawing/2014/main" id="{25F1470C-F8E8-B7D7-21D0-DAE698B6DFD6}"/>
              </a:ext>
            </a:extLst>
          </p:cNvPr>
          <p:cNvSpPr>
            <a:spLocks noGrp="1"/>
          </p:cNvSpPr>
          <p:nvPr>
            <p:ph sz="half" idx="1"/>
          </p:nvPr>
        </p:nvSpPr>
        <p:spPr>
          <a:xfrm>
            <a:off x="1277650" y="1444752"/>
            <a:ext cx="10426670" cy="4773168"/>
          </a:xfrm>
        </p:spPr>
        <p:txBody>
          <a:bodyPr/>
          <a:lstStyle/>
          <a:p>
            <a:pPr marL="0" indent="0">
              <a:buNone/>
            </a:pPr>
            <a:r>
              <a:rPr lang="en-US" dirty="0"/>
              <a:t>In Table Groups or in Zoom Rooms…</a:t>
            </a:r>
          </a:p>
          <a:p>
            <a:pPr marL="457200" indent="-457200">
              <a:buAutoNum type="arabicPeriod"/>
            </a:pPr>
            <a:r>
              <a:rPr lang="en-US" dirty="0"/>
              <a:t>Introduce yourselves and share with your group:</a:t>
            </a:r>
          </a:p>
          <a:p>
            <a:pPr marL="914400" lvl="1" indent="-457200">
              <a:buFont typeface="+mj-lt"/>
              <a:buAutoNum type="alphaLcPeriod"/>
            </a:pPr>
            <a:r>
              <a:rPr lang="en-US" dirty="0"/>
              <a:t>Why this FLI?</a:t>
            </a:r>
          </a:p>
          <a:p>
            <a:pPr marL="914400" lvl="1" indent="-457200">
              <a:buFont typeface="+mj-lt"/>
              <a:buAutoNum type="alphaLcPeriod"/>
            </a:pPr>
            <a:r>
              <a:rPr lang="en-US" dirty="0"/>
              <a:t>What is your role with your local academic senate or college?</a:t>
            </a:r>
          </a:p>
          <a:p>
            <a:pPr marL="914400" lvl="1" indent="-457200">
              <a:buFont typeface="+mj-lt"/>
              <a:buAutoNum type="alphaLcPeriod"/>
            </a:pPr>
            <a:r>
              <a:rPr lang="en-US" dirty="0"/>
              <a:t>When was the last time you laughed and what did you find funny?</a:t>
            </a:r>
          </a:p>
          <a:p>
            <a:pPr marL="457200" indent="-457200">
              <a:buAutoNum type="arabicPeriod"/>
            </a:pPr>
            <a:r>
              <a:rPr lang="en-US" dirty="0"/>
              <a:t>Determine a spokesperson to report out</a:t>
            </a:r>
          </a:p>
          <a:p>
            <a:pPr marL="457200" indent="-457200">
              <a:buAutoNum type="arabicPeriod"/>
            </a:pPr>
            <a:r>
              <a:rPr lang="en-US" dirty="0"/>
              <a:t>Read and discuss each scenario (</a:t>
            </a:r>
            <a:r>
              <a:rPr lang="en-US" sz="2200" dirty="0"/>
              <a:t>all are pulled from </a:t>
            </a:r>
            <a:r>
              <a:rPr lang="en-US" sz="2200" i="1" dirty="0"/>
              <a:t>Scenarios to Illustrate Effective Participation in District and College Governance</a:t>
            </a:r>
            <a:r>
              <a:rPr lang="en-US" sz="2200" dirty="0"/>
              <a:t>, a Joint Publication of the Community College League of California and the ASCCC</a:t>
            </a:r>
            <a:r>
              <a:rPr lang="en-US" dirty="0"/>
              <a:t>)</a:t>
            </a:r>
          </a:p>
          <a:p>
            <a:pPr marL="457200" indent="-457200">
              <a:buAutoNum type="arabicPeriod"/>
            </a:pPr>
            <a:r>
              <a:rPr lang="en-US" dirty="0"/>
              <a:t>Under which, if any, of the 10+1 or other areas of academic senate purview does each scenario fall?</a:t>
            </a:r>
          </a:p>
          <a:p>
            <a:pPr marL="457200" indent="-457200">
              <a:buAutoNum type="arabicPeriod"/>
            </a:pPr>
            <a:r>
              <a:rPr lang="en-US" dirty="0"/>
              <a:t>What type of scenario is missing? </a:t>
            </a:r>
          </a:p>
        </p:txBody>
      </p:sp>
      <p:sp>
        <p:nvSpPr>
          <p:cNvPr id="4" name="Slide Number Placeholder 3">
            <a:extLst>
              <a:ext uri="{FF2B5EF4-FFF2-40B4-BE49-F238E27FC236}">
                <a16:creationId xmlns:a16="http://schemas.microsoft.com/office/drawing/2014/main" id="{ACA1A233-CD44-73CA-C00D-8AEBFFB9A273}"/>
              </a:ext>
            </a:extLst>
          </p:cNvPr>
          <p:cNvSpPr>
            <a:spLocks noGrp="1"/>
          </p:cNvSpPr>
          <p:nvPr>
            <p:ph type="sldNum" sz="quarter" idx="10"/>
          </p:nvPr>
        </p:nvSpPr>
        <p:spPr/>
        <p:txBody>
          <a:bodyPr/>
          <a:lstStyle/>
          <a:p>
            <a:pPr>
              <a:defRPr/>
            </a:pPr>
            <a:fld id="{0A71591C-5F3D-B54C-8468-8173C62E9969}" type="slidenum">
              <a:rPr lang="en-US" altLang="en-US" smtClean="0"/>
              <a:pPr>
                <a:defRPr/>
              </a:pPr>
              <a:t>3</a:t>
            </a:fld>
            <a:endParaRPr lang="en-US" altLang="en-US"/>
          </a:p>
        </p:txBody>
      </p:sp>
    </p:spTree>
    <p:extLst>
      <p:ext uri="{BB962C8B-B14F-4D97-AF65-F5344CB8AC3E}">
        <p14:creationId xmlns:p14="http://schemas.microsoft.com/office/powerpoint/2010/main" val="1937147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05E32-AF20-9347-2CC3-F111D354A4BA}"/>
              </a:ext>
            </a:extLst>
          </p:cNvPr>
          <p:cNvSpPr>
            <a:spLocks noGrp="1"/>
          </p:cNvSpPr>
          <p:nvPr>
            <p:ph type="title"/>
          </p:nvPr>
        </p:nvSpPr>
        <p:spPr/>
        <p:txBody>
          <a:bodyPr anchor="ctr"/>
          <a:lstStyle/>
          <a:p>
            <a:pPr algn="ctr"/>
            <a:r>
              <a:rPr lang="en-US" b="1" dirty="0"/>
              <a:t>1. Apple Hill College</a:t>
            </a:r>
          </a:p>
        </p:txBody>
      </p:sp>
      <p:sp>
        <p:nvSpPr>
          <p:cNvPr id="3" name="Content Placeholder 2">
            <a:extLst>
              <a:ext uri="{FF2B5EF4-FFF2-40B4-BE49-F238E27FC236}">
                <a16:creationId xmlns:a16="http://schemas.microsoft.com/office/drawing/2014/main" id="{2733050D-E3B9-3DB5-8A9E-9EC86BB9E8AA}"/>
              </a:ext>
            </a:extLst>
          </p:cNvPr>
          <p:cNvSpPr>
            <a:spLocks noGrp="1"/>
          </p:cNvSpPr>
          <p:nvPr>
            <p:ph sz="half" idx="1"/>
          </p:nvPr>
        </p:nvSpPr>
        <p:spPr/>
        <p:txBody>
          <a:bodyPr/>
          <a:lstStyle/>
          <a:p>
            <a:pPr marL="0" indent="0">
              <a:buNone/>
            </a:pPr>
            <a:r>
              <a:rPr lang="en-US" dirty="0"/>
              <a:t>In response to the success portion of the Student Centered Funding Formula, the college’s Vice President of Student Services announces the implementation of a new text-messaging service that is intended to remind students to register on time and to apply for degrees and certificates when they have fulfilled requirements. The counseling department protests to the academic senate that course registration and degree application processes are academic and professional matters and that the new service should not be implemented until the counseling department has reviewed and approved the messaging. </a:t>
            </a:r>
          </a:p>
          <a:p>
            <a:pPr marL="0" indent="0">
              <a:buNone/>
            </a:pPr>
            <a:endParaRPr lang="en-US" dirty="0"/>
          </a:p>
        </p:txBody>
      </p:sp>
      <p:sp>
        <p:nvSpPr>
          <p:cNvPr id="4" name="Slide Number Placeholder 3">
            <a:extLst>
              <a:ext uri="{FF2B5EF4-FFF2-40B4-BE49-F238E27FC236}">
                <a16:creationId xmlns:a16="http://schemas.microsoft.com/office/drawing/2014/main" id="{2AF0B3E2-80D8-74E7-FEE0-4DDD5915FE1F}"/>
              </a:ext>
            </a:extLst>
          </p:cNvPr>
          <p:cNvSpPr>
            <a:spLocks noGrp="1"/>
          </p:cNvSpPr>
          <p:nvPr>
            <p:ph type="sldNum" sz="quarter" idx="10"/>
          </p:nvPr>
        </p:nvSpPr>
        <p:spPr/>
        <p:txBody>
          <a:bodyPr/>
          <a:lstStyle/>
          <a:p>
            <a:pPr>
              <a:defRPr/>
            </a:pPr>
            <a:fld id="{0A71591C-5F3D-B54C-8468-8173C62E9969}" type="slidenum">
              <a:rPr lang="en-US" altLang="en-US" smtClean="0"/>
              <a:pPr>
                <a:defRPr/>
              </a:pPr>
              <a:t>4</a:t>
            </a:fld>
            <a:endParaRPr lang="en-US" altLang="en-US"/>
          </a:p>
        </p:txBody>
      </p:sp>
    </p:spTree>
    <p:extLst>
      <p:ext uri="{BB962C8B-B14F-4D97-AF65-F5344CB8AC3E}">
        <p14:creationId xmlns:p14="http://schemas.microsoft.com/office/powerpoint/2010/main" val="1117081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4274-2E81-050E-AACE-D5B39EA4A51B}"/>
              </a:ext>
            </a:extLst>
          </p:cNvPr>
          <p:cNvSpPr>
            <a:spLocks noGrp="1"/>
          </p:cNvSpPr>
          <p:nvPr>
            <p:ph type="title"/>
          </p:nvPr>
        </p:nvSpPr>
        <p:spPr/>
        <p:txBody>
          <a:bodyPr anchor="ctr"/>
          <a:lstStyle/>
          <a:p>
            <a:pPr algn="ctr"/>
            <a:r>
              <a:rPr lang="en-US" b="1" dirty="0"/>
              <a:t>Apple Hill College (Scenario 11) – Academic and Professional Matter</a:t>
            </a:r>
          </a:p>
        </p:txBody>
      </p:sp>
      <p:sp>
        <p:nvSpPr>
          <p:cNvPr id="3" name="Content Placeholder 2">
            <a:extLst>
              <a:ext uri="{FF2B5EF4-FFF2-40B4-BE49-F238E27FC236}">
                <a16:creationId xmlns:a16="http://schemas.microsoft.com/office/drawing/2014/main" id="{7D1364C6-3CEC-24F4-A5EE-EFEF6D2E69C6}"/>
              </a:ext>
            </a:extLst>
          </p:cNvPr>
          <p:cNvSpPr>
            <a:spLocks noGrp="1"/>
          </p:cNvSpPr>
          <p:nvPr>
            <p:ph sz="half" idx="1"/>
          </p:nvPr>
        </p:nvSpPr>
        <p:spPr/>
        <p:txBody>
          <a:bodyPr/>
          <a:lstStyle/>
          <a:p>
            <a:pPr marL="0" indent="0">
              <a:buNone/>
            </a:pPr>
            <a:r>
              <a:rPr lang="en-US" dirty="0"/>
              <a:t>Issue: The issues are the definition of “standards or policies regarding student preparation and success” as an academic professional matter and, more broadly, the need for consultation on changes made to accommodate the Student Centered Funding Formula. </a:t>
            </a:r>
          </a:p>
          <a:p>
            <a:pPr marL="0" indent="0">
              <a:buNone/>
            </a:pPr>
            <a:endParaRPr lang="en-US" dirty="0"/>
          </a:p>
          <a:p>
            <a:pPr marL="0" indent="0">
              <a:buNone/>
            </a:pPr>
            <a:r>
              <a:rPr lang="en-US" dirty="0"/>
              <a:t>Citation: Title 5 §53200(c)(5) indicates “standards or policies regarding student preparation and success” as an academic and professional matter. The language specifically indicates standards and policies, not operational or implementation activities.</a:t>
            </a:r>
            <a:br>
              <a:rPr lang="en-US" dirty="0"/>
            </a:b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374622FC-1C63-D669-282C-D9863A573944}"/>
              </a:ext>
            </a:extLst>
          </p:cNvPr>
          <p:cNvSpPr>
            <a:spLocks noGrp="1"/>
          </p:cNvSpPr>
          <p:nvPr>
            <p:ph type="sldNum" sz="quarter" idx="10"/>
          </p:nvPr>
        </p:nvSpPr>
        <p:spPr/>
        <p:txBody>
          <a:bodyPr/>
          <a:lstStyle/>
          <a:p>
            <a:pPr>
              <a:defRPr/>
            </a:pPr>
            <a:fld id="{0A71591C-5F3D-B54C-8468-8173C62E9969}" type="slidenum">
              <a:rPr lang="en-US" altLang="en-US" smtClean="0"/>
              <a:pPr>
                <a:defRPr/>
              </a:pPr>
              <a:t>5</a:t>
            </a:fld>
            <a:endParaRPr lang="en-US" altLang="en-US"/>
          </a:p>
        </p:txBody>
      </p:sp>
    </p:spTree>
    <p:extLst>
      <p:ext uri="{BB962C8B-B14F-4D97-AF65-F5344CB8AC3E}">
        <p14:creationId xmlns:p14="http://schemas.microsoft.com/office/powerpoint/2010/main" val="466228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B6BB7-DA86-E4FF-BD17-8CD95DBC82FD}"/>
              </a:ext>
            </a:extLst>
          </p:cNvPr>
          <p:cNvSpPr>
            <a:spLocks noGrp="1"/>
          </p:cNvSpPr>
          <p:nvPr>
            <p:ph type="title"/>
          </p:nvPr>
        </p:nvSpPr>
        <p:spPr/>
        <p:txBody>
          <a:bodyPr anchor="ctr"/>
          <a:lstStyle/>
          <a:p>
            <a:pPr algn="ctr"/>
            <a:r>
              <a:rPr lang="en-US" b="1" dirty="0"/>
              <a:t>2. Blueberry Community College</a:t>
            </a:r>
          </a:p>
        </p:txBody>
      </p:sp>
      <p:sp>
        <p:nvSpPr>
          <p:cNvPr id="3" name="Content Placeholder 2">
            <a:extLst>
              <a:ext uri="{FF2B5EF4-FFF2-40B4-BE49-F238E27FC236}">
                <a16:creationId xmlns:a16="http://schemas.microsoft.com/office/drawing/2014/main" id="{524386AA-5105-B7DD-DC3C-01AD5729F1DA}"/>
              </a:ext>
            </a:extLst>
          </p:cNvPr>
          <p:cNvSpPr>
            <a:spLocks noGrp="1"/>
          </p:cNvSpPr>
          <p:nvPr>
            <p:ph sz="half" idx="1"/>
          </p:nvPr>
        </p:nvSpPr>
        <p:spPr/>
        <p:txBody>
          <a:bodyPr/>
          <a:lstStyle/>
          <a:p>
            <a:pPr marL="0" indent="0">
              <a:buNone/>
            </a:pPr>
            <a:r>
              <a:rPr lang="en-US" dirty="0"/>
              <a:t>The district chancellor is excited about advances in distance education and creates a new district committee charged with developing and implementing procedures on technology-mediated instruction. The chancellor then decides that the committee should include four representatives from each constituency group and asks the academic senate president to appoint four faculty members. The academic senate president asks for collegial consultation on the formation of the committee, including the charge, membership, and reporting responsibilities. </a:t>
            </a:r>
          </a:p>
        </p:txBody>
      </p:sp>
      <p:sp>
        <p:nvSpPr>
          <p:cNvPr id="4" name="Slide Number Placeholder 3">
            <a:extLst>
              <a:ext uri="{FF2B5EF4-FFF2-40B4-BE49-F238E27FC236}">
                <a16:creationId xmlns:a16="http://schemas.microsoft.com/office/drawing/2014/main" id="{9A96E921-362C-375F-EB9E-C50919375721}"/>
              </a:ext>
            </a:extLst>
          </p:cNvPr>
          <p:cNvSpPr>
            <a:spLocks noGrp="1"/>
          </p:cNvSpPr>
          <p:nvPr>
            <p:ph type="sldNum" sz="quarter" idx="10"/>
          </p:nvPr>
        </p:nvSpPr>
        <p:spPr/>
        <p:txBody>
          <a:bodyPr/>
          <a:lstStyle/>
          <a:p>
            <a:pPr>
              <a:defRPr/>
            </a:pPr>
            <a:fld id="{0A71591C-5F3D-B54C-8468-8173C62E9969}" type="slidenum">
              <a:rPr lang="en-US" altLang="en-US" smtClean="0"/>
              <a:pPr>
                <a:defRPr/>
              </a:pPr>
              <a:t>6</a:t>
            </a:fld>
            <a:endParaRPr lang="en-US" altLang="en-US"/>
          </a:p>
        </p:txBody>
      </p:sp>
    </p:spTree>
    <p:extLst>
      <p:ext uri="{BB962C8B-B14F-4D97-AF65-F5344CB8AC3E}">
        <p14:creationId xmlns:p14="http://schemas.microsoft.com/office/powerpoint/2010/main" val="3679028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42F17-7246-655B-66DE-74A968EC1064}"/>
              </a:ext>
            </a:extLst>
          </p:cNvPr>
          <p:cNvSpPr>
            <a:spLocks noGrp="1"/>
          </p:cNvSpPr>
          <p:nvPr>
            <p:ph type="title"/>
          </p:nvPr>
        </p:nvSpPr>
        <p:spPr/>
        <p:txBody>
          <a:bodyPr anchor="ctr"/>
          <a:lstStyle/>
          <a:p>
            <a:pPr algn="ctr"/>
            <a:r>
              <a:rPr lang="en-US" b="1" dirty="0"/>
              <a:t>Blueberry Community College (Scenario 13) – Academic and Professional Matter</a:t>
            </a:r>
          </a:p>
        </p:txBody>
      </p:sp>
      <p:sp>
        <p:nvSpPr>
          <p:cNvPr id="3" name="Content Placeholder 2">
            <a:extLst>
              <a:ext uri="{FF2B5EF4-FFF2-40B4-BE49-F238E27FC236}">
                <a16:creationId xmlns:a16="http://schemas.microsoft.com/office/drawing/2014/main" id="{00329CA2-4187-324B-9AA9-36737B624C5F}"/>
              </a:ext>
            </a:extLst>
          </p:cNvPr>
          <p:cNvSpPr>
            <a:spLocks noGrp="1"/>
          </p:cNvSpPr>
          <p:nvPr>
            <p:ph sz="half" idx="1"/>
          </p:nvPr>
        </p:nvSpPr>
        <p:spPr/>
        <p:txBody>
          <a:bodyPr/>
          <a:lstStyle/>
          <a:p>
            <a:pPr marL="0" indent="0">
              <a:buNone/>
            </a:pPr>
            <a:r>
              <a:rPr lang="en-US" dirty="0"/>
              <a:t>Issue: The issue is whether or not the formation of this committee on technology-mediated instruction is an academic and professional matter.</a:t>
            </a:r>
          </a:p>
          <a:p>
            <a:pPr marL="0" indent="0">
              <a:buNone/>
            </a:pPr>
            <a:endParaRPr lang="en-US" dirty="0"/>
          </a:p>
          <a:p>
            <a:pPr marL="0" indent="0">
              <a:buNone/>
            </a:pPr>
            <a:r>
              <a:rPr lang="en-US" dirty="0"/>
              <a:t>Citation: Chancellor’s Office Legal Opinion M 97-20 states, “some degree of consultation will be required if the purpose of the committee is to develop policy or procedures related to an academic and professional matter.” Title 5 §53200(c)(1) lists curriculum as an academic and professional matter, and technology-mediated instruction is certainly a curriculum issue. Thus, the chancellor must consult with the academic senate on the particulars of this committee. </a:t>
            </a:r>
          </a:p>
          <a:p>
            <a:pPr marL="0" indent="0">
              <a:buNone/>
            </a:pPr>
            <a:endParaRPr lang="en-US" dirty="0"/>
          </a:p>
        </p:txBody>
      </p:sp>
      <p:sp>
        <p:nvSpPr>
          <p:cNvPr id="4" name="Slide Number Placeholder 3">
            <a:extLst>
              <a:ext uri="{FF2B5EF4-FFF2-40B4-BE49-F238E27FC236}">
                <a16:creationId xmlns:a16="http://schemas.microsoft.com/office/drawing/2014/main" id="{57FB2C92-D526-7937-EB66-00D495670E9A}"/>
              </a:ext>
            </a:extLst>
          </p:cNvPr>
          <p:cNvSpPr>
            <a:spLocks noGrp="1"/>
          </p:cNvSpPr>
          <p:nvPr>
            <p:ph type="sldNum" sz="quarter" idx="10"/>
          </p:nvPr>
        </p:nvSpPr>
        <p:spPr/>
        <p:txBody>
          <a:bodyPr/>
          <a:lstStyle/>
          <a:p>
            <a:pPr>
              <a:defRPr/>
            </a:pPr>
            <a:fld id="{0A71591C-5F3D-B54C-8468-8173C62E9969}" type="slidenum">
              <a:rPr lang="en-US" altLang="en-US" smtClean="0"/>
              <a:pPr>
                <a:defRPr/>
              </a:pPr>
              <a:t>7</a:t>
            </a:fld>
            <a:endParaRPr lang="en-US" altLang="en-US"/>
          </a:p>
        </p:txBody>
      </p:sp>
    </p:spTree>
    <p:extLst>
      <p:ext uri="{BB962C8B-B14F-4D97-AF65-F5344CB8AC3E}">
        <p14:creationId xmlns:p14="http://schemas.microsoft.com/office/powerpoint/2010/main" val="2579844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ACAFA-244F-9CBB-3EDE-C62121550D24}"/>
              </a:ext>
            </a:extLst>
          </p:cNvPr>
          <p:cNvSpPr>
            <a:spLocks noGrp="1"/>
          </p:cNvSpPr>
          <p:nvPr>
            <p:ph type="title"/>
          </p:nvPr>
        </p:nvSpPr>
        <p:spPr/>
        <p:txBody>
          <a:bodyPr anchor="ctr"/>
          <a:lstStyle/>
          <a:p>
            <a:pPr algn="ctr"/>
            <a:r>
              <a:rPr lang="en-US" b="1" dirty="0"/>
              <a:t>3. Cucumber City College</a:t>
            </a:r>
          </a:p>
        </p:txBody>
      </p:sp>
      <p:sp>
        <p:nvSpPr>
          <p:cNvPr id="3" name="Content Placeholder 2">
            <a:extLst>
              <a:ext uri="{FF2B5EF4-FFF2-40B4-BE49-F238E27FC236}">
                <a16:creationId xmlns:a16="http://schemas.microsoft.com/office/drawing/2014/main" id="{45550224-BE26-BAF2-6DFC-191E7EC0976B}"/>
              </a:ext>
            </a:extLst>
          </p:cNvPr>
          <p:cNvSpPr>
            <a:spLocks noGrp="1"/>
          </p:cNvSpPr>
          <p:nvPr>
            <p:ph sz="half" idx="1"/>
          </p:nvPr>
        </p:nvSpPr>
        <p:spPr/>
        <p:txBody>
          <a:bodyPr/>
          <a:lstStyle/>
          <a:p>
            <a:pPr marL="0" indent="0">
              <a:buNone/>
            </a:pPr>
            <a:r>
              <a:rPr lang="en-US" dirty="0"/>
              <a:t>The chancellor of a multi-college district has proposed a district-wide equivalency process that includes a district equivalency review committee. This committee would be charged with the final review and recommendation on all equivalency applications for the district. The chancellor wants the committee to consist of representatives of each of the college academic senates, the executive vice president from the affected college, three representatives from the academic department considering the applications, the district staff diversity officer, and the district human resources director. Each of the academic senate presidents maintains that equivalency should remain a college matter, as is currently the policy, and should not be handled at the district level.</a:t>
            </a:r>
          </a:p>
          <a:p>
            <a:pPr marL="0" indent="0">
              <a:buNone/>
            </a:pPr>
            <a:endParaRPr lang="en-US" dirty="0"/>
          </a:p>
        </p:txBody>
      </p:sp>
      <p:sp>
        <p:nvSpPr>
          <p:cNvPr id="4" name="Slide Number Placeholder 3">
            <a:extLst>
              <a:ext uri="{FF2B5EF4-FFF2-40B4-BE49-F238E27FC236}">
                <a16:creationId xmlns:a16="http://schemas.microsoft.com/office/drawing/2014/main" id="{36733026-CC50-545A-3145-40E68C7E9375}"/>
              </a:ext>
            </a:extLst>
          </p:cNvPr>
          <p:cNvSpPr>
            <a:spLocks noGrp="1"/>
          </p:cNvSpPr>
          <p:nvPr>
            <p:ph type="sldNum" sz="quarter" idx="10"/>
          </p:nvPr>
        </p:nvSpPr>
        <p:spPr/>
        <p:txBody>
          <a:bodyPr/>
          <a:lstStyle/>
          <a:p>
            <a:pPr>
              <a:defRPr/>
            </a:pPr>
            <a:fld id="{0A71591C-5F3D-B54C-8468-8173C62E9969}" type="slidenum">
              <a:rPr lang="en-US" altLang="en-US" smtClean="0"/>
              <a:pPr>
                <a:defRPr/>
              </a:pPr>
              <a:t>8</a:t>
            </a:fld>
            <a:endParaRPr lang="en-US" altLang="en-US"/>
          </a:p>
        </p:txBody>
      </p:sp>
    </p:spTree>
    <p:extLst>
      <p:ext uri="{BB962C8B-B14F-4D97-AF65-F5344CB8AC3E}">
        <p14:creationId xmlns:p14="http://schemas.microsoft.com/office/powerpoint/2010/main" val="1701079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317E3-AD0C-56E3-6F3D-815498866913}"/>
              </a:ext>
            </a:extLst>
          </p:cNvPr>
          <p:cNvSpPr>
            <a:spLocks noGrp="1"/>
          </p:cNvSpPr>
          <p:nvPr>
            <p:ph type="title"/>
          </p:nvPr>
        </p:nvSpPr>
        <p:spPr/>
        <p:txBody>
          <a:bodyPr anchor="ctr"/>
          <a:lstStyle/>
          <a:p>
            <a:pPr algn="ctr"/>
            <a:r>
              <a:rPr lang="en-US" b="1" dirty="0"/>
              <a:t>Cucumber City College (Scenario 29) – Academic and Professional Matter</a:t>
            </a:r>
          </a:p>
        </p:txBody>
      </p:sp>
      <p:sp>
        <p:nvSpPr>
          <p:cNvPr id="3" name="Content Placeholder 2">
            <a:extLst>
              <a:ext uri="{FF2B5EF4-FFF2-40B4-BE49-F238E27FC236}">
                <a16:creationId xmlns:a16="http://schemas.microsoft.com/office/drawing/2014/main" id="{0A8FFE2E-9816-A192-62CD-53047925F35D}"/>
              </a:ext>
            </a:extLst>
          </p:cNvPr>
          <p:cNvSpPr>
            <a:spLocks noGrp="1"/>
          </p:cNvSpPr>
          <p:nvPr>
            <p:ph sz="half" idx="1"/>
          </p:nvPr>
        </p:nvSpPr>
        <p:spPr/>
        <p:txBody>
          <a:bodyPr/>
          <a:lstStyle/>
          <a:p>
            <a:pPr marL="0" indent="0">
              <a:buNone/>
            </a:pPr>
            <a:r>
              <a:rPr lang="en-US" dirty="0"/>
              <a:t>Issue: The issue is the authority for determining the equivalence process.</a:t>
            </a:r>
          </a:p>
          <a:p>
            <a:pPr marL="0" indent="0">
              <a:buNone/>
            </a:pPr>
            <a:r>
              <a:rPr lang="en-US" dirty="0"/>
              <a:t>Citation: Education Code §87359(b) states, “The process, as well as criteria and standards by which the governing board reaches its determinations regarding faculty members, shall be developed and agreed upon jointly by representatives of the governing board and the academic senate, and approved by the governing board. The agreed upon process shall include reasonable procedures to ensure that the governing board relies primarily upon the advice and judgment of the academic senate to determine that each individual employed under the authority granted by the regulations possesses qualifications that are at least equivalent to the applicable minimum qualifications specified in regulations adopted by the board of governors.”</a:t>
            </a:r>
          </a:p>
          <a:p>
            <a:pPr marL="0" indent="0" algn="ctr">
              <a:buNone/>
            </a:pPr>
            <a:r>
              <a:rPr lang="en-US" sz="2000" dirty="0"/>
              <a:t>(continued on next slide)</a:t>
            </a:r>
          </a:p>
        </p:txBody>
      </p:sp>
      <p:sp>
        <p:nvSpPr>
          <p:cNvPr id="4" name="Slide Number Placeholder 3">
            <a:extLst>
              <a:ext uri="{FF2B5EF4-FFF2-40B4-BE49-F238E27FC236}">
                <a16:creationId xmlns:a16="http://schemas.microsoft.com/office/drawing/2014/main" id="{BB9DDB75-6A8F-A60B-23BD-B900714B132F}"/>
              </a:ext>
            </a:extLst>
          </p:cNvPr>
          <p:cNvSpPr>
            <a:spLocks noGrp="1"/>
          </p:cNvSpPr>
          <p:nvPr>
            <p:ph type="sldNum" sz="quarter" idx="10"/>
          </p:nvPr>
        </p:nvSpPr>
        <p:spPr/>
        <p:txBody>
          <a:bodyPr/>
          <a:lstStyle/>
          <a:p>
            <a:pPr>
              <a:defRPr/>
            </a:pPr>
            <a:fld id="{0A71591C-5F3D-B54C-8468-8173C62E9969}" type="slidenum">
              <a:rPr lang="en-US" altLang="en-US" smtClean="0"/>
              <a:pPr>
                <a:defRPr/>
              </a:pPr>
              <a:t>9</a:t>
            </a:fld>
            <a:endParaRPr lang="en-US" altLang="en-US"/>
          </a:p>
        </p:txBody>
      </p:sp>
    </p:spTree>
    <p:extLst>
      <p:ext uri="{BB962C8B-B14F-4D97-AF65-F5344CB8AC3E}">
        <p14:creationId xmlns:p14="http://schemas.microsoft.com/office/powerpoint/2010/main" val="163670962"/>
      </p:ext>
    </p:extLst>
  </p:cSld>
  <p:clrMapOvr>
    <a:masterClrMapping/>
  </p:clrMapOvr>
</p:sld>
</file>

<file path=ppt/theme/theme1.xml><?xml version="1.0" encoding="utf-8"?>
<a:theme xmlns:a="http://schemas.openxmlformats.org/drawingml/2006/main" name="ASCCC Curriculum Inst. 2020 Theme">
  <a:themeElements>
    <a:clrScheme name="ASCCC FLI 2022 2">
      <a:dk1>
        <a:srgbClr val="0D0C36"/>
      </a:dk1>
      <a:lt1>
        <a:srgbClr val="FFFFFF"/>
      </a:lt1>
      <a:dk2>
        <a:srgbClr val="451083"/>
      </a:dk2>
      <a:lt2>
        <a:srgbClr val="AC1057"/>
      </a:lt2>
      <a:accent1>
        <a:srgbClr val="8220A0"/>
      </a:accent1>
      <a:accent2>
        <a:srgbClr val="FFCA40"/>
      </a:accent2>
      <a:accent3>
        <a:srgbClr val="D72352"/>
      </a:accent3>
      <a:accent4>
        <a:srgbClr val="FF6500"/>
      </a:accent4>
      <a:accent5>
        <a:srgbClr val="B14DDE"/>
      </a:accent5>
      <a:accent6>
        <a:srgbClr val="FF9115"/>
      </a:accent6>
      <a:hlink>
        <a:srgbClr val="8220A0"/>
      </a:hlink>
      <a:folHlink>
        <a:srgbClr val="822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FLI 2022 ppt layout 2" id="{93CA0EF3-CDAF-D547-96AB-A654DB19B30B}" vid="{E1FF337B-A138-1B40-AE52-ECE492142A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Curriculum Inst</Template>
  <TotalTime>491</TotalTime>
  <Words>1986</Words>
  <Application>Microsoft Office PowerPoint</Application>
  <PresentationFormat>Widescreen</PresentationFormat>
  <Paragraphs>77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Palatino</vt:lpstr>
      <vt:lpstr>ASCCC Curriculum Inst. 2020 Theme</vt:lpstr>
      <vt:lpstr>Name that Academic and Professional Matter!  Friday, June 17 | 2:15-3:15</vt:lpstr>
      <vt:lpstr>Description</vt:lpstr>
      <vt:lpstr>Directions</vt:lpstr>
      <vt:lpstr>1. Apple Hill College</vt:lpstr>
      <vt:lpstr>Apple Hill College (Scenario 11) – Academic and Professional Matter</vt:lpstr>
      <vt:lpstr>2. Blueberry Community College</vt:lpstr>
      <vt:lpstr>Blueberry Community College (Scenario 13) – Academic and Professional Matter</vt:lpstr>
      <vt:lpstr>3. Cucumber City College</vt:lpstr>
      <vt:lpstr>Cucumber City College (Scenario 29) – Academic and Professional Matter</vt:lpstr>
      <vt:lpstr>Cucumber City College (Scenario 29) – Academic and Professional Matter</vt:lpstr>
      <vt:lpstr>4. Dragon Fruit Technical College</vt:lpstr>
      <vt:lpstr>Dragon Fruit Technical College (Scenario 30) – Academic and Professional Matter</vt:lpstr>
      <vt:lpstr>5. Eggplant Junior College</vt:lpstr>
      <vt:lpstr>Eggplant Junior College (Scenario 2) – Academic and Professional Matter</vt:lpstr>
      <vt:lpstr>Eggplant Junior College (Scenario 2) – Academic and Professional Matter</vt:lpstr>
      <vt:lpstr>6. Fig Fundamental College</vt:lpstr>
      <vt:lpstr>Fig Fundamental College (Scenario 4) – Academic and Professional Matter</vt:lpstr>
      <vt:lpstr>Fig Fundamental College (Scenario 4) – Academic and Professional Matter</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May, Virginia</dc:creator>
  <cp:lastModifiedBy>Edie</cp:lastModifiedBy>
  <cp:revision>20</cp:revision>
  <cp:lastPrinted>2020-11-24T19:39:26Z</cp:lastPrinted>
  <dcterms:created xsi:type="dcterms:W3CDTF">2022-06-07T21:17:37Z</dcterms:created>
  <dcterms:modified xsi:type="dcterms:W3CDTF">2022-06-17T20:00:12Z</dcterms:modified>
</cp:coreProperties>
</file>