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7" r:id="rId2"/>
    <p:sldId id="258" r:id="rId3"/>
    <p:sldId id="316" r:id="rId4"/>
    <p:sldId id="287" r:id="rId5"/>
    <p:sldId id="288" r:id="rId6"/>
    <p:sldId id="299" r:id="rId7"/>
    <p:sldId id="317" r:id="rId8"/>
    <p:sldId id="318" r:id="rId9"/>
    <p:sldId id="319" r:id="rId10"/>
    <p:sldId id="314" r:id="rId11"/>
    <p:sldId id="289" r:id="rId12"/>
    <p:sldId id="293" r:id="rId13"/>
    <p:sldId id="304" r:id="rId14"/>
    <p:sldId id="290" r:id="rId15"/>
    <p:sldId id="291" r:id="rId16"/>
    <p:sldId id="310" r:id="rId17"/>
    <p:sldId id="305" r:id="rId18"/>
    <p:sldId id="297" r:id="rId19"/>
    <p:sldId id="306" r:id="rId20"/>
    <p:sldId id="259" r:id="rId21"/>
    <p:sldId id="277" r:id="rId22"/>
    <p:sldId id="301" r:id="rId23"/>
    <p:sldId id="313" r:id="rId24"/>
    <p:sldId id="307" r:id="rId25"/>
    <p:sldId id="315" r:id="rId26"/>
    <p:sldId id="311" r:id="rId27"/>
    <p:sldId id="262"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2A2"/>
    <a:srgbClr val="451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2F08E-74A6-41C7-956F-74968E52D366}" v="1" dt="2022-06-15T00:03:38.180"/>
    <p1510:client id="{A3200E75-751A-4051-966E-0973AFD9CBA6}" v="904" dt="2022-06-14T07:09:58.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40"/>
    <p:restoredTop sz="80657" autoAdjust="0"/>
  </p:normalViewPr>
  <p:slideViewPr>
    <p:cSldViewPr snapToGrid="0" snapToObjects="1">
      <p:cViewPr varScale="1">
        <p:scale>
          <a:sx n="74" d="100"/>
          <a:sy n="74" d="100"/>
        </p:scale>
        <p:origin x="212" y="6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B1C22-E081-4143-9181-E8B129F0CC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1AEA50-E868-4D71-AF56-252BB16AB421}">
      <dgm:prSet/>
      <dgm:spPr/>
      <dgm:t>
        <a:bodyPr/>
        <a:lstStyle/>
        <a:p>
          <a:r>
            <a:rPr lang="en-US" dirty="0"/>
            <a:t>Used for a bottom-up democratic process</a:t>
          </a:r>
        </a:p>
      </dgm:t>
    </dgm:pt>
    <dgm:pt modelId="{E1603835-734D-4F77-9809-524D72034F8C}" type="parTrans" cxnId="{DD158D8C-B046-491B-A3CD-57DF4772B137}">
      <dgm:prSet/>
      <dgm:spPr/>
      <dgm:t>
        <a:bodyPr/>
        <a:lstStyle/>
        <a:p>
          <a:endParaRPr lang="en-US"/>
        </a:p>
      </dgm:t>
    </dgm:pt>
    <dgm:pt modelId="{D16F055E-D79B-4AE3-8C20-E17DC4A281A3}" type="sibTrans" cxnId="{DD158D8C-B046-491B-A3CD-57DF4772B137}">
      <dgm:prSet/>
      <dgm:spPr/>
      <dgm:t>
        <a:bodyPr/>
        <a:lstStyle/>
        <a:p>
          <a:endParaRPr lang="en-US"/>
        </a:p>
      </dgm:t>
    </dgm:pt>
    <dgm:pt modelId="{366A6D58-7B14-4E7C-A56A-4127C0D7326A}">
      <dgm:prSet/>
      <dgm:spPr/>
      <dgm:t>
        <a:bodyPr/>
        <a:lstStyle/>
        <a:p>
          <a:r>
            <a:rPr lang="en-US" dirty="0"/>
            <a:t>Debated by the body at fall and spring plenary sessions</a:t>
          </a:r>
        </a:p>
      </dgm:t>
    </dgm:pt>
    <dgm:pt modelId="{8506B348-A0B4-44B8-A0A6-6CD747650303}" type="parTrans" cxnId="{0DEA9D4D-5E8E-454E-93EA-A48D52C5A9E2}">
      <dgm:prSet/>
      <dgm:spPr/>
      <dgm:t>
        <a:bodyPr/>
        <a:lstStyle/>
        <a:p>
          <a:endParaRPr lang="en-US"/>
        </a:p>
      </dgm:t>
    </dgm:pt>
    <dgm:pt modelId="{B2544DBF-9C5D-49F1-BB0A-3F49C8DFDAC1}" type="sibTrans" cxnId="{0DEA9D4D-5E8E-454E-93EA-A48D52C5A9E2}">
      <dgm:prSet/>
      <dgm:spPr/>
      <dgm:t>
        <a:bodyPr/>
        <a:lstStyle/>
        <a:p>
          <a:endParaRPr lang="en-US"/>
        </a:p>
      </dgm:t>
    </dgm:pt>
    <dgm:pt modelId="{546109E8-45BB-4960-82C2-92FF7BE908FA}">
      <dgm:prSet/>
      <dgm:spPr/>
      <dgm:t>
        <a:bodyPr/>
        <a:lstStyle/>
        <a:p>
          <a:r>
            <a:rPr lang="en-US" dirty="0"/>
            <a:t>Voted on by the delegates of local academic senates</a:t>
          </a:r>
        </a:p>
      </dgm:t>
    </dgm:pt>
    <dgm:pt modelId="{FCF92B01-520F-4915-8B2C-DBE482C4E9E7}" type="parTrans" cxnId="{883F5900-CAAD-4983-993C-C7F1D990D8CF}">
      <dgm:prSet/>
      <dgm:spPr/>
      <dgm:t>
        <a:bodyPr/>
        <a:lstStyle/>
        <a:p>
          <a:endParaRPr lang="en-US"/>
        </a:p>
      </dgm:t>
    </dgm:pt>
    <dgm:pt modelId="{46229AB3-CDCB-4B72-BC91-2EE9505B51DC}" type="sibTrans" cxnId="{883F5900-CAAD-4983-993C-C7F1D990D8CF}">
      <dgm:prSet/>
      <dgm:spPr/>
      <dgm:t>
        <a:bodyPr/>
        <a:lstStyle/>
        <a:p>
          <a:endParaRPr lang="en-US"/>
        </a:p>
      </dgm:t>
    </dgm:pt>
    <dgm:pt modelId="{E44EC4E6-FB5A-4A95-A9AA-BCC7B1B8694D}">
      <dgm:prSet/>
      <dgm:spPr/>
      <dgm:t>
        <a:bodyPr/>
        <a:lstStyle/>
        <a:p>
          <a:r>
            <a:rPr lang="en-US" dirty="0"/>
            <a:t>Used for</a:t>
          </a:r>
        </a:p>
      </dgm:t>
    </dgm:pt>
    <dgm:pt modelId="{8D88D835-5496-4883-917F-323A70970A7C}" type="parTrans" cxnId="{215BF273-55D3-4C73-81AE-43904474730B}">
      <dgm:prSet/>
      <dgm:spPr/>
      <dgm:t>
        <a:bodyPr/>
        <a:lstStyle/>
        <a:p>
          <a:endParaRPr lang="en-US"/>
        </a:p>
      </dgm:t>
    </dgm:pt>
    <dgm:pt modelId="{889F64FD-DF92-400A-B2BA-DFF50D0339E5}" type="sibTrans" cxnId="{215BF273-55D3-4C73-81AE-43904474730B}">
      <dgm:prSet/>
      <dgm:spPr/>
      <dgm:t>
        <a:bodyPr/>
        <a:lstStyle/>
        <a:p>
          <a:endParaRPr lang="en-US"/>
        </a:p>
      </dgm:t>
    </dgm:pt>
    <dgm:pt modelId="{3DADDB03-5E0A-4820-97F7-94D63FDCDF68}">
      <dgm:prSet/>
      <dgm:spPr/>
      <dgm:t>
        <a:bodyPr/>
        <a:lstStyle/>
        <a:p>
          <a:r>
            <a:rPr lang="en-US"/>
            <a:t>adopting ASCCC papers</a:t>
          </a:r>
        </a:p>
      </dgm:t>
    </dgm:pt>
    <dgm:pt modelId="{3F506776-1378-42B7-B913-32B9C3AF6CE6}" type="parTrans" cxnId="{ACC147C3-0B04-4479-BE41-F3B616D25989}">
      <dgm:prSet/>
      <dgm:spPr/>
      <dgm:t>
        <a:bodyPr/>
        <a:lstStyle/>
        <a:p>
          <a:endParaRPr lang="en-US"/>
        </a:p>
      </dgm:t>
    </dgm:pt>
    <dgm:pt modelId="{6A86A585-A96D-4399-9B50-470C70CED396}" type="sibTrans" cxnId="{ACC147C3-0B04-4479-BE41-F3B616D25989}">
      <dgm:prSet/>
      <dgm:spPr/>
      <dgm:t>
        <a:bodyPr/>
        <a:lstStyle/>
        <a:p>
          <a:endParaRPr lang="en-US"/>
        </a:p>
      </dgm:t>
    </dgm:pt>
    <dgm:pt modelId="{DFEE5681-2EC5-4685-AA6E-5088803C5579}">
      <dgm:prSet/>
      <dgm:spPr/>
      <dgm:t>
        <a:bodyPr/>
        <a:lstStyle/>
        <a:p>
          <a:r>
            <a:rPr lang="en-US"/>
            <a:t>approving changes to the Disciplines List</a:t>
          </a:r>
        </a:p>
      </dgm:t>
    </dgm:pt>
    <dgm:pt modelId="{32AB6AA7-07CC-4985-8B2A-2FE60EB8CB71}" type="parTrans" cxnId="{9A918A28-CE8A-4EE3-B508-633A5DD30480}">
      <dgm:prSet/>
      <dgm:spPr/>
      <dgm:t>
        <a:bodyPr/>
        <a:lstStyle/>
        <a:p>
          <a:endParaRPr lang="en-US"/>
        </a:p>
      </dgm:t>
    </dgm:pt>
    <dgm:pt modelId="{A32F769D-9A4A-4B82-9F5C-FEEC80054E83}" type="sibTrans" cxnId="{9A918A28-CE8A-4EE3-B508-633A5DD30480}">
      <dgm:prSet/>
      <dgm:spPr/>
      <dgm:t>
        <a:bodyPr/>
        <a:lstStyle/>
        <a:p>
          <a:endParaRPr lang="en-US"/>
        </a:p>
      </dgm:t>
    </dgm:pt>
    <dgm:pt modelId="{74D4B478-4EB5-4655-954A-70DC6E53FE27}">
      <dgm:prSet/>
      <dgm:spPr/>
      <dgm:t>
        <a:bodyPr/>
        <a:lstStyle/>
        <a:p>
          <a:r>
            <a:rPr lang="en-US"/>
            <a:t>establishing positions on pending legislation</a:t>
          </a:r>
        </a:p>
      </dgm:t>
    </dgm:pt>
    <dgm:pt modelId="{F5D6DF69-64C4-428A-9348-2FBAEA46FBCA}" type="parTrans" cxnId="{C557EB6D-A258-4CF7-91AD-D424C68EE1D5}">
      <dgm:prSet/>
      <dgm:spPr/>
      <dgm:t>
        <a:bodyPr/>
        <a:lstStyle/>
        <a:p>
          <a:endParaRPr lang="en-US"/>
        </a:p>
      </dgm:t>
    </dgm:pt>
    <dgm:pt modelId="{F2C4628D-51D7-4621-96C3-AA241563FEB3}" type="sibTrans" cxnId="{C557EB6D-A258-4CF7-91AD-D424C68EE1D5}">
      <dgm:prSet/>
      <dgm:spPr/>
      <dgm:t>
        <a:bodyPr/>
        <a:lstStyle/>
        <a:p>
          <a:endParaRPr lang="en-US"/>
        </a:p>
      </dgm:t>
    </dgm:pt>
    <dgm:pt modelId="{C7323425-0BB0-4935-807C-F14C1CF17F79}">
      <dgm:prSet/>
      <dgm:spPr/>
      <dgm:t>
        <a:bodyPr/>
        <a:lstStyle/>
        <a:p>
          <a:r>
            <a:rPr lang="en-US" dirty="0"/>
            <a:t>addressing conflict and affecting statewide change and not for addressing specific, individual local problems</a:t>
          </a:r>
        </a:p>
      </dgm:t>
    </dgm:pt>
    <dgm:pt modelId="{5DF2B6EA-2CD2-4B43-B401-9C61734D86C1}" type="parTrans" cxnId="{D8C249AB-144F-4744-A6CB-D513D63556CA}">
      <dgm:prSet/>
      <dgm:spPr/>
      <dgm:t>
        <a:bodyPr/>
        <a:lstStyle/>
        <a:p>
          <a:endParaRPr lang="en-US"/>
        </a:p>
      </dgm:t>
    </dgm:pt>
    <dgm:pt modelId="{589DAD56-42FE-4FFC-A28A-1C3BC53880A5}" type="sibTrans" cxnId="{D8C249AB-144F-4744-A6CB-D513D63556CA}">
      <dgm:prSet/>
      <dgm:spPr/>
      <dgm:t>
        <a:bodyPr/>
        <a:lstStyle/>
        <a:p>
          <a:endParaRPr lang="en-US"/>
        </a:p>
      </dgm:t>
    </dgm:pt>
    <dgm:pt modelId="{31843D1A-3B74-4D28-95D1-EC13CEF2A53D}" type="pres">
      <dgm:prSet presAssocID="{1AFB1C22-E081-4143-9181-E8B129F0CC15}" presName="linear" presStyleCnt="0">
        <dgm:presLayoutVars>
          <dgm:animLvl val="lvl"/>
          <dgm:resizeHandles val="exact"/>
        </dgm:presLayoutVars>
      </dgm:prSet>
      <dgm:spPr/>
    </dgm:pt>
    <dgm:pt modelId="{0F711361-22A6-408C-9198-FF0F4CD88786}" type="pres">
      <dgm:prSet presAssocID="{B01AEA50-E868-4D71-AF56-252BB16AB421}" presName="parentText" presStyleLbl="node1" presStyleIdx="0" presStyleCnt="4">
        <dgm:presLayoutVars>
          <dgm:chMax val="0"/>
          <dgm:bulletEnabled val="1"/>
        </dgm:presLayoutVars>
      </dgm:prSet>
      <dgm:spPr/>
    </dgm:pt>
    <dgm:pt modelId="{BAC43D7D-557A-4F91-BB8E-1892EEF2A172}" type="pres">
      <dgm:prSet presAssocID="{D16F055E-D79B-4AE3-8C20-E17DC4A281A3}" presName="spacer" presStyleCnt="0"/>
      <dgm:spPr/>
    </dgm:pt>
    <dgm:pt modelId="{DDE3C373-52D7-40A0-99CD-BE3E56E088D5}" type="pres">
      <dgm:prSet presAssocID="{366A6D58-7B14-4E7C-A56A-4127C0D7326A}" presName="parentText" presStyleLbl="node1" presStyleIdx="1" presStyleCnt="4">
        <dgm:presLayoutVars>
          <dgm:chMax val="0"/>
          <dgm:bulletEnabled val="1"/>
        </dgm:presLayoutVars>
      </dgm:prSet>
      <dgm:spPr/>
    </dgm:pt>
    <dgm:pt modelId="{268DD39C-8F40-4214-89A3-FCA957DA04C0}" type="pres">
      <dgm:prSet presAssocID="{B2544DBF-9C5D-49F1-BB0A-3F49C8DFDAC1}" presName="spacer" presStyleCnt="0"/>
      <dgm:spPr/>
    </dgm:pt>
    <dgm:pt modelId="{DE37CEAA-6932-40F7-A465-895FF5426331}" type="pres">
      <dgm:prSet presAssocID="{546109E8-45BB-4960-82C2-92FF7BE908FA}" presName="parentText" presStyleLbl="node1" presStyleIdx="2" presStyleCnt="4">
        <dgm:presLayoutVars>
          <dgm:chMax val="0"/>
          <dgm:bulletEnabled val="1"/>
        </dgm:presLayoutVars>
      </dgm:prSet>
      <dgm:spPr/>
    </dgm:pt>
    <dgm:pt modelId="{1B3F9814-EB9A-4F20-A4AE-4A6BB812BFEA}" type="pres">
      <dgm:prSet presAssocID="{46229AB3-CDCB-4B72-BC91-2EE9505B51DC}" presName="spacer" presStyleCnt="0"/>
      <dgm:spPr/>
    </dgm:pt>
    <dgm:pt modelId="{E9F884A1-6363-40B7-96BF-B74A375F3DEA}" type="pres">
      <dgm:prSet presAssocID="{E44EC4E6-FB5A-4A95-A9AA-BCC7B1B8694D}" presName="parentText" presStyleLbl="node1" presStyleIdx="3" presStyleCnt="4">
        <dgm:presLayoutVars>
          <dgm:chMax val="0"/>
          <dgm:bulletEnabled val="1"/>
        </dgm:presLayoutVars>
      </dgm:prSet>
      <dgm:spPr/>
    </dgm:pt>
    <dgm:pt modelId="{4456F5EC-4D9E-47B7-8CB2-D407D1B1FB1D}" type="pres">
      <dgm:prSet presAssocID="{E44EC4E6-FB5A-4A95-A9AA-BCC7B1B8694D}" presName="childText" presStyleLbl="revTx" presStyleIdx="0" presStyleCnt="1" custLinFactNeighborX="175">
        <dgm:presLayoutVars>
          <dgm:bulletEnabled val="1"/>
        </dgm:presLayoutVars>
      </dgm:prSet>
      <dgm:spPr/>
    </dgm:pt>
  </dgm:ptLst>
  <dgm:cxnLst>
    <dgm:cxn modelId="{883F5900-CAAD-4983-993C-C7F1D990D8CF}" srcId="{1AFB1C22-E081-4143-9181-E8B129F0CC15}" destId="{546109E8-45BB-4960-82C2-92FF7BE908FA}" srcOrd="2" destOrd="0" parTransId="{FCF92B01-520F-4915-8B2C-DBE482C4E9E7}" sibTransId="{46229AB3-CDCB-4B72-BC91-2EE9505B51DC}"/>
    <dgm:cxn modelId="{1EC9001B-6F99-4714-80AE-3371213EE3E8}" type="presOf" srcId="{366A6D58-7B14-4E7C-A56A-4127C0D7326A}" destId="{DDE3C373-52D7-40A0-99CD-BE3E56E088D5}" srcOrd="0" destOrd="0" presId="urn:microsoft.com/office/officeart/2005/8/layout/vList2"/>
    <dgm:cxn modelId="{02F1551F-CEE8-4809-B396-7FC0875B2339}" type="presOf" srcId="{B01AEA50-E868-4D71-AF56-252BB16AB421}" destId="{0F711361-22A6-408C-9198-FF0F4CD88786}" srcOrd="0" destOrd="0" presId="urn:microsoft.com/office/officeart/2005/8/layout/vList2"/>
    <dgm:cxn modelId="{9A918A28-CE8A-4EE3-B508-633A5DD30480}" srcId="{E44EC4E6-FB5A-4A95-A9AA-BCC7B1B8694D}" destId="{DFEE5681-2EC5-4685-AA6E-5088803C5579}" srcOrd="1" destOrd="0" parTransId="{32AB6AA7-07CC-4985-8B2A-2FE60EB8CB71}" sibTransId="{A32F769D-9A4A-4B82-9F5C-FEEC80054E83}"/>
    <dgm:cxn modelId="{0DEA9D4D-5E8E-454E-93EA-A48D52C5A9E2}" srcId="{1AFB1C22-E081-4143-9181-E8B129F0CC15}" destId="{366A6D58-7B14-4E7C-A56A-4127C0D7326A}" srcOrd="1" destOrd="0" parTransId="{8506B348-A0B4-44B8-A0A6-6CD747650303}" sibTransId="{B2544DBF-9C5D-49F1-BB0A-3F49C8DFDAC1}"/>
    <dgm:cxn modelId="{C557EB6D-A258-4CF7-91AD-D424C68EE1D5}" srcId="{E44EC4E6-FB5A-4A95-A9AA-BCC7B1B8694D}" destId="{74D4B478-4EB5-4655-954A-70DC6E53FE27}" srcOrd="2" destOrd="0" parTransId="{F5D6DF69-64C4-428A-9348-2FBAEA46FBCA}" sibTransId="{F2C4628D-51D7-4621-96C3-AA241563FEB3}"/>
    <dgm:cxn modelId="{E4DB2551-193D-40CA-8ED0-917D07EBE2A5}" type="presOf" srcId="{C7323425-0BB0-4935-807C-F14C1CF17F79}" destId="{4456F5EC-4D9E-47B7-8CB2-D407D1B1FB1D}" srcOrd="0" destOrd="3" presId="urn:microsoft.com/office/officeart/2005/8/layout/vList2"/>
    <dgm:cxn modelId="{215BF273-55D3-4C73-81AE-43904474730B}" srcId="{1AFB1C22-E081-4143-9181-E8B129F0CC15}" destId="{E44EC4E6-FB5A-4A95-A9AA-BCC7B1B8694D}" srcOrd="3" destOrd="0" parTransId="{8D88D835-5496-4883-917F-323A70970A7C}" sibTransId="{889F64FD-DF92-400A-B2BA-DFF50D0339E5}"/>
    <dgm:cxn modelId="{0984A859-14AB-4166-9B5B-6442E0AD8D14}" type="presOf" srcId="{E44EC4E6-FB5A-4A95-A9AA-BCC7B1B8694D}" destId="{E9F884A1-6363-40B7-96BF-B74A375F3DEA}" srcOrd="0" destOrd="0" presId="urn:microsoft.com/office/officeart/2005/8/layout/vList2"/>
    <dgm:cxn modelId="{DD158D8C-B046-491B-A3CD-57DF4772B137}" srcId="{1AFB1C22-E081-4143-9181-E8B129F0CC15}" destId="{B01AEA50-E868-4D71-AF56-252BB16AB421}" srcOrd="0" destOrd="0" parTransId="{E1603835-734D-4F77-9809-524D72034F8C}" sibTransId="{D16F055E-D79B-4AE3-8C20-E17DC4A281A3}"/>
    <dgm:cxn modelId="{0D176C8D-90E5-4996-AC30-E2CCDE264A22}" type="presOf" srcId="{DFEE5681-2EC5-4685-AA6E-5088803C5579}" destId="{4456F5EC-4D9E-47B7-8CB2-D407D1B1FB1D}" srcOrd="0" destOrd="1" presId="urn:microsoft.com/office/officeart/2005/8/layout/vList2"/>
    <dgm:cxn modelId="{AE38E192-64AD-45FE-AEB6-FF0C2A07B906}" type="presOf" srcId="{1AFB1C22-E081-4143-9181-E8B129F0CC15}" destId="{31843D1A-3B74-4D28-95D1-EC13CEF2A53D}" srcOrd="0" destOrd="0" presId="urn:microsoft.com/office/officeart/2005/8/layout/vList2"/>
    <dgm:cxn modelId="{50E3A79C-CBA7-45AA-A6D7-B244FD662335}" type="presOf" srcId="{546109E8-45BB-4960-82C2-92FF7BE908FA}" destId="{DE37CEAA-6932-40F7-A465-895FF5426331}" srcOrd="0" destOrd="0" presId="urn:microsoft.com/office/officeart/2005/8/layout/vList2"/>
    <dgm:cxn modelId="{D8C249AB-144F-4744-A6CB-D513D63556CA}" srcId="{E44EC4E6-FB5A-4A95-A9AA-BCC7B1B8694D}" destId="{C7323425-0BB0-4935-807C-F14C1CF17F79}" srcOrd="3" destOrd="0" parTransId="{5DF2B6EA-2CD2-4B43-B401-9C61734D86C1}" sibTransId="{589DAD56-42FE-4FFC-A28A-1C3BC53880A5}"/>
    <dgm:cxn modelId="{C4431CB2-3651-4D85-A560-825EAD489F3A}" type="presOf" srcId="{3DADDB03-5E0A-4820-97F7-94D63FDCDF68}" destId="{4456F5EC-4D9E-47B7-8CB2-D407D1B1FB1D}" srcOrd="0" destOrd="0" presId="urn:microsoft.com/office/officeart/2005/8/layout/vList2"/>
    <dgm:cxn modelId="{ACC147C3-0B04-4479-BE41-F3B616D25989}" srcId="{E44EC4E6-FB5A-4A95-A9AA-BCC7B1B8694D}" destId="{3DADDB03-5E0A-4820-97F7-94D63FDCDF68}" srcOrd="0" destOrd="0" parTransId="{3F506776-1378-42B7-B913-32B9C3AF6CE6}" sibTransId="{6A86A585-A96D-4399-9B50-470C70CED396}"/>
    <dgm:cxn modelId="{D405EBD9-6319-4A73-B3F4-6FF8873EC42A}" type="presOf" srcId="{74D4B478-4EB5-4655-954A-70DC6E53FE27}" destId="{4456F5EC-4D9E-47B7-8CB2-D407D1B1FB1D}" srcOrd="0" destOrd="2" presId="urn:microsoft.com/office/officeart/2005/8/layout/vList2"/>
    <dgm:cxn modelId="{9AB88928-034D-42F4-9D35-1D997294A8BF}" type="presParOf" srcId="{31843D1A-3B74-4D28-95D1-EC13CEF2A53D}" destId="{0F711361-22A6-408C-9198-FF0F4CD88786}" srcOrd="0" destOrd="0" presId="urn:microsoft.com/office/officeart/2005/8/layout/vList2"/>
    <dgm:cxn modelId="{D51BC1CB-5F75-4A08-8550-297CE8901958}" type="presParOf" srcId="{31843D1A-3B74-4D28-95D1-EC13CEF2A53D}" destId="{BAC43D7D-557A-4F91-BB8E-1892EEF2A172}" srcOrd="1" destOrd="0" presId="urn:microsoft.com/office/officeart/2005/8/layout/vList2"/>
    <dgm:cxn modelId="{6A67403B-C865-41DC-804D-5D13DBD0EE6B}" type="presParOf" srcId="{31843D1A-3B74-4D28-95D1-EC13CEF2A53D}" destId="{DDE3C373-52D7-40A0-99CD-BE3E56E088D5}" srcOrd="2" destOrd="0" presId="urn:microsoft.com/office/officeart/2005/8/layout/vList2"/>
    <dgm:cxn modelId="{DE53F1D3-7D35-486A-BC5E-D30545C1F898}" type="presParOf" srcId="{31843D1A-3B74-4D28-95D1-EC13CEF2A53D}" destId="{268DD39C-8F40-4214-89A3-FCA957DA04C0}" srcOrd="3" destOrd="0" presId="urn:microsoft.com/office/officeart/2005/8/layout/vList2"/>
    <dgm:cxn modelId="{FE32CACC-3B05-42C2-BBCD-0E48112AD731}" type="presParOf" srcId="{31843D1A-3B74-4D28-95D1-EC13CEF2A53D}" destId="{DE37CEAA-6932-40F7-A465-895FF5426331}" srcOrd="4" destOrd="0" presId="urn:microsoft.com/office/officeart/2005/8/layout/vList2"/>
    <dgm:cxn modelId="{BF2B75BF-300E-4554-9BA4-C42788CAC16A}" type="presParOf" srcId="{31843D1A-3B74-4D28-95D1-EC13CEF2A53D}" destId="{1B3F9814-EB9A-4F20-A4AE-4A6BB812BFEA}" srcOrd="5" destOrd="0" presId="urn:microsoft.com/office/officeart/2005/8/layout/vList2"/>
    <dgm:cxn modelId="{C6E5EFFE-5F30-4F5A-B481-E8F3ED77E0D1}" type="presParOf" srcId="{31843D1A-3B74-4D28-95D1-EC13CEF2A53D}" destId="{E9F884A1-6363-40B7-96BF-B74A375F3DEA}" srcOrd="6" destOrd="0" presId="urn:microsoft.com/office/officeart/2005/8/layout/vList2"/>
    <dgm:cxn modelId="{93084480-AC48-429D-B8D6-43A9F990347C}" type="presParOf" srcId="{31843D1A-3B74-4D28-95D1-EC13CEF2A53D}" destId="{4456F5EC-4D9E-47B7-8CB2-D407D1B1FB1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11361-22A6-408C-9198-FF0F4CD88786}">
      <dsp:nvSpPr>
        <dsp:cNvPr id="0" name=""/>
        <dsp:cNvSpPr/>
      </dsp:nvSpPr>
      <dsp:spPr>
        <a:xfrm>
          <a:off x="0" y="131972"/>
          <a:ext cx="4922537" cy="722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Used for a bottom-up democratic process</a:t>
          </a:r>
        </a:p>
      </dsp:txBody>
      <dsp:txXfrm>
        <a:off x="35268" y="167240"/>
        <a:ext cx="4852001" cy="651938"/>
      </dsp:txXfrm>
    </dsp:sp>
    <dsp:sp modelId="{DDE3C373-52D7-40A0-99CD-BE3E56E088D5}">
      <dsp:nvSpPr>
        <dsp:cNvPr id="0" name=""/>
        <dsp:cNvSpPr/>
      </dsp:nvSpPr>
      <dsp:spPr>
        <a:xfrm>
          <a:off x="0" y="909167"/>
          <a:ext cx="4922537" cy="722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Debated by the body at fall and spring plenary sessions</a:t>
          </a:r>
        </a:p>
      </dsp:txBody>
      <dsp:txXfrm>
        <a:off x="35268" y="944435"/>
        <a:ext cx="4852001" cy="651938"/>
      </dsp:txXfrm>
    </dsp:sp>
    <dsp:sp modelId="{DE37CEAA-6932-40F7-A465-895FF5426331}">
      <dsp:nvSpPr>
        <dsp:cNvPr id="0" name=""/>
        <dsp:cNvSpPr/>
      </dsp:nvSpPr>
      <dsp:spPr>
        <a:xfrm>
          <a:off x="0" y="1686362"/>
          <a:ext cx="4922537" cy="722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Voted on by the delegates of local academic senates</a:t>
          </a:r>
        </a:p>
      </dsp:txBody>
      <dsp:txXfrm>
        <a:off x="35268" y="1721630"/>
        <a:ext cx="4852001" cy="651938"/>
      </dsp:txXfrm>
    </dsp:sp>
    <dsp:sp modelId="{E9F884A1-6363-40B7-96BF-B74A375F3DEA}">
      <dsp:nvSpPr>
        <dsp:cNvPr id="0" name=""/>
        <dsp:cNvSpPr/>
      </dsp:nvSpPr>
      <dsp:spPr>
        <a:xfrm>
          <a:off x="0" y="2463557"/>
          <a:ext cx="4922537" cy="722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Used for</a:t>
          </a:r>
        </a:p>
      </dsp:txBody>
      <dsp:txXfrm>
        <a:off x="35268" y="2498825"/>
        <a:ext cx="4852001" cy="651938"/>
      </dsp:txXfrm>
    </dsp:sp>
    <dsp:sp modelId="{4456F5EC-4D9E-47B7-8CB2-D407D1B1FB1D}">
      <dsp:nvSpPr>
        <dsp:cNvPr id="0" name=""/>
        <dsp:cNvSpPr/>
      </dsp:nvSpPr>
      <dsp:spPr>
        <a:xfrm>
          <a:off x="0" y="3186032"/>
          <a:ext cx="4922537"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adopting ASCCC papers</a:t>
          </a:r>
        </a:p>
        <a:p>
          <a:pPr marL="114300" lvl="1" indent="-114300" algn="l" defTabSz="666750">
            <a:lnSpc>
              <a:spcPct val="90000"/>
            </a:lnSpc>
            <a:spcBef>
              <a:spcPct val="0"/>
            </a:spcBef>
            <a:spcAft>
              <a:spcPct val="20000"/>
            </a:spcAft>
            <a:buChar char="•"/>
          </a:pPr>
          <a:r>
            <a:rPr lang="en-US" sz="1500" kern="1200"/>
            <a:t>approving changes to the Disciplines List</a:t>
          </a:r>
        </a:p>
        <a:p>
          <a:pPr marL="114300" lvl="1" indent="-114300" algn="l" defTabSz="666750">
            <a:lnSpc>
              <a:spcPct val="90000"/>
            </a:lnSpc>
            <a:spcBef>
              <a:spcPct val="0"/>
            </a:spcBef>
            <a:spcAft>
              <a:spcPct val="20000"/>
            </a:spcAft>
            <a:buChar char="•"/>
          </a:pPr>
          <a:r>
            <a:rPr lang="en-US" sz="1500" kern="1200"/>
            <a:t>establishing positions on pending legislation</a:t>
          </a:r>
        </a:p>
        <a:p>
          <a:pPr marL="114300" lvl="1" indent="-114300" algn="l" defTabSz="666750">
            <a:lnSpc>
              <a:spcPct val="90000"/>
            </a:lnSpc>
            <a:spcBef>
              <a:spcPct val="0"/>
            </a:spcBef>
            <a:spcAft>
              <a:spcPct val="20000"/>
            </a:spcAft>
            <a:buChar char="•"/>
          </a:pPr>
          <a:r>
            <a:rPr lang="en-US" sz="1500" kern="1200" dirty="0"/>
            <a:t>addressing conflict and affecting statewide change and not for addressing specific, individual local problems</a:t>
          </a:r>
        </a:p>
      </dsp:txBody>
      <dsp:txXfrm>
        <a:off x="0" y="3186032"/>
        <a:ext cx="4922537" cy="1376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AD2FAF-765D-6846-A312-8C06935AFDF0}" type="datetimeFigureOut">
              <a:rPr lang="en-US"/>
              <a:pPr>
                <a:defRPr/>
              </a:pPr>
              <a:t>6/14/2022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FLI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528D3A-8730-3D47-837B-1CDE6EE60D1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5C66B2-EB63-4B41-B931-92AEB6F378C4}" type="datetimeFigureOut">
              <a:rPr lang="en-US"/>
              <a:pPr>
                <a:defRPr/>
              </a:pPr>
              <a:t>6/14/2022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FLI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D25D4C-48A4-5546-8507-FA3A683A4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sccc.org/resolutions/faculty-involvement-financial-recovery-pla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a:t>
            </a:fld>
            <a:endParaRPr lang="en-US" altLang="en-US"/>
          </a:p>
        </p:txBody>
      </p:sp>
    </p:spTree>
    <p:extLst>
      <p:ext uri="{BB962C8B-B14F-4D97-AF65-F5344CB8AC3E}">
        <p14:creationId xmlns:p14="http://schemas.microsoft.com/office/powerpoint/2010/main" val="170406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10</a:t>
            </a:fld>
            <a:endParaRPr lang="en-US" altLang="en-US"/>
          </a:p>
        </p:txBody>
      </p:sp>
    </p:spTree>
    <p:extLst>
      <p:ext uri="{BB962C8B-B14F-4D97-AF65-F5344CB8AC3E}">
        <p14:creationId xmlns:p14="http://schemas.microsoft.com/office/powerpoint/2010/main" val="7543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11</a:t>
            </a:fld>
            <a:endParaRPr lang="en-US" altLang="en-US"/>
          </a:p>
        </p:txBody>
      </p:sp>
    </p:spTree>
    <p:extLst>
      <p:ext uri="{BB962C8B-B14F-4D97-AF65-F5344CB8AC3E}">
        <p14:creationId xmlns:p14="http://schemas.microsoft.com/office/powerpoint/2010/main" val="17362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audience to point out features of Res—Spend at least a few minutes here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275115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ALL resolutions’ </a:t>
            </a:r>
            <a:r>
              <a:rPr lang="en-US" dirty="0" err="1"/>
              <a:t>Resolveds</a:t>
            </a:r>
            <a:r>
              <a:rPr lang="en-US" dirty="0"/>
              <a:t> start</a:t>
            </a:r>
            <a:r>
              <a:rPr lang="en-US" baseline="0" dirty="0"/>
              <a:t> this way . . . </a:t>
            </a:r>
          </a:p>
          <a:p>
            <a:r>
              <a:rPr lang="en-US" baseline="0" dirty="0"/>
              <a:t>Don’t forget your name as the CONTACT</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40143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14</a:t>
            </a:fld>
            <a:endParaRPr lang="en-US" altLang="en-US"/>
          </a:p>
        </p:txBody>
      </p:sp>
    </p:spTree>
    <p:extLst>
      <p:ext uri="{BB962C8B-B14F-4D97-AF65-F5344CB8AC3E}">
        <p14:creationId xmlns:p14="http://schemas.microsoft.com/office/powerpoint/2010/main" val="1037770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15</a:t>
            </a:fld>
            <a:endParaRPr lang="en-US" altLang="en-US"/>
          </a:p>
        </p:txBody>
      </p:sp>
    </p:spTree>
    <p:extLst>
      <p:ext uri="{BB962C8B-B14F-4D97-AF65-F5344CB8AC3E}">
        <p14:creationId xmlns:p14="http://schemas.microsoft.com/office/powerpoint/2010/main" val="59351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16</a:t>
            </a:fld>
            <a:endParaRPr lang="en-US" altLang="en-US"/>
          </a:p>
        </p:txBody>
      </p:sp>
    </p:spTree>
    <p:extLst>
      <p:ext uri="{BB962C8B-B14F-4D97-AF65-F5344CB8AC3E}">
        <p14:creationId xmlns:p14="http://schemas.microsoft.com/office/powerpoint/2010/main" val="368476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17</a:t>
            </a:fld>
            <a:endParaRPr lang="en-US" altLang="en-US"/>
          </a:p>
        </p:txBody>
      </p:sp>
    </p:spTree>
    <p:extLst>
      <p:ext uri="{BB962C8B-B14F-4D97-AF65-F5344CB8AC3E}">
        <p14:creationId xmlns:p14="http://schemas.microsoft.com/office/powerpoint/2010/main" val="57346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18</a:t>
            </a:fld>
            <a:endParaRPr lang="en-US" altLang="en-US"/>
          </a:p>
        </p:txBody>
      </p:sp>
    </p:spTree>
    <p:extLst>
      <p:ext uri="{BB962C8B-B14F-4D97-AF65-F5344CB8AC3E}">
        <p14:creationId xmlns:p14="http://schemas.microsoft.com/office/powerpoint/2010/main" val="199663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19</a:t>
            </a:fld>
            <a:endParaRPr lang="en-US" altLang="en-US"/>
          </a:p>
        </p:txBody>
      </p:sp>
    </p:spTree>
    <p:extLst>
      <p:ext uri="{BB962C8B-B14F-4D97-AF65-F5344CB8AC3E}">
        <p14:creationId xmlns:p14="http://schemas.microsoft.com/office/powerpoint/2010/main" val="368288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a:t>
            </a:fld>
            <a:endParaRPr lang="en-US" altLang="en-US"/>
          </a:p>
        </p:txBody>
      </p:sp>
    </p:spTree>
    <p:extLst>
      <p:ext uri="{BB962C8B-B14F-4D97-AF65-F5344CB8AC3E}">
        <p14:creationId xmlns:p14="http://schemas.microsoft.com/office/powerpoint/2010/main" val="313757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20</a:t>
            </a:fld>
            <a:endParaRPr lang="en-US" altLang="en-US"/>
          </a:p>
        </p:txBody>
      </p:sp>
    </p:spTree>
    <p:extLst>
      <p:ext uri="{BB962C8B-B14F-4D97-AF65-F5344CB8AC3E}">
        <p14:creationId xmlns:p14="http://schemas.microsoft.com/office/powerpoint/2010/main" val="661152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21</a:t>
            </a:fld>
            <a:endParaRPr lang="en-US" altLang="en-US"/>
          </a:p>
        </p:txBody>
      </p:sp>
    </p:spTree>
    <p:extLst>
      <p:ext uri="{BB962C8B-B14F-4D97-AF65-F5344CB8AC3E}">
        <p14:creationId xmlns:p14="http://schemas.microsoft.com/office/powerpoint/2010/main" val="3522231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22</a:t>
            </a:fld>
            <a:endParaRPr lang="en-US" altLang="en-US"/>
          </a:p>
        </p:txBody>
      </p:sp>
    </p:spTree>
    <p:extLst>
      <p:ext uri="{BB962C8B-B14F-4D97-AF65-F5344CB8AC3E}">
        <p14:creationId xmlns:p14="http://schemas.microsoft.com/office/powerpoint/2010/main" val="3156082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Nonsensical, silly resolutions directed a past ASCCC President to take his hair out of a ponytail or wear shinny, shinny shoes.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Some used to garner feedback early and as a basis for resolutions submitted to actual Plenary (</a:t>
            </a:r>
            <a:r>
              <a:rPr lang="en-US" sz="1200" dirty="0">
                <a:latin typeface="Times New Roman" panose="02020603050405020304" pitchFamily="18" charset="0"/>
                <a:cs typeface="Times New Roman" panose="02020603050405020304" pitchFamily="18" charset="0"/>
                <a:hlinkClick r:id="rId3"/>
              </a:rPr>
              <a:t>13.03 F17</a:t>
            </a:r>
            <a:r>
              <a:rPr lang="en-US" sz="1200" dirty="0">
                <a:latin typeface="Times New Roman" panose="02020603050405020304" pitchFamily="18" charset="0"/>
                <a:cs typeface="Times New Roman" panose="02020603050405020304" pitchFamily="18" charset="0"/>
              </a:rPr>
              <a:t>—Robert L Stewart)</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23</a:t>
            </a:fld>
            <a:endParaRPr lang="en-US" altLang="en-US"/>
          </a:p>
        </p:txBody>
      </p:sp>
    </p:spTree>
    <p:extLst>
      <p:ext uri="{BB962C8B-B14F-4D97-AF65-F5344CB8AC3E}">
        <p14:creationId xmlns:p14="http://schemas.microsoft.com/office/powerpoint/2010/main" val="2040862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24</a:t>
            </a:fld>
            <a:endParaRPr lang="en-US" altLang="en-US"/>
          </a:p>
        </p:txBody>
      </p:sp>
    </p:spTree>
    <p:extLst>
      <p:ext uri="{BB962C8B-B14F-4D97-AF65-F5344CB8AC3E}">
        <p14:creationId xmlns:p14="http://schemas.microsoft.com/office/powerpoint/2010/main" val="143032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25</a:t>
            </a:fld>
            <a:endParaRPr lang="en-US" altLang="en-US"/>
          </a:p>
        </p:txBody>
      </p:sp>
    </p:spTree>
    <p:extLst>
      <p:ext uri="{BB962C8B-B14F-4D97-AF65-F5344CB8AC3E}">
        <p14:creationId xmlns:p14="http://schemas.microsoft.com/office/powerpoint/2010/main" val="253225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26</a:t>
            </a:fld>
            <a:endParaRPr lang="en-US" altLang="en-US"/>
          </a:p>
        </p:txBody>
      </p:sp>
    </p:spTree>
    <p:extLst>
      <p:ext uri="{BB962C8B-B14F-4D97-AF65-F5344CB8AC3E}">
        <p14:creationId xmlns:p14="http://schemas.microsoft.com/office/powerpoint/2010/main" val="2179134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27</a:t>
            </a:fld>
            <a:endParaRPr lang="en-US" altLang="en-US"/>
          </a:p>
        </p:txBody>
      </p:sp>
    </p:spTree>
    <p:extLst>
      <p:ext uri="{BB962C8B-B14F-4D97-AF65-F5344CB8AC3E}">
        <p14:creationId xmlns:p14="http://schemas.microsoft.com/office/powerpoint/2010/main" val="77371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3</a:t>
            </a:fld>
            <a:endParaRPr lang="en-US" altLang="en-US"/>
          </a:p>
        </p:txBody>
      </p:sp>
    </p:spTree>
    <p:extLst>
      <p:ext uri="{BB962C8B-B14F-4D97-AF65-F5344CB8AC3E}">
        <p14:creationId xmlns:p14="http://schemas.microsoft.com/office/powerpoint/2010/main" val="162657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4</a:t>
            </a:fld>
            <a:endParaRPr lang="en-US" altLang="en-US"/>
          </a:p>
        </p:txBody>
      </p:sp>
    </p:spTree>
    <p:extLst>
      <p:ext uri="{BB962C8B-B14F-4D97-AF65-F5344CB8AC3E}">
        <p14:creationId xmlns:p14="http://schemas.microsoft.com/office/powerpoint/2010/main" val="293521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Academic Senate acknowledges that democracy can be a messy enterprise. Whereas top-down governing processes found in monarchies and dictatorships are incredibly orderly, democracies typically employ chaotic, bottom-up processes with lots of conversations, multiple levels of politicking, and rapid changes of opinion.”</a:t>
            </a:r>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5</a:t>
            </a:fld>
            <a:endParaRPr lang="en-US" altLang="en-US"/>
          </a:p>
        </p:txBody>
      </p:sp>
    </p:spTree>
    <p:extLst>
      <p:ext uri="{BB962C8B-B14F-4D97-AF65-F5344CB8AC3E}">
        <p14:creationId xmlns:p14="http://schemas.microsoft.com/office/powerpoint/2010/main" val="204634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Only Emergency/Urgent resolutions accepted on 2</a:t>
            </a:r>
            <a:r>
              <a:rPr lang="en-US" baseline="30000" dirty="0"/>
              <a:t>nd</a:t>
            </a:r>
            <a:r>
              <a:rPr lang="en-US" dirty="0"/>
              <a:t> day of plenary!</a:t>
            </a:r>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6</a:t>
            </a:fld>
            <a:endParaRPr lang="en-US" altLang="en-US"/>
          </a:p>
        </p:txBody>
      </p:sp>
    </p:spTree>
    <p:extLst>
      <p:ext uri="{BB962C8B-B14F-4D97-AF65-F5344CB8AC3E}">
        <p14:creationId xmlns:p14="http://schemas.microsoft.com/office/powerpoint/2010/main" val="288016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7</a:t>
            </a:fld>
            <a:endParaRPr lang="en-US" altLang="en-US"/>
          </a:p>
        </p:txBody>
      </p:sp>
    </p:spTree>
    <p:extLst>
      <p:ext uri="{BB962C8B-B14F-4D97-AF65-F5344CB8AC3E}">
        <p14:creationId xmlns:p14="http://schemas.microsoft.com/office/powerpoint/2010/main" val="171721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8</a:t>
            </a:fld>
            <a:endParaRPr lang="en-US" altLang="en-US"/>
          </a:p>
        </p:txBody>
      </p:sp>
    </p:spTree>
    <p:extLst>
      <p:ext uri="{BB962C8B-B14F-4D97-AF65-F5344CB8AC3E}">
        <p14:creationId xmlns:p14="http://schemas.microsoft.com/office/powerpoint/2010/main" val="3686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FLI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9</a:t>
            </a:fld>
            <a:endParaRPr lang="en-US" altLang="en-US"/>
          </a:p>
        </p:txBody>
      </p:sp>
    </p:spTree>
    <p:extLst>
      <p:ext uri="{BB962C8B-B14F-4D97-AF65-F5344CB8AC3E}">
        <p14:creationId xmlns:p14="http://schemas.microsoft.com/office/powerpoint/2010/main" val="4157365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913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30EE60-3E2A-E74F-8552-29F00DE4B250}"/>
              </a:ext>
            </a:extLst>
          </p:cNvPr>
          <p:cNvPicPr>
            <a:picLocks noChangeAspect="1" noChangeArrowheads="1"/>
          </p:cNvPicPr>
          <p:nvPr userDrawn="1"/>
        </p:nvPicPr>
        <p:blipFill>
          <a:blip r:embed="rId2"/>
          <a:stretch>
            <a:fillRect/>
          </a:stretch>
        </p:blipFill>
        <p:spPr bwMode="auto">
          <a:xfrm>
            <a:off x="10494" y="0"/>
            <a:ext cx="3819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D2A589-7D49-C440-9295-1F398FCDA54B}"/>
              </a:ext>
            </a:extLst>
          </p:cNvPr>
          <p:cNvSpPr/>
          <p:nvPr userDrawn="1"/>
        </p:nvSpPr>
        <p:spPr>
          <a:xfrm>
            <a:off x="3678238" y="0"/>
            <a:ext cx="8513762" cy="23526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6">
            <a:extLst>
              <a:ext uri="{FF2B5EF4-FFF2-40B4-BE49-F238E27FC236}">
                <a16:creationId xmlns:a16="http://schemas.microsoft.com/office/drawing/2014/main" id="{449C4AFE-ABB2-EF4D-A4A4-548454C94F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D68DF127-7FE0-2545-82CA-A88B038F770C}"/>
              </a:ext>
            </a:extLst>
          </p:cNvPr>
          <p:cNvSpPr>
            <a:spLocks noGrp="1"/>
          </p:cNvSpPr>
          <p:nvPr>
            <p:ph type="sldNum" sz="quarter" idx="10"/>
          </p:nvPr>
        </p:nvSpPr>
        <p:spPr/>
        <p:txBody>
          <a:bodyPr/>
          <a:lstStyle>
            <a:lvl1pPr>
              <a:defRPr/>
            </a:lvl1pPr>
          </a:lstStyle>
          <a:p>
            <a:pPr>
              <a:defRPr/>
            </a:pPr>
            <a:fld id="{9A5A1B6C-D038-1F4B-9D4A-0999CA9BC2F2}" type="slidenum">
              <a:rPr lang="en-US" altLang="en-US"/>
              <a:pPr>
                <a:defRPr/>
              </a:pPr>
              <a:t>‹#›</a:t>
            </a:fld>
            <a:endParaRPr lang="en-US" altLang="en-US"/>
          </a:p>
        </p:txBody>
      </p:sp>
    </p:spTree>
    <p:extLst>
      <p:ext uri="{BB962C8B-B14F-4D97-AF65-F5344CB8AC3E}">
        <p14:creationId xmlns:p14="http://schemas.microsoft.com/office/powerpoint/2010/main" val="40115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9" name="Picture 5">
            <a:extLst>
              <a:ext uri="{FF2B5EF4-FFF2-40B4-BE49-F238E27FC236}">
                <a16:creationId xmlns:a16="http://schemas.microsoft.com/office/drawing/2014/main" id="{B0AF2776-8C2E-E644-8028-29E464509C9B}"/>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2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10" name="Picture 9">
            <a:extLst>
              <a:ext uri="{FF2B5EF4-FFF2-40B4-BE49-F238E27FC236}">
                <a16:creationId xmlns:a16="http://schemas.microsoft.com/office/drawing/2014/main" id="{6C166F45-E8B9-5A46-BBED-CA0B12B21059}"/>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23903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7" name="Picture 5">
            <a:extLst>
              <a:ext uri="{FF2B5EF4-FFF2-40B4-BE49-F238E27FC236}">
                <a16:creationId xmlns:a16="http://schemas.microsoft.com/office/drawing/2014/main" id="{994E40FD-BE30-8C41-90F0-516DE4B938DC}"/>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28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8" name="Picture 7">
            <a:extLst>
              <a:ext uri="{FF2B5EF4-FFF2-40B4-BE49-F238E27FC236}">
                <a16:creationId xmlns:a16="http://schemas.microsoft.com/office/drawing/2014/main" id="{8496C5A3-9084-1A4E-84FC-A5E8BDE2D7C5}"/>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106493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5B5327-E5A2-2E43-9D9B-A63675F944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48CF3D19-A20D-3542-B515-FF79269641EE}"/>
              </a:ext>
            </a:extLst>
          </p:cNvPr>
          <p:cNvSpPr>
            <a:spLocks noGrp="1"/>
          </p:cNvSpPr>
          <p:nvPr>
            <p:ph type="sldNum" sz="quarter" idx="10"/>
          </p:nvPr>
        </p:nvSpPr>
        <p:spPr>
          <a:xfrm>
            <a:off x="10298113" y="6356350"/>
            <a:ext cx="1055687" cy="365125"/>
          </a:xfrm>
        </p:spPr>
        <p:txBody>
          <a:bodyPr/>
          <a:lstStyle>
            <a:lvl1pPr>
              <a:defRPr/>
            </a:lvl1pPr>
          </a:lstStyle>
          <a:p>
            <a:pPr>
              <a:defRPr/>
            </a:pPr>
            <a:fld id="{34D6E2B2-28BA-2242-82BE-9CDAE9D4853C}" type="slidenum">
              <a:rPr lang="en-US" altLang="en-US"/>
              <a:pPr>
                <a:defRPr/>
              </a:pPr>
              <a:t>‹#›</a:t>
            </a:fld>
            <a:endParaRPr lang="en-US" altLang="en-US"/>
          </a:p>
        </p:txBody>
      </p:sp>
    </p:spTree>
    <p:extLst>
      <p:ext uri="{BB962C8B-B14F-4D97-AF65-F5344CB8AC3E}">
        <p14:creationId xmlns:p14="http://schemas.microsoft.com/office/powerpoint/2010/main" val="248212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168666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88E7DE-9059-B64B-B55B-41DFD433C114}"/>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ED659B42-75D3-D145-9187-D891CF058AF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0B583F10-0087-8B40-8B6A-300D68B14D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800" r:id="rId4"/>
    <p:sldLayoutId id="2147483798" r:id="rId5"/>
    <p:sldLayoutId id="2147483801" r:id="rId6"/>
    <p:sldLayoutId id="2147483799" r:id="rId7"/>
    <p:sldLayoutId id="2147483802"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ccc.org/resolutions/include-currently-and-formerly-incarcerated-youth-equity-plans" TargetMode="External"/><Relationship Id="rId7" Type="http://schemas.openxmlformats.org/officeDocument/2006/relationships/hyperlink" Target="mailto:BROWNAC2@LAHC.ED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asccc.org/resolutions/adequate-support-and-designated-point-person-formerly-incarcerated-students-0" TargetMode="External"/><Relationship Id="rId5" Type="http://schemas.openxmlformats.org/officeDocument/2006/relationships/hyperlink" Target="https://www.asccc.org/resolutions/online-training-college-staff-support-formerly-incarcerated-students-0" TargetMode="External"/><Relationship Id="rId4" Type="http://schemas.openxmlformats.org/officeDocument/2006/relationships/hyperlink" Target="https://www.asccc.org/resolutions/sustainable-funding-inmate-education-programs-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krivera32@mtsac.edu"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ASCCCResolu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linktr.ee/ascccresolut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sccc.org/sites/default/files/DelRolesRespon09.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asccc.org/about/bylaws" TargetMode="External"/><Relationship Id="rId5" Type="http://schemas.openxmlformats.org/officeDocument/2006/relationships/hyperlink" Target="http://asccc.org/resources/resolutions" TargetMode="External"/><Relationship Id="rId4" Type="http://schemas.openxmlformats.org/officeDocument/2006/relationships/hyperlink" Target="http://www.asccc.org/sites/default/files/ResolutionHandbookFinalFA17_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linktr.ee/ascccresolu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5C58C8C-A632-F843-84BE-D68F8213459A}"/>
              </a:ext>
            </a:extLst>
          </p:cNvPr>
          <p:cNvSpPr>
            <a:spLocks noGrp="1" noChangeArrowheads="1"/>
          </p:cNvSpPr>
          <p:nvPr>
            <p:ph type="title"/>
          </p:nvPr>
        </p:nvSpPr>
        <p:spPr>
          <a:xfrm>
            <a:off x="253093" y="4559835"/>
            <a:ext cx="11503477" cy="2033470"/>
          </a:xfrm>
        </p:spPr>
        <p:txBody>
          <a:bodyPr>
            <a:normAutofit fontScale="90000"/>
          </a:bodyPr>
          <a:lstStyle/>
          <a:p>
            <a:r>
              <a:rPr lang="en-US" dirty="0"/>
              <a:t>You Got This! The Resolution Writing Breakdown</a:t>
            </a:r>
            <a:br>
              <a:rPr lang="en-US" dirty="0"/>
            </a:br>
            <a:r>
              <a:rPr lang="en-US" dirty="0"/>
              <a:t>Thursday, June 16 at 2:00 p.m. - 2:45 p.m.</a:t>
            </a:r>
            <a:br>
              <a:rPr lang="en-US" dirty="0"/>
            </a:br>
            <a:r>
              <a:rPr lang="en-US" sz="2700" dirty="0"/>
              <a:t>Amber Gillis, ASCCC South Representative</a:t>
            </a:r>
            <a:br>
              <a:rPr lang="en-US" sz="2700" dirty="0"/>
            </a:br>
            <a:r>
              <a:rPr lang="en-US" sz="2700" dirty="0"/>
              <a:t>Michelle Velasquez Bean, ASCCC Treasurer</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841AB4-DECE-44D4-A3D5-78DB2C5EA66D}"/>
              </a:ext>
            </a:extLst>
          </p:cNvPr>
          <p:cNvSpPr>
            <a:spLocks noGrp="1"/>
          </p:cNvSpPr>
          <p:nvPr>
            <p:ph type="title"/>
          </p:nvPr>
        </p:nvSpPr>
        <p:spPr>
          <a:xfrm>
            <a:off x="1277650" y="365125"/>
            <a:ext cx="10046043" cy="1325563"/>
          </a:xfrm>
        </p:spPr>
        <p:txBody>
          <a:bodyPr wrap="square" anchor="b">
            <a:normAutofit/>
          </a:bodyPr>
          <a:lstStyle/>
          <a:p>
            <a:r>
              <a:rPr lang="en-US" dirty="0"/>
              <a:t>Who can propose a resolution?</a:t>
            </a:r>
          </a:p>
        </p:txBody>
      </p:sp>
      <p:sp>
        <p:nvSpPr>
          <p:cNvPr id="9" name="Content Placeholder 8">
            <a:extLst>
              <a:ext uri="{FF2B5EF4-FFF2-40B4-BE49-F238E27FC236}">
                <a16:creationId xmlns:a16="http://schemas.microsoft.com/office/drawing/2014/main" id="{5937550D-5FF8-408E-BA71-90D4E3F40A6F}"/>
              </a:ext>
            </a:extLst>
          </p:cNvPr>
          <p:cNvSpPr>
            <a:spLocks noGrp="1"/>
          </p:cNvSpPr>
          <p:nvPr>
            <p:ph sz="half" idx="2"/>
          </p:nvPr>
        </p:nvSpPr>
        <p:spPr>
          <a:xfrm>
            <a:off x="1277650" y="1798320"/>
            <a:ext cx="5803634" cy="4391343"/>
          </a:xfrm>
        </p:spPr>
        <p:txBody>
          <a:bodyPr wrap="square" anchor="t">
            <a:normAutofit/>
          </a:bodyPr>
          <a:lstStyle/>
          <a:p>
            <a:r>
              <a:rPr lang="en-US" dirty="0"/>
              <a:t>Standing committees, ad hoc committees, or taskforces of the ASCCC</a:t>
            </a:r>
          </a:p>
          <a:p>
            <a:r>
              <a:rPr lang="en-US" dirty="0"/>
              <a:t>Attendees at the Area meetings </a:t>
            </a:r>
          </a:p>
          <a:p>
            <a:r>
              <a:rPr lang="en-US" dirty="0"/>
              <a:t>A local academic senate</a:t>
            </a:r>
          </a:p>
          <a:p>
            <a:r>
              <a:rPr lang="en-US" dirty="0"/>
              <a:t>Any registered faculty attendee at a plenary session if signed by </a:t>
            </a:r>
            <a:r>
              <a:rPr lang="en-US" b="1" dirty="0"/>
              <a:t>four voting delegates as seconders</a:t>
            </a:r>
          </a:p>
        </p:txBody>
      </p:sp>
      <p:pic>
        <p:nvPicPr>
          <p:cNvPr id="11" name="Graphic 10" descr="Person with idea with solid fill">
            <a:extLst>
              <a:ext uri="{FF2B5EF4-FFF2-40B4-BE49-F238E27FC236}">
                <a16:creationId xmlns:a16="http://schemas.microsoft.com/office/drawing/2014/main" id="{ED53B343-6BDC-472E-96C7-4226C1E48C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0437" y="1798320"/>
            <a:ext cx="4391343" cy="4391343"/>
          </a:xfrm>
          <a:prstGeom prst="rect">
            <a:avLst/>
          </a:prstGeom>
        </p:spPr>
      </p:pic>
      <p:sp>
        <p:nvSpPr>
          <p:cNvPr id="5" name="Slide Number Placeholder 4">
            <a:extLst>
              <a:ext uri="{FF2B5EF4-FFF2-40B4-BE49-F238E27FC236}">
                <a16:creationId xmlns:a16="http://schemas.microsoft.com/office/drawing/2014/main" id="{85F6E641-0B52-43ED-B6E3-54BC7F53874A}"/>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D03E4FEA-D0DA-BE4D-92DF-D9D6FD4A6574}"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337981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Nuts and Bolts: Before Writing </a:t>
            </a:r>
          </a:p>
        </p:txBody>
      </p:sp>
      <p:sp>
        <p:nvSpPr>
          <p:cNvPr id="3" name="Content Placeholder 2"/>
          <p:cNvSpPr>
            <a:spLocks noGrp="1"/>
          </p:cNvSpPr>
          <p:nvPr>
            <p:ph sz="half" idx="2"/>
          </p:nvPr>
        </p:nvSpPr>
        <p:spPr>
          <a:xfrm>
            <a:off x="1277650" y="1798320"/>
            <a:ext cx="4922537" cy="4391343"/>
          </a:xfrm>
        </p:spPr>
        <p:txBody>
          <a:bodyPr wrap="square" anchor="t">
            <a:normAutofit lnSpcReduction="10000"/>
          </a:bodyPr>
          <a:lstStyle/>
          <a:p>
            <a:pPr marL="0" indent="0">
              <a:buNone/>
            </a:pPr>
            <a:r>
              <a:rPr lang="en-US" dirty="0"/>
              <a:t>Must research and check for the following before writing your resolution:</a:t>
            </a:r>
          </a:p>
          <a:p>
            <a:r>
              <a:rPr lang="en-US" dirty="0"/>
              <a:t>Duplication of ASCCC position</a:t>
            </a:r>
          </a:p>
          <a:p>
            <a:r>
              <a:rPr lang="en-US" dirty="0"/>
              <a:t>Reversal of ASCCC position—requires 2/3 vote</a:t>
            </a:r>
          </a:p>
          <a:p>
            <a:r>
              <a:rPr lang="en-US" dirty="0"/>
              <a:t>Assurance issue is within senate purview—academic and professional matters</a:t>
            </a:r>
          </a:p>
          <a:p>
            <a:r>
              <a:rPr lang="en-US" dirty="0"/>
              <a:t>Consideration that issue is not a strictly local concern </a:t>
            </a:r>
          </a:p>
          <a:p>
            <a:r>
              <a:rPr lang="en-US" dirty="0"/>
              <a:t>Clarity, readability, and formatting</a:t>
            </a:r>
          </a:p>
        </p:txBody>
      </p:sp>
      <p:pic>
        <p:nvPicPr>
          <p:cNvPr id="4" name="Picture 3"/>
          <p:cNvPicPr>
            <a:picLocks noChangeAspect="1"/>
          </p:cNvPicPr>
          <p:nvPr/>
        </p:nvPicPr>
        <p:blipFill>
          <a:blip r:embed="rId3"/>
          <a:stretch>
            <a:fillRect/>
          </a:stretch>
        </p:blipFill>
        <p:spPr>
          <a:xfrm>
            <a:off x="6388259" y="2099336"/>
            <a:ext cx="4948881" cy="3789310"/>
          </a:xfrm>
          <a:prstGeom prst="rect">
            <a:avLst/>
          </a:prstGeom>
          <a:noFill/>
        </p:spPr>
      </p:pic>
      <p:sp>
        <p:nvSpPr>
          <p:cNvPr id="9" name="Slide Number Placeholder 4">
            <a:extLst>
              <a:ext uri="{FF2B5EF4-FFF2-40B4-BE49-F238E27FC236}">
                <a16:creationId xmlns:a16="http://schemas.microsoft.com/office/drawing/2014/main" id="{F5FDFE3F-263F-F4FD-77C8-D1F7E9272442}"/>
              </a:ext>
            </a:extLst>
          </p:cNvPr>
          <p:cNvSpPr>
            <a:spLocks noGrp="1"/>
          </p:cNvSpPr>
          <p:nvPr>
            <p:ph type="sldNum" sz="quarter" idx="10"/>
          </p:nvPr>
        </p:nvSpPr>
        <p:spPr>
          <a:xfrm>
            <a:off x="10437813" y="6356350"/>
            <a:ext cx="915987" cy="365125"/>
          </a:xfrm>
        </p:spPr>
        <p:txBody>
          <a:bodyPr/>
          <a:lstStyle/>
          <a:p>
            <a:pPr>
              <a:spcAft>
                <a:spcPts val="600"/>
              </a:spcAft>
              <a:defRPr/>
            </a:pPr>
            <a:fld id="{D03E4FEA-D0DA-BE4D-92DF-D9D6FD4A6574}" type="slidenum">
              <a:rPr lang="en-US" altLang="en-US"/>
              <a:pPr>
                <a:spcAft>
                  <a:spcPts val="600"/>
                </a:spcAft>
                <a:defRPr/>
              </a:pPr>
              <a:t>11</a:t>
            </a:fld>
            <a:endParaRPr lang="en-US" altLang="en-US"/>
          </a:p>
        </p:txBody>
      </p:sp>
    </p:spTree>
    <p:extLst>
      <p:ext uri="{BB962C8B-B14F-4D97-AF65-F5344CB8AC3E}">
        <p14:creationId xmlns:p14="http://schemas.microsoft.com/office/powerpoint/2010/main" val="309638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A3EDE1-8A9A-45BB-ABA3-A2DF56AFD980}"/>
              </a:ext>
            </a:extLst>
          </p:cNvPr>
          <p:cNvSpPr>
            <a:spLocks noGrp="1"/>
          </p:cNvSpPr>
          <p:nvPr>
            <p:ph type="title"/>
          </p:nvPr>
        </p:nvSpPr>
        <p:spPr/>
        <p:txBody>
          <a:bodyPr/>
          <a:lstStyle/>
          <a:p>
            <a:r>
              <a:rPr lang="en-US" dirty="0"/>
              <a:t>Sample Resolution </a:t>
            </a:r>
          </a:p>
        </p:txBody>
      </p:sp>
      <p:sp>
        <p:nvSpPr>
          <p:cNvPr id="10" name="Content Placeholder 9">
            <a:extLst>
              <a:ext uri="{FF2B5EF4-FFF2-40B4-BE49-F238E27FC236}">
                <a16:creationId xmlns:a16="http://schemas.microsoft.com/office/drawing/2014/main" id="{7D0F2522-2237-41DE-A168-FD480442EDA7}"/>
              </a:ext>
            </a:extLst>
          </p:cNvPr>
          <p:cNvSpPr>
            <a:spLocks noGrp="1"/>
          </p:cNvSpPr>
          <p:nvPr>
            <p:ph sz="half" idx="1"/>
          </p:nvPr>
        </p:nvSpPr>
        <p:spPr/>
        <p:txBody>
          <a:bodyPr/>
          <a:lstStyle/>
          <a:p>
            <a:pPr marL="0" indent="0">
              <a:buNone/>
            </a:pPr>
            <a:r>
              <a:rPr lang="en-US" sz="1800" b="1" u="sng" dirty="0"/>
              <a:t>6.02    S21 Support AB 417 (McCarty, 2021) as of March 8, 2021</a:t>
            </a:r>
            <a:r>
              <a:rPr lang="en-US" sz="1800" b="1" dirty="0"/>
              <a:t> </a:t>
            </a:r>
          </a:p>
          <a:p>
            <a:pPr marL="0" indent="0">
              <a:buNone/>
            </a:pPr>
            <a:r>
              <a:rPr lang="en-US" sz="1800" dirty="0"/>
              <a:t>Whereas, Current and formerly incarcerated students face significant barriers in pursuing their educational goals, especially in higher education, due to restricted access to educational opportunities, instruction, materials, and services stemming from legal policies and financial limitations; and </a:t>
            </a:r>
          </a:p>
          <a:p>
            <a:pPr marL="0" indent="0">
              <a:buNone/>
            </a:pPr>
            <a:r>
              <a:rPr lang="en-US" sz="1800" dirty="0"/>
              <a:t>Whereas, The Academic Senate for California Community Colleges has numerous positions supporting the provision of equitable educational opportunities and support services for current and formerly incarcerated students; and </a:t>
            </a:r>
          </a:p>
          <a:p>
            <a:pPr marL="0" indent="0">
              <a:buNone/>
            </a:pPr>
            <a:r>
              <a:rPr lang="en-US" sz="1800" dirty="0"/>
              <a:t>Whereas, The Academic Senate for California Community Colleges has long supported providing educational opportunities and services to current and formerly incarcerated students, as demonstrated by Resolutions </a:t>
            </a:r>
            <a:r>
              <a:rPr lang="en-US" sz="1800" u="sng" dirty="0">
                <a:hlinkClick r:id="rId3"/>
              </a:rPr>
              <a:t>F19 3.06</a:t>
            </a:r>
            <a:r>
              <a:rPr lang="en-US" sz="1800" dirty="0"/>
              <a:t>, </a:t>
            </a:r>
            <a:r>
              <a:rPr lang="en-US" sz="1800" u="sng" dirty="0">
                <a:hlinkClick r:id="rId4"/>
              </a:rPr>
              <a:t>S17 5.01</a:t>
            </a:r>
            <a:r>
              <a:rPr lang="en-US" sz="1800" dirty="0"/>
              <a:t>, </a:t>
            </a:r>
            <a:r>
              <a:rPr lang="en-US" sz="1800" u="sng" dirty="0">
                <a:hlinkClick r:id="rId5"/>
              </a:rPr>
              <a:t>S17 7.02</a:t>
            </a:r>
            <a:r>
              <a:rPr lang="en-US" sz="1800" dirty="0"/>
              <a:t>, </a:t>
            </a:r>
            <a:r>
              <a:rPr lang="en-US" sz="1800" u="sng" dirty="0">
                <a:hlinkClick r:id="rId6"/>
              </a:rPr>
              <a:t>S17 17.02</a:t>
            </a:r>
            <a:r>
              <a:rPr lang="en-US" sz="1800" dirty="0"/>
              <a:t> as well as numerous </a:t>
            </a:r>
            <a:r>
              <a:rPr lang="en-US" sz="1800" i="1" dirty="0"/>
              <a:t>Rostrum</a:t>
            </a:r>
            <a:r>
              <a:rPr lang="en-US" sz="1800" dirty="0"/>
              <a:t> articles and presentations at ASCCC events;</a:t>
            </a:r>
          </a:p>
          <a:p>
            <a:pPr marL="0" indent="0">
              <a:buNone/>
            </a:pPr>
            <a:r>
              <a:rPr lang="en-US" sz="1800" dirty="0"/>
              <a:t>Resolved, That the Academic Senate for California Community Colleges support AB 417 (McCarty, 2021) – </a:t>
            </a:r>
            <a:r>
              <a:rPr lang="en-US" sz="1800" i="1" dirty="0"/>
              <a:t>Rising Scholars Network: justice-involved students </a:t>
            </a:r>
            <a:r>
              <a:rPr lang="en-US" sz="1800" dirty="0"/>
              <a:t>as of March 8, 2021.</a:t>
            </a:r>
          </a:p>
          <a:p>
            <a:pPr marL="0" indent="0">
              <a:buNone/>
            </a:pPr>
            <a:r>
              <a:rPr lang="en-US" sz="1800" dirty="0"/>
              <a:t>Contact: </a:t>
            </a:r>
            <a:r>
              <a:rPr lang="en-US" sz="1800" u="sng" dirty="0">
                <a:hlinkClick r:id="rId7"/>
              </a:rPr>
              <a:t>Adrienne C. Brown</a:t>
            </a:r>
            <a:r>
              <a:rPr lang="en-US" sz="1800" dirty="0"/>
              <a:t>, Legislative and Advocacy Committee </a:t>
            </a:r>
          </a:p>
          <a:p>
            <a:pPr marL="0" indent="0">
              <a:buNone/>
            </a:pPr>
            <a:endParaRPr lang="en-US" sz="1800" dirty="0"/>
          </a:p>
        </p:txBody>
      </p:sp>
      <p:sp>
        <p:nvSpPr>
          <p:cNvPr id="6" name="TextBox 5"/>
          <p:cNvSpPr txBox="1"/>
          <p:nvPr/>
        </p:nvSpPr>
        <p:spPr>
          <a:xfrm rot="319641">
            <a:off x="7934227" y="546821"/>
            <a:ext cx="3299300" cy="1384995"/>
          </a:xfrm>
          <a:prstGeom prst="rect">
            <a:avLst/>
          </a:prstGeom>
          <a:noFill/>
        </p:spPr>
        <p:txBody>
          <a:bodyPr wrap="square" rtlCol="0">
            <a:spAutoFit/>
          </a:bodyPr>
          <a:lstStyle/>
          <a:p>
            <a:pPr algn="ctr"/>
            <a:r>
              <a:rPr lang="en-US" sz="2800" b="1" dirty="0">
                <a:solidFill>
                  <a:srgbClr val="FF0000"/>
                </a:solidFill>
                <a:latin typeface="Daytona" panose="020B0604020202020204" pitchFamily="34" charset="0"/>
              </a:rPr>
              <a:t>What do you notice about the resolution</a:t>
            </a:r>
            <a:r>
              <a:rPr lang="en-US" sz="2800" dirty="0">
                <a:solidFill>
                  <a:srgbClr val="FF0000"/>
                </a:solidFill>
                <a:latin typeface="Daytona" panose="020B0604020202020204" pitchFamily="34" charset="0"/>
              </a:rPr>
              <a:t>?</a:t>
            </a:r>
          </a:p>
        </p:txBody>
      </p:sp>
      <p:sp>
        <p:nvSpPr>
          <p:cNvPr id="8" name="TextBox 7"/>
          <p:cNvSpPr txBox="1"/>
          <p:nvPr/>
        </p:nvSpPr>
        <p:spPr>
          <a:xfrm rot="545177">
            <a:off x="7730998" y="6017864"/>
            <a:ext cx="3705756" cy="400110"/>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solidFill>
                  <a:srgbClr val="FF0000"/>
                </a:solidFill>
                <a:latin typeface="Daytona" panose="020B0604030500040204" pitchFamily="34" charset="0"/>
              </a:rPr>
              <a:t>“</a:t>
            </a:r>
            <a:r>
              <a:rPr lang="en-US" sz="2000" b="1" dirty="0" err="1">
                <a:solidFill>
                  <a:srgbClr val="FF0000"/>
                </a:solidFill>
                <a:latin typeface="Daytona" panose="020B0604030500040204" pitchFamily="34" charset="0"/>
              </a:rPr>
              <a:t>Resolved”s</a:t>
            </a:r>
            <a:r>
              <a:rPr lang="en-US" sz="2000" b="1" dirty="0">
                <a:solidFill>
                  <a:srgbClr val="FF0000"/>
                </a:solidFill>
                <a:latin typeface="Daytona" panose="020B0604030500040204" pitchFamily="34" charset="0"/>
              </a:rPr>
              <a:t> are actionable</a:t>
            </a:r>
          </a:p>
        </p:txBody>
      </p:sp>
      <p:sp>
        <p:nvSpPr>
          <p:cNvPr id="9" name="TextBox 8">
            <a:extLst>
              <a:ext uri="{FF2B5EF4-FFF2-40B4-BE49-F238E27FC236}">
                <a16:creationId xmlns:a16="http://schemas.microsoft.com/office/drawing/2014/main" id="{1155C3E9-C6BC-43E6-85B7-595800AD1422}"/>
              </a:ext>
            </a:extLst>
          </p:cNvPr>
          <p:cNvSpPr txBox="1"/>
          <p:nvPr/>
        </p:nvSpPr>
        <p:spPr>
          <a:xfrm rot="545177">
            <a:off x="7128677" y="2843653"/>
            <a:ext cx="4910400" cy="400110"/>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solidFill>
                  <a:srgbClr val="FF0000"/>
                </a:solidFill>
                <a:latin typeface="Daytona" panose="020B0604030500040204" pitchFamily="34" charset="0"/>
              </a:rPr>
              <a:t>“Whereas” statements are factual </a:t>
            </a:r>
          </a:p>
        </p:txBody>
      </p:sp>
    </p:spTree>
    <p:extLst>
      <p:ext uri="{BB962C8B-B14F-4D97-AF65-F5344CB8AC3E}">
        <p14:creationId xmlns:p14="http://schemas.microsoft.com/office/powerpoint/2010/main" val="2565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a:cs typeface="Times New Roman"/>
              </a:rPr>
              <a:t>Nuts and Bolts: 4 and 4 Requirements </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solidFill>
                  <a:srgbClr val="AD0101"/>
                </a:solidFill>
                <a:latin typeface="Centaur" panose="02030504050205020304" pitchFamily="18" charset="0"/>
                <a:cs typeface="Times New Roman"/>
              </a:rPr>
              <a:t>ASCCC Format</a:t>
            </a:r>
            <a:r>
              <a:rPr lang="en-US" dirty="0">
                <a:latin typeface="Centaur" panose="02030504050205020304" pitchFamily="18" charset="0"/>
                <a:cs typeface="Times New Roman"/>
              </a:rPr>
              <a:t>:</a:t>
            </a:r>
          </a:p>
          <a:p>
            <a:r>
              <a:rPr lang="en-US" dirty="0">
                <a:latin typeface="Centaur" panose="02030504050205020304" pitchFamily="18" charset="0"/>
                <a:cs typeface="Times New Roman"/>
              </a:rPr>
              <a:t>No more than four “whereas” statements</a:t>
            </a:r>
          </a:p>
          <a:p>
            <a:r>
              <a:rPr lang="en-US" dirty="0">
                <a:latin typeface="Centaur" panose="02030504050205020304" pitchFamily="18" charset="0"/>
                <a:cs typeface="Times New Roman"/>
              </a:rPr>
              <a:t>No more than four “resolved” statements</a:t>
            </a:r>
          </a:p>
          <a:p>
            <a:r>
              <a:rPr lang="en-US" dirty="0">
                <a:latin typeface="Centaur" panose="02030504050205020304" pitchFamily="18" charset="0"/>
                <a:cs typeface="Times New Roman"/>
              </a:rPr>
              <a:t>Your name and college as CONTACT</a:t>
            </a:r>
          </a:p>
          <a:p>
            <a:pPr marL="0" indent="0" algn="ctr">
              <a:buNone/>
            </a:pPr>
            <a:r>
              <a:rPr lang="en-US" u="sng" dirty="0">
                <a:latin typeface="Centaur" panose="02030504050205020304" pitchFamily="18" charset="0"/>
                <a:cs typeface="Times New Roman"/>
              </a:rPr>
              <a:t>Sample</a:t>
            </a:r>
          </a:p>
          <a:p>
            <a:pPr marL="0" indent="0">
              <a:buNone/>
            </a:pPr>
            <a:r>
              <a:rPr lang="en-US" dirty="0">
                <a:latin typeface="Centaur" panose="02030504050205020304" pitchFamily="18" charset="0"/>
                <a:cs typeface="Times New Roman"/>
              </a:rPr>
              <a:t>	Whereas, Blah, blah de dah; and </a:t>
            </a:r>
          </a:p>
          <a:p>
            <a:pPr marL="0" indent="0">
              <a:buNone/>
            </a:pPr>
            <a:r>
              <a:rPr lang="en-US" dirty="0">
                <a:latin typeface="Centaur" panose="02030504050205020304" pitchFamily="18" charset="0"/>
                <a:cs typeface="Times New Roman"/>
              </a:rPr>
              <a:t>	Whereas, Ho may hum;</a:t>
            </a:r>
          </a:p>
          <a:p>
            <a:pPr marL="914400" indent="-914400">
              <a:buNone/>
            </a:pPr>
            <a:r>
              <a:rPr lang="en-US" dirty="0">
                <a:latin typeface="Centaur" panose="02030504050205020304" pitchFamily="18" charset="0"/>
                <a:cs typeface="Times New Roman"/>
              </a:rPr>
              <a:t>	Resolved, That the Academic Senate for California Community Colleges diddly to the </a:t>
            </a:r>
            <a:r>
              <a:rPr lang="en-US" dirty="0" err="1">
                <a:latin typeface="Centaur" panose="02030504050205020304" pitchFamily="18" charset="0"/>
                <a:cs typeface="Times New Roman"/>
              </a:rPr>
              <a:t>doodly</a:t>
            </a:r>
            <a:r>
              <a:rPr lang="en-US" dirty="0">
                <a:latin typeface="Centaur" panose="02030504050205020304" pitchFamily="18" charset="0"/>
                <a:cs typeface="Times New Roman"/>
              </a:rPr>
              <a:t> bop.</a:t>
            </a:r>
          </a:p>
          <a:p>
            <a:pPr marL="0" indent="0">
              <a:buNone/>
            </a:pPr>
            <a:endParaRPr lang="en-US" dirty="0">
              <a:latin typeface="Centaur" panose="02030504050205020304" pitchFamily="18" charset="0"/>
              <a:cs typeface="Times New Roman"/>
            </a:endParaRPr>
          </a:p>
          <a:p>
            <a:pPr marL="0" indent="0">
              <a:buNone/>
            </a:pPr>
            <a:r>
              <a:rPr lang="en-US" dirty="0">
                <a:latin typeface="Centaur" panose="02030504050205020304" pitchFamily="18" charset="0"/>
                <a:cs typeface="Times New Roman"/>
              </a:rPr>
              <a:t>	Contact: </a:t>
            </a:r>
            <a:r>
              <a:rPr lang="en-US" dirty="0" err="1">
                <a:latin typeface="Centaur" panose="02030504050205020304" pitchFamily="18" charset="0"/>
                <a:cs typeface="Times New Roman"/>
              </a:rPr>
              <a:t>Elemeno</a:t>
            </a:r>
            <a:r>
              <a:rPr lang="en-US" dirty="0">
                <a:latin typeface="Centaur" panose="02030504050205020304" pitchFamily="18" charset="0"/>
                <a:cs typeface="Times New Roman"/>
              </a:rPr>
              <a:t> Pea, ABC College</a:t>
            </a:r>
          </a:p>
          <a:p>
            <a:pPr marL="0" indent="0">
              <a:buNone/>
            </a:pPr>
            <a:endParaRPr lang="en-US" dirty="0">
              <a:latin typeface="Times New Roman"/>
              <a:cs typeface="Times New Roman"/>
            </a:endParaRPr>
          </a:p>
        </p:txBody>
      </p:sp>
      <p:sp>
        <p:nvSpPr>
          <p:cNvPr id="4" name="Oval 3"/>
          <p:cNvSpPr/>
          <p:nvPr/>
        </p:nvSpPr>
        <p:spPr>
          <a:xfrm>
            <a:off x="1934679" y="4302493"/>
            <a:ext cx="7796462" cy="875899"/>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04212" y="5420987"/>
            <a:ext cx="4300336" cy="799028"/>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03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down)">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515" y="403412"/>
            <a:ext cx="8058283" cy="1685768"/>
          </a:xfrm>
        </p:spPr>
        <p:txBody>
          <a:bodyPr wrap="square" anchor="ctr">
            <a:normAutofit/>
          </a:bodyPr>
          <a:lstStyle/>
          <a:p>
            <a:r>
              <a:rPr lang="en-US" dirty="0"/>
              <a:t>Nuts and Bolts: Resolution Writing </a:t>
            </a:r>
          </a:p>
        </p:txBody>
      </p:sp>
      <p:sp>
        <p:nvSpPr>
          <p:cNvPr id="3" name="Content Placeholder 2"/>
          <p:cNvSpPr>
            <a:spLocks noGrp="1"/>
          </p:cNvSpPr>
          <p:nvPr>
            <p:ph idx="1"/>
          </p:nvPr>
        </p:nvSpPr>
        <p:spPr>
          <a:xfrm>
            <a:off x="829994" y="2662568"/>
            <a:ext cx="10523806" cy="3792020"/>
          </a:xfrm>
        </p:spPr>
        <p:txBody>
          <a:bodyPr wrap="square" anchor="t">
            <a:normAutofit/>
          </a:bodyPr>
          <a:lstStyle/>
          <a:p>
            <a:pPr marL="342900" indent="-342900">
              <a:buFont typeface="Arial" panose="020B0604020202020204" pitchFamily="34" charset="0"/>
              <a:buChar char="•"/>
            </a:pPr>
            <a:r>
              <a:rPr lang="en-US" sz="2000" dirty="0"/>
              <a:t>“Resolved” statements should be supported by “Whereas” statements</a:t>
            </a:r>
          </a:p>
          <a:p>
            <a:pPr marL="342900" indent="-342900">
              <a:buFont typeface="Arial" panose="020B0604020202020204" pitchFamily="34" charset="0"/>
              <a:buChar char="•"/>
            </a:pPr>
            <a:r>
              <a:rPr lang="en-US" sz="2000" dirty="0"/>
              <a:t>“Resolved” statements should “stand alone” in case divided</a:t>
            </a:r>
          </a:p>
          <a:p>
            <a:pPr marL="342900" indent="-342900">
              <a:buFont typeface="Arial" panose="020B0604020202020204" pitchFamily="34" charset="0"/>
              <a:buChar char="•"/>
            </a:pPr>
            <a:r>
              <a:rPr lang="en-US" sz="2000" dirty="0"/>
              <a:t>Consider using first “Whereas” as an introduction</a:t>
            </a:r>
          </a:p>
          <a:p>
            <a:pPr marL="342900" indent="-342900">
              <a:buFont typeface="Arial" panose="020B0604020202020204" pitchFamily="34" charset="0"/>
              <a:buChar char="•"/>
            </a:pPr>
            <a:r>
              <a:rPr lang="en-US" sz="2000" dirty="0"/>
              <a:t>Use each “Whereas” statement for </a:t>
            </a:r>
            <a:r>
              <a:rPr lang="en-US" sz="2000" u="sng" dirty="0"/>
              <a:t>one</a:t>
            </a:r>
            <a:r>
              <a:rPr lang="en-US" sz="2000" dirty="0"/>
              <a:t> reason in support or defense of the “Resolved” statements</a:t>
            </a:r>
          </a:p>
          <a:p>
            <a:pPr marL="342900" indent="-342900">
              <a:buFont typeface="Arial" panose="020B0604020202020204" pitchFamily="34" charset="0"/>
              <a:buChar char="•"/>
            </a:pPr>
            <a:r>
              <a:rPr lang="en-US" sz="2000" dirty="0"/>
              <a:t>Be as direct as possible and cite research and other resolutions as needed</a:t>
            </a:r>
          </a:p>
          <a:p>
            <a:pPr marL="342900" indent="-342900">
              <a:buFont typeface="Arial" panose="020B0604020202020204" pitchFamily="34" charset="0"/>
              <a:buChar char="•"/>
            </a:pPr>
            <a:r>
              <a:rPr lang="en-US" sz="2000" dirty="0"/>
              <a:t>Be sure the title of the resolution accurately reflects the content and intent of the resolution</a:t>
            </a:r>
          </a:p>
          <a:p>
            <a:pPr marL="342900" indent="-342900">
              <a:buFont typeface="Arial" panose="020B0604020202020204" pitchFamily="34" charset="0"/>
              <a:buChar char="•"/>
            </a:pPr>
            <a:r>
              <a:rPr lang="en-US" sz="2000" dirty="0"/>
              <a:t>Write out names in first reference with acronym in parenthesis; then use acronym for subsequent reference</a:t>
            </a:r>
          </a:p>
        </p:txBody>
      </p:sp>
      <p:sp>
        <p:nvSpPr>
          <p:cNvPr id="8" name="Slide Number Placeholder 3">
            <a:extLst>
              <a:ext uri="{FF2B5EF4-FFF2-40B4-BE49-F238E27FC236}">
                <a16:creationId xmlns:a16="http://schemas.microsoft.com/office/drawing/2014/main" id="{95B27624-3A10-38F9-741B-2A1D2C9EEFDE}"/>
              </a:ext>
            </a:extLst>
          </p:cNvPr>
          <p:cNvSpPr>
            <a:spLocks noGrp="1"/>
          </p:cNvSpPr>
          <p:nvPr>
            <p:ph type="sldNum" sz="quarter" idx="10"/>
          </p:nvPr>
        </p:nvSpPr>
        <p:spPr>
          <a:xfrm>
            <a:off x="10437813" y="6356350"/>
            <a:ext cx="915987" cy="365125"/>
          </a:xfrm>
        </p:spPr>
        <p:txBody>
          <a:bodyPr/>
          <a:lstStyle/>
          <a:p>
            <a:pPr>
              <a:spcAft>
                <a:spcPts val="600"/>
              </a:spcAft>
              <a:defRPr/>
            </a:pPr>
            <a:fld id="{9A5A1B6C-D038-1F4B-9D4A-0999CA9BC2F2}" type="slidenum">
              <a:rPr lang="en-US" altLang="en-US"/>
              <a:pPr>
                <a:spcAft>
                  <a:spcPts val="600"/>
                </a:spcAft>
                <a:defRPr/>
              </a:pPr>
              <a:t>14</a:t>
            </a:fld>
            <a:endParaRPr lang="en-US" altLang="en-US"/>
          </a:p>
        </p:txBody>
      </p:sp>
    </p:spTree>
    <p:extLst>
      <p:ext uri="{BB962C8B-B14F-4D97-AF65-F5344CB8AC3E}">
        <p14:creationId xmlns:p14="http://schemas.microsoft.com/office/powerpoint/2010/main" val="15924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515" y="403412"/>
            <a:ext cx="8058283" cy="1685768"/>
          </a:xfrm>
        </p:spPr>
        <p:txBody>
          <a:bodyPr wrap="square" anchor="ctr">
            <a:normAutofit/>
          </a:bodyPr>
          <a:lstStyle/>
          <a:p>
            <a:r>
              <a:rPr lang="en-US"/>
              <a:t>Nuts and Bolts: Amendments </a:t>
            </a:r>
          </a:p>
        </p:txBody>
      </p:sp>
      <p:sp>
        <p:nvSpPr>
          <p:cNvPr id="3" name="Content Placeholder 2"/>
          <p:cNvSpPr>
            <a:spLocks noGrp="1"/>
          </p:cNvSpPr>
          <p:nvPr>
            <p:ph idx="1"/>
          </p:nvPr>
        </p:nvSpPr>
        <p:spPr>
          <a:xfrm>
            <a:off x="829994" y="2662568"/>
            <a:ext cx="10523806" cy="3569419"/>
          </a:xfrm>
        </p:spPr>
        <p:txBody>
          <a:bodyPr wrap="square" anchor="t">
            <a:normAutofit fontScale="92500" lnSpcReduction="20000"/>
          </a:bodyPr>
          <a:lstStyle/>
          <a:p>
            <a:pPr marL="342900" indent="-342900">
              <a:buFont typeface="Arial" panose="020B0604020202020204" pitchFamily="34" charset="0"/>
              <a:buChar char="•"/>
            </a:pPr>
            <a:r>
              <a:rPr lang="en-US" sz="2800" dirty="0"/>
              <a:t>Write amendments to help clarify intent and/or expand the scope of a resolution</a:t>
            </a:r>
          </a:p>
          <a:p>
            <a:pPr marL="342900" indent="-342900">
              <a:buFont typeface="Arial" panose="020B0604020202020204" pitchFamily="34" charset="0"/>
              <a:buChar char="•"/>
            </a:pPr>
            <a:r>
              <a:rPr lang="en-US" sz="2800" dirty="0"/>
              <a:t>Submit amendments using typographical features such </a:t>
            </a:r>
            <a:r>
              <a:rPr lang="en-US" sz="2800"/>
              <a:t>as underlining </a:t>
            </a:r>
            <a:r>
              <a:rPr lang="en-US" sz="2800" dirty="0"/>
              <a:t>and strikethroughs—not track changes</a:t>
            </a:r>
          </a:p>
          <a:p>
            <a:pPr marL="342900" indent="-342900">
              <a:buFont typeface="Arial" panose="020B0604020202020204" pitchFamily="34" charset="0"/>
              <a:buChar char="•"/>
            </a:pPr>
            <a:r>
              <a:rPr lang="en-US" sz="2800" dirty="0"/>
              <a:t>Review the title after adding an amendment—amend the title if necessary</a:t>
            </a:r>
          </a:p>
          <a:p>
            <a:pPr marL="342900" indent="-342900">
              <a:buFont typeface="Arial" panose="020B0604020202020204" pitchFamily="34" charset="0"/>
              <a:buChar char="•"/>
            </a:pPr>
            <a:r>
              <a:rPr lang="en-US" sz="2800" dirty="0"/>
              <a:t>Make sure amendments don’t result in inconsistencies within a resolution or reverse the intent of the resolution (better to vote the resolution down)</a:t>
            </a:r>
          </a:p>
          <a:p>
            <a:pPr marL="342900" indent="-342900">
              <a:buFont typeface="Arial" panose="020B0604020202020204" pitchFamily="34" charset="0"/>
              <a:buChar char="•"/>
            </a:pPr>
            <a:r>
              <a:rPr lang="en-US" sz="2800" dirty="0"/>
              <a:t>Include contacts for each amendment </a:t>
            </a:r>
          </a:p>
        </p:txBody>
      </p:sp>
      <p:sp>
        <p:nvSpPr>
          <p:cNvPr id="8" name="Slide Number Placeholder 3">
            <a:extLst>
              <a:ext uri="{FF2B5EF4-FFF2-40B4-BE49-F238E27FC236}">
                <a16:creationId xmlns:a16="http://schemas.microsoft.com/office/drawing/2014/main" id="{A8E2CE07-DBB0-0D3E-7F9B-4DBFC7CBBA3F}"/>
              </a:ext>
            </a:extLst>
          </p:cNvPr>
          <p:cNvSpPr>
            <a:spLocks noGrp="1"/>
          </p:cNvSpPr>
          <p:nvPr>
            <p:ph type="sldNum" sz="quarter" idx="10"/>
          </p:nvPr>
        </p:nvSpPr>
        <p:spPr>
          <a:xfrm>
            <a:off x="10437813" y="6356350"/>
            <a:ext cx="915987" cy="365125"/>
          </a:xfrm>
        </p:spPr>
        <p:txBody>
          <a:bodyPr/>
          <a:lstStyle/>
          <a:p>
            <a:pPr>
              <a:spcAft>
                <a:spcPts val="600"/>
              </a:spcAft>
              <a:defRPr/>
            </a:pPr>
            <a:fld id="{9A5A1B6C-D038-1F4B-9D4A-0999CA9BC2F2}" type="slidenum">
              <a:rPr lang="en-US" altLang="en-US"/>
              <a:pPr>
                <a:spcAft>
                  <a:spcPts val="600"/>
                </a:spcAft>
                <a:defRPr/>
              </a:pPr>
              <a:t>15</a:t>
            </a:fld>
            <a:endParaRPr lang="en-US" altLang="en-US"/>
          </a:p>
        </p:txBody>
      </p:sp>
    </p:spTree>
    <p:extLst>
      <p:ext uri="{BB962C8B-B14F-4D97-AF65-F5344CB8AC3E}">
        <p14:creationId xmlns:p14="http://schemas.microsoft.com/office/powerpoint/2010/main" val="294440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EAD6-95DF-4462-B9F4-F0A9E7B05A67}"/>
              </a:ext>
            </a:extLst>
          </p:cNvPr>
          <p:cNvSpPr>
            <a:spLocks noGrp="1"/>
          </p:cNvSpPr>
          <p:nvPr>
            <p:ph type="title"/>
          </p:nvPr>
        </p:nvSpPr>
        <p:spPr/>
        <p:txBody>
          <a:bodyPr/>
          <a:lstStyle/>
          <a:p>
            <a:r>
              <a:rPr lang="en-US" dirty="0"/>
              <a:t>Sample Amendment </a:t>
            </a:r>
          </a:p>
        </p:txBody>
      </p:sp>
      <p:sp>
        <p:nvSpPr>
          <p:cNvPr id="3" name="Content Placeholder 2">
            <a:extLst>
              <a:ext uri="{FF2B5EF4-FFF2-40B4-BE49-F238E27FC236}">
                <a16:creationId xmlns:a16="http://schemas.microsoft.com/office/drawing/2014/main" id="{FB568FCC-5C76-42E3-99A7-AFD2C9039FF1}"/>
              </a:ext>
            </a:extLst>
          </p:cNvPr>
          <p:cNvSpPr>
            <a:spLocks noGrp="1"/>
          </p:cNvSpPr>
          <p:nvPr>
            <p:ph sz="half" idx="1"/>
          </p:nvPr>
        </p:nvSpPr>
        <p:spPr/>
        <p:txBody>
          <a:bodyPr/>
          <a:lstStyle/>
          <a:p>
            <a:pPr marL="0" indent="0">
              <a:buNone/>
            </a:pPr>
            <a:r>
              <a:rPr lang="en-US" sz="2000" b="1" u="sng" dirty="0"/>
              <a:t>#5.01.01     S21 Amend 5.01</a:t>
            </a:r>
            <a:endParaRPr lang="en-US" sz="2000" b="1" dirty="0"/>
          </a:p>
          <a:p>
            <a:pPr marL="0" indent="0">
              <a:buNone/>
            </a:pPr>
            <a:r>
              <a:rPr lang="en-US" sz="2000" dirty="0"/>
              <a:t>Amend the 4</a:t>
            </a:r>
            <a:r>
              <a:rPr lang="en-US" sz="2000" baseline="30000" dirty="0"/>
              <a:t>th</a:t>
            </a:r>
            <a:r>
              <a:rPr lang="en-US" sz="2000" dirty="0"/>
              <a:t> Whereas</a:t>
            </a:r>
          </a:p>
          <a:p>
            <a:pPr marL="0" indent="0">
              <a:buNone/>
            </a:pPr>
            <a:r>
              <a:rPr lang="en-US" sz="2000" dirty="0"/>
              <a:t>Whereas, The development and implementation of a guided pathways framework </a:t>
            </a:r>
            <a:r>
              <a:rPr lang="en-US" sz="2000" u="sng" dirty="0"/>
              <a:t>was interrupted by COVID 19 campus closures and</a:t>
            </a:r>
            <a:r>
              <a:rPr lang="en-US" sz="2000" dirty="0"/>
              <a:t> necessitates systemic change that requires at least ten years for full sustainability, which allows for inquiry, implementation, assessment, and evaluation;</a:t>
            </a:r>
          </a:p>
          <a:p>
            <a:pPr marL="0" indent="0">
              <a:buNone/>
            </a:pPr>
            <a:r>
              <a:rPr lang="en-US" sz="2000" dirty="0"/>
              <a:t>Add a 3</a:t>
            </a:r>
            <a:r>
              <a:rPr lang="en-US" sz="2000" baseline="30000" dirty="0"/>
              <a:t>rd</a:t>
            </a:r>
            <a:r>
              <a:rPr lang="en-US" sz="2000" dirty="0"/>
              <a:t> Resolved</a:t>
            </a:r>
          </a:p>
          <a:p>
            <a:pPr marL="0" indent="0">
              <a:buNone/>
            </a:pPr>
            <a:r>
              <a:rPr lang="en-US" sz="2000" u="sng" dirty="0"/>
              <a:t>Resolved, That the Academic Senate for California Community Colleges work with the California Community Colleges Chancellor's Office to advocate for a one-year extension due to COVID-19 disruptions to spend Guided Pathways funding in order to allow colleges to continue to implement the framework and time to plan for long-term sustainability.</a:t>
            </a:r>
          </a:p>
          <a:p>
            <a:pPr marL="0" indent="0">
              <a:buNone/>
            </a:pPr>
            <a:endParaRPr lang="en-US" sz="900" dirty="0"/>
          </a:p>
          <a:p>
            <a:pPr marL="0" indent="0">
              <a:buNone/>
            </a:pPr>
            <a:r>
              <a:rPr lang="en-US" sz="2000" dirty="0"/>
              <a:t>Contact: </a:t>
            </a:r>
            <a:r>
              <a:rPr lang="en-US" sz="2000" u="sng" dirty="0">
                <a:hlinkClick r:id="rId3"/>
              </a:rPr>
              <a:t>Kelly Rivera</a:t>
            </a:r>
            <a:r>
              <a:rPr lang="en-US" sz="2000" dirty="0"/>
              <a:t>, Mt San Antonio College</a:t>
            </a:r>
          </a:p>
        </p:txBody>
      </p:sp>
      <p:sp>
        <p:nvSpPr>
          <p:cNvPr id="4" name="Slide Number Placeholder 3">
            <a:extLst>
              <a:ext uri="{FF2B5EF4-FFF2-40B4-BE49-F238E27FC236}">
                <a16:creationId xmlns:a16="http://schemas.microsoft.com/office/drawing/2014/main" id="{0791E8A7-E9F8-4D8C-B44B-6497155803D4}"/>
              </a:ext>
            </a:extLst>
          </p:cNvPr>
          <p:cNvSpPr>
            <a:spLocks noGrp="1"/>
          </p:cNvSpPr>
          <p:nvPr>
            <p:ph type="sldNum" sz="quarter" idx="10"/>
          </p:nvPr>
        </p:nvSpPr>
        <p:spPr/>
        <p:txBody>
          <a:bodyPr/>
          <a:lstStyle/>
          <a:p>
            <a:pPr>
              <a:defRPr/>
            </a:pPr>
            <a:fld id="{23CFC7CB-682B-334D-8C2A-B6D7FD47D9F7}" type="slidenum">
              <a:rPr lang="en-US" altLang="en-US" smtClean="0"/>
              <a:pPr>
                <a:defRPr/>
              </a:pPr>
              <a:t>16</a:t>
            </a:fld>
            <a:endParaRPr lang="en-US" altLang="en-US"/>
          </a:p>
        </p:txBody>
      </p:sp>
    </p:spTree>
    <p:extLst>
      <p:ext uri="{BB962C8B-B14F-4D97-AF65-F5344CB8AC3E}">
        <p14:creationId xmlns:p14="http://schemas.microsoft.com/office/powerpoint/2010/main" val="295314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515" y="403412"/>
            <a:ext cx="8058283" cy="1685768"/>
          </a:xfrm>
        </p:spPr>
        <p:txBody>
          <a:bodyPr wrap="square" anchor="ctr">
            <a:normAutofit/>
          </a:bodyPr>
          <a:lstStyle/>
          <a:p>
            <a:r>
              <a:rPr lang="en-US"/>
              <a:t>Nuts and Bolts: Words Matter </a:t>
            </a:r>
          </a:p>
        </p:txBody>
      </p:sp>
      <p:sp>
        <p:nvSpPr>
          <p:cNvPr id="11" name="Content Placeholder 2"/>
          <p:cNvSpPr>
            <a:spLocks noGrp="1"/>
          </p:cNvSpPr>
          <p:nvPr>
            <p:ph idx="1"/>
          </p:nvPr>
        </p:nvSpPr>
        <p:spPr>
          <a:xfrm>
            <a:off x="829994" y="2662568"/>
            <a:ext cx="10523806" cy="3569419"/>
          </a:xfrm>
        </p:spPr>
        <p:txBody>
          <a:bodyPr wrap="square" anchor="t">
            <a:normAutofit/>
          </a:bodyPr>
          <a:lstStyle/>
          <a:p>
            <a:pPr marL="0" indent="0">
              <a:spcBef>
                <a:spcPts val="0"/>
              </a:spcBef>
              <a:spcAft>
                <a:spcPts val="600"/>
              </a:spcAft>
              <a:buNone/>
            </a:pPr>
            <a:r>
              <a:rPr lang="en-US" dirty="0"/>
              <a:t>Carefully consider word choice:</a:t>
            </a:r>
          </a:p>
          <a:p>
            <a:pPr marL="342900" indent="-342900">
              <a:spcBef>
                <a:spcPts val="0"/>
              </a:spcBef>
              <a:spcAft>
                <a:spcPts val="600"/>
              </a:spcAft>
              <a:buFont typeface="Arial" panose="020B0604020202020204" pitchFamily="34" charset="0"/>
              <a:buChar char="•"/>
            </a:pPr>
            <a:r>
              <a:rPr lang="en-US" dirty="0"/>
              <a:t>Use qualifiers sparingly, such as any, every, all, never, none, etc. </a:t>
            </a:r>
          </a:p>
          <a:p>
            <a:pPr marL="342900" indent="-342900">
              <a:spcBef>
                <a:spcPts val="0"/>
              </a:spcBef>
              <a:spcAft>
                <a:spcPts val="600"/>
              </a:spcAft>
              <a:buFont typeface="Arial" panose="020B0604020202020204" pitchFamily="34" charset="0"/>
              <a:buChar char="•"/>
            </a:pPr>
            <a:r>
              <a:rPr lang="en-US" dirty="0"/>
              <a:t>Use “recommend” carefully—be clear about what is being recommended</a:t>
            </a:r>
          </a:p>
          <a:p>
            <a:pPr marL="342900" indent="-342900">
              <a:spcBef>
                <a:spcPts val="0"/>
              </a:spcBef>
              <a:spcAft>
                <a:spcPts val="600"/>
              </a:spcAft>
              <a:buFont typeface="Arial" panose="020B0604020202020204" pitchFamily="34" charset="0"/>
              <a:buChar char="•"/>
            </a:pPr>
            <a:r>
              <a:rPr lang="en-US" dirty="0"/>
              <a:t>Contemplate using “ensure” or “require”—ask if it is within ASCCC’s power and purview</a:t>
            </a:r>
          </a:p>
          <a:p>
            <a:pPr marL="342900" indent="-342900">
              <a:spcBef>
                <a:spcPts val="0"/>
              </a:spcBef>
              <a:spcAft>
                <a:spcPts val="600"/>
              </a:spcAft>
              <a:buFont typeface="Arial" panose="020B0604020202020204" pitchFamily="34" charset="0"/>
              <a:buChar char="•"/>
            </a:pPr>
            <a:r>
              <a:rPr lang="en-US" dirty="0"/>
              <a:t>Decide when appropriate to use “assert” or “affirm”—it implies a position</a:t>
            </a:r>
          </a:p>
          <a:p>
            <a:pPr marL="342900" indent="-342900">
              <a:spcBef>
                <a:spcPts val="0"/>
              </a:spcBef>
              <a:spcAft>
                <a:spcPts val="600"/>
              </a:spcAft>
              <a:buFont typeface="Arial" panose="020B0604020202020204" pitchFamily="34" charset="0"/>
              <a:buChar char="•"/>
            </a:pPr>
            <a:r>
              <a:rPr lang="en-US" dirty="0"/>
              <a:t>Consider when to use “support”—ask if this will require funding support</a:t>
            </a:r>
          </a:p>
          <a:p>
            <a:pPr marL="342900" indent="-342900">
              <a:spcBef>
                <a:spcPts val="0"/>
              </a:spcBef>
              <a:spcAft>
                <a:spcPts val="600"/>
              </a:spcAft>
              <a:buFont typeface="Arial" panose="020B0604020202020204" pitchFamily="34" charset="0"/>
              <a:buChar char="•"/>
            </a:pPr>
            <a:r>
              <a:rPr lang="en-US" dirty="0"/>
              <a:t>Use “work with” (collaborate with system partners) rather than “make”—focus on the action and goal  </a:t>
            </a:r>
          </a:p>
        </p:txBody>
      </p:sp>
      <p:sp>
        <p:nvSpPr>
          <p:cNvPr id="8" name="Slide Number Placeholder 3">
            <a:extLst>
              <a:ext uri="{FF2B5EF4-FFF2-40B4-BE49-F238E27FC236}">
                <a16:creationId xmlns:a16="http://schemas.microsoft.com/office/drawing/2014/main" id="{30801871-5D45-F1F6-DA81-EC0AE6CB3EA2}"/>
              </a:ext>
            </a:extLst>
          </p:cNvPr>
          <p:cNvSpPr>
            <a:spLocks noGrp="1"/>
          </p:cNvSpPr>
          <p:nvPr>
            <p:ph type="sldNum" sz="quarter" idx="10"/>
          </p:nvPr>
        </p:nvSpPr>
        <p:spPr>
          <a:xfrm>
            <a:off x="10437813" y="6356350"/>
            <a:ext cx="915987" cy="365125"/>
          </a:xfrm>
        </p:spPr>
        <p:txBody>
          <a:bodyPr/>
          <a:lstStyle/>
          <a:p>
            <a:pPr>
              <a:spcAft>
                <a:spcPts val="600"/>
              </a:spcAft>
              <a:defRPr/>
            </a:pPr>
            <a:fld id="{9A5A1B6C-D038-1F4B-9D4A-0999CA9BC2F2}" type="slidenum">
              <a:rPr lang="en-US" altLang="en-US"/>
              <a:pPr>
                <a:spcAft>
                  <a:spcPts val="600"/>
                </a:spcAft>
                <a:defRPr/>
              </a:pPr>
              <a:t>17</a:t>
            </a:fld>
            <a:endParaRPr lang="en-US" altLang="en-US"/>
          </a:p>
        </p:txBody>
      </p:sp>
    </p:spTree>
    <p:extLst>
      <p:ext uri="{BB962C8B-B14F-4D97-AF65-F5344CB8AC3E}">
        <p14:creationId xmlns:p14="http://schemas.microsoft.com/office/powerpoint/2010/main" val="18185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Consent Calendar</a:t>
            </a:r>
          </a:p>
        </p:txBody>
      </p:sp>
      <p:sp>
        <p:nvSpPr>
          <p:cNvPr id="3" name="Content Placeholder 2"/>
          <p:cNvSpPr>
            <a:spLocks noGrp="1"/>
          </p:cNvSpPr>
          <p:nvPr>
            <p:ph sz="half" idx="2"/>
          </p:nvPr>
        </p:nvSpPr>
        <p:spPr>
          <a:xfrm>
            <a:off x="1277650" y="1798320"/>
            <a:ext cx="5594788" cy="4923155"/>
          </a:xfrm>
        </p:spPr>
        <p:txBody>
          <a:bodyPr wrap="square" anchor="t">
            <a:normAutofit fontScale="92500" lnSpcReduction="20000"/>
          </a:bodyPr>
          <a:lstStyle/>
          <a:p>
            <a:r>
              <a:rPr lang="en-US" sz="1900" dirty="0"/>
              <a:t>Resolutions are placed on the consent calendar if</a:t>
            </a:r>
          </a:p>
          <a:p>
            <a:pPr marL="731520" lvl="1" indent="-457200">
              <a:spcBef>
                <a:spcPts val="0"/>
              </a:spcBef>
              <a:buFont typeface="Courier New" panose="02070309020205020404" pitchFamily="49" charset="0"/>
              <a:buChar char="o"/>
            </a:pPr>
            <a:r>
              <a:rPr lang="en-US" sz="1900" dirty="0"/>
              <a:t>deemed non-controversial</a:t>
            </a:r>
          </a:p>
          <a:p>
            <a:pPr marL="731520" lvl="1" indent="-457200">
              <a:spcBef>
                <a:spcPts val="0"/>
              </a:spcBef>
              <a:buFont typeface="Courier New" panose="02070309020205020404" pitchFamily="49" charset="0"/>
              <a:buChar char="o"/>
            </a:pPr>
            <a:r>
              <a:rPr lang="en-US" sz="1900" dirty="0"/>
              <a:t>do not reverse a previous position </a:t>
            </a:r>
          </a:p>
          <a:p>
            <a:pPr marL="731520" lvl="1" indent="-457200">
              <a:spcBef>
                <a:spcPts val="0"/>
              </a:spcBef>
              <a:buFont typeface="Courier New" panose="02070309020205020404" pitchFamily="49" charset="0"/>
              <a:buChar char="o"/>
            </a:pPr>
            <a:r>
              <a:rPr lang="en-US" sz="1900" dirty="0"/>
              <a:t>do not compete with another proposed resolution </a:t>
            </a:r>
          </a:p>
          <a:p>
            <a:r>
              <a:rPr lang="en-US" sz="1900" dirty="0"/>
              <a:t>Consent items will be marked in packets with an asterisk *</a:t>
            </a:r>
          </a:p>
          <a:p>
            <a:r>
              <a:rPr lang="en-US" sz="1900" dirty="0"/>
              <a:t>Consent items will be voted on together at plenary session</a:t>
            </a:r>
          </a:p>
          <a:p>
            <a:r>
              <a:rPr lang="en-US" sz="1900" dirty="0"/>
              <a:t>Resolutions and amendments submitted </a:t>
            </a:r>
            <a:br>
              <a:rPr lang="en-US" sz="1900" dirty="0"/>
            </a:br>
            <a:r>
              <a:rPr lang="en-US" sz="1900" dirty="0"/>
              <a:t>last day of plenary will not be placed </a:t>
            </a:r>
            <a:br>
              <a:rPr lang="en-US" sz="1900" dirty="0"/>
            </a:br>
            <a:r>
              <a:rPr lang="en-US" sz="1900" dirty="0"/>
              <a:t>on consent calendar </a:t>
            </a:r>
          </a:p>
          <a:p>
            <a:r>
              <a:rPr lang="en-US" sz="1900" dirty="0"/>
              <a:t>Consent items can be pulled just before the voting begins at the plenary session</a:t>
            </a:r>
          </a:p>
          <a:p>
            <a:r>
              <a:rPr lang="en-US" sz="1900" dirty="0"/>
              <a:t>Reasons to pull items from consent include</a:t>
            </a:r>
          </a:p>
          <a:p>
            <a:pPr lvl="1">
              <a:buFont typeface="Courier New" panose="02070309020205020404" pitchFamily="49" charset="0"/>
              <a:buChar char="o"/>
            </a:pPr>
            <a:r>
              <a:rPr lang="en-US" sz="1800" dirty="0"/>
              <a:t>moving a substantial amendment, </a:t>
            </a:r>
          </a:p>
          <a:p>
            <a:pPr lvl="1">
              <a:buFont typeface="Courier New" panose="02070309020205020404" pitchFamily="49" charset="0"/>
              <a:buChar char="o"/>
            </a:pPr>
            <a:r>
              <a:rPr lang="en-US" sz="1800" dirty="0"/>
              <a:t>desire to debate or vote against the resolution</a:t>
            </a:r>
          </a:p>
          <a:p>
            <a:pPr lvl="1">
              <a:buFont typeface="Courier New" panose="02070309020205020404" pitchFamily="49" charset="0"/>
              <a:buChar char="o"/>
            </a:pPr>
            <a:r>
              <a:rPr lang="en-US" sz="1800" dirty="0"/>
              <a:t>desire to divide the motion</a:t>
            </a:r>
          </a:p>
          <a:p>
            <a:pPr lvl="1">
              <a:buFont typeface="Courier New" panose="02070309020205020404" pitchFamily="49" charset="0"/>
              <a:buChar char="o"/>
            </a:pPr>
            <a:r>
              <a:rPr lang="en-US" sz="1800" dirty="0"/>
              <a:t>desire to move for adoption by acclamation</a:t>
            </a:r>
            <a:endParaRPr lang="en-US" sz="1700" dirty="0"/>
          </a:p>
        </p:txBody>
      </p:sp>
      <p:pic>
        <p:nvPicPr>
          <p:cNvPr id="4" name="Picture 3"/>
          <p:cNvPicPr>
            <a:picLocks noChangeAspect="1"/>
          </p:cNvPicPr>
          <p:nvPr/>
        </p:nvPicPr>
        <p:blipFill>
          <a:blip r:embed="rId3"/>
          <a:stretch>
            <a:fillRect/>
          </a:stretch>
        </p:blipFill>
        <p:spPr>
          <a:xfrm>
            <a:off x="7249679" y="2242686"/>
            <a:ext cx="4354589" cy="36870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Slide Number Placeholder 4">
            <a:extLst>
              <a:ext uri="{FF2B5EF4-FFF2-40B4-BE49-F238E27FC236}">
                <a16:creationId xmlns:a16="http://schemas.microsoft.com/office/drawing/2014/main" id="{D26DFE4B-6C02-AF49-BB59-CDF3CB7F0AD7}"/>
              </a:ext>
            </a:extLst>
          </p:cNvPr>
          <p:cNvSpPr>
            <a:spLocks noGrp="1"/>
          </p:cNvSpPr>
          <p:nvPr>
            <p:ph type="sldNum" sz="quarter" idx="10"/>
          </p:nvPr>
        </p:nvSpPr>
        <p:spPr>
          <a:xfrm>
            <a:off x="10437813" y="6356350"/>
            <a:ext cx="915987" cy="365125"/>
          </a:xfrm>
        </p:spPr>
        <p:txBody>
          <a:bodyPr/>
          <a:lstStyle/>
          <a:p>
            <a:pPr>
              <a:spcAft>
                <a:spcPts val="600"/>
              </a:spcAft>
              <a:defRPr/>
            </a:pPr>
            <a:fld id="{D03E4FEA-D0DA-BE4D-92DF-D9D6FD4A6574}" type="slidenum">
              <a:rPr lang="en-US" altLang="en-US"/>
              <a:pPr>
                <a:spcAft>
                  <a:spcPts val="600"/>
                </a:spcAft>
                <a:defRPr/>
              </a:pPr>
              <a:t>18</a:t>
            </a:fld>
            <a:endParaRPr lang="en-US" altLang="en-US"/>
          </a:p>
        </p:txBody>
      </p:sp>
    </p:spTree>
    <p:extLst>
      <p:ext uri="{BB962C8B-B14F-4D97-AF65-F5344CB8AC3E}">
        <p14:creationId xmlns:p14="http://schemas.microsoft.com/office/powerpoint/2010/main" val="2994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autoRev="1" fill="hold" nodeType="clickEffect">
                                  <p:stCondLst>
                                    <p:cond delay="0"/>
                                  </p:stCondLst>
                                  <p:childTnLst>
                                    <p:animScale>
                                      <p:cBhvr>
                                        <p:cTn id="30" dur="2000" fill="hold"/>
                                        <p:tgtEl>
                                          <p:spTgt spid="4"/>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0-#ppt_h/2"/>
                                          </p:val>
                                        </p:tav>
                                        <p:tav tm="100000">
                                          <p:val>
                                            <p:strVal val="#ppt_y"/>
                                          </p:val>
                                        </p:tav>
                                      </p:tavLst>
                                    </p:anim>
                                  </p:childTnLst>
                                </p:cTn>
                              </p:par>
                              <p:par>
                                <p:cTn id="67" presetID="2" presetClass="entr" presetSubtype="9"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Your Turn to Write!</a:t>
            </a:r>
          </a:p>
        </p:txBody>
      </p:sp>
      <p:sp>
        <p:nvSpPr>
          <p:cNvPr id="3" name="Content Placeholder 2"/>
          <p:cNvSpPr>
            <a:spLocks noGrp="1"/>
          </p:cNvSpPr>
          <p:nvPr>
            <p:ph sz="half" idx="2"/>
          </p:nvPr>
        </p:nvSpPr>
        <p:spPr>
          <a:xfrm>
            <a:off x="1277650" y="1798320"/>
            <a:ext cx="4922537" cy="4391343"/>
          </a:xfrm>
        </p:spPr>
        <p:txBody>
          <a:bodyPr wrap="square" anchor="t">
            <a:normAutofit lnSpcReduction="10000"/>
          </a:bodyPr>
          <a:lstStyle/>
          <a:p>
            <a:pPr>
              <a:spcAft>
                <a:spcPts val="600"/>
              </a:spcAft>
            </a:pPr>
            <a:r>
              <a:rPr lang="en-US" sz="1900" dirty="0"/>
              <a:t>Mock </a:t>
            </a:r>
            <a:r>
              <a:rPr lang="en-US" sz="1900" b="1" dirty="0"/>
              <a:t>resolutions</a:t>
            </a:r>
            <a:r>
              <a:rPr lang="en-US" sz="1900" dirty="0"/>
              <a:t> due today, THURSDAY, JUNE 16 before 6:00 p.m.</a:t>
            </a:r>
          </a:p>
          <a:p>
            <a:pPr>
              <a:spcAft>
                <a:spcPts val="600"/>
              </a:spcAft>
            </a:pPr>
            <a:r>
              <a:rPr lang="en-US" sz="1900" dirty="0"/>
              <a:t>Mock </a:t>
            </a:r>
            <a:r>
              <a:rPr lang="en-US" sz="1900" b="1" dirty="0"/>
              <a:t>amendments</a:t>
            </a:r>
            <a:r>
              <a:rPr lang="en-US" sz="1900" dirty="0"/>
              <a:t> due tomorrow FRIDAY, JUNE 17 before 1:00 p.m.</a:t>
            </a:r>
          </a:p>
          <a:p>
            <a:pPr>
              <a:spcAft>
                <a:spcPts val="600"/>
              </a:spcAft>
            </a:pPr>
            <a:r>
              <a:rPr lang="en-US" sz="1900" dirty="0"/>
              <a:t>Mock </a:t>
            </a:r>
            <a:r>
              <a:rPr lang="en-US" sz="1900" b="1" dirty="0"/>
              <a:t>Plenary</a:t>
            </a:r>
            <a:r>
              <a:rPr lang="en-US" sz="1900" dirty="0"/>
              <a:t> Session is SATURDAY, JUNE 18 at 9:45 a.m. </a:t>
            </a:r>
          </a:p>
          <a:p>
            <a:pPr>
              <a:spcAft>
                <a:spcPts val="600"/>
              </a:spcAft>
            </a:pPr>
            <a:r>
              <a:rPr lang="en-US" sz="1900" dirty="0"/>
              <a:t>All mock resolutions and amendments should be submitted electronically with the </a:t>
            </a:r>
            <a:r>
              <a:rPr lang="en-US" sz="1900" b="1" dirty="0"/>
              <a:t>online form and signature page </a:t>
            </a:r>
            <a:r>
              <a:rPr lang="en-US" sz="1900" dirty="0"/>
              <a:t>(4 seconders required) found </a:t>
            </a:r>
            <a:r>
              <a:rPr lang="en-US" sz="1900" dirty="0">
                <a:solidFill>
                  <a:schemeClr val="tx1"/>
                </a:solidFill>
              </a:rPr>
              <a:t>at </a:t>
            </a:r>
            <a:r>
              <a:rPr lang="en-US" sz="1900" dirty="0">
                <a:solidFill>
                  <a:srgbClr val="FF0000"/>
                </a:solidFill>
              </a:rPr>
              <a:t>https://tinyurl.com/ASCCCResolutions</a:t>
            </a:r>
          </a:p>
          <a:p>
            <a:pPr>
              <a:spcAft>
                <a:spcPts val="600"/>
              </a:spcAft>
            </a:pPr>
            <a:r>
              <a:rPr lang="en-US" sz="1900" dirty="0"/>
              <a:t>Mock Plenary Resolutions packet will be sent to you for Saturday’s Mock Plenary Session</a:t>
            </a:r>
          </a:p>
        </p:txBody>
      </p:sp>
      <p:pic>
        <p:nvPicPr>
          <p:cNvPr id="5" name="Picture 4" descr="success-kid.jpg"/>
          <p:cNvPicPr>
            <a:picLocks noChangeAspect="1"/>
          </p:cNvPicPr>
          <p:nvPr/>
        </p:nvPicPr>
        <p:blipFill rotWithShape="1">
          <a:blip r:embed="rId3" cstate="email">
            <a:extLst>
              <a:ext uri="{28A0092B-C50C-407E-A947-70E740481C1C}">
                <a14:useLocalDpi xmlns:a14="http://schemas.microsoft.com/office/drawing/2010/main" val="0"/>
              </a:ext>
            </a:extLst>
          </a:blip>
          <a:srcRect r="25338" b="-1"/>
          <a:stretch/>
        </p:blipFill>
        <p:spPr>
          <a:xfrm>
            <a:off x="6388259" y="1798320"/>
            <a:ext cx="4948881" cy="4391343"/>
          </a:xfrm>
          <a:prstGeom prst="rect">
            <a:avLst/>
          </a:prstGeom>
          <a:noFill/>
        </p:spPr>
      </p:pic>
      <p:sp>
        <p:nvSpPr>
          <p:cNvPr id="10" name="Slide Number Placeholder 4">
            <a:extLst>
              <a:ext uri="{FF2B5EF4-FFF2-40B4-BE49-F238E27FC236}">
                <a16:creationId xmlns:a16="http://schemas.microsoft.com/office/drawing/2014/main" id="{46F3D0E6-D619-9A81-B07E-4F7D5BD4DF30}"/>
              </a:ext>
            </a:extLst>
          </p:cNvPr>
          <p:cNvSpPr>
            <a:spLocks noGrp="1"/>
          </p:cNvSpPr>
          <p:nvPr>
            <p:ph type="sldNum" sz="quarter" idx="10"/>
          </p:nvPr>
        </p:nvSpPr>
        <p:spPr>
          <a:xfrm>
            <a:off x="10437813" y="6356350"/>
            <a:ext cx="915987" cy="365125"/>
          </a:xfrm>
        </p:spPr>
        <p:txBody>
          <a:bodyPr/>
          <a:lstStyle/>
          <a:p>
            <a:pPr>
              <a:spcAft>
                <a:spcPts val="600"/>
              </a:spcAft>
              <a:defRPr/>
            </a:pPr>
            <a:fld id="{D03E4FEA-D0DA-BE4D-92DF-D9D6FD4A6574}" type="slidenum">
              <a:rPr lang="en-US" altLang="en-US"/>
              <a:pPr>
                <a:spcAft>
                  <a:spcPts val="600"/>
                </a:spcAft>
                <a:defRPr/>
              </a:pPr>
              <a:t>19</a:t>
            </a:fld>
            <a:endParaRPr lang="en-US" altLang="en-US"/>
          </a:p>
        </p:txBody>
      </p:sp>
    </p:spTree>
    <p:extLst>
      <p:ext uri="{BB962C8B-B14F-4D97-AF65-F5344CB8AC3E}">
        <p14:creationId xmlns:p14="http://schemas.microsoft.com/office/powerpoint/2010/main" val="412851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C72F-B636-41CF-A65A-1E67FDD5CF3B}"/>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7A613765-7273-4E2F-AC6B-7696E574B070}"/>
              </a:ext>
            </a:extLst>
          </p:cNvPr>
          <p:cNvSpPr>
            <a:spLocks noGrp="1"/>
          </p:cNvSpPr>
          <p:nvPr>
            <p:ph idx="1"/>
          </p:nvPr>
        </p:nvSpPr>
        <p:spPr/>
        <p:txBody>
          <a:bodyPr/>
          <a:lstStyle/>
          <a:p>
            <a:r>
              <a:rPr lang="en-US" sz="2200" dirty="0"/>
              <a:t>Resolution writing may be scary to some, or it may be exhilarating to others. That is okay! We are here to break down the process and give you an overview of what is to come at a future plenary session. It is vital for faculty leaders to understand the ASCCC resolution process as it is the way the faculty body expresses its official positions on . 11 . academic and professional matters and legislation. During this session, attendees will learn the nuts and bolts of resolution writing, as well as what happens after a resolution has been voted up or down by delegates. Attendees will also receive an overview of the Resolutions Handbook, the parliamentary process for debating and voting on resolutions at a plenary session, and how to use resolutions locally at a college or a district. Come ready to practice and ask questions.</a:t>
            </a:r>
          </a:p>
        </p:txBody>
      </p:sp>
      <p:sp>
        <p:nvSpPr>
          <p:cNvPr id="4" name="Slide Number Placeholder 3">
            <a:extLst>
              <a:ext uri="{FF2B5EF4-FFF2-40B4-BE49-F238E27FC236}">
                <a16:creationId xmlns:a16="http://schemas.microsoft.com/office/drawing/2014/main" id="{8CDACB8A-2330-468A-97BB-C7909114CC71}"/>
              </a:ext>
            </a:extLst>
          </p:cNvPr>
          <p:cNvSpPr>
            <a:spLocks noGrp="1"/>
          </p:cNvSpPr>
          <p:nvPr>
            <p:ph type="sldNum" sz="quarter" idx="10"/>
          </p:nvPr>
        </p:nvSpPr>
        <p:spPr/>
        <p:txBody>
          <a:bodyPr/>
          <a:lstStyle/>
          <a:p>
            <a:pPr>
              <a:defRPr/>
            </a:pPr>
            <a:fld id="{9A5A1B6C-D038-1F4B-9D4A-0999CA9BC2F2}" type="slidenum">
              <a:rPr lang="en-US" altLang="en-US" smtClean="0"/>
              <a:pPr>
                <a:defRPr/>
              </a:pPr>
              <a:t>2</a:t>
            </a:fld>
            <a:endParaRPr lang="en-US" altLang="en-US"/>
          </a:p>
        </p:txBody>
      </p:sp>
    </p:spTree>
    <p:extLst>
      <p:ext uri="{BB962C8B-B14F-4D97-AF65-F5344CB8AC3E}">
        <p14:creationId xmlns:p14="http://schemas.microsoft.com/office/powerpoint/2010/main" val="101651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E286-5265-4C80-B0FD-36863C120E0D}"/>
              </a:ext>
            </a:extLst>
          </p:cNvPr>
          <p:cNvSpPr>
            <a:spLocks noGrp="1"/>
          </p:cNvSpPr>
          <p:nvPr>
            <p:ph type="title"/>
          </p:nvPr>
        </p:nvSpPr>
        <p:spPr>
          <a:xfrm>
            <a:off x="3232298" y="403412"/>
            <a:ext cx="8761228" cy="1685768"/>
          </a:xfrm>
        </p:spPr>
        <p:txBody>
          <a:bodyPr/>
          <a:lstStyle/>
          <a:p>
            <a:r>
              <a:rPr lang="en-US" dirty="0"/>
              <a:t>Online Resolution and Signature Page</a:t>
            </a:r>
          </a:p>
        </p:txBody>
      </p:sp>
      <p:sp>
        <p:nvSpPr>
          <p:cNvPr id="3" name="Content Placeholder 2">
            <a:extLst>
              <a:ext uri="{FF2B5EF4-FFF2-40B4-BE49-F238E27FC236}">
                <a16:creationId xmlns:a16="http://schemas.microsoft.com/office/drawing/2014/main" id="{823EE0E1-2FF2-4123-A7E8-893EDE743445}"/>
              </a:ext>
            </a:extLst>
          </p:cNvPr>
          <p:cNvSpPr>
            <a:spLocks noGrp="1"/>
          </p:cNvSpPr>
          <p:nvPr>
            <p:ph idx="1"/>
          </p:nvPr>
        </p:nvSpPr>
        <p:spPr>
          <a:xfrm>
            <a:off x="3689498" y="2662568"/>
            <a:ext cx="5050465" cy="579737"/>
          </a:xfrm>
        </p:spPr>
        <p:txBody>
          <a:bodyPr/>
          <a:lstStyle/>
          <a:p>
            <a:pPr marL="0" indent="0">
              <a:buNone/>
            </a:pPr>
            <a:r>
              <a:rPr lang="en-US" b="0" i="0" dirty="0">
                <a:solidFill>
                  <a:srgbClr val="000000"/>
                </a:solidFill>
                <a:effectLst/>
                <a:latin typeface="Times New Roman" panose="02020603050405020304" pitchFamily="18" charset="0"/>
              </a:rPr>
              <a:t> </a:t>
            </a:r>
            <a:r>
              <a:rPr lang="en-US" b="0" i="0" dirty="0">
                <a:effectLst/>
                <a:latin typeface="Times New Roman" panose="02020603050405020304" pitchFamily="18" charset="0"/>
                <a:hlinkClick r:id="rId3"/>
              </a:rPr>
              <a:t>https://tinyurl.com/ASCCCResolutions</a:t>
            </a:r>
            <a:endParaRPr lang="en-US" dirty="0"/>
          </a:p>
        </p:txBody>
      </p:sp>
      <p:sp>
        <p:nvSpPr>
          <p:cNvPr id="5" name="Slide Number Placeholder 4">
            <a:extLst>
              <a:ext uri="{FF2B5EF4-FFF2-40B4-BE49-F238E27FC236}">
                <a16:creationId xmlns:a16="http://schemas.microsoft.com/office/drawing/2014/main" id="{BE63A6D2-43D9-4050-99E8-1360BB37034D}"/>
              </a:ext>
            </a:extLst>
          </p:cNvPr>
          <p:cNvSpPr>
            <a:spLocks noGrp="1"/>
          </p:cNvSpPr>
          <p:nvPr>
            <p:ph type="sldNum" sz="quarter" idx="10"/>
          </p:nvPr>
        </p:nvSpPr>
        <p:spPr/>
        <p:txBody>
          <a:bodyPr/>
          <a:lstStyle/>
          <a:p>
            <a:pPr>
              <a:defRPr/>
            </a:pPr>
            <a:fld id="{D03E4FEA-D0DA-BE4D-92DF-D9D6FD4A6574}" type="slidenum">
              <a:rPr lang="en-US" altLang="en-US" smtClean="0"/>
              <a:pPr>
                <a:defRPr/>
              </a:pPr>
              <a:t>20</a:t>
            </a:fld>
            <a:endParaRPr lang="en-US" altLang="en-US"/>
          </a:p>
        </p:txBody>
      </p:sp>
      <p:pic>
        <p:nvPicPr>
          <p:cNvPr id="7" name="Content Placeholder 6" descr="Qr code&#10;&#10;Description automatically generated">
            <a:extLst>
              <a:ext uri="{FF2B5EF4-FFF2-40B4-BE49-F238E27FC236}">
                <a16:creationId xmlns:a16="http://schemas.microsoft.com/office/drawing/2014/main" id="{F3EEE758-1975-4042-9853-78F684DBAF41}"/>
              </a:ext>
            </a:extLst>
          </p:cNvPr>
          <p:cNvPicPr>
            <a:picLocks noGrp="1" noChangeAspect="1"/>
          </p:cNvPicPr>
          <p:nvPr>
            <p:ph sz="quarter" idx="4294967295"/>
          </p:nvPr>
        </p:nvPicPr>
        <p:blipFill>
          <a:blip r:embed="rId4"/>
          <a:stretch>
            <a:fillRect/>
          </a:stretch>
        </p:blipFill>
        <p:spPr>
          <a:xfrm>
            <a:off x="4795283" y="3339248"/>
            <a:ext cx="2838893" cy="2838893"/>
          </a:xfrm>
        </p:spPr>
      </p:pic>
    </p:spTree>
    <p:extLst>
      <p:ext uri="{BB962C8B-B14F-4D97-AF65-F5344CB8AC3E}">
        <p14:creationId xmlns:p14="http://schemas.microsoft.com/office/powerpoint/2010/main" val="662263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FD78-D806-4FE7-8625-EEF381680624}"/>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What happens at the Mock Plenary?</a:t>
            </a:r>
          </a:p>
        </p:txBody>
      </p:sp>
      <p:sp>
        <p:nvSpPr>
          <p:cNvPr id="3" name="Content Placeholder 2">
            <a:extLst>
              <a:ext uri="{FF2B5EF4-FFF2-40B4-BE49-F238E27FC236}">
                <a16:creationId xmlns:a16="http://schemas.microsoft.com/office/drawing/2014/main" id="{FDB560B1-696A-48E7-B56F-62C641A1DEF6}"/>
              </a:ext>
            </a:extLst>
          </p:cNvPr>
          <p:cNvSpPr>
            <a:spLocks noGrp="1"/>
          </p:cNvSpPr>
          <p:nvPr>
            <p:ph sz="half"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The Chair (ASCCC President) will read the resolutions’ titles and </a:t>
            </a:r>
            <a:r>
              <a:rPr lang="en-US" dirty="0" err="1">
                <a:latin typeface="Times New Roman" panose="02020603050405020304" pitchFamily="18" charset="0"/>
                <a:cs typeface="Times New Roman" panose="02020603050405020304" pitchFamily="18" charset="0"/>
              </a:rPr>
              <a:t>resolveds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Any attendee wishing to debate will indicate PRO or CON, their name, and college in the chat or at the in-person pro or con microphone.</a:t>
            </a:r>
          </a:p>
          <a:p>
            <a:r>
              <a:rPr lang="en-US" dirty="0">
                <a:latin typeface="Times New Roman" panose="02020603050405020304" pitchFamily="18" charset="0"/>
                <a:cs typeface="Times New Roman" panose="02020603050405020304" pitchFamily="18" charset="0"/>
              </a:rPr>
              <a:t>Moderators will facilitate the pro/con debate que and the chair will call on the next faculty to speak or unmute. </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Each speaker will have 3 minutes each to debate.</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Debate will be limited to 15 minutes on each item, unless extended through a parliamentary motion.</a:t>
            </a:r>
          </a:p>
          <a:p>
            <a:r>
              <a:rPr lang="en-US" dirty="0">
                <a:latin typeface="Times New Roman" panose="02020603050405020304" pitchFamily="18" charset="0"/>
                <a:cs typeface="Times New Roman" panose="02020603050405020304" pitchFamily="18" charset="0"/>
              </a:rPr>
              <a:t>To make a parliamentary motion, attendees may ask questions or make motions by </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typing PM, name, and college in the Zoom chat or </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lining up at the parliamentary microphone</a:t>
            </a:r>
          </a:p>
          <a:p>
            <a:r>
              <a:rPr lang="en-US" dirty="0">
                <a:latin typeface="Times New Roman" panose="02020603050405020304" pitchFamily="18" charset="0"/>
                <a:cs typeface="Times New Roman" panose="02020603050405020304" pitchFamily="18" charset="0"/>
              </a:rPr>
              <a:t>Voting will be electronically tabulated using </a:t>
            </a:r>
            <a:r>
              <a:rPr lang="en-US" dirty="0" err="1">
                <a:latin typeface="Times New Roman" panose="02020603050405020304" pitchFamily="18" charset="0"/>
                <a:cs typeface="Times New Roman" panose="02020603050405020304" pitchFamily="18" charset="0"/>
              </a:rPr>
              <a:t>PollEverywhere</a:t>
            </a:r>
            <a:r>
              <a:rPr lang="en-US" dirty="0">
                <a:latin typeface="Times New Roman" panose="02020603050405020304" pitchFamily="18" charset="0"/>
                <a:cs typeface="Times New Roman" panose="02020603050405020304" pitchFamily="18" charset="0"/>
              </a:rPr>
              <a:t> app</a:t>
            </a:r>
          </a:p>
        </p:txBody>
      </p:sp>
    </p:spTree>
    <p:extLst>
      <p:ext uri="{BB962C8B-B14F-4D97-AF65-F5344CB8AC3E}">
        <p14:creationId xmlns:p14="http://schemas.microsoft.com/office/powerpoint/2010/main" val="9185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297" y="365125"/>
            <a:ext cx="9727359" cy="1325563"/>
          </a:xfrm>
        </p:spPr>
        <p:txBody>
          <a:bodyPr wrap="square" anchor="b">
            <a:normAutofit/>
          </a:bodyPr>
          <a:lstStyle/>
          <a:p>
            <a:r>
              <a:rPr lang="en-US" dirty="0"/>
              <a:t>After General Plenary Sessions?</a:t>
            </a:r>
          </a:p>
        </p:txBody>
      </p:sp>
      <p:pic>
        <p:nvPicPr>
          <p:cNvPr id="4" name="Picture 2" descr="Let's Travel: The Importance of Tracking Progress on the Shop Floor -  LillyWorks">
            <a:extLst>
              <a:ext uri="{FF2B5EF4-FFF2-40B4-BE49-F238E27FC236}">
                <a16:creationId xmlns:a16="http://schemas.microsoft.com/office/drawing/2014/main" id="{4B86B429-EC28-49FB-B115-EA59CFA663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847" y="1798320"/>
            <a:ext cx="4886142" cy="4391343"/>
          </a:xfrm>
          <a:prstGeom prst="rect">
            <a:avLst/>
          </a:prstGeom>
          <a:solidFill>
            <a:srgbClr val="FFFFFF"/>
          </a:solidFill>
        </p:spPr>
      </p:pic>
      <p:sp>
        <p:nvSpPr>
          <p:cNvPr id="3" name="Content Placeholder 2"/>
          <p:cNvSpPr>
            <a:spLocks noGrp="1"/>
          </p:cNvSpPr>
          <p:nvPr>
            <p:ph sz="quarter" idx="4"/>
          </p:nvPr>
        </p:nvSpPr>
        <p:spPr>
          <a:xfrm>
            <a:off x="6388259" y="1798320"/>
            <a:ext cx="5158699" cy="4391343"/>
          </a:xfrm>
        </p:spPr>
        <p:txBody>
          <a:bodyPr wrap="square" anchor="t">
            <a:normAutofit lnSpcReduction="10000"/>
          </a:bodyPr>
          <a:lstStyle/>
          <a:p>
            <a:pPr>
              <a:spcAft>
                <a:spcPts val="600"/>
              </a:spcAft>
            </a:pPr>
            <a:r>
              <a:rPr lang="en-US" dirty="0"/>
              <a:t>Resolutions are assigned to ASCCC committees, Executive, Committee, Executive Director, or other pertinent individuals.</a:t>
            </a:r>
          </a:p>
          <a:p>
            <a:pPr>
              <a:spcAft>
                <a:spcPts val="600"/>
              </a:spcAft>
            </a:pPr>
            <a:r>
              <a:rPr lang="en-US" dirty="0"/>
              <a:t>Failed resolutions may be brought to a future plenary session.</a:t>
            </a:r>
          </a:p>
          <a:p>
            <a:pPr>
              <a:spcAft>
                <a:spcPts val="600"/>
              </a:spcAft>
            </a:pPr>
            <a:r>
              <a:rPr lang="en-US" dirty="0"/>
              <a:t>Adopted resolutions are tracked on the ASCCC website and internally.</a:t>
            </a:r>
          </a:p>
          <a:p>
            <a:pPr>
              <a:spcAft>
                <a:spcPts val="600"/>
              </a:spcAft>
            </a:pPr>
            <a:r>
              <a:rPr lang="en-US" dirty="0"/>
              <a:t>Action on some resolutions included in ASCCC annual reporting.</a:t>
            </a:r>
          </a:p>
          <a:p>
            <a:pPr marL="0" indent="0">
              <a:buNone/>
            </a:pPr>
            <a:endParaRPr lang="en-US" dirty="0"/>
          </a:p>
        </p:txBody>
      </p:sp>
      <p:sp>
        <p:nvSpPr>
          <p:cNvPr id="9" name="Slide Number Placeholder 4">
            <a:extLst>
              <a:ext uri="{FF2B5EF4-FFF2-40B4-BE49-F238E27FC236}">
                <a16:creationId xmlns:a16="http://schemas.microsoft.com/office/drawing/2014/main" id="{954BA112-EC12-3B42-0C05-2326A7B789D1}"/>
              </a:ext>
            </a:extLst>
          </p:cNvPr>
          <p:cNvSpPr>
            <a:spLocks noGrp="1"/>
          </p:cNvSpPr>
          <p:nvPr>
            <p:ph type="sldNum" sz="quarter" idx="10"/>
          </p:nvPr>
        </p:nvSpPr>
        <p:spPr>
          <a:xfrm>
            <a:off x="10437813" y="6356350"/>
            <a:ext cx="915987" cy="365125"/>
          </a:xfrm>
        </p:spPr>
        <p:txBody>
          <a:bodyPr/>
          <a:lstStyle/>
          <a:p>
            <a:pPr>
              <a:spcAft>
                <a:spcPts val="600"/>
              </a:spcAft>
              <a:defRPr/>
            </a:pPr>
            <a:fld id="{D03E4FEA-D0DA-BE4D-92DF-D9D6FD4A6574}" type="slidenum">
              <a:rPr lang="en-US" altLang="en-US"/>
              <a:pPr>
                <a:spcAft>
                  <a:spcPts val="600"/>
                </a:spcAft>
                <a:defRPr/>
              </a:pPr>
              <a:t>22</a:t>
            </a:fld>
            <a:endParaRPr lang="en-US" altLang="en-US"/>
          </a:p>
        </p:txBody>
      </p:sp>
    </p:spTree>
    <p:extLst>
      <p:ext uri="{BB962C8B-B14F-4D97-AF65-F5344CB8AC3E}">
        <p14:creationId xmlns:p14="http://schemas.microsoft.com/office/powerpoint/2010/main" val="321231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3E98-92D4-492B-8224-E8D583EEFE1C}"/>
              </a:ext>
            </a:extLst>
          </p:cNvPr>
          <p:cNvSpPr>
            <a:spLocks noGrp="1"/>
          </p:cNvSpPr>
          <p:nvPr>
            <p:ph type="title"/>
          </p:nvPr>
        </p:nvSpPr>
        <p:spPr>
          <a:xfrm>
            <a:off x="1277650" y="365125"/>
            <a:ext cx="10046043" cy="1325563"/>
          </a:xfrm>
        </p:spPr>
        <p:txBody>
          <a:bodyPr wrap="square" anchor="b">
            <a:normAutofit/>
          </a:bodyPr>
          <a:lstStyle/>
          <a:p>
            <a:r>
              <a:rPr lang="en-US" dirty="0"/>
              <a:t>Faculty Leadership Institute Mock Plenary</a:t>
            </a:r>
          </a:p>
        </p:txBody>
      </p:sp>
      <p:sp>
        <p:nvSpPr>
          <p:cNvPr id="3" name="Content Placeholder 2">
            <a:extLst>
              <a:ext uri="{FF2B5EF4-FFF2-40B4-BE49-F238E27FC236}">
                <a16:creationId xmlns:a16="http://schemas.microsoft.com/office/drawing/2014/main" id="{7D58BFE0-8F5F-42C2-AC36-3F8A09CF94FB}"/>
              </a:ext>
            </a:extLst>
          </p:cNvPr>
          <p:cNvSpPr>
            <a:spLocks noGrp="1"/>
          </p:cNvSpPr>
          <p:nvPr>
            <p:ph sz="half" idx="2"/>
          </p:nvPr>
        </p:nvSpPr>
        <p:spPr>
          <a:xfrm>
            <a:off x="1277650" y="1798320"/>
            <a:ext cx="4922537" cy="4391343"/>
          </a:xfrm>
        </p:spPr>
        <p:txBody>
          <a:bodyPr wrap="square" anchor="t">
            <a:normAutofit/>
          </a:bodyPr>
          <a:lstStyle/>
          <a:p>
            <a:pPr marL="285750" indent="-285750">
              <a:buFont typeface="Arial" panose="020B0604020202020204" pitchFamily="34" charset="0"/>
              <a:buChar char="•"/>
            </a:pPr>
            <a:r>
              <a:rPr lang="en-US" sz="2200" dirty="0"/>
              <a:t>Saturday at 9:45 a.m.</a:t>
            </a:r>
          </a:p>
          <a:p>
            <a:pPr marL="285750" indent="-285750">
              <a:buFont typeface="Arial" panose="020B0604020202020204" pitchFamily="34" charset="0"/>
              <a:buChar char="•"/>
            </a:pPr>
            <a:r>
              <a:rPr lang="en-US" sz="2200" dirty="0"/>
              <a:t>All invited to vote and participate in debate</a:t>
            </a:r>
          </a:p>
          <a:p>
            <a:pPr marL="285750" indent="-285750">
              <a:buFont typeface="Arial" panose="020B0604020202020204" pitchFamily="34" charset="0"/>
              <a:buChar char="•"/>
            </a:pPr>
            <a:r>
              <a:rPr lang="en-US" sz="2200" dirty="0"/>
              <a:t>Using </a:t>
            </a:r>
            <a:r>
              <a:rPr lang="en-US" sz="2200" dirty="0" err="1"/>
              <a:t>PollEverywhere</a:t>
            </a:r>
            <a:r>
              <a:rPr lang="en-US" sz="2200" dirty="0"/>
              <a:t> to vote</a:t>
            </a:r>
          </a:p>
          <a:p>
            <a:pPr marL="285750" indent="-285750">
              <a:buFont typeface="Arial" panose="020B0604020202020204" pitchFamily="34" charset="0"/>
              <a:buChar char="•"/>
            </a:pPr>
            <a:r>
              <a:rPr lang="en-US" sz="2200" b="1" dirty="0">
                <a:highlight>
                  <a:srgbClr val="FFFF00"/>
                </a:highlight>
              </a:rPr>
              <a:t>Mock resolutions needed!</a:t>
            </a:r>
          </a:p>
          <a:p>
            <a:pPr marL="800100" lvl="1" indent="-342900">
              <a:buFont typeface="Courier New" panose="02070309020205020404" pitchFamily="49" charset="0"/>
              <a:buChar char="o"/>
            </a:pPr>
            <a:r>
              <a:rPr lang="en-US" dirty="0"/>
              <a:t>Consider practicing resolution writing</a:t>
            </a:r>
          </a:p>
          <a:p>
            <a:pPr marL="800100" lvl="1" indent="-342900">
              <a:buFont typeface="Courier New" panose="02070309020205020404" pitchFamily="49" charset="0"/>
              <a:buChar char="o"/>
            </a:pPr>
            <a:r>
              <a:rPr lang="en-US" dirty="0"/>
              <a:t>Some resolutions have evolved into plenary resolutions </a:t>
            </a:r>
          </a:p>
          <a:p>
            <a:pPr marL="800100" lvl="1" indent="-342900">
              <a:buFont typeface="Courier New" panose="02070309020205020404" pitchFamily="49" charset="0"/>
              <a:buChar char="o"/>
            </a:pPr>
            <a:r>
              <a:rPr lang="en-US" dirty="0"/>
              <a:t>Silly resolutions welcomed but can</a:t>
            </a:r>
            <a:r>
              <a:rPr lang="en-US" i="1" dirty="0"/>
              <a:t> only </a:t>
            </a:r>
            <a:r>
              <a:rPr lang="en-US" dirty="0"/>
              <a:t>be directed at the ASCCC President</a:t>
            </a:r>
          </a:p>
        </p:txBody>
      </p:sp>
      <p:pic>
        <p:nvPicPr>
          <p:cNvPr id="5" name="Picture 4">
            <a:extLst>
              <a:ext uri="{FF2B5EF4-FFF2-40B4-BE49-F238E27FC236}">
                <a16:creationId xmlns:a16="http://schemas.microsoft.com/office/drawing/2014/main" id="{1DF1EF6E-A4A6-4D45-97D9-C669C3830CA3}"/>
              </a:ext>
            </a:extLst>
          </p:cNvPr>
          <p:cNvPicPr>
            <a:picLocks noChangeAspect="1"/>
          </p:cNvPicPr>
          <p:nvPr/>
        </p:nvPicPr>
        <p:blipFill>
          <a:blip r:embed="rId3"/>
          <a:stretch>
            <a:fillRect/>
          </a:stretch>
        </p:blipFill>
        <p:spPr>
          <a:xfrm>
            <a:off x="6639235" y="1798320"/>
            <a:ext cx="4446928" cy="4391343"/>
          </a:xfrm>
          <a:prstGeom prst="rect">
            <a:avLst/>
          </a:prstGeom>
          <a:noFill/>
        </p:spPr>
      </p:pic>
      <p:sp>
        <p:nvSpPr>
          <p:cNvPr id="4" name="Slide Number Placeholder 3">
            <a:extLst>
              <a:ext uri="{FF2B5EF4-FFF2-40B4-BE49-F238E27FC236}">
                <a16:creationId xmlns:a16="http://schemas.microsoft.com/office/drawing/2014/main" id="{4379650D-C5FC-490B-AC19-4FC9EA300130}"/>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EADB236C-7DA3-584D-A9FD-2566ED60D281}" type="slidenum">
              <a:rPr lang="en-US" altLang="en-US" smtClean="0"/>
              <a:pPr>
                <a:spcAft>
                  <a:spcPts val="600"/>
                </a:spcAft>
                <a:defRPr/>
              </a:pPr>
              <a:t>23</a:t>
            </a:fld>
            <a:endParaRPr lang="en-US" altLang="en-US"/>
          </a:p>
        </p:txBody>
      </p:sp>
    </p:spTree>
    <p:extLst>
      <p:ext uri="{BB962C8B-B14F-4D97-AF65-F5344CB8AC3E}">
        <p14:creationId xmlns:p14="http://schemas.microsoft.com/office/powerpoint/2010/main" val="652016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3513-47B3-4A3B-9175-1697DEF9AA0C}"/>
              </a:ext>
            </a:extLst>
          </p:cNvPr>
          <p:cNvSpPr>
            <a:spLocks noGrp="1"/>
          </p:cNvSpPr>
          <p:nvPr>
            <p:ph type="title"/>
          </p:nvPr>
        </p:nvSpPr>
        <p:spPr>
          <a:xfrm>
            <a:off x="1277650" y="365125"/>
            <a:ext cx="10046043" cy="1325563"/>
          </a:xfrm>
        </p:spPr>
        <p:txBody>
          <a:bodyPr wrap="square" anchor="b">
            <a:normAutofit/>
          </a:bodyPr>
          <a:lstStyle/>
          <a:p>
            <a:r>
              <a:rPr lang="en-US" dirty="0"/>
              <a:t>Quick Breakout Brainstorming &amp; Row Talks</a:t>
            </a:r>
          </a:p>
        </p:txBody>
      </p:sp>
      <p:pic>
        <p:nvPicPr>
          <p:cNvPr id="2050" name="Picture 2" descr="Using Breakout Rooms with Less Stress and Better Results | Faculty Focus">
            <a:extLst>
              <a:ext uri="{FF2B5EF4-FFF2-40B4-BE49-F238E27FC236}">
                <a16:creationId xmlns:a16="http://schemas.microsoft.com/office/drawing/2014/main" id="{A8EE34E9-BE7C-4EBF-8D5E-151ED00144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8413" y="1875051"/>
            <a:ext cx="4419860" cy="23390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0608B2-6787-4E7A-A0DA-5D66863B2742}"/>
              </a:ext>
            </a:extLst>
          </p:cNvPr>
          <p:cNvSpPr>
            <a:spLocks noGrp="1"/>
          </p:cNvSpPr>
          <p:nvPr>
            <p:ph sz="quarter" idx="4"/>
          </p:nvPr>
        </p:nvSpPr>
        <p:spPr>
          <a:xfrm>
            <a:off x="6388259" y="1798320"/>
            <a:ext cx="4948881" cy="4391343"/>
          </a:xfrm>
        </p:spPr>
        <p:txBody>
          <a:bodyPr wrap="square" anchor="t">
            <a:normAutofit/>
          </a:bodyPr>
          <a:lstStyle/>
          <a:p>
            <a:pPr marL="461963" indent="-461963">
              <a:buFont typeface="Wingdings" panose="05000000000000000000" pitchFamily="2" charset="2"/>
              <a:buChar char="Ø"/>
            </a:pPr>
            <a:r>
              <a:rPr lang="en-US" sz="3600" dirty="0"/>
              <a:t>In your breakout rooms or in your row with colleagues, BRAINSTROM RESOLUTION IDEAS </a:t>
            </a:r>
          </a:p>
          <a:p>
            <a:pPr marL="461963" indent="-461963">
              <a:buFont typeface="Wingdings" panose="05000000000000000000" pitchFamily="2" charset="2"/>
              <a:buChar char="Ø"/>
            </a:pPr>
            <a:r>
              <a:rPr lang="en-US" sz="3600" dirty="0"/>
              <a:t>5 minutes </a:t>
            </a:r>
          </a:p>
        </p:txBody>
      </p:sp>
      <p:sp>
        <p:nvSpPr>
          <p:cNvPr id="5" name="Slide Number Placeholder 4">
            <a:extLst>
              <a:ext uri="{FF2B5EF4-FFF2-40B4-BE49-F238E27FC236}">
                <a16:creationId xmlns:a16="http://schemas.microsoft.com/office/drawing/2014/main" id="{AC037FFC-301A-4626-B2BB-B125B7FC3A47}"/>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272FC80C-0B04-5B4F-B14E-62D796984FB8}" type="slidenum">
              <a:rPr lang="en-US" smtClean="0"/>
              <a:pPr>
                <a:spcAft>
                  <a:spcPts val="600"/>
                </a:spcAft>
              </a:pPr>
              <a:t>24</a:t>
            </a:fld>
            <a:endParaRPr lang="en-US"/>
          </a:p>
        </p:txBody>
      </p:sp>
      <p:pic>
        <p:nvPicPr>
          <p:cNvPr id="4" name="Picture 3">
            <a:extLst>
              <a:ext uri="{FF2B5EF4-FFF2-40B4-BE49-F238E27FC236}">
                <a16:creationId xmlns:a16="http://schemas.microsoft.com/office/drawing/2014/main" id="{F2FE58AD-C0F8-4D50-BA22-BD4B944A0F62}"/>
              </a:ext>
            </a:extLst>
          </p:cNvPr>
          <p:cNvPicPr>
            <a:picLocks noChangeAspect="1"/>
          </p:cNvPicPr>
          <p:nvPr/>
        </p:nvPicPr>
        <p:blipFill rotWithShape="1">
          <a:blip r:embed="rId4"/>
          <a:srcRect b="13436"/>
          <a:stretch/>
        </p:blipFill>
        <p:spPr>
          <a:xfrm>
            <a:off x="1768413" y="4367860"/>
            <a:ext cx="4419860" cy="1654737"/>
          </a:xfrm>
          <a:prstGeom prst="rect">
            <a:avLst/>
          </a:prstGeom>
        </p:spPr>
      </p:pic>
    </p:spTree>
    <p:extLst>
      <p:ext uri="{BB962C8B-B14F-4D97-AF65-F5344CB8AC3E}">
        <p14:creationId xmlns:p14="http://schemas.microsoft.com/office/powerpoint/2010/main" val="2121167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0E60-B54A-4337-A840-E04B8029C822}"/>
              </a:ext>
            </a:extLst>
          </p:cNvPr>
          <p:cNvSpPr>
            <a:spLocks noGrp="1"/>
          </p:cNvSpPr>
          <p:nvPr>
            <p:ph type="title"/>
          </p:nvPr>
        </p:nvSpPr>
        <p:spPr>
          <a:xfrm>
            <a:off x="3295515" y="403412"/>
            <a:ext cx="8733925" cy="1685768"/>
          </a:xfrm>
        </p:spPr>
        <p:txBody>
          <a:bodyPr/>
          <a:lstStyle/>
          <a:p>
            <a:r>
              <a:rPr lang="en-US" dirty="0" err="1"/>
              <a:t>LinkTree</a:t>
            </a:r>
            <a:r>
              <a:rPr lang="en-US" dirty="0"/>
              <a:t> with Helpful Resolutions Pages AGAIN</a:t>
            </a:r>
          </a:p>
        </p:txBody>
      </p:sp>
      <p:pic>
        <p:nvPicPr>
          <p:cNvPr id="6" name="Content Placeholder 5" descr="Qr code for LinkTree">
            <a:extLst>
              <a:ext uri="{FF2B5EF4-FFF2-40B4-BE49-F238E27FC236}">
                <a16:creationId xmlns:a16="http://schemas.microsoft.com/office/drawing/2014/main" id="{BD266E70-33AD-49FB-93E5-9B0615EB8000}"/>
              </a:ext>
            </a:extLst>
          </p:cNvPr>
          <p:cNvPicPr>
            <a:picLocks noGrp="1" noChangeAspect="1"/>
          </p:cNvPicPr>
          <p:nvPr>
            <p:ph idx="1"/>
          </p:nvPr>
        </p:nvPicPr>
        <p:blipFill>
          <a:blip r:embed="rId3"/>
          <a:stretch>
            <a:fillRect/>
          </a:stretch>
        </p:blipFill>
        <p:spPr>
          <a:xfrm>
            <a:off x="4409628" y="2662238"/>
            <a:ext cx="3570287" cy="3570287"/>
          </a:xfrm>
        </p:spPr>
      </p:pic>
      <p:sp>
        <p:nvSpPr>
          <p:cNvPr id="4" name="Slide Number Placeholder 3">
            <a:extLst>
              <a:ext uri="{FF2B5EF4-FFF2-40B4-BE49-F238E27FC236}">
                <a16:creationId xmlns:a16="http://schemas.microsoft.com/office/drawing/2014/main" id="{11CB1AEF-3FF0-49EA-B8F8-C69C818B6204}"/>
              </a:ext>
            </a:extLst>
          </p:cNvPr>
          <p:cNvSpPr>
            <a:spLocks noGrp="1"/>
          </p:cNvSpPr>
          <p:nvPr>
            <p:ph type="sldNum" sz="quarter" idx="10"/>
          </p:nvPr>
        </p:nvSpPr>
        <p:spPr/>
        <p:txBody>
          <a:bodyPr/>
          <a:lstStyle/>
          <a:p>
            <a:pPr>
              <a:defRPr/>
            </a:pPr>
            <a:fld id="{9A5A1B6C-D038-1F4B-9D4A-0999CA9BC2F2}" type="slidenum">
              <a:rPr lang="en-US" altLang="en-US" smtClean="0"/>
              <a:pPr>
                <a:defRPr/>
              </a:pPr>
              <a:t>25</a:t>
            </a:fld>
            <a:endParaRPr lang="en-US" altLang="en-US"/>
          </a:p>
        </p:txBody>
      </p:sp>
      <p:sp>
        <p:nvSpPr>
          <p:cNvPr id="7" name="TextBox 6">
            <a:extLst>
              <a:ext uri="{FF2B5EF4-FFF2-40B4-BE49-F238E27FC236}">
                <a16:creationId xmlns:a16="http://schemas.microsoft.com/office/drawing/2014/main" id="{81BC23CA-25D8-443A-A290-A7AEDEE1B1C7}"/>
              </a:ext>
            </a:extLst>
          </p:cNvPr>
          <p:cNvSpPr txBox="1"/>
          <p:nvPr/>
        </p:nvSpPr>
        <p:spPr>
          <a:xfrm>
            <a:off x="3202537" y="6367281"/>
            <a:ext cx="5963920" cy="369332"/>
          </a:xfrm>
          <a:prstGeom prst="rect">
            <a:avLst/>
          </a:prstGeom>
          <a:noFill/>
        </p:spPr>
        <p:txBody>
          <a:bodyPr wrap="square" rtlCol="0">
            <a:spAutoFit/>
          </a:bodyPr>
          <a:lstStyle/>
          <a:p>
            <a:pPr algn="ctr"/>
            <a:r>
              <a:rPr lang="en-US" dirty="0">
                <a:hlinkClick r:id="rId4"/>
              </a:rPr>
              <a:t>https://linktr.ee/ascccresolutions</a:t>
            </a:r>
            <a:endParaRPr lang="en-US" dirty="0"/>
          </a:p>
        </p:txBody>
      </p:sp>
      <p:pic>
        <p:nvPicPr>
          <p:cNvPr id="5" name="Picture 4">
            <a:extLst>
              <a:ext uri="{FF2B5EF4-FFF2-40B4-BE49-F238E27FC236}">
                <a16:creationId xmlns:a16="http://schemas.microsoft.com/office/drawing/2014/main" id="{875C170C-F6A3-410B-84C6-03ED5D0460B2}"/>
              </a:ext>
            </a:extLst>
          </p:cNvPr>
          <p:cNvPicPr>
            <a:picLocks noChangeAspect="1"/>
          </p:cNvPicPr>
          <p:nvPr/>
        </p:nvPicPr>
        <p:blipFill rotWithShape="1">
          <a:blip r:embed="rId5"/>
          <a:srcRect l="11125" r="10319"/>
          <a:stretch/>
        </p:blipFill>
        <p:spPr>
          <a:xfrm>
            <a:off x="627320" y="2662238"/>
            <a:ext cx="3242932" cy="3550276"/>
          </a:xfrm>
          <a:prstGeom prst="rect">
            <a:avLst/>
          </a:prstGeom>
        </p:spPr>
      </p:pic>
      <p:sp>
        <p:nvSpPr>
          <p:cNvPr id="8" name="TextBox 7">
            <a:extLst>
              <a:ext uri="{FF2B5EF4-FFF2-40B4-BE49-F238E27FC236}">
                <a16:creationId xmlns:a16="http://schemas.microsoft.com/office/drawing/2014/main" id="{4AAAD89E-08D7-4317-90F0-886D64BD1EB7}"/>
              </a:ext>
            </a:extLst>
          </p:cNvPr>
          <p:cNvSpPr txBox="1"/>
          <p:nvPr/>
        </p:nvSpPr>
        <p:spPr>
          <a:xfrm>
            <a:off x="8197702" y="2794571"/>
            <a:ext cx="3720320" cy="3693319"/>
          </a:xfrm>
          <a:prstGeom prst="rect">
            <a:avLst/>
          </a:prstGeom>
          <a:noFill/>
        </p:spPr>
        <p:txBody>
          <a:bodyPr wrap="square" rtlCol="0">
            <a:spAutoFit/>
          </a:bodyPr>
          <a:lstStyle/>
          <a:p>
            <a:pPr marL="342900" indent="-342900">
              <a:buFont typeface="Wingdings" panose="05000000000000000000" pitchFamily="2" charset="2"/>
              <a:buChar char="§"/>
            </a:pPr>
            <a:r>
              <a:rPr lang="en-US" sz="2400" dirty="0"/>
              <a:t>Resolutions Seconders Page online form</a:t>
            </a:r>
          </a:p>
          <a:p>
            <a:pPr marL="342900" indent="-342900">
              <a:buFont typeface="Wingdings" panose="05000000000000000000" pitchFamily="2" charset="2"/>
              <a:buChar char="§"/>
            </a:pPr>
            <a:r>
              <a:rPr lang="en-US" sz="2400" dirty="0"/>
              <a:t>Link to ASCCC Resolutions page</a:t>
            </a:r>
          </a:p>
          <a:p>
            <a:pPr marL="342900" indent="-342900">
              <a:buFont typeface="Wingdings" panose="05000000000000000000" pitchFamily="2" charset="2"/>
              <a:buChar char="§"/>
            </a:pPr>
            <a:r>
              <a:rPr lang="en-US" sz="2400" dirty="0"/>
              <a:t>Resolutions Quick Guide</a:t>
            </a:r>
          </a:p>
          <a:p>
            <a:pPr marL="342900" indent="-342900">
              <a:buFont typeface="Wingdings" panose="05000000000000000000" pitchFamily="2" charset="2"/>
              <a:buChar char="§"/>
            </a:pPr>
            <a:r>
              <a:rPr lang="en-US" sz="2400" dirty="0"/>
              <a:t>Resolutions Handbook</a:t>
            </a:r>
          </a:p>
          <a:p>
            <a:pPr marL="342900" indent="-342900">
              <a:buFont typeface="Wingdings" panose="05000000000000000000" pitchFamily="2" charset="2"/>
              <a:buChar char="§"/>
            </a:pPr>
            <a:r>
              <a:rPr lang="en-US" sz="2400" dirty="0"/>
              <a:t>Mock Plenary Voting Guide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2456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0597-7144-492A-96FF-2A7B75783052}"/>
              </a:ext>
            </a:extLst>
          </p:cNvPr>
          <p:cNvSpPr>
            <a:spLocks noGrp="1"/>
          </p:cNvSpPr>
          <p:nvPr>
            <p:ph type="title"/>
          </p:nvPr>
        </p:nvSpPr>
        <p:spPr>
          <a:xfrm>
            <a:off x="3295515" y="403412"/>
            <a:ext cx="8058283" cy="1685768"/>
          </a:xfrm>
        </p:spPr>
        <p:txBody>
          <a:bodyPr wrap="square" anchor="ctr">
            <a:normAutofit/>
          </a:bodyPr>
          <a:lstStyle/>
          <a:p>
            <a:r>
              <a:rPr lang="en-US" sz="2800"/>
              <a:t>Bringing It To Resolution Writing: </a:t>
            </a:r>
            <a:br>
              <a:rPr lang="en-US" sz="2800"/>
            </a:br>
            <a:r>
              <a:rPr lang="en-US" sz="2800"/>
              <a:t>A Fun Follow-up and Practice for Mock Plenary </a:t>
            </a:r>
            <a:br>
              <a:rPr lang="en-US" sz="2800"/>
            </a:br>
            <a:r>
              <a:rPr lang="en-US" sz="2800" b="1"/>
              <a:t>Friday, June 17 at 10:30 a.m. - 11:45 a.m.</a:t>
            </a:r>
          </a:p>
        </p:txBody>
      </p:sp>
      <p:pic>
        <p:nvPicPr>
          <p:cNvPr id="5122" name="Picture 2" descr="Join Us….. – MissTravelous">
            <a:extLst>
              <a:ext uri="{FF2B5EF4-FFF2-40B4-BE49-F238E27FC236}">
                <a16:creationId xmlns:a16="http://schemas.microsoft.com/office/drawing/2014/main" id="{7C14F2E0-8EFC-4633-B223-A7DF18A06D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32670" y="2662568"/>
            <a:ext cx="9518453" cy="35694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C367159-98FA-4632-AD70-36E9A81C4BD2}"/>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23CFC7CB-682B-334D-8C2A-B6D7FD47D9F7}" type="slidenum">
              <a:rPr lang="en-US" altLang="en-US" smtClean="0"/>
              <a:pPr>
                <a:spcAft>
                  <a:spcPts val="600"/>
                </a:spcAft>
                <a:defRPr/>
              </a:pPr>
              <a:t>26</a:t>
            </a:fld>
            <a:endParaRPr lang="en-US" altLang="en-US"/>
          </a:p>
        </p:txBody>
      </p:sp>
    </p:spTree>
    <p:extLst>
      <p:ext uri="{BB962C8B-B14F-4D97-AF65-F5344CB8AC3E}">
        <p14:creationId xmlns:p14="http://schemas.microsoft.com/office/powerpoint/2010/main" val="129793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charset="0"/>
                <a:ea typeface="Times New Roman" charset="0"/>
                <a:cs typeface="Times New Roman" charset="0"/>
              </a:rPr>
              <a:t>Important Senate Resources for Delegates	</a:t>
            </a:r>
          </a:p>
        </p:txBody>
      </p:sp>
      <p:sp>
        <p:nvSpPr>
          <p:cNvPr id="3" name="Content Placeholder 2"/>
          <p:cNvSpPr>
            <a:spLocks noGrp="1"/>
          </p:cNvSpPr>
          <p:nvPr>
            <p:ph sz="half" idx="1"/>
          </p:nvPr>
        </p:nvSpPr>
        <p:spPr/>
        <p:txBody>
          <a:bodyPr>
            <a:noAutofit/>
          </a:bodyPr>
          <a:lstStyle/>
          <a:p>
            <a:pPr marL="0" indent="0">
              <a:buNone/>
            </a:pPr>
            <a:r>
              <a:rPr lang="en-US" b="1" dirty="0">
                <a:solidFill>
                  <a:srgbClr val="000000"/>
                </a:solidFill>
                <a:latin typeface="Times New Roman" charset="0"/>
                <a:ea typeface="Times New Roman" charset="0"/>
                <a:cs typeface="Times New Roman" charset="0"/>
              </a:rPr>
              <a:t>Senate Delegate Roles and Responsibilities:</a:t>
            </a:r>
          </a:p>
          <a:p>
            <a:pPr marL="0" indent="0">
              <a:buNone/>
            </a:pPr>
            <a:r>
              <a:rPr lang="en-US" dirty="0">
                <a:solidFill>
                  <a:srgbClr val="000000"/>
                </a:solidFill>
                <a:latin typeface="Times New Roman" charset="0"/>
                <a:ea typeface="Times New Roman" charset="0"/>
                <a:cs typeface="Times New Roman" charset="0"/>
                <a:hlinkClick r:id="rId3"/>
              </a:rPr>
              <a:t>http://asccc.org/sites/default/files/DelRolesRespon09.pdf</a:t>
            </a:r>
            <a:endParaRPr lang="en-US" dirty="0">
              <a:solidFill>
                <a:srgbClr val="000000"/>
              </a:solidFill>
              <a:latin typeface="Times New Roman" charset="0"/>
              <a:ea typeface="Times New Roman" charset="0"/>
              <a:cs typeface="Times New Roman" charset="0"/>
            </a:endParaRPr>
          </a:p>
          <a:p>
            <a:pPr marL="0" indent="0">
              <a:buNone/>
            </a:pPr>
            <a:r>
              <a:rPr lang="en-US" b="1" dirty="0">
                <a:solidFill>
                  <a:schemeClr val="tx1"/>
                </a:solidFill>
                <a:latin typeface="Times New Roman" charset="0"/>
                <a:ea typeface="Times New Roman" charset="0"/>
                <a:cs typeface="Times New Roman" charset="0"/>
              </a:rPr>
              <a:t>Resolutions Handbook:</a:t>
            </a:r>
          </a:p>
          <a:p>
            <a:pPr marL="0" indent="0">
              <a:buNone/>
            </a:pPr>
            <a:r>
              <a:rPr lang="en-US" dirty="0">
                <a:solidFill>
                  <a:srgbClr val="000000"/>
                </a:solidFill>
                <a:latin typeface="Times New Roman" charset="0"/>
                <a:ea typeface="Times New Roman" charset="0"/>
                <a:cs typeface="Times New Roman" charset="0"/>
                <a:hlinkClick r:id="rId4"/>
              </a:rPr>
              <a:t>http://www.asccc.org/sites/default/files/ResolutionHandbookFinalFA17_0.pdf</a:t>
            </a:r>
            <a:endParaRPr lang="en-US" dirty="0">
              <a:solidFill>
                <a:srgbClr val="000000"/>
              </a:solidFill>
              <a:latin typeface="Times New Roman" charset="0"/>
              <a:ea typeface="Times New Roman" charset="0"/>
              <a:cs typeface="Times New Roman" charset="0"/>
            </a:endParaRPr>
          </a:p>
          <a:p>
            <a:pPr marL="0" indent="0">
              <a:buNone/>
            </a:pPr>
            <a:r>
              <a:rPr lang="en-US" b="1" dirty="0">
                <a:solidFill>
                  <a:srgbClr val="000000"/>
                </a:solidFill>
                <a:latin typeface="Times New Roman" charset="0"/>
                <a:ea typeface="Times New Roman" charset="0"/>
                <a:cs typeface="Times New Roman" charset="0"/>
              </a:rPr>
              <a:t>Senate resolutions web page (searchable):  </a:t>
            </a:r>
          </a:p>
          <a:p>
            <a:pPr marL="0" indent="0">
              <a:buNone/>
            </a:pPr>
            <a:r>
              <a:rPr lang="en-US" dirty="0">
                <a:solidFill>
                  <a:srgbClr val="000000"/>
                </a:solidFill>
                <a:latin typeface="Times New Roman" charset="0"/>
                <a:ea typeface="Times New Roman" charset="0"/>
                <a:cs typeface="Times New Roman" charset="0"/>
                <a:hlinkClick r:id="rId5"/>
              </a:rPr>
              <a:t>http://asccc.org/resources/resolutions</a:t>
            </a:r>
            <a:endParaRPr lang="en-US" dirty="0">
              <a:solidFill>
                <a:srgbClr val="000000"/>
              </a:solidFill>
              <a:latin typeface="Times New Roman" charset="0"/>
              <a:ea typeface="Times New Roman" charset="0"/>
              <a:cs typeface="Times New Roman" charset="0"/>
            </a:endParaRPr>
          </a:p>
          <a:p>
            <a:pPr marL="0" indent="0">
              <a:buNone/>
            </a:pPr>
            <a:r>
              <a:rPr lang="en-US" b="1" dirty="0">
                <a:solidFill>
                  <a:srgbClr val="000000"/>
                </a:solidFill>
                <a:latin typeface="Times New Roman" charset="0"/>
                <a:ea typeface="Times New Roman" charset="0"/>
                <a:cs typeface="Times New Roman" charset="0"/>
              </a:rPr>
              <a:t>ASCCC Bylaws:</a:t>
            </a:r>
            <a:endParaRPr lang="en-US" dirty="0">
              <a:solidFill>
                <a:srgbClr val="000000"/>
              </a:solidFill>
              <a:latin typeface="Times New Roman" charset="0"/>
              <a:ea typeface="Times New Roman" charset="0"/>
              <a:cs typeface="Times New Roman" charset="0"/>
            </a:endParaRPr>
          </a:p>
          <a:p>
            <a:pPr marL="0" indent="0">
              <a:buNone/>
            </a:pPr>
            <a:r>
              <a:rPr lang="en-US" dirty="0">
                <a:solidFill>
                  <a:srgbClr val="000000"/>
                </a:solidFill>
                <a:latin typeface="Times New Roman" charset="0"/>
                <a:ea typeface="Times New Roman" charset="0"/>
                <a:cs typeface="Times New Roman" charset="0"/>
                <a:hlinkClick r:id="rId6"/>
              </a:rPr>
              <a:t>http://asccc.org/about/bylaws</a:t>
            </a:r>
            <a:endParaRPr lang="en-US" dirty="0">
              <a:solidFill>
                <a:srgbClr val="000000"/>
              </a:solidFill>
              <a:latin typeface="Times New Roman" charset="0"/>
              <a:ea typeface="Times New Roman" charset="0"/>
              <a:cs typeface="Times New Roman" charset="0"/>
            </a:endParaRPr>
          </a:p>
          <a:p>
            <a:pPr marL="0" indent="0">
              <a:buNone/>
            </a:pPr>
            <a:endParaRPr lang="en-US" dirty="0">
              <a:solidFill>
                <a:srgbClr val="000000"/>
              </a:solidFill>
              <a:latin typeface="Times New Roman" charset="0"/>
              <a:ea typeface="Times New Roman" charset="0"/>
              <a:cs typeface="Times New Roman" charset="0"/>
            </a:endParaRPr>
          </a:p>
          <a:p>
            <a:pPr marL="0" indent="0">
              <a:buNone/>
            </a:pPr>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Times New Roman" charset="0"/>
              <a:ea typeface="Times New Roman" charset="0"/>
              <a:cs typeface="Times New Roman" charset="0"/>
            </a:endParaRPr>
          </a:p>
          <a:p>
            <a:endParaRPr lang="en-US" dirty="0">
              <a:solidFill>
                <a:srgbClr val="0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812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0E60-B54A-4337-A840-E04B8029C822}"/>
              </a:ext>
            </a:extLst>
          </p:cNvPr>
          <p:cNvSpPr>
            <a:spLocks noGrp="1"/>
          </p:cNvSpPr>
          <p:nvPr>
            <p:ph type="title"/>
          </p:nvPr>
        </p:nvSpPr>
        <p:spPr>
          <a:xfrm>
            <a:off x="3295515" y="403412"/>
            <a:ext cx="8733925" cy="1685768"/>
          </a:xfrm>
        </p:spPr>
        <p:txBody>
          <a:bodyPr/>
          <a:lstStyle/>
          <a:p>
            <a:r>
              <a:rPr lang="en-US" dirty="0" err="1"/>
              <a:t>LinkTree</a:t>
            </a:r>
            <a:r>
              <a:rPr lang="en-US" dirty="0"/>
              <a:t> with Helpful Resolutions Pages</a:t>
            </a:r>
          </a:p>
        </p:txBody>
      </p:sp>
      <p:pic>
        <p:nvPicPr>
          <p:cNvPr id="6" name="Content Placeholder 5" descr="Qr code for LinkTree">
            <a:extLst>
              <a:ext uri="{FF2B5EF4-FFF2-40B4-BE49-F238E27FC236}">
                <a16:creationId xmlns:a16="http://schemas.microsoft.com/office/drawing/2014/main" id="{BD266E70-33AD-49FB-93E5-9B0615EB8000}"/>
              </a:ext>
            </a:extLst>
          </p:cNvPr>
          <p:cNvPicPr>
            <a:picLocks noGrp="1" noChangeAspect="1"/>
          </p:cNvPicPr>
          <p:nvPr>
            <p:ph idx="1"/>
          </p:nvPr>
        </p:nvPicPr>
        <p:blipFill>
          <a:blip r:embed="rId3"/>
          <a:stretch>
            <a:fillRect/>
          </a:stretch>
        </p:blipFill>
        <p:spPr>
          <a:xfrm>
            <a:off x="4409628" y="2662238"/>
            <a:ext cx="3570287" cy="3570287"/>
          </a:xfrm>
        </p:spPr>
      </p:pic>
      <p:sp>
        <p:nvSpPr>
          <p:cNvPr id="4" name="Slide Number Placeholder 3">
            <a:extLst>
              <a:ext uri="{FF2B5EF4-FFF2-40B4-BE49-F238E27FC236}">
                <a16:creationId xmlns:a16="http://schemas.microsoft.com/office/drawing/2014/main" id="{11CB1AEF-3FF0-49EA-B8F8-C69C818B6204}"/>
              </a:ext>
            </a:extLst>
          </p:cNvPr>
          <p:cNvSpPr>
            <a:spLocks noGrp="1"/>
          </p:cNvSpPr>
          <p:nvPr>
            <p:ph type="sldNum" sz="quarter" idx="10"/>
          </p:nvPr>
        </p:nvSpPr>
        <p:spPr/>
        <p:txBody>
          <a:bodyPr/>
          <a:lstStyle/>
          <a:p>
            <a:pPr>
              <a:defRPr/>
            </a:pPr>
            <a:fld id="{9A5A1B6C-D038-1F4B-9D4A-0999CA9BC2F2}" type="slidenum">
              <a:rPr lang="en-US" altLang="en-US" smtClean="0"/>
              <a:pPr>
                <a:defRPr/>
              </a:pPr>
              <a:t>3</a:t>
            </a:fld>
            <a:endParaRPr lang="en-US" altLang="en-US"/>
          </a:p>
        </p:txBody>
      </p:sp>
      <p:sp>
        <p:nvSpPr>
          <p:cNvPr id="7" name="TextBox 6">
            <a:extLst>
              <a:ext uri="{FF2B5EF4-FFF2-40B4-BE49-F238E27FC236}">
                <a16:creationId xmlns:a16="http://schemas.microsoft.com/office/drawing/2014/main" id="{81BC23CA-25D8-443A-A290-A7AEDEE1B1C7}"/>
              </a:ext>
            </a:extLst>
          </p:cNvPr>
          <p:cNvSpPr txBox="1"/>
          <p:nvPr/>
        </p:nvSpPr>
        <p:spPr>
          <a:xfrm>
            <a:off x="3202537" y="6367281"/>
            <a:ext cx="5963920" cy="369332"/>
          </a:xfrm>
          <a:prstGeom prst="rect">
            <a:avLst/>
          </a:prstGeom>
          <a:noFill/>
        </p:spPr>
        <p:txBody>
          <a:bodyPr wrap="square" rtlCol="0">
            <a:spAutoFit/>
          </a:bodyPr>
          <a:lstStyle/>
          <a:p>
            <a:pPr algn="ctr"/>
            <a:r>
              <a:rPr lang="en-US" dirty="0">
                <a:hlinkClick r:id="rId4"/>
              </a:rPr>
              <a:t>https://linktr.ee/ascccresolutions</a:t>
            </a:r>
            <a:endParaRPr lang="en-US" dirty="0"/>
          </a:p>
        </p:txBody>
      </p:sp>
      <p:pic>
        <p:nvPicPr>
          <p:cNvPr id="5" name="Picture 4">
            <a:extLst>
              <a:ext uri="{FF2B5EF4-FFF2-40B4-BE49-F238E27FC236}">
                <a16:creationId xmlns:a16="http://schemas.microsoft.com/office/drawing/2014/main" id="{875C170C-F6A3-410B-84C6-03ED5D0460B2}"/>
              </a:ext>
            </a:extLst>
          </p:cNvPr>
          <p:cNvPicPr>
            <a:picLocks noChangeAspect="1"/>
          </p:cNvPicPr>
          <p:nvPr/>
        </p:nvPicPr>
        <p:blipFill rotWithShape="1">
          <a:blip r:embed="rId5"/>
          <a:srcRect l="11125" r="10319"/>
          <a:stretch/>
        </p:blipFill>
        <p:spPr>
          <a:xfrm>
            <a:off x="627320" y="2662238"/>
            <a:ext cx="3242932" cy="3550276"/>
          </a:xfrm>
          <a:prstGeom prst="rect">
            <a:avLst/>
          </a:prstGeom>
        </p:spPr>
      </p:pic>
      <p:sp>
        <p:nvSpPr>
          <p:cNvPr id="8" name="TextBox 7">
            <a:extLst>
              <a:ext uri="{FF2B5EF4-FFF2-40B4-BE49-F238E27FC236}">
                <a16:creationId xmlns:a16="http://schemas.microsoft.com/office/drawing/2014/main" id="{4AAAD89E-08D7-4317-90F0-886D64BD1EB7}"/>
              </a:ext>
            </a:extLst>
          </p:cNvPr>
          <p:cNvSpPr txBox="1"/>
          <p:nvPr/>
        </p:nvSpPr>
        <p:spPr>
          <a:xfrm>
            <a:off x="8197702" y="2794571"/>
            <a:ext cx="3720320" cy="3693319"/>
          </a:xfrm>
          <a:prstGeom prst="rect">
            <a:avLst/>
          </a:prstGeom>
          <a:noFill/>
        </p:spPr>
        <p:txBody>
          <a:bodyPr wrap="square" rtlCol="0">
            <a:spAutoFit/>
          </a:bodyPr>
          <a:lstStyle/>
          <a:p>
            <a:pPr marL="342900" indent="-342900">
              <a:buFont typeface="Wingdings" panose="05000000000000000000" pitchFamily="2" charset="2"/>
              <a:buChar char="§"/>
            </a:pPr>
            <a:r>
              <a:rPr lang="en-US" sz="2400" dirty="0"/>
              <a:t>Resolutions Seconders Page online form</a:t>
            </a:r>
          </a:p>
          <a:p>
            <a:pPr marL="342900" indent="-342900">
              <a:buFont typeface="Wingdings" panose="05000000000000000000" pitchFamily="2" charset="2"/>
              <a:buChar char="§"/>
            </a:pPr>
            <a:r>
              <a:rPr lang="en-US" sz="2400" dirty="0"/>
              <a:t>Link to ASCCC Resolutions page</a:t>
            </a:r>
          </a:p>
          <a:p>
            <a:pPr marL="342900" indent="-342900">
              <a:buFont typeface="Wingdings" panose="05000000000000000000" pitchFamily="2" charset="2"/>
              <a:buChar char="§"/>
            </a:pPr>
            <a:r>
              <a:rPr lang="en-US" sz="2400" dirty="0"/>
              <a:t>Resolutions Quick Guide</a:t>
            </a:r>
          </a:p>
          <a:p>
            <a:pPr marL="342900" indent="-342900">
              <a:buFont typeface="Wingdings" panose="05000000000000000000" pitchFamily="2" charset="2"/>
              <a:buChar char="§"/>
            </a:pPr>
            <a:r>
              <a:rPr lang="en-US" sz="2400" dirty="0"/>
              <a:t>Resolutions Handbook</a:t>
            </a:r>
          </a:p>
          <a:p>
            <a:pPr marL="342900" indent="-342900">
              <a:buFont typeface="Wingdings" panose="05000000000000000000" pitchFamily="2" charset="2"/>
              <a:buChar char="§"/>
            </a:pPr>
            <a:r>
              <a:rPr lang="en-US" sz="2400" dirty="0"/>
              <a:t>Mock Plenary Voting Guide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5112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515" y="403412"/>
            <a:ext cx="8058283" cy="1685768"/>
          </a:xfrm>
        </p:spPr>
        <p:txBody>
          <a:bodyPr wrap="square" anchor="ctr">
            <a:normAutofit/>
          </a:bodyPr>
          <a:lstStyle/>
          <a:p>
            <a:r>
              <a:rPr lang="en-US" dirty="0"/>
              <a:t>Why do we do resolutions?</a:t>
            </a:r>
          </a:p>
        </p:txBody>
      </p:sp>
      <p:sp>
        <p:nvSpPr>
          <p:cNvPr id="14" name="Content Placeholder 3">
            <a:extLst>
              <a:ext uri="{FF2B5EF4-FFF2-40B4-BE49-F238E27FC236}">
                <a16:creationId xmlns:a16="http://schemas.microsoft.com/office/drawing/2014/main" id="{6F2A1FDE-566D-4FDA-9021-E60402FA9EF5}"/>
              </a:ext>
            </a:extLst>
          </p:cNvPr>
          <p:cNvSpPr>
            <a:spLocks noGrp="1"/>
          </p:cNvSpPr>
          <p:nvPr>
            <p:ph idx="1"/>
          </p:nvPr>
        </p:nvSpPr>
        <p:spPr>
          <a:xfrm>
            <a:off x="829993" y="2662568"/>
            <a:ext cx="11035941" cy="4058907"/>
          </a:xfrm>
        </p:spPr>
        <p:txBody>
          <a:bodyPr wrap="square" anchor="t">
            <a:normAutofit/>
          </a:bodyPr>
          <a:lstStyle/>
          <a:p>
            <a:pPr marL="342900" lvl="0" indent="-342900">
              <a:buFont typeface="Arial" panose="020B0604020202020204" pitchFamily="34" charset="0"/>
              <a:buChar char="•"/>
            </a:pPr>
            <a:r>
              <a:rPr lang="en-US" sz="2000" dirty="0"/>
              <a:t>To identify and record the </a:t>
            </a:r>
            <a:r>
              <a:rPr lang="en-US" sz="2000" b="1" dirty="0"/>
              <a:t>will of local academic senates </a:t>
            </a:r>
            <a:r>
              <a:rPr lang="en-US" sz="2000" dirty="0"/>
              <a:t>of the California community colleges (CCC)</a:t>
            </a:r>
          </a:p>
          <a:p>
            <a:pPr marL="342900" lvl="0" indent="-342900">
              <a:buFont typeface="Arial" panose="020B0604020202020204" pitchFamily="34" charset="0"/>
              <a:buChar char="•"/>
            </a:pPr>
            <a:r>
              <a:rPr lang="en-US" sz="2000" dirty="0"/>
              <a:t>To </a:t>
            </a:r>
            <a:r>
              <a:rPr lang="en-US" sz="2000" b="1" dirty="0"/>
              <a:t>set the direction </a:t>
            </a:r>
            <a:r>
              <a:rPr lang="en-US" sz="2000" dirty="0"/>
              <a:t>for the ASCCC as a whole</a:t>
            </a:r>
          </a:p>
          <a:p>
            <a:pPr marL="342900" lvl="0" indent="-342900">
              <a:buFont typeface="Arial" panose="020B0604020202020204" pitchFamily="34" charset="0"/>
              <a:buChar char="•"/>
            </a:pPr>
            <a:r>
              <a:rPr lang="en-US" sz="2000" dirty="0"/>
              <a:t>To </a:t>
            </a:r>
            <a:r>
              <a:rPr lang="en-US" sz="2000" b="1" dirty="0"/>
              <a:t>direct members </a:t>
            </a:r>
            <a:r>
              <a:rPr lang="en-US" sz="2000" dirty="0"/>
              <a:t>of the Executive Committee and ASCCC committees </a:t>
            </a:r>
            <a:r>
              <a:rPr lang="en-US" sz="2000" b="1" dirty="0"/>
              <a:t>to act in response</a:t>
            </a:r>
            <a:r>
              <a:rPr lang="en-US" sz="2000" dirty="0"/>
              <a:t> to approved resolutions</a:t>
            </a:r>
          </a:p>
          <a:p>
            <a:pPr marL="342900" lvl="0" indent="-342900">
              <a:buFont typeface="Arial" panose="020B0604020202020204" pitchFamily="34" charset="0"/>
              <a:buChar char="•"/>
            </a:pPr>
            <a:r>
              <a:rPr lang="en-US" sz="2000" dirty="0"/>
              <a:t>To </a:t>
            </a:r>
            <a:r>
              <a:rPr lang="en-US" sz="2000" b="1" dirty="0"/>
              <a:t>provide a process</a:t>
            </a:r>
            <a:r>
              <a:rPr lang="en-US" sz="2000" dirty="0"/>
              <a:t> for faculty to highlight </a:t>
            </a:r>
            <a:r>
              <a:rPr lang="en-US" sz="2000" b="1" dirty="0"/>
              <a:t>important issues and policy,</a:t>
            </a:r>
            <a:r>
              <a:rPr lang="en-US" sz="2000" dirty="0"/>
              <a:t> which may be identified by </a:t>
            </a:r>
          </a:p>
          <a:p>
            <a:pPr lvl="1"/>
            <a:r>
              <a:rPr lang="en-US" sz="2000" dirty="0"/>
              <a:t>ASCCC Committees/Taskforces </a:t>
            </a:r>
          </a:p>
          <a:p>
            <a:pPr lvl="1"/>
            <a:r>
              <a:rPr lang="en-US" sz="2000" dirty="0"/>
              <a:t>ASCCC Executive Committee </a:t>
            </a:r>
          </a:p>
          <a:p>
            <a:pPr lvl="1"/>
            <a:r>
              <a:rPr lang="en-US" sz="2000" dirty="0"/>
              <a:t>Local academic senates </a:t>
            </a:r>
          </a:p>
          <a:p>
            <a:pPr lvl="1"/>
            <a:r>
              <a:rPr lang="en-US" sz="2000" dirty="0"/>
              <a:t>Individual faculty from the CCCs</a:t>
            </a:r>
          </a:p>
          <a:p>
            <a:endParaRPr lang="en-US" sz="1700" dirty="0"/>
          </a:p>
        </p:txBody>
      </p:sp>
      <p:sp>
        <p:nvSpPr>
          <p:cNvPr id="9" name="Slide Number Placeholder 3">
            <a:extLst>
              <a:ext uri="{FF2B5EF4-FFF2-40B4-BE49-F238E27FC236}">
                <a16:creationId xmlns:a16="http://schemas.microsoft.com/office/drawing/2014/main" id="{93E5A8EF-C9EE-29E2-D9D6-873636AEEC87}"/>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9A5A1B6C-D038-1F4B-9D4A-0999CA9BC2F2}" type="slidenum">
              <a:rPr lang="en-US" altLang="en-US"/>
              <a:pPr>
                <a:spcAft>
                  <a:spcPts val="600"/>
                </a:spcAft>
                <a:defRPr/>
              </a:pPr>
              <a:t>4</a:t>
            </a:fld>
            <a:endParaRPr lang="en-US" altLang="en-US"/>
          </a:p>
        </p:txBody>
      </p:sp>
    </p:spTree>
    <p:extLst>
      <p:ext uri="{BB962C8B-B14F-4D97-AF65-F5344CB8AC3E}">
        <p14:creationId xmlns:p14="http://schemas.microsoft.com/office/powerpoint/2010/main" val="294736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b">
            <a:normAutofit/>
          </a:bodyPr>
          <a:lstStyle/>
          <a:p>
            <a:r>
              <a:rPr lang="en-US" dirty="0"/>
              <a:t>Resolutions are . . .</a:t>
            </a:r>
          </a:p>
        </p:txBody>
      </p:sp>
      <p:graphicFrame>
        <p:nvGraphicFramePr>
          <p:cNvPr id="25" name="Content Placeholder 2">
            <a:extLst>
              <a:ext uri="{FF2B5EF4-FFF2-40B4-BE49-F238E27FC236}">
                <a16:creationId xmlns:a16="http://schemas.microsoft.com/office/drawing/2014/main" id="{98FC31AE-DB9F-7B03-218A-D47F7A31F418}"/>
              </a:ext>
            </a:extLst>
          </p:cNvPr>
          <p:cNvGraphicFramePr>
            <a:graphicFrameLocks noGrp="1"/>
          </p:cNvGraphicFramePr>
          <p:nvPr>
            <p:ph sz="half" idx="2"/>
            <p:extLst>
              <p:ext uri="{D42A27DB-BD31-4B8C-83A1-F6EECF244321}">
                <p14:modId xmlns:p14="http://schemas.microsoft.com/office/powerpoint/2010/main" val="3152042936"/>
              </p:ext>
            </p:extLst>
          </p:nvPr>
        </p:nvGraphicFramePr>
        <p:xfrm>
          <a:off x="1277650" y="1798320"/>
          <a:ext cx="4922537" cy="4694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254652E-E88B-470A-A799-CB6ED39BA246}"/>
              </a:ext>
            </a:extLst>
          </p:cNvPr>
          <p:cNvPicPr>
            <a:picLocks noChangeAspect="1"/>
          </p:cNvPicPr>
          <p:nvPr/>
        </p:nvPicPr>
        <p:blipFill>
          <a:blip r:embed="rId8"/>
          <a:stretch>
            <a:fillRect/>
          </a:stretch>
        </p:blipFill>
        <p:spPr>
          <a:xfrm>
            <a:off x="6511548" y="1899388"/>
            <a:ext cx="5396310" cy="3021933"/>
          </a:xfrm>
          <a:prstGeom prst="rect">
            <a:avLst/>
          </a:prstGeom>
          <a:noFill/>
        </p:spPr>
      </p:pic>
      <p:sp>
        <p:nvSpPr>
          <p:cNvPr id="17" name="Slide Number Placeholder 4">
            <a:extLst>
              <a:ext uri="{FF2B5EF4-FFF2-40B4-BE49-F238E27FC236}">
                <a16:creationId xmlns:a16="http://schemas.microsoft.com/office/drawing/2014/main" id="{E75DE84A-D642-E4D8-07A3-84EB664A8B66}"/>
              </a:ext>
            </a:extLst>
          </p:cNvPr>
          <p:cNvSpPr>
            <a:spLocks noGrp="1"/>
          </p:cNvSpPr>
          <p:nvPr>
            <p:ph type="sldNum" sz="quarter" idx="10"/>
          </p:nvPr>
        </p:nvSpPr>
        <p:spPr>
          <a:xfrm>
            <a:off x="10437813" y="6356350"/>
            <a:ext cx="915987" cy="365125"/>
          </a:xfrm>
        </p:spPr>
        <p:txBody>
          <a:bodyPr/>
          <a:lstStyle/>
          <a:p>
            <a:pPr>
              <a:spcAft>
                <a:spcPts val="600"/>
              </a:spcAft>
              <a:defRPr/>
            </a:pPr>
            <a:fld id="{D03E4FEA-D0DA-BE4D-92DF-D9D6FD4A6574}" type="slidenum">
              <a:rPr lang="en-US" altLang="en-US"/>
              <a:pPr>
                <a:spcAft>
                  <a:spcPts val="600"/>
                </a:spcAft>
                <a:defRPr/>
              </a:pPr>
              <a:t>5</a:t>
            </a:fld>
            <a:endParaRPr lang="en-US" altLang="en-US"/>
          </a:p>
        </p:txBody>
      </p:sp>
    </p:spTree>
    <p:extLst>
      <p:ext uri="{BB962C8B-B14F-4D97-AF65-F5344CB8AC3E}">
        <p14:creationId xmlns:p14="http://schemas.microsoft.com/office/powerpoint/2010/main" val="365389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882953"/>
            <a:ext cx="10046043" cy="1152881"/>
          </a:xfrm>
        </p:spPr>
        <p:txBody>
          <a:bodyPr wrap="square" anchor="b">
            <a:normAutofit/>
          </a:bodyPr>
          <a:lstStyle/>
          <a:p>
            <a:r>
              <a:rPr lang="en-US" dirty="0"/>
              <a:t>The ASCCC</a:t>
            </a:r>
            <a:br>
              <a:rPr lang="en-US" dirty="0"/>
            </a:br>
            <a:r>
              <a:rPr lang="en-US" dirty="0"/>
              <a:t>Resolution Process</a:t>
            </a:r>
          </a:p>
        </p:txBody>
      </p:sp>
      <p:pic>
        <p:nvPicPr>
          <p:cNvPr id="4" name="Picture 3">
            <a:extLst>
              <a:ext uri="{FF2B5EF4-FFF2-40B4-BE49-F238E27FC236}">
                <a16:creationId xmlns:a16="http://schemas.microsoft.com/office/drawing/2014/main" id="{858D1B9A-7D76-4C52-BA39-5BE741F5FBF0}"/>
              </a:ext>
            </a:extLst>
          </p:cNvPr>
          <p:cNvPicPr>
            <a:picLocks noChangeAspect="1"/>
          </p:cNvPicPr>
          <p:nvPr/>
        </p:nvPicPr>
        <p:blipFill>
          <a:blip r:embed="rId3"/>
          <a:stretch>
            <a:fillRect/>
          </a:stretch>
        </p:blipFill>
        <p:spPr>
          <a:xfrm>
            <a:off x="1277650" y="3237151"/>
            <a:ext cx="4922537" cy="1513680"/>
          </a:xfrm>
          <a:prstGeom prst="rect">
            <a:avLst/>
          </a:prstGeom>
          <a:noFill/>
        </p:spPr>
      </p:pic>
      <p:sp>
        <p:nvSpPr>
          <p:cNvPr id="3" name="Content Placeholder 2"/>
          <p:cNvSpPr>
            <a:spLocks noGrp="1"/>
          </p:cNvSpPr>
          <p:nvPr>
            <p:ph sz="quarter" idx="4"/>
          </p:nvPr>
        </p:nvSpPr>
        <p:spPr>
          <a:xfrm>
            <a:off x="6388259" y="927586"/>
            <a:ext cx="5145258" cy="5611240"/>
          </a:xfrm>
        </p:spPr>
        <p:txBody>
          <a:bodyPr wrap="square" anchor="t">
            <a:normAutofit fontScale="92500" lnSpcReduction="20000"/>
          </a:bodyPr>
          <a:lstStyle/>
          <a:p>
            <a:pPr marL="457200" indent="-457200">
              <a:spcBef>
                <a:spcPts val="0"/>
              </a:spcBef>
              <a:spcAft>
                <a:spcPts val="600"/>
              </a:spcAft>
              <a:buFont typeface="+mj-lt"/>
              <a:buAutoNum type="arabicPeriod"/>
            </a:pPr>
            <a:r>
              <a:rPr lang="en-US" sz="2000" b="1" dirty="0"/>
              <a:t>Pre-plenary resolutions packet </a:t>
            </a:r>
            <a:r>
              <a:rPr lang="en-US" sz="2000" dirty="0"/>
              <a:t>developed by the Executive Committee through ASCCC committees. Distributed at Area meetings.</a:t>
            </a:r>
          </a:p>
          <a:p>
            <a:pPr marL="457200" indent="-457200">
              <a:spcBef>
                <a:spcPts val="0"/>
              </a:spcBef>
              <a:spcAft>
                <a:spcPts val="600"/>
              </a:spcAft>
              <a:buFont typeface="+mj-lt"/>
              <a:buAutoNum type="arabicPeriod"/>
            </a:pPr>
            <a:r>
              <a:rPr lang="en-US" sz="2000" dirty="0"/>
              <a:t>Amendments and new resolutions generated at </a:t>
            </a:r>
            <a:r>
              <a:rPr lang="en-US" sz="2000" b="1" dirty="0"/>
              <a:t>Area meetings. </a:t>
            </a:r>
            <a:r>
              <a:rPr lang="en-US" sz="2000" dirty="0"/>
              <a:t>Resolutions packet updated by ASCCC Resolutions Committee. </a:t>
            </a:r>
          </a:p>
          <a:p>
            <a:pPr marL="457200" indent="-457200">
              <a:spcBef>
                <a:spcPts val="0"/>
              </a:spcBef>
              <a:spcAft>
                <a:spcPts val="600"/>
              </a:spcAft>
              <a:buFont typeface="+mj-lt"/>
              <a:buAutoNum type="arabicPeriod"/>
            </a:pPr>
            <a:r>
              <a:rPr lang="en-US" sz="2000" b="1" dirty="0"/>
              <a:t>Contacts</a:t>
            </a:r>
            <a:r>
              <a:rPr lang="en-US" sz="2000" dirty="0"/>
              <a:t>/authors of resolutions meet at </a:t>
            </a:r>
            <a:r>
              <a:rPr lang="en-US" sz="2000" b="1" dirty="0"/>
              <a:t>designated mandatory plenary </a:t>
            </a:r>
            <a:r>
              <a:rPr lang="en-US" sz="2000" dirty="0"/>
              <a:t>breakout session to review resolution concerns.</a:t>
            </a:r>
          </a:p>
          <a:p>
            <a:pPr marL="457200" indent="-457200">
              <a:spcBef>
                <a:spcPts val="0"/>
              </a:spcBef>
              <a:spcAft>
                <a:spcPts val="600"/>
              </a:spcAft>
              <a:buFont typeface="+mj-lt"/>
              <a:buAutoNum type="arabicPeriod"/>
            </a:pPr>
            <a:r>
              <a:rPr lang="en-US" sz="2000" dirty="0"/>
              <a:t>Resolutions and amendments must be submitted to the Resolutions Committee Chair before the posted </a:t>
            </a:r>
            <a:r>
              <a:rPr lang="en-US" sz="2000" b="1" dirty="0"/>
              <a:t>deadline each day </a:t>
            </a:r>
            <a:r>
              <a:rPr lang="en-US" sz="2000" dirty="0"/>
              <a:t>of plenary session. </a:t>
            </a:r>
          </a:p>
          <a:p>
            <a:pPr marL="457200" indent="-457200">
              <a:spcBef>
                <a:spcPts val="0"/>
              </a:spcBef>
              <a:spcAft>
                <a:spcPts val="600"/>
              </a:spcAft>
              <a:buFont typeface="+mj-lt"/>
              <a:buAutoNum type="arabicPeriod"/>
            </a:pPr>
            <a:r>
              <a:rPr lang="en-US" sz="2000" b="1" dirty="0"/>
              <a:t>Plenary Area meetings</a:t>
            </a:r>
            <a:r>
              <a:rPr lang="en-US" sz="2000" dirty="0"/>
              <a:t> held to discuss resolutions and write amendments. </a:t>
            </a:r>
          </a:p>
          <a:p>
            <a:pPr marL="457200" indent="-457200">
              <a:spcBef>
                <a:spcPts val="0"/>
              </a:spcBef>
              <a:spcAft>
                <a:spcPts val="600"/>
              </a:spcAft>
              <a:buFont typeface="+mj-lt"/>
              <a:buAutoNum type="arabicPeriod"/>
            </a:pPr>
            <a:r>
              <a:rPr lang="en-US" sz="2000" dirty="0"/>
              <a:t>Resolutions and amendments are </a:t>
            </a:r>
            <a:r>
              <a:rPr lang="en-US" sz="2000" b="1" dirty="0"/>
              <a:t>debated and voted upon</a:t>
            </a:r>
            <a:r>
              <a:rPr lang="en-US" sz="2000" dirty="0"/>
              <a:t> on the last day of the plenary session. </a:t>
            </a:r>
          </a:p>
          <a:p>
            <a:pPr marL="457200" indent="-457200">
              <a:spcBef>
                <a:spcPts val="0"/>
              </a:spcBef>
              <a:spcAft>
                <a:spcPts val="600"/>
              </a:spcAft>
              <a:buFont typeface="+mj-lt"/>
              <a:buAutoNum type="arabicPeriod"/>
            </a:pPr>
            <a:r>
              <a:rPr lang="en-US" sz="2000" b="1" dirty="0"/>
              <a:t>Packet finalized </a:t>
            </a:r>
            <a:r>
              <a:rPr lang="en-US" sz="2000" dirty="0"/>
              <a:t>and distributed to the field. Adopted resolutions drive the work of the ASCCC.</a:t>
            </a:r>
          </a:p>
        </p:txBody>
      </p:sp>
      <p:sp>
        <p:nvSpPr>
          <p:cNvPr id="6153" name="Slide Number Placeholder 4">
            <a:extLst>
              <a:ext uri="{FF2B5EF4-FFF2-40B4-BE49-F238E27FC236}">
                <a16:creationId xmlns:a16="http://schemas.microsoft.com/office/drawing/2014/main" id="{331D4D8A-4B77-58A1-32B5-F0B1E418BC61}"/>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D03E4FEA-D0DA-BE4D-92DF-D9D6FD4A6574}" type="slidenum">
              <a:rPr lang="en-US" altLang="en-US"/>
              <a:pPr>
                <a:spcAft>
                  <a:spcPts val="600"/>
                </a:spcAft>
                <a:defRPr/>
              </a:pPr>
              <a:t>6</a:t>
            </a:fld>
            <a:endParaRPr lang="en-US" altLang="en-US"/>
          </a:p>
        </p:txBody>
      </p:sp>
    </p:spTree>
    <p:extLst>
      <p:ext uri="{BB962C8B-B14F-4D97-AF65-F5344CB8AC3E}">
        <p14:creationId xmlns:p14="http://schemas.microsoft.com/office/powerpoint/2010/main" val="37137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3100-5E88-9032-E754-E9834543DDFD}"/>
              </a:ext>
            </a:extLst>
          </p:cNvPr>
          <p:cNvSpPr>
            <a:spLocks noGrp="1"/>
          </p:cNvSpPr>
          <p:nvPr>
            <p:ph type="title"/>
          </p:nvPr>
        </p:nvSpPr>
        <p:spPr>
          <a:xfrm>
            <a:off x="1277650" y="365125"/>
            <a:ext cx="10046043" cy="1325563"/>
          </a:xfrm>
        </p:spPr>
        <p:txBody>
          <a:bodyPr wrap="square" anchor="b">
            <a:normAutofit/>
          </a:bodyPr>
          <a:lstStyle/>
          <a:p>
            <a:r>
              <a:rPr lang="en-US" dirty="0"/>
              <a:t>What do you mean by “packet”?</a:t>
            </a:r>
          </a:p>
        </p:txBody>
      </p:sp>
      <p:sp>
        <p:nvSpPr>
          <p:cNvPr id="3" name="Content Placeholder 2">
            <a:extLst>
              <a:ext uri="{FF2B5EF4-FFF2-40B4-BE49-F238E27FC236}">
                <a16:creationId xmlns:a16="http://schemas.microsoft.com/office/drawing/2014/main" id="{2DDDF8B6-ACC6-7482-0E18-78380BE22BC1}"/>
              </a:ext>
            </a:extLst>
          </p:cNvPr>
          <p:cNvSpPr>
            <a:spLocks noGrp="1"/>
          </p:cNvSpPr>
          <p:nvPr>
            <p:ph sz="half" idx="2"/>
          </p:nvPr>
        </p:nvSpPr>
        <p:spPr>
          <a:xfrm>
            <a:off x="1277650" y="1798320"/>
            <a:ext cx="4922537" cy="4391343"/>
          </a:xfrm>
        </p:spPr>
        <p:txBody>
          <a:bodyPr wrap="square" anchor="t">
            <a:normAutofit/>
          </a:bodyPr>
          <a:lstStyle/>
          <a:p>
            <a:r>
              <a:rPr lang="en-US"/>
              <a:t>The “packet” is what the ASCCC calls the collection of resolutions that are currently in circulation ahead of and during a plenary session.</a:t>
            </a:r>
          </a:p>
          <a:p>
            <a:r>
              <a:rPr lang="en-US"/>
              <a:t>The “packet” is a </a:t>
            </a:r>
            <a:r>
              <a:rPr lang="en-US" b="1"/>
              <a:t>fluid document </a:t>
            </a:r>
            <a:r>
              <a:rPr lang="en-US"/>
              <a:t>as it is regularly updated before and during area meetings and plenary sessions.</a:t>
            </a:r>
          </a:p>
        </p:txBody>
      </p:sp>
      <p:pic>
        <p:nvPicPr>
          <p:cNvPr id="7" name="Content Placeholder 6" descr="Graph and note paper with pencils">
            <a:extLst>
              <a:ext uri="{FF2B5EF4-FFF2-40B4-BE49-F238E27FC236}">
                <a16:creationId xmlns:a16="http://schemas.microsoft.com/office/drawing/2014/main" id="{89F42C0F-8AFB-C134-3269-B91DA0F2C339}"/>
              </a:ext>
            </a:extLst>
          </p:cNvPr>
          <p:cNvPicPr>
            <a:picLocks noGrp="1" noChangeAspect="1"/>
          </p:cNvPicPr>
          <p:nvPr>
            <p:ph sz="quarter" idx="4"/>
          </p:nvPr>
        </p:nvPicPr>
        <p:blipFill>
          <a:blip r:embed="rId3">
            <a:extLst>
              <a:ext uri="{96DAC541-7B7A-43D3-8B79-37D633B846F1}">
                <asvg:svgBlip xmlns:asvg="http://schemas.microsoft.com/office/drawing/2016/SVG/main" r:embed="rId4"/>
              </a:ext>
            </a:extLst>
          </a:blip>
          <a:stretch>
            <a:fillRect/>
          </a:stretch>
        </p:blipFill>
        <p:spPr>
          <a:xfrm>
            <a:off x="5837293" y="869950"/>
            <a:ext cx="5486400" cy="5486400"/>
          </a:xfrm>
        </p:spPr>
      </p:pic>
      <p:sp>
        <p:nvSpPr>
          <p:cNvPr id="5" name="Slide Number Placeholder 4">
            <a:extLst>
              <a:ext uri="{FF2B5EF4-FFF2-40B4-BE49-F238E27FC236}">
                <a16:creationId xmlns:a16="http://schemas.microsoft.com/office/drawing/2014/main" id="{D1C1A852-E743-5D05-B4CE-82ECBC72DFDE}"/>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D03E4FEA-D0DA-BE4D-92DF-D9D6FD4A6574}" type="slidenum">
              <a:rPr lang="en-US" altLang="en-US" smtClean="0"/>
              <a:pPr>
                <a:spcAft>
                  <a:spcPts val="600"/>
                </a:spcAft>
                <a:defRPr/>
              </a:pPr>
              <a:t>7</a:t>
            </a:fld>
            <a:endParaRPr lang="en-US" altLang="en-US"/>
          </a:p>
        </p:txBody>
      </p:sp>
    </p:spTree>
    <p:extLst>
      <p:ext uri="{BB962C8B-B14F-4D97-AF65-F5344CB8AC3E}">
        <p14:creationId xmlns:p14="http://schemas.microsoft.com/office/powerpoint/2010/main" val="189441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3E8A-D975-777C-EC69-2792FF73CEF4}"/>
              </a:ext>
            </a:extLst>
          </p:cNvPr>
          <p:cNvSpPr>
            <a:spLocks noGrp="1"/>
          </p:cNvSpPr>
          <p:nvPr>
            <p:ph type="title"/>
          </p:nvPr>
        </p:nvSpPr>
        <p:spPr/>
        <p:txBody>
          <a:bodyPr/>
          <a:lstStyle/>
          <a:p>
            <a:r>
              <a:rPr lang="en-US" dirty="0"/>
              <a:t>Order of Resolutions and Amendments in the Packet</a:t>
            </a:r>
          </a:p>
        </p:txBody>
      </p:sp>
      <p:sp>
        <p:nvSpPr>
          <p:cNvPr id="3" name="Content Placeholder 2">
            <a:extLst>
              <a:ext uri="{FF2B5EF4-FFF2-40B4-BE49-F238E27FC236}">
                <a16:creationId xmlns:a16="http://schemas.microsoft.com/office/drawing/2014/main" id="{40F4CD70-A44B-2E3C-1585-84C3A254B82C}"/>
              </a:ext>
            </a:extLst>
          </p:cNvPr>
          <p:cNvSpPr>
            <a:spLocks noGrp="1"/>
          </p:cNvSpPr>
          <p:nvPr>
            <p:ph sz="half" idx="1"/>
          </p:nvPr>
        </p:nvSpPr>
        <p:spPr>
          <a:xfrm>
            <a:off x="1277649" y="1477107"/>
            <a:ext cx="10627135" cy="5015767"/>
          </a:xfrm>
        </p:spPr>
        <p:txBody>
          <a:bodyPr/>
          <a:lstStyle/>
          <a:p>
            <a:r>
              <a:rPr lang="en-US" dirty="0">
                <a:latin typeface="Times New Roman" panose="02020603050405020304" pitchFamily="18" charset="0"/>
                <a:cs typeface="Times New Roman" panose="02020603050405020304" pitchFamily="18" charset="0"/>
              </a:rPr>
              <a:t>In order to allow for discussion and debate on resolutions across the topics in the packet, the Chair (ASCCC President) will call the resolutions in this order: </a:t>
            </a:r>
          </a:p>
          <a:p>
            <a:pPr marL="914400" lvl="1" indent="-457200">
              <a:buAutoNum type="arabicParenR"/>
            </a:pPr>
            <a:r>
              <a:rPr lang="en-US" sz="2400" dirty="0">
                <a:latin typeface="Times New Roman" panose="02020603050405020304" pitchFamily="18" charset="0"/>
                <a:cs typeface="Times New Roman" panose="02020603050405020304" pitchFamily="18" charset="0"/>
              </a:rPr>
              <a:t>All .01 Resolutions and amendments </a:t>
            </a:r>
          </a:p>
          <a:p>
            <a:pPr marL="914400" lvl="1" indent="-457200">
              <a:buAutoNum type="arabicParenR"/>
            </a:pPr>
            <a:r>
              <a:rPr lang="en-US" sz="2400" dirty="0">
                <a:latin typeface="Times New Roman" panose="02020603050405020304" pitchFamily="18" charset="0"/>
                <a:cs typeface="Times New Roman" panose="02020603050405020304" pitchFamily="18" charset="0"/>
              </a:rPr>
              <a:t>All .02 Resolutions amendments </a:t>
            </a:r>
          </a:p>
          <a:p>
            <a:pPr marL="914400" lvl="1" indent="-457200">
              <a:buAutoNum type="arabicParenR"/>
            </a:pPr>
            <a:r>
              <a:rPr lang="en-US" sz="2400" dirty="0">
                <a:latin typeface="Times New Roman" panose="02020603050405020304" pitchFamily="18" charset="0"/>
                <a:cs typeface="Times New Roman" panose="02020603050405020304" pitchFamily="18" charset="0"/>
              </a:rPr>
              <a:t>All .03 Resolutions and continuing through the resolutions </a:t>
            </a:r>
          </a:p>
          <a:p>
            <a:r>
              <a:rPr lang="en-US" dirty="0">
                <a:latin typeface="Times New Roman" panose="02020603050405020304" pitchFamily="18" charset="0"/>
                <a:cs typeface="Times New Roman" panose="02020603050405020304" pitchFamily="18" charset="0"/>
              </a:rPr>
              <a:t>For Example, if we had the resolutions and amendments for debate in the packet below, they would be listed in this fashion*:</a:t>
            </a:r>
          </a:p>
          <a:p>
            <a:pPr lvl="2"/>
            <a:r>
              <a:rPr lang="en-US" sz="1600" dirty="0">
                <a:latin typeface="Times New Roman" panose="02020603050405020304" pitchFamily="18" charset="0"/>
                <a:cs typeface="Times New Roman" panose="02020603050405020304" pitchFamily="18" charset="0"/>
              </a:rPr>
              <a:t>1.01 (First resolution in the packet)</a:t>
            </a:r>
          </a:p>
          <a:p>
            <a:pPr lvl="2"/>
            <a:r>
              <a:rPr lang="en-US" sz="1600" dirty="0">
                <a:latin typeface="Times New Roman" panose="02020603050405020304" pitchFamily="18" charset="0"/>
                <a:cs typeface="Times New Roman" panose="02020603050405020304" pitchFamily="18" charset="0"/>
              </a:rPr>
              <a:t>1.01.01 (Amendment to the first resolution in the packet)</a:t>
            </a:r>
          </a:p>
          <a:p>
            <a:pPr lvl="2"/>
            <a:r>
              <a:rPr lang="en-US" sz="1600" dirty="0">
                <a:latin typeface="Times New Roman" panose="02020603050405020304" pitchFamily="18" charset="0"/>
                <a:cs typeface="Times New Roman" panose="02020603050405020304" pitchFamily="18" charset="0"/>
              </a:rPr>
              <a:t>3.01 (First of the diversity and equity section resolutions)</a:t>
            </a:r>
          </a:p>
          <a:p>
            <a:pPr lvl="2"/>
            <a:r>
              <a:rPr lang="en-US" sz="1600" dirty="0">
                <a:latin typeface="Times New Roman" panose="02020603050405020304" pitchFamily="18" charset="0"/>
                <a:cs typeface="Times New Roman" panose="02020603050405020304" pitchFamily="18" charset="0"/>
              </a:rPr>
              <a:t>4.01 (First resolution of the last section in the packet)</a:t>
            </a:r>
          </a:p>
          <a:p>
            <a:pPr lvl="2"/>
            <a:r>
              <a:rPr lang="en-US" sz="1600" dirty="0">
                <a:latin typeface="Times New Roman" panose="02020603050405020304" pitchFamily="18" charset="0"/>
                <a:cs typeface="Times New Roman" panose="02020603050405020304" pitchFamily="18" charset="0"/>
              </a:rPr>
              <a:t>1.02  (Second resolution in the Academic Senate section of the packet)</a:t>
            </a:r>
          </a:p>
          <a:p>
            <a:pPr lvl="2"/>
            <a:r>
              <a:rPr lang="en-US" sz="1600" dirty="0">
                <a:latin typeface="Times New Roman" panose="02020603050405020304" pitchFamily="18" charset="0"/>
                <a:cs typeface="Times New Roman" panose="02020603050405020304" pitchFamily="18" charset="0"/>
              </a:rPr>
              <a:t>3.02 (Second resolution in the diversity and equity section of the packet)</a:t>
            </a:r>
          </a:p>
          <a:p>
            <a:pPr marL="0" indent="0">
              <a:buNone/>
            </a:pPr>
            <a:r>
              <a:rPr lang="en-US" sz="1800" dirty="0"/>
              <a:t>NOTE: During debate, the Chair will read amendments to a given resolution first and the body will debate and vote on amendments prior to debating and voting on the potentially “perfected” resolution.</a:t>
            </a:r>
          </a:p>
        </p:txBody>
      </p:sp>
      <p:sp>
        <p:nvSpPr>
          <p:cNvPr id="4" name="Slide Number Placeholder 3">
            <a:extLst>
              <a:ext uri="{FF2B5EF4-FFF2-40B4-BE49-F238E27FC236}">
                <a16:creationId xmlns:a16="http://schemas.microsoft.com/office/drawing/2014/main" id="{53AB13C5-7E75-EC5B-4D3C-09AC464E0F5A}"/>
              </a:ext>
            </a:extLst>
          </p:cNvPr>
          <p:cNvSpPr>
            <a:spLocks noGrp="1"/>
          </p:cNvSpPr>
          <p:nvPr>
            <p:ph type="sldNum" sz="quarter" idx="10"/>
          </p:nvPr>
        </p:nvSpPr>
        <p:spPr/>
        <p:txBody>
          <a:bodyPr/>
          <a:lstStyle/>
          <a:p>
            <a:pPr>
              <a:defRPr/>
            </a:pPr>
            <a:fld id="{EADB236C-7DA3-584D-A9FD-2566ED60D281}" type="slidenum">
              <a:rPr lang="en-US" altLang="en-US" smtClean="0"/>
              <a:pPr>
                <a:defRPr/>
              </a:pPr>
              <a:t>8</a:t>
            </a:fld>
            <a:endParaRPr lang="en-US" altLang="en-US"/>
          </a:p>
        </p:txBody>
      </p:sp>
    </p:spTree>
    <p:extLst>
      <p:ext uri="{BB962C8B-B14F-4D97-AF65-F5344CB8AC3E}">
        <p14:creationId xmlns:p14="http://schemas.microsoft.com/office/powerpoint/2010/main" val="312870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572B0-4313-B4EB-61C1-B7D1C1923889}"/>
              </a:ext>
            </a:extLst>
          </p:cNvPr>
          <p:cNvSpPr>
            <a:spLocks noGrp="1"/>
          </p:cNvSpPr>
          <p:nvPr>
            <p:ph type="title"/>
          </p:nvPr>
        </p:nvSpPr>
        <p:spPr/>
        <p:txBody>
          <a:bodyPr/>
          <a:lstStyle/>
          <a:p>
            <a:r>
              <a:rPr lang="en-US" dirty="0"/>
              <a:t>Packet Organization</a:t>
            </a:r>
          </a:p>
        </p:txBody>
      </p:sp>
      <p:sp>
        <p:nvSpPr>
          <p:cNvPr id="3" name="Content Placeholder 2">
            <a:extLst>
              <a:ext uri="{FF2B5EF4-FFF2-40B4-BE49-F238E27FC236}">
                <a16:creationId xmlns:a16="http://schemas.microsoft.com/office/drawing/2014/main" id="{2BF54489-26EA-CA11-5F2D-C3F8149381F2}"/>
              </a:ext>
            </a:extLst>
          </p:cNvPr>
          <p:cNvSpPr>
            <a:spLocks noGrp="1"/>
          </p:cNvSpPr>
          <p:nvPr>
            <p:ph sz="half" idx="1"/>
          </p:nvPr>
        </p:nvSpPr>
        <p:spPr/>
        <p:txBody>
          <a:bodyPr/>
          <a:lstStyle/>
          <a:p>
            <a:pPr marL="0" indent="0">
              <a:buNone/>
            </a:pPr>
            <a:r>
              <a:rPr lang="en-US" dirty="0">
                <a:latin typeface="Times New Roman" panose="02020603050405020304" pitchFamily="18" charset="0"/>
                <a:cs typeface="Times New Roman" panose="02020603050405020304" pitchFamily="18" charset="0"/>
              </a:rPr>
              <a:t>We use the following symbols to communicate to the body when new resolutions and/or amendments make their way into the packet prior to and during plenary sessions:</a:t>
            </a:r>
          </a:p>
          <a:p>
            <a:r>
              <a:rPr lang="en-US" dirty="0">
                <a:latin typeface="Times New Roman" panose="02020603050405020304" pitchFamily="18" charset="0"/>
                <a:cs typeface="Times New Roman" panose="02020603050405020304" pitchFamily="18" charset="0"/>
              </a:rPr>
              <a:t>* Indicates the Resolution/Amendment is on the Consent Agenda </a:t>
            </a:r>
          </a:p>
          <a:p>
            <a:r>
              <a:rPr lang="en-US" dirty="0">
                <a:latin typeface="Times New Roman" panose="02020603050405020304" pitchFamily="18" charset="0"/>
                <a:cs typeface="Times New Roman" panose="02020603050405020304" pitchFamily="18" charset="0"/>
              </a:rPr>
              <a:t>+ Indicates Resolution/Amendments from the Area Meetings </a:t>
            </a:r>
          </a:p>
          <a:p>
            <a:r>
              <a:rPr lang="en-US" dirty="0">
                <a:latin typeface="Times New Roman" panose="02020603050405020304" pitchFamily="18" charset="0"/>
                <a:cs typeface="Times New Roman" panose="02020603050405020304" pitchFamily="18" charset="0"/>
              </a:rPr>
              <a:t># Indicates Resolution/Amendments from the Open Comment Period </a:t>
            </a:r>
          </a:p>
          <a:p>
            <a:endParaRPr lang="en-US" dirty="0"/>
          </a:p>
        </p:txBody>
      </p:sp>
      <p:sp>
        <p:nvSpPr>
          <p:cNvPr id="4" name="Slide Number Placeholder 3">
            <a:extLst>
              <a:ext uri="{FF2B5EF4-FFF2-40B4-BE49-F238E27FC236}">
                <a16:creationId xmlns:a16="http://schemas.microsoft.com/office/drawing/2014/main" id="{816DBEFA-7E96-6789-C051-ACF3503F9E21}"/>
              </a:ext>
            </a:extLst>
          </p:cNvPr>
          <p:cNvSpPr>
            <a:spLocks noGrp="1"/>
          </p:cNvSpPr>
          <p:nvPr>
            <p:ph type="sldNum" sz="quarter" idx="10"/>
          </p:nvPr>
        </p:nvSpPr>
        <p:spPr/>
        <p:txBody>
          <a:bodyPr/>
          <a:lstStyle/>
          <a:p>
            <a:pPr>
              <a:defRPr/>
            </a:pPr>
            <a:fld id="{EADB236C-7DA3-584D-A9FD-2566ED60D281}" type="slidenum">
              <a:rPr lang="en-US" altLang="en-US" smtClean="0"/>
              <a:pPr>
                <a:defRPr/>
              </a:pPr>
              <a:t>9</a:t>
            </a:fld>
            <a:endParaRPr lang="en-US" altLang="en-US"/>
          </a:p>
        </p:txBody>
      </p:sp>
    </p:spTree>
    <p:extLst>
      <p:ext uri="{BB962C8B-B14F-4D97-AF65-F5344CB8AC3E}">
        <p14:creationId xmlns:p14="http://schemas.microsoft.com/office/powerpoint/2010/main" val="3590610780"/>
      </p:ext>
    </p:extLst>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2 ppt layout 1" id="{AD481E54-7DFF-424B-BC55-6FD15CDCDDA2}" vid="{B9D5920E-C943-DF4B-BC83-76660960D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2022 ppt Template 1</Template>
  <TotalTime>1384</TotalTime>
  <Words>2490</Words>
  <Application>Microsoft Office PowerPoint</Application>
  <PresentationFormat>Widescreen</PresentationFormat>
  <Paragraphs>268</Paragraphs>
  <Slides>27</Slides>
  <Notes>27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Centaur</vt:lpstr>
      <vt:lpstr>Courier New</vt:lpstr>
      <vt:lpstr>Daytona</vt:lpstr>
      <vt:lpstr>Palatino</vt:lpstr>
      <vt:lpstr>Times New Roman</vt:lpstr>
      <vt:lpstr>Wingdings</vt:lpstr>
      <vt:lpstr>ASCCC Curriculum Inst. 2020 Theme</vt:lpstr>
      <vt:lpstr>You Got This! The Resolution Writing Breakdown Thursday, June 16 at 2:00 p.m. - 2:45 p.m. Amber Gillis, ASCCC South Representative Michelle Velasquez Bean, ASCCC Treasurer</vt:lpstr>
      <vt:lpstr>Session Description</vt:lpstr>
      <vt:lpstr>LinkTree with Helpful Resolutions Pages</vt:lpstr>
      <vt:lpstr>Why do we do resolutions?</vt:lpstr>
      <vt:lpstr>Resolutions are . . .</vt:lpstr>
      <vt:lpstr>The ASCCC Resolution Process</vt:lpstr>
      <vt:lpstr>What do you mean by “packet”?</vt:lpstr>
      <vt:lpstr>Order of Resolutions and Amendments in the Packet</vt:lpstr>
      <vt:lpstr>Packet Organization</vt:lpstr>
      <vt:lpstr>Who can propose a resolution?</vt:lpstr>
      <vt:lpstr>Nuts and Bolts: Before Writing </vt:lpstr>
      <vt:lpstr>Sample Resolution </vt:lpstr>
      <vt:lpstr>Nuts and Bolts: 4 and 4 Requirements </vt:lpstr>
      <vt:lpstr>Nuts and Bolts: Resolution Writing </vt:lpstr>
      <vt:lpstr>Nuts and Bolts: Amendments </vt:lpstr>
      <vt:lpstr>Sample Amendment </vt:lpstr>
      <vt:lpstr>Nuts and Bolts: Words Matter </vt:lpstr>
      <vt:lpstr>Consent Calendar</vt:lpstr>
      <vt:lpstr>Your Turn to Write!</vt:lpstr>
      <vt:lpstr>Online Resolution and Signature Page</vt:lpstr>
      <vt:lpstr>What happens at the Mock Plenary?</vt:lpstr>
      <vt:lpstr>After General Plenary Sessions?</vt:lpstr>
      <vt:lpstr>Faculty Leadership Institute Mock Plenary</vt:lpstr>
      <vt:lpstr>Quick Breakout Brainstorming &amp; Row Talks</vt:lpstr>
      <vt:lpstr>LinkTree with Helpful Resolutions Pages AGAIN</vt:lpstr>
      <vt:lpstr>Bringing It To Resolution Writing:  A Fun Follow-up and Practice for Mock Plenary  Friday, June 17 at 10:30 a.m. - 11:45 a.m.</vt:lpstr>
      <vt:lpstr>Important Senate Resources for Delegates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Bean;Amber Gillis</dc:creator>
  <cp:lastModifiedBy>Michelle Bean</cp:lastModifiedBy>
  <cp:revision>2</cp:revision>
  <cp:lastPrinted>2020-11-24T19:39:26Z</cp:lastPrinted>
  <dcterms:created xsi:type="dcterms:W3CDTF">2022-06-02T02:54:29Z</dcterms:created>
  <dcterms:modified xsi:type="dcterms:W3CDTF">2022-06-15T00:03:41Z</dcterms:modified>
</cp:coreProperties>
</file>