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5" r:id="rId7"/>
    <p:sldId id="261" r:id="rId8"/>
    <p:sldId id="262" r:id="rId9"/>
    <p:sldId id="271" r:id="rId10"/>
    <p:sldId id="263" r:id="rId11"/>
    <p:sldId id="266" r:id="rId12"/>
    <p:sldId id="267" r:id="rId13"/>
    <p:sldId id="268" r:id="rId14"/>
    <p:sldId id="269" r:id="rId15"/>
    <p:sldId id="270"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8694" autoAdjust="0"/>
  </p:normalViewPr>
  <p:slideViewPr>
    <p:cSldViewPr>
      <p:cViewPr>
        <p:scale>
          <a:sx n="100" d="100"/>
          <a:sy n="100" d="100"/>
        </p:scale>
        <p:origin x="-294"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A3F30-7431-4B04-A44C-60B03AF8E5BC}" type="datetimeFigureOut">
              <a:rPr lang="en-US" smtClean="0"/>
              <a:t>6/29/2015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71E6E6-2684-4C00-A3A9-55806F867719}" type="slidenum">
              <a:rPr lang="en-US" smtClean="0"/>
              <a:t>‹#›</a:t>
            </a:fld>
            <a:endParaRPr lang="en-US"/>
          </a:p>
        </p:txBody>
      </p:sp>
    </p:spTree>
    <p:extLst>
      <p:ext uri="{BB962C8B-B14F-4D97-AF65-F5344CB8AC3E}">
        <p14:creationId xmlns:p14="http://schemas.microsoft.com/office/powerpoint/2010/main" val="4163322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examining</a:t>
            </a:r>
            <a:r>
              <a:rPr lang="en-US" baseline="0" dirty="0" smtClean="0"/>
              <a:t> the current mandates and applying them to your campus.  Identifying and discussing crisis, potential crisis or major opportunities</a:t>
            </a:r>
          </a:p>
          <a:p>
            <a:r>
              <a:rPr lang="en-US" baseline="0" dirty="0" smtClean="0"/>
              <a:t>-#2 putting together a group with enough power to lead the change, and getting the group to work together like a team</a:t>
            </a:r>
          </a:p>
        </p:txBody>
      </p:sp>
      <p:sp>
        <p:nvSpPr>
          <p:cNvPr id="4" name="Slide Number Placeholder 3"/>
          <p:cNvSpPr>
            <a:spLocks noGrp="1"/>
          </p:cNvSpPr>
          <p:nvPr>
            <p:ph type="sldNum" sz="quarter" idx="10"/>
          </p:nvPr>
        </p:nvSpPr>
        <p:spPr/>
        <p:txBody>
          <a:bodyPr/>
          <a:lstStyle/>
          <a:p>
            <a:fld id="{9471E6E6-2684-4C00-A3A9-55806F867719}" type="slidenum">
              <a:rPr lang="en-US" smtClean="0"/>
              <a:t>11</a:t>
            </a:fld>
            <a:endParaRPr lang="en-US"/>
          </a:p>
        </p:txBody>
      </p:sp>
    </p:spTree>
    <p:extLst>
      <p:ext uri="{BB962C8B-B14F-4D97-AF65-F5344CB8AC3E}">
        <p14:creationId xmlns:p14="http://schemas.microsoft.com/office/powerpoint/2010/main" val="1282566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Determining how vision helps to achieve change on your campus…and how it begins with</a:t>
            </a:r>
            <a:r>
              <a:rPr lang="en-US" baseline="0" dirty="0" smtClean="0"/>
              <a:t> the individual. Developing strategies to support the vision….which could be as simple as establishing ground rules for dialogue about curriculum</a:t>
            </a:r>
          </a:p>
          <a:p>
            <a:r>
              <a:rPr lang="en-US" baseline="0" dirty="0" smtClean="0"/>
              <a:t>#4 Using all campus methods to communicate the vision and strategies, and go back to the guiding coalition to model the expected behavior.</a:t>
            </a:r>
            <a:endParaRPr lang="en-US" dirty="0"/>
          </a:p>
        </p:txBody>
      </p:sp>
      <p:sp>
        <p:nvSpPr>
          <p:cNvPr id="4" name="Slide Number Placeholder 3"/>
          <p:cNvSpPr>
            <a:spLocks noGrp="1"/>
          </p:cNvSpPr>
          <p:nvPr>
            <p:ph type="sldNum" sz="quarter" idx="10"/>
          </p:nvPr>
        </p:nvSpPr>
        <p:spPr/>
        <p:txBody>
          <a:bodyPr/>
          <a:lstStyle/>
          <a:p>
            <a:fld id="{9471E6E6-2684-4C00-A3A9-55806F867719}" type="slidenum">
              <a:rPr lang="en-US" smtClean="0"/>
              <a:t>12</a:t>
            </a:fld>
            <a:endParaRPr lang="en-US"/>
          </a:p>
        </p:txBody>
      </p:sp>
    </p:spTree>
    <p:extLst>
      <p:ext uri="{BB962C8B-B14F-4D97-AF65-F5344CB8AC3E}">
        <p14:creationId xmlns:p14="http://schemas.microsoft.com/office/powerpoint/2010/main" val="3933546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Minimizing</a:t>
            </a:r>
            <a:r>
              <a:rPr lang="en-US" baseline="0" dirty="0" smtClean="0"/>
              <a:t> obstacles, changing systems or structures that undermine the change vision, encourage risk taking and nontraditional ideas, activities and actions</a:t>
            </a:r>
          </a:p>
          <a:p>
            <a:r>
              <a:rPr lang="en-US" baseline="0" dirty="0" smtClean="0"/>
              <a:t>#6 Planning for visible improvements or “wins”, creating the wins, and recognizing and rewarding people who make the wins possible…creating “badges” or highlight in the curriculum newsletter.</a:t>
            </a:r>
            <a:endParaRPr lang="en-US" dirty="0"/>
          </a:p>
        </p:txBody>
      </p:sp>
      <p:sp>
        <p:nvSpPr>
          <p:cNvPr id="4" name="Slide Number Placeholder 3"/>
          <p:cNvSpPr>
            <a:spLocks noGrp="1"/>
          </p:cNvSpPr>
          <p:nvPr>
            <p:ph type="sldNum" sz="quarter" idx="10"/>
          </p:nvPr>
        </p:nvSpPr>
        <p:spPr/>
        <p:txBody>
          <a:bodyPr/>
          <a:lstStyle/>
          <a:p>
            <a:fld id="{9471E6E6-2684-4C00-A3A9-55806F867719}" type="slidenum">
              <a:rPr lang="en-US" smtClean="0"/>
              <a:t>13</a:t>
            </a:fld>
            <a:endParaRPr lang="en-US"/>
          </a:p>
        </p:txBody>
      </p:sp>
    </p:spTree>
    <p:extLst>
      <p:ext uri="{BB962C8B-B14F-4D97-AF65-F5344CB8AC3E}">
        <p14:creationId xmlns:p14="http://schemas.microsoft.com/office/powerpoint/2010/main" val="1593845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#7Using increased credibility to change all systems</a:t>
            </a:r>
            <a:r>
              <a:rPr lang="en-US" baseline="0" dirty="0" smtClean="0"/>
              <a:t> that don’t fit together and don’t fit the vision, develop people who can implement the change, and reinvigorate the process with new projects, themes and change agents.</a:t>
            </a:r>
          </a:p>
          <a:p>
            <a:r>
              <a:rPr lang="en-US" baseline="0" dirty="0" smtClean="0"/>
              <a:t>#8 Create better conversations through effective practice, articulate the connections between new behaviors and success overall on your campus, develop succession by adding more change agents to the mix.</a:t>
            </a:r>
            <a:endParaRPr lang="en-US" dirty="0"/>
          </a:p>
        </p:txBody>
      </p:sp>
      <p:sp>
        <p:nvSpPr>
          <p:cNvPr id="4" name="Slide Number Placeholder 3"/>
          <p:cNvSpPr>
            <a:spLocks noGrp="1"/>
          </p:cNvSpPr>
          <p:nvPr>
            <p:ph type="sldNum" sz="quarter" idx="10"/>
          </p:nvPr>
        </p:nvSpPr>
        <p:spPr/>
        <p:txBody>
          <a:bodyPr/>
          <a:lstStyle/>
          <a:p>
            <a:fld id="{9471E6E6-2684-4C00-A3A9-55806F867719}" type="slidenum">
              <a:rPr lang="en-US" smtClean="0"/>
              <a:t>14</a:t>
            </a:fld>
            <a:endParaRPr lang="en-US"/>
          </a:p>
        </p:txBody>
      </p:sp>
    </p:spTree>
    <p:extLst>
      <p:ext uri="{BB962C8B-B14F-4D97-AF65-F5344CB8AC3E}">
        <p14:creationId xmlns:p14="http://schemas.microsoft.com/office/powerpoint/2010/main" val="77511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21C5477-4D67-4B11-9A19-0250C3CA0F72}" type="datetimeFigureOut">
              <a:rPr lang="en-US" smtClean="0"/>
              <a:t>6/29/2015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9EF458C-6C93-4AA9-983F-AA7CE75D553C}"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C5477-4D67-4B11-9A19-0250C3CA0F72}" type="datetimeFigureOut">
              <a:rPr lang="en-US" smtClean="0"/>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F458C-6C93-4AA9-983F-AA7CE75D55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C5477-4D67-4B11-9A19-0250C3CA0F72}" type="datetimeFigureOut">
              <a:rPr lang="en-US" smtClean="0"/>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F458C-6C93-4AA9-983F-AA7CE75D55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1C5477-4D67-4B11-9A19-0250C3CA0F72}" type="datetimeFigureOut">
              <a:rPr lang="en-US" smtClean="0"/>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F458C-6C93-4AA9-983F-AA7CE75D55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C5477-4D67-4B11-9A19-0250C3CA0F72}" type="datetimeFigureOut">
              <a:rPr lang="en-US" smtClean="0"/>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F458C-6C93-4AA9-983F-AA7CE75D55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21C5477-4D67-4B11-9A19-0250C3CA0F72}" type="datetimeFigureOut">
              <a:rPr lang="en-US" smtClean="0"/>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F458C-6C93-4AA9-983F-AA7CE75D553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1C5477-4D67-4B11-9A19-0250C3CA0F72}" type="datetimeFigureOut">
              <a:rPr lang="en-US" smtClean="0"/>
              <a:t>6/29/2015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F458C-6C93-4AA9-983F-AA7CE75D55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1C5477-4D67-4B11-9A19-0250C3CA0F72}" type="datetimeFigureOut">
              <a:rPr lang="en-US" smtClean="0"/>
              <a:t>6/29/2015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F458C-6C93-4AA9-983F-AA7CE75D55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C5477-4D67-4B11-9A19-0250C3CA0F72}" type="datetimeFigureOut">
              <a:rPr lang="en-US" smtClean="0"/>
              <a:t>6/29/2015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F458C-6C93-4AA9-983F-AA7CE75D55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21C5477-4D67-4B11-9A19-0250C3CA0F72}" type="datetimeFigureOut">
              <a:rPr lang="en-US" smtClean="0"/>
              <a:t>6/29/2015</a:t>
            </a:fld>
            <a:endParaRPr lang="en-US"/>
          </a:p>
        </p:txBody>
      </p:sp>
      <p:sp>
        <p:nvSpPr>
          <p:cNvPr id="7" name="Slide Number Placeholder 6"/>
          <p:cNvSpPr>
            <a:spLocks noGrp="1"/>
          </p:cNvSpPr>
          <p:nvPr>
            <p:ph type="sldNum" sz="quarter" idx="12"/>
          </p:nvPr>
        </p:nvSpPr>
        <p:spPr/>
        <p:txBody>
          <a:bodyPr/>
          <a:lstStyle/>
          <a:p>
            <a:fld id="{59EF458C-6C93-4AA9-983F-AA7CE75D553C}"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C5477-4D67-4B11-9A19-0250C3CA0F72}" type="datetimeFigureOut">
              <a:rPr lang="en-US" smtClean="0"/>
              <a:t>6/29/2015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9EF458C-6C93-4AA9-983F-AA7CE75D55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21C5477-4D67-4B11-9A19-0250C3CA0F72}" type="datetimeFigureOut">
              <a:rPr lang="en-US" smtClean="0"/>
              <a:t>6/29/2015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9EF458C-6C93-4AA9-983F-AA7CE75D55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krose@gavilan.edu" TargetMode="External"/><Relationship Id="rId2" Type="http://schemas.openxmlformats.org/officeDocument/2006/relationships/hyperlink" Target="mailto:jbruno@sierracolleg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Facilitating Difficult Conversations</a:t>
            </a:r>
            <a:endParaRPr lang="en-US" dirty="0"/>
          </a:p>
        </p:txBody>
      </p:sp>
      <p:sp>
        <p:nvSpPr>
          <p:cNvPr id="3" name="Subtitle 2"/>
          <p:cNvSpPr>
            <a:spLocks noGrp="1"/>
          </p:cNvSpPr>
          <p:nvPr>
            <p:ph type="subTitle" idx="1"/>
          </p:nvPr>
        </p:nvSpPr>
        <p:spPr/>
        <p:txBody>
          <a:bodyPr>
            <a:normAutofit lnSpcReduction="10000"/>
          </a:bodyPr>
          <a:lstStyle/>
          <a:p>
            <a:r>
              <a:rPr lang="en-US" dirty="0" smtClean="0"/>
              <a:t>Julie Bruno, Vice President ASCCC, Sierra College</a:t>
            </a:r>
          </a:p>
          <a:p>
            <a:r>
              <a:rPr lang="en-US" dirty="0" smtClean="0"/>
              <a:t>Kathleen Rose, EVP,CIO</a:t>
            </a:r>
          </a:p>
          <a:p>
            <a:r>
              <a:rPr lang="en-US" dirty="0" err="1" smtClean="0"/>
              <a:t>Gavilan</a:t>
            </a:r>
            <a:r>
              <a:rPr lang="en-US" dirty="0" smtClean="0"/>
              <a:t> College</a:t>
            </a:r>
            <a:endParaRPr lang="en-US" dirty="0"/>
          </a:p>
        </p:txBody>
      </p:sp>
    </p:spTree>
    <p:extLst>
      <p:ext uri="{BB962C8B-B14F-4D97-AF65-F5344CB8AC3E}">
        <p14:creationId xmlns:p14="http://schemas.microsoft.com/office/powerpoint/2010/main" val="710849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a Curriculum Community from the Ground 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John Kotter’s book </a:t>
            </a:r>
            <a:r>
              <a:rPr lang="en-US" b="1" i="1" dirty="0" smtClean="0"/>
              <a:t>Leading Change </a:t>
            </a:r>
            <a:r>
              <a:rPr lang="en-US" dirty="0" smtClean="0"/>
              <a:t>can be used as a starting point to have a campus discussion about successful change, embedded in the unique culture established locally.</a:t>
            </a:r>
          </a:p>
          <a:p>
            <a:r>
              <a:rPr lang="en-US" dirty="0" smtClean="0"/>
              <a:t>How is change managed on your campus?</a:t>
            </a:r>
          </a:p>
          <a:p>
            <a:r>
              <a:rPr lang="en-US" dirty="0" smtClean="0"/>
              <a:t>Do you consider yourself a change agent and if so, how?</a:t>
            </a:r>
          </a:p>
          <a:p>
            <a:r>
              <a:rPr lang="en-US" dirty="0" smtClean="0"/>
              <a:t>Often change efforts are over managed and under-led. Complacency is the norm.</a:t>
            </a:r>
          </a:p>
          <a:p>
            <a:endParaRPr lang="en-US" dirty="0"/>
          </a:p>
        </p:txBody>
      </p:sp>
    </p:spTree>
    <p:extLst>
      <p:ext uri="{BB962C8B-B14F-4D97-AF65-F5344CB8AC3E}">
        <p14:creationId xmlns:p14="http://schemas.microsoft.com/office/powerpoint/2010/main" val="3405768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275" y="676275"/>
            <a:ext cx="7001434" cy="2170664"/>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Macro change begins with micro conversations…person to person, committee by committee</a:t>
            </a:r>
            <a:endParaRPr lang="en-US" dirty="0"/>
          </a:p>
        </p:txBody>
      </p:sp>
      <p:sp>
        <p:nvSpPr>
          <p:cNvPr id="3" name="Content Placeholder 2"/>
          <p:cNvSpPr>
            <a:spLocks noGrp="1"/>
          </p:cNvSpPr>
          <p:nvPr>
            <p:ph idx="1"/>
          </p:nvPr>
        </p:nvSpPr>
        <p:spPr>
          <a:xfrm>
            <a:off x="1000125" y="3105150"/>
            <a:ext cx="6777317" cy="3508977"/>
          </a:xfrm>
        </p:spPr>
        <p:txBody>
          <a:bodyPr/>
          <a:lstStyle/>
          <a:p>
            <a:r>
              <a:rPr lang="en-US" dirty="0" smtClean="0"/>
              <a:t>Step 1: Establishing a sense of urgency</a:t>
            </a:r>
          </a:p>
          <a:p>
            <a:endParaRPr lang="en-US" dirty="0"/>
          </a:p>
          <a:p>
            <a:r>
              <a:rPr lang="en-US" dirty="0" smtClean="0"/>
              <a:t>Step 2:  Creating the guiding coalition </a:t>
            </a:r>
            <a:endParaRPr lang="en-US"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3100" y="4572000"/>
            <a:ext cx="241935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3061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Curriculum Communities</a:t>
            </a:r>
            <a:endParaRPr lang="en-US" dirty="0"/>
          </a:p>
        </p:txBody>
      </p:sp>
      <p:sp>
        <p:nvSpPr>
          <p:cNvPr id="3" name="Content Placeholder 2"/>
          <p:cNvSpPr>
            <a:spLocks noGrp="1"/>
          </p:cNvSpPr>
          <p:nvPr>
            <p:ph idx="1"/>
          </p:nvPr>
        </p:nvSpPr>
        <p:spPr/>
        <p:txBody>
          <a:bodyPr/>
          <a:lstStyle/>
          <a:p>
            <a:r>
              <a:rPr lang="en-US" dirty="0" smtClean="0"/>
              <a:t>Step 3: Developing a Vision and Strategy</a:t>
            </a:r>
          </a:p>
          <a:p>
            <a:endParaRPr lang="en-US" dirty="0"/>
          </a:p>
          <a:p>
            <a:r>
              <a:rPr lang="en-US" dirty="0" smtClean="0"/>
              <a:t>Step 4: Communicating the Change Vision</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419600"/>
            <a:ext cx="291465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017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Curriculum Communities</a:t>
            </a:r>
            <a:endParaRPr lang="en-US" dirty="0"/>
          </a:p>
        </p:txBody>
      </p:sp>
      <p:sp>
        <p:nvSpPr>
          <p:cNvPr id="3" name="Content Placeholder 2"/>
          <p:cNvSpPr>
            <a:spLocks noGrp="1"/>
          </p:cNvSpPr>
          <p:nvPr>
            <p:ph idx="1"/>
          </p:nvPr>
        </p:nvSpPr>
        <p:spPr/>
        <p:txBody>
          <a:bodyPr/>
          <a:lstStyle/>
          <a:p>
            <a:r>
              <a:rPr lang="en-US" dirty="0" smtClean="0"/>
              <a:t>Step 5: Empowering Broad-Based Action</a:t>
            </a:r>
          </a:p>
          <a:p>
            <a:endParaRPr lang="en-US" dirty="0"/>
          </a:p>
          <a:p>
            <a:endParaRPr lang="en-US" dirty="0" smtClean="0"/>
          </a:p>
          <a:p>
            <a:r>
              <a:rPr lang="en-US" dirty="0" smtClean="0"/>
              <a:t>Step 6: Generating Short Term Wins</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1675" y="4343400"/>
            <a:ext cx="241935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42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Curriculum Communities</a:t>
            </a:r>
            <a:endParaRPr lang="en-US" dirty="0"/>
          </a:p>
        </p:txBody>
      </p:sp>
      <p:sp>
        <p:nvSpPr>
          <p:cNvPr id="3" name="Content Placeholder 2"/>
          <p:cNvSpPr>
            <a:spLocks noGrp="1"/>
          </p:cNvSpPr>
          <p:nvPr>
            <p:ph idx="1"/>
          </p:nvPr>
        </p:nvSpPr>
        <p:spPr/>
        <p:txBody>
          <a:bodyPr/>
          <a:lstStyle/>
          <a:p>
            <a:r>
              <a:rPr lang="en-US" dirty="0" smtClean="0"/>
              <a:t>Step 7: Consolidating Gains and Producing More Change</a:t>
            </a:r>
          </a:p>
          <a:p>
            <a:endParaRPr lang="en-US" dirty="0"/>
          </a:p>
          <a:p>
            <a:r>
              <a:rPr lang="en-US" dirty="0" smtClean="0"/>
              <a:t>Step 8: Anchoring New Approaches in the Culture </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4114800"/>
            <a:ext cx="3227493" cy="228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1664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and Take-</a:t>
            </a:r>
            <a:r>
              <a:rPr lang="en-US" dirty="0" err="1" smtClean="0"/>
              <a:t>Aways</a:t>
            </a:r>
            <a:endParaRPr lang="en-US" dirty="0"/>
          </a:p>
        </p:txBody>
      </p:sp>
      <p:sp>
        <p:nvSpPr>
          <p:cNvPr id="3" name="Content Placeholder 2"/>
          <p:cNvSpPr>
            <a:spLocks noGrp="1"/>
          </p:cNvSpPr>
          <p:nvPr>
            <p:ph idx="1"/>
          </p:nvPr>
        </p:nvSpPr>
        <p:spPr/>
        <p:txBody>
          <a:bodyPr/>
          <a:lstStyle/>
          <a:p>
            <a:r>
              <a:rPr lang="en-US" dirty="0" smtClean="0"/>
              <a:t>How do you use </a:t>
            </a:r>
            <a:r>
              <a:rPr lang="en-US" dirty="0" err="1" smtClean="0"/>
              <a:t>Kotter’s</a:t>
            </a:r>
            <a:r>
              <a:rPr lang="en-US" dirty="0" smtClean="0"/>
              <a:t> model and effective communication practices to create a curriculum community on your campus?</a:t>
            </a:r>
            <a:endParaRPr lang="en-US" dirty="0"/>
          </a:p>
        </p:txBody>
      </p:sp>
    </p:spTree>
    <p:extLst>
      <p:ext uri="{BB962C8B-B14F-4D97-AF65-F5344CB8AC3E}">
        <p14:creationId xmlns:p14="http://schemas.microsoft.com/office/powerpoint/2010/main" val="3257447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 Final Analysis: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Difficult conversations are inevitable.</a:t>
            </a:r>
          </a:p>
          <a:p>
            <a:r>
              <a:rPr lang="en-US" dirty="0" smtClean="0"/>
              <a:t>Communication is both an individual and a campus responsibility.</a:t>
            </a:r>
          </a:p>
          <a:p>
            <a:r>
              <a:rPr lang="en-US" dirty="0" smtClean="0"/>
              <a:t>Building a curriculum community is possible, using Kotter’s model as a guide.</a:t>
            </a:r>
          </a:p>
          <a:p>
            <a:r>
              <a:rPr lang="en-US" dirty="0" smtClean="0"/>
              <a:t>Over the next academic year, commit to trying one of the strategies on your campus, and share the results in a future workshop!</a:t>
            </a:r>
          </a:p>
          <a:p>
            <a:endParaRPr lang="en-US" dirty="0"/>
          </a:p>
        </p:txBody>
      </p:sp>
    </p:spTree>
    <p:extLst>
      <p:ext uri="{BB962C8B-B14F-4D97-AF65-F5344CB8AC3E}">
        <p14:creationId xmlns:p14="http://schemas.microsoft.com/office/powerpoint/2010/main" val="2602736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a:t>
            </a:r>
            <a:br>
              <a:rPr lang="en-US" dirty="0" smtClean="0"/>
            </a:br>
            <a:endParaRPr lang="en-US" dirty="0"/>
          </a:p>
        </p:txBody>
      </p:sp>
      <p:sp>
        <p:nvSpPr>
          <p:cNvPr id="3" name="Content Placeholder 2"/>
          <p:cNvSpPr>
            <a:spLocks noGrp="1"/>
          </p:cNvSpPr>
          <p:nvPr>
            <p:ph idx="1"/>
          </p:nvPr>
        </p:nvSpPr>
        <p:spPr/>
        <p:txBody>
          <a:bodyPr/>
          <a:lstStyle/>
          <a:p>
            <a:r>
              <a:rPr lang="en-US" dirty="0" smtClean="0"/>
              <a:t>Julie Bruno  </a:t>
            </a:r>
            <a:r>
              <a:rPr lang="en-US" dirty="0" smtClean="0">
                <a:hlinkClick r:id="rId2"/>
              </a:rPr>
              <a:t>jbruno@sierracollege.edu</a:t>
            </a:r>
            <a:endParaRPr lang="en-US" dirty="0" smtClean="0"/>
          </a:p>
          <a:p>
            <a:r>
              <a:rPr lang="en-US" dirty="0" smtClean="0"/>
              <a:t>Kathleen Rose	</a:t>
            </a:r>
            <a:r>
              <a:rPr lang="en-US" dirty="0" smtClean="0">
                <a:hlinkClick r:id="rId3"/>
              </a:rPr>
              <a:t>krose@gavilan.edu</a:t>
            </a:r>
            <a:endParaRPr lang="en-US" dirty="0" smtClean="0"/>
          </a:p>
          <a:p>
            <a:endParaRPr lang="en-US" dirty="0"/>
          </a:p>
        </p:txBody>
      </p:sp>
    </p:spTree>
    <p:extLst>
      <p:ext uri="{BB962C8B-B14F-4D97-AF65-F5344CB8AC3E}">
        <p14:creationId xmlns:p14="http://schemas.microsoft.com/office/powerpoint/2010/main" val="2592653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Talking about Curriculum can be hard!!</a:t>
            </a:r>
            <a:endParaRPr lang="en-US" dirty="0"/>
          </a:p>
        </p:txBody>
      </p:sp>
      <p:sp>
        <p:nvSpPr>
          <p:cNvPr id="3" name="Content Placeholder 2"/>
          <p:cNvSpPr>
            <a:spLocks noGrp="1"/>
          </p:cNvSpPr>
          <p:nvPr>
            <p:ph idx="1"/>
          </p:nvPr>
        </p:nvSpPr>
        <p:spPr/>
        <p:txBody>
          <a:bodyPr/>
          <a:lstStyle/>
          <a:p>
            <a:r>
              <a:rPr lang="en-US" dirty="0" smtClean="0"/>
              <a:t>Too many regulations</a:t>
            </a:r>
          </a:p>
          <a:p>
            <a:r>
              <a:rPr lang="en-US" dirty="0" smtClean="0"/>
              <a:t>Too many codes</a:t>
            </a:r>
          </a:p>
          <a:p>
            <a:r>
              <a:rPr lang="en-US" dirty="0" smtClean="0"/>
              <a:t>Too many roadblocks</a:t>
            </a:r>
          </a:p>
          <a:p>
            <a:r>
              <a:rPr lang="en-US" dirty="0" smtClean="0"/>
              <a:t>Too many personalities</a:t>
            </a:r>
          </a:p>
          <a:p>
            <a:r>
              <a:rPr lang="en-US" dirty="0" smtClean="0"/>
              <a:t>Too many steps forward, and slides back…..</a:t>
            </a:r>
            <a:endParaRPr lang="en-US" dirty="0"/>
          </a:p>
        </p:txBody>
      </p:sp>
    </p:spTree>
    <p:extLst>
      <p:ext uri="{BB962C8B-B14F-4D97-AF65-F5344CB8AC3E}">
        <p14:creationId xmlns:p14="http://schemas.microsoft.com/office/powerpoint/2010/main" val="272487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Conversations Become Like Chutes and Ladders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62200" y="2209800"/>
            <a:ext cx="3962400" cy="4015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3152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recognize these  challenges?</a:t>
            </a:r>
            <a:endParaRPr lang="en-US" dirty="0"/>
          </a:p>
        </p:txBody>
      </p:sp>
      <p:sp>
        <p:nvSpPr>
          <p:cNvPr id="3" name="Content Placeholder 2"/>
          <p:cNvSpPr>
            <a:spLocks noGrp="1"/>
          </p:cNvSpPr>
          <p:nvPr>
            <p:ph idx="1"/>
          </p:nvPr>
        </p:nvSpPr>
        <p:spPr/>
        <p:txBody>
          <a:bodyPr/>
          <a:lstStyle/>
          <a:p>
            <a:r>
              <a:rPr lang="en-US" dirty="0" smtClean="0"/>
              <a:t>From the faculty perspective</a:t>
            </a:r>
          </a:p>
          <a:p>
            <a:r>
              <a:rPr lang="en-US" dirty="0" smtClean="0"/>
              <a:t>From the administrative perspective</a:t>
            </a:r>
          </a:p>
          <a:p>
            <a:r>
              <a:rPr lang="en-US" dirty="0" smtClean="0"/>
              <a:t>From the student perspective</a:t>
            </a:r>
          </a:p>
          <a:p>
            <a:r>
              <a:rPr lang="en-US" dirty="0" smtClean="0"/>
              <a:t>From the community’s perspective</a:t>
            </a:r>
          </a:p>
          <a:p>
            <a:endParaRPr lang="en-US" dirty="0"/>
          </a:p>
          <a:p>
            <a:r>
              <a:rPr lang="en-US" dirty="0" smtClean="0"/>
              <a:t>What we need to do is form a curriculum community…but how?</a:t>
            </a:r>
            <a:endParaRPr lang="en-US" dirty="0"/>
          </a:p>
        </p:txBody>
      </p:sp>
    </p:spTree>
    <p:extLst>
      <p:ext uri="{BB962C8B-B14F-4D97-AF65-F5344CB8AC3E}">
        <p14:creationId xmlns:p14="http://schemas.microsoft.com/office/powerpoint/2010/main" val="3046214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Ground Rules for Effective Communication</a:t>
            </a:r>
            <a:endParaRPr lang="en-US" dirty="0"/>
          </a:p>
        </p:txBody>
      </p:sp>
      <p:sp>
        <p:nvSpPr>
          <p:cNvPr id="3" name="Content Placeholder 2"/>
          <p:cNvSpPr>
            <a:spLocks noGrp="1"/>
          </p:cNvSpPr>
          <p:nvPr>
            <p:ph idx="1"/>
          </p:nvPr>
        </p:nvSpPr>
        <p:spPr>
          <a:xfrm>
            <a:off x="1043492" y="2590800"/>
            <a:ext cx="6777317" cy="3661377"/>
          </a:xfrm>
        </p:spPr>
        <p:txBody>
          <a:bodyPr>
            <a:normAutofit lnSpcReduction="10000"/>
          </a:bodyPr>
          <a:lstStyle/>
          <a:p>
            <a:r>
              <a:rPr lang="en-US" dirty="0" smtClean="0"/>
              <a:t>Presume good intent</a:t>
            </a:r>
          </a:p>
          <a:p>
            <a:r>
              <a:rPr lang="en-US" dirty="0" smtClean="0"/>
              <a:t>Seek information</a:t>
            </a:r>
          </a:p>
          <a:p>
            <a:r>
              <a:rPr lang="en-US" dirty="0" smtClean="0"/>
              <a:t>Listen, listen, listen</a:t>
            </a:r>
          </a:p>
          <a:p>
            <a:r>
              <a:rPr lang="en-US" dirty="0" smtClean="0"/>
              <a:t>Anticipate interests and personalities</a:t>
            </a:r>
          </a:p>
          <a:p>
            <a:r>
              <a:rPr lang="en-US" dirty="0" smtClean="0"/>
              <a:t>Stay focused on interests</a:t>
            </a:r>
          </a:p>
          <a:p>
            <a:r>
              <a:rPr lang="en-US" dirty="0"/>
              <a:t>Address content and </a:t>
            </a:r>
            <a:r>
              <a:rPr lang="en-US" dirty="0" smtClean="0"/>
              <a:t>relationship messages</a:t>
            </a:r>
          </a:p>
          <a:p>
            <a:r>
              <a:rPr lang="en-US" dirty="0"/>
              <a:t>Be comfortable with </a:t>
            </a:r>
            <a:r>
              <a:rPr lang="en-US" dirty="0" smtClean="0"/>
              <a:t>conflict</a:t>
            </a:r>
          </a:p>
          <a:p>
            <a:r>
              <a:rPr lang="en-US" dirty="0" smtClean="0"/>
              <a:t>Adapt and model</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828800"/>
            <a:ext cx="3619500" cy="180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9501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Reflection: The last difficult conversation I had about curriculum…..</a:t>
            </a:r>
            <a:endParaRPr lang="en-US" dirty="0"/>
          </a:p>
        </p:txBody>
      </p:sp>
      <p:sp>
        <p:nvSpPr>
          <p:cNvPr id="3" name="Content Placeholder 2"/>
          <p:cNvSpPr>
            <a:spLocks noGrp="1"/>
          </p:cNvSpPr>
          <p:nvPr>
            <p:ph idx="1"/>
          </p:nvPr>
        </p:nvSpPr>
        <p:spPr/>
        <p:txBody>
          <a:bodyPr>
            <a:normAutofit lnSpcReduction="10000"/>
          </a:bodyPr>
          <a:lstStyle/>
          <a:p>
            <a:r>
              <a:rPr lang="en-US" dirty="0" smtClean="0"/>
              <a:t>Was I able to manage my emotional triggers and stay on point?</a:t>
            </a:r>
          </a:p>
          <a:p>
            <a:r>
              <a:rPr lang="en-US" dirty="0" smtClean="0"/>
              <a:t>Was I flexible enough in my conversation to allow for another’s feelings and point of view?</a:t>
            </a:r>
          </a:p>
          <a:p>
            <a:r>
              <a:rPr lang="en-US" dirty="0" smtClean="0"/>
              <a:t>Did I feel empathy for the other person?</a:t>
            </a:r>
          </a:p>
          <a:p>
            <a:r>
              <a:rPr lang="en-US" dirty="0" smtClean="0"/>
              <a:t>Did I listen?</a:t>
            </a:r>
          </a:p>
          <a:p>
            <a:r>
              <a:rPr lang="en-US" dirty="0" smtClean="0"/>
              <a:t>How did I feel after the conversation ended?</a:t>
            </a:r>
            <a:endParaRPr lang="en-US" dirty="0"/>
          </a:p>
        </p:txBody>
      </p:sp>
      <p:sp>
        <p:nvSpPr>
          <p:cNvPr id="4" name="AutoShape 4" descr="Image result for questions mar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questions mar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78807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Reality vs. the Theory</a:t>
            </a:r>
            <a:endParaRPr lang="en-US" dirty="0"/>
          </a:p>
        </p:txBody>
      </p:sp>
      <p:sp>
        <p:nvSpPr>
          <p:cNvPr id="3" name="Content Placeholder 2"/>
          <p:cNvSpPr>
            <a:spLocks noGrp="1"/>
          </p:cNvSpPr>
          <p:nvPr>
            <p:ph idx="1"/>
          </p:nvPr>
        </p:nvSpPr>
        <p:spPr/>
        <p:txBody>
          <a:bodyPr/>
          <a:lstStyle/>
          <a:p>
            <a:r>
              <a:rPr lang="en-US" dirty="0" smtClean="0"/>
              <a:t>Scenario #1: Your curriculum committee has been debating the number of cultural diversity units that are required in the local degrees…should it be 3 or 6?  What should be the criteria for cultural diversity and how should this designation be assigned to courses? </a:t>
            </a:r>
          </a:p>
          <a:p>
            <a:r>
              <a:rPr lang="en-US" dirty="0" smtClean="0"/>
              <a:t>How do you resolve the issue?</a:t>
            </a:r>
          </a:p>
          <a:p>
            <a:endParaRPr lang="en-US" dirty="0"/>
          </a:p>
          <a:p>
            <a:endParaRPr lang="en-US" dirty="0" smtClean="0"/>
          </a:p>
          <a:p>
            <a:endParaRPr lang="en-US" dirty="0"/>
          </a:p>
          <a:p>
            <a:pPr marL="68580" indent="0">
              <a:buNone/>
            </a:pPr>
            <a:endParaRPr lang="en-US" dirty="0" smtClean="0"/>
          </a:p>
          <a:p>
            <a:endParaRPr lang="en-US" dirty="0"/>
          </a:p>
        </p:txBody>
      </p:sp>
    </p:spTree>
    <p:extLst>
      <p:ext uri="{BB962C8B-B14F-4D97-AF65-F5344CB8AC3E}">
        <p14:creationId xmlns:p14="http://schemas.microsoft.com/office/powerpoint/2010/main" val="712844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1143000"/>
          </a:xfrm>
        </p:spPr>
        <p:txBody>
          <a:bodyPr/>
          <a:lstStyle/>
          <a:p>
            <a:r>
              <a:rPr lang="en-US" dirty="0" smtClean="0"/>
              <a:t>The Reality vs. the Theory</a:t>
            </a:r>
            <a:endParaRPr lang="en-US" dirty="0"/>
          </a:p>
        </p:txBody>
      </p:sp>
      <p:sp>
        <p:nvSpPr>
          <p:cNvPr id="3" name="Content Placeholder 2"/>
          <p:cNvSpPr>
            <a:spLocks noGrp="1"/>
          </p:cNvSpPr>
          <p:nvPr>
            <p:ph idx="1"/>
          </p:nvPr>
        </p:nvSpPr>
        <p:spPr>
          <a:xfrm>
            <a:off x="1043492" y="1981200"/>
            <a:ext cx="6777317" cy="4191000"/>
          </a:xfrm>
        </p:spPr>
        <p:txBody>
          <a:bodyPr>
            <a:normAutofit fontScale="92500" lnSpcReduction="20000"/>
          </a:bodyPr>
          <a:lstStyle/>
          <a:p>
            <a:r>
              <a:rPr lang="en-US" dirty="0" smtClean="0"/>
              <a:t>Scenario #2: Your CIO declares </a:t>
            </a:r>
            <a:r>
              <a:rPr lang="en-US" dirty="0"/>
              <a:t>in a Curriculum Committee meeting that anything below 2 levels from transfer of Math and English must be placed into noncredit with the expectation that this will be competed by the end of the following year. Math and English faculty </a:t>
            </a:r>
            <a:r>
              <a:rPr lang="en-US" dirty="0" smtClean="0"/>
              <a:t>members express </a:t>
            </a:r>
            <a:r>
              <a:rPr lang="en-US" dirty="0"/>
              <a:t>significant concern through the use of colorful colloquial expressions more common to sporting events than meetings in academia. No one on the committee appears to have the wherewithal to intervene and the </a:t>
            </a:r>
            <a:r>
              <a:rPr lang="en-US" dirty="0" smtClean="0"/>
              <a:t>discussion is </a:t>
            </a:r>
            <a:r>
              <a:rPr lang="en-US" dirty="0"/>
              <a:t>beginning a downward spiral. </a:t>
            </a:r>
            <a:endParaRPr lang="en-US" dirty="0" smtClean="0"/>
          </a:p>
          <a:p>
            <a:r>
              <a:rPr lang="en-US" dirty="0" smtClean="0"/>
              <a:t>What </a:t>
            </a:r>
            <a:r>
              <a:rPr lang="en-US" dirty="0"/>
              <a:t>do you do? </a:t>
            </a:r>
          </a:p>
        </p:txBody>
      </p:sp>
    </p:spTree>
    <p:extLst>
      <p:ext uri="{BB962C8B-B14F-4D97-AF65-F5344CB8AC3E}">
        <p14:creationId xmlns:p14="http://schemas.microsoft.com/office/powerpoint/2010/main" val="768309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1143000"/>
          </a:xfrm>
        </p:spPr>
        <p:txBody>
          <a:bodyPr/>
          <a:lstStyle/>
          <a:p>
            <a:r>
              <a:rPr lang="en-US" dirty="0"/>
              <a:t>The Reality vs. the Theory</a:t>
            </a:r>
          </a:p>
        </p:txBody>
      </p:sp>
      <p:sp>
        <p:nvSpPr>
          <p:cNvPr id="3" name="Content Placeholder 2"/>
          <p:cNvSpPr>
            <a:spLocks noGrp="1"/>
          </p:cNvSpPr>
          <p:nvPr>
            <p:ph idx="1"/>
          </p:nvPr>
        </p:nvSpPr>
        <p:spPr>
          <a:xfrm>
            <a:off x="1043492" y="1752600"/>
            <a:ext cx="6777317" cy="4080029"/>
          </a:xfrm>
        </p:spPr>
        <p:txBody>
          <a:bodyPr>
            <a:normAutofit fontScale="85000" lnSpcReduction="10000"/>
          </a:bodyPr>
          <a:lstStyle/>
          <a:p>
            <a:r>
              <a:rPr lang="en-US" dirty="0" smtClean="0"/>
              <a:t>Scenario #3: </a:t>
            </a:r>
            <a:r>
              <a:rPr lang="en-US" dirty="0"/>
              <a:t>The Philosophy Department offers a critical thinking course that meets the critical thinking course requirements for transfer to UC.  The Engineering Department wants to create a project based critical thinking course to meet the same GE requirement and have included language about argumentation fallacies and logic in the </a:t>
            </a:r>
            <a:r>
              <a:rPr lang="en-US" dirty="0" smtClean="0"/>
              <a:t>COR for the new course. </a:t>
            </a:r>
            <a:r>
              <a:rPr lang="en-US" dirty="0"/>
              <a:t> The Philosophy faculty do not believe that the Engineering faculty are qualified to teach critical thinking, argumentation, and logic.  The issue is on the agenda for the next Curriculum Committee meeting. </a:t>
            </a:r>
            <a:endParaRPr lang="en-US" dirty="0" smtClean="0"/>
          </a:p>
          <a:p>
            <a:r>
              <a:rPr lang="en-US" dirty="0" smtClean="0"/>
              <a:t>How </a:t>
            </a:r>
            <a:r>
              <a:rPr lang="en-US" dirty="0"/>
              <a:t>do you find resolution to the issue? </a:t>
            </a:r>
          </a:p>
        </p:txBody>
      </p:sp>
    </p:spTree>
    <p:extLst>
      <p:ext uri="{BB962C8B-B14F-4D97-AF65-F5344CB8AC3E}">
        <p14:creationId xmlns:p14="http://schemas.microsoft.com/office/powerpoint/2010/main" val="2592407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277</TotalTime>
  <Words>856</Words>
  <Application>Microsoft Office PowerPoint</Application>
  <PresentationFormat>On-screen Show (4:3)</PresentationFormat>
  <Paragraphs>89</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Facilitating Difficult Conversations</vt:lpstr>
      <vt:lpstr>Talking about Curriculum can be hard!!</vt:lpstr>
      <vt:lpstr>Conversations Become Like Chutes and Ladders</vt:lpstr>
      <vt:lpstr>How do we recognize these  challenges?</vt:lpstr>
      <vt:lpstr>Ground Rules for Effective Communication</vt:lpstr>
      <vt:lpstr>Individual Reflection: The last difficult conversation I had about curriculum…..</vt:lpstr>
      <vt:lpstr>The Reality vs. the Theory</vt:lpstr>
      <vt:lpstr>The Reality vs. the Theory</vt:lpstr>
      <vt:lpstr>The Reality vs. the Theory</vt:lpstr>
      <vt:lpstr>Developing a Curriculum Community from the Ground Up</vt:lpstr>
      <vt:lpstr>    Macro change begins with micro conversations…person to person, committee by committee</vt:lpstr>
      <vt:lpstr>Building Curriculum Communities</vt:lpstr>
      <vt:lpstr>Building Curriculum Communities</vt:lpstr>
      <vt:lpstr>Building Curriculum Communities</vt:lpstr>
      <vt:lpstr>Synthesis and Take-Aways</vt:lpstr>
      <vt:lpstr>In the Final Analysis: </vt:lpstr>
      <vt:lpstr>Thank You!!!!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Facilitating Difficult Conversations</dc:title>
  <dc:creator>Kathleen Rose</dc:creator>
  <cp:lastModifiedBy>Kathleen Rose</cp:lastModifiedBy>
  <cp:revision>16</cp:revision>
  <dcterms:created xsi:type="dcterms:W3CDTF">2015-06-25T16:45:16Z</dcterms:created>
  <dcterms:modified xsi:type="dcterms:W3CDTF">2015-06-29T16:22:49Z</dcterms:modified>
</cp:coreProperties>
</file>