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bin" ContentType="application/vnd.openxmlformats-officedocument.oleObjec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4"/>
  </p:notesMasterIdLst>
  <p:sldIdLst>
    <p:sldId id="256" r:id="rId2"/>
    <p:sldId id="257" r:id="rId3"/>
    <p:sldId id="311" r:id="rId4"/>
    <p:sldId id="258" r:id="rId5"/>
    <p:sldId id="312" r:id="rId6"/>
    <p:sldId id="315" r:id="rId7"/>
    <p:sldId id="259" r:id="rId8"/>
    <p:sldId id="260" r:id="rId9"/>
    <p:sldId id="313" r:id="rId10"/>
    <p:sldId id="261" r:id="rId11"/>
    <p:sldId id="262" r:id="rId12"/>
    <p:sldId id="263" r:id="rId13"/>
    <p:sldId id="264" r:id="rId14"/>
    <p:sldId id="300" r:id="rId15"/>
    <p:sldId id="303" r:id="rId16"/>
    <p:sldId id="319" r:id="rId17"/>
    <p:sldId id="304" r:id="rId18"/>
    <p:sldId id="330" r:id="rId19"/>
    <p:sldId id="323" r:id="rId20"/>
    <p:sldId id="324" r:id="rId21"/>
    <p:sldId id="325" r:id="rId22"/>
    <p:sldId id="326" r:id="rId23"/>
    <p:sldId id="327" r:id="rId24"/>
    <p:sldId id="328" r:id="rId25"/>
    <p:sldId id="329" r:id="rId26"/>
    <p:sldId id="275" r:id="rId27"/>
    <p:sldId id="277" r:id="rId28"/>
    <p:sldId id="282" r:id="rId29"/>
    <p:sldId id="283" r:id="rId30"/>
    <p:sldId id="284" r:id="rId31"/>
    <p:sldId id="287" r:id="rId32"/>
    <p:sldId id="302" r:id="rId33"/>
    <p:sldId id="305" r:id="rId34"/>
    <p:sldId id="306" r:id="rId35"/>
    <p:sldId id="307" r:id="rId36"/>
    <p:sldId id="320" r:id="rId37"/>
    <p:sldId id="321" r:id="rId38"/>
    <p:sldId id="322" r:id="rId39"/>
    <p:sldId id="316" r:id="rId40"/>
    <p:sldId id="317" r:id="rId41"/>
    <p:sldId id="318" r:id="rId42"/>
    <p:sldId id="308" r:id="rId4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94689"/>
  </p:normalViewPr>
  <p:slideViewPr>
    <p:cSldViewPr snapToGrid="0" snapToObjects="1">
      <p:cViewPr varScale="1">
        <p:scale>
          <a:sx n="72" d="100"/>
          <a:sy n="72" d="100"/>
        </p:scale>
        <p:origin x="192" y="5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 Id="rId2"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a:solidFill>
                  <a:schemeClr val="accent1">
                    <a:lumMod val="50000"/>
                  </a:schemeClr>
                </a:solidFill>
              </a:rPr>
              <a:t>Number of ADT's Offered</a:t>
            </a:r>
          </a:p>
        </c:rich>
      </c:tx>
      <c:layout>
        <c:manualLayout>
          <c:xMode val="edge"/>
          <c:yMode val="edge"/>
          <c:x val="0.377489351805708"/>
          <c:y val="0.0228898426323319"/>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0600454481320151"/>
          <c:y val="0.124714501527616"/>
          <c:w val="0.90680698698539"/>
          <c:h val="0.781613795819492"/>
        </c:manualLayout>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tx>
                <c:rich>
                  <a:bodyPr/>
                  <a:lstStyle/>
                  <a:p>
                    <a:fld id="{B6262762-43C9-40D4-96ED-3D36C1471B87}" type="YVALUE">
                      <a:rPr lang="is-IS"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E97-4563-AE93-E42ABE6DD280}"/>
                </c:ext>
                <c:ext xmlns:c15="http://schemas.microsoft.com/office/drawing/2012/chart" uri="{CE6537A1-D6FC-4f65-9D91-7224C49458BB}">
                  <c15:layout/>
                  <c15:dlblFieldTable/>
                  <c15:showDataLabelsRange val="0"/>
                </c:ext>
              </c:extLst>
            </c:dLbl>
            <c:dLbl>
              <c:idx val="1"/>
              <c:layout/>
              <c:tx>
                <c:rich>
                  <a:bodyPr/>
                  <a:lstStyle/>
                  <a:p>
                    <a:fld id="{09B51E9C-7BEA-49D1-A7F9-8DF365497F59}" type="YVALUE">
                      <a:rPr lang="uk-UA"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E97-4563-AE93-E42ABE6DD280}"/>
                </c:ext>
                <c:ext xmlns:c15="http://schemas.microsoft.com/office/drawing/2012/chart" uri="{CE6537A1-D6FC-4f65-9D91-7224C49458BB}">
                  <c15:layout/>
                  <c15:dlblFieldTable/>
                  <c15:showDataLabelsRange val="0"/>
                </c:ext>
              </c:extLst>
            </c:dLbl>
            <c:dLbl>
              <c:idx val="2"/>
              <c:layout/>
              <c:tx>
                <c:rich>
                  <a:bodyPr/>
                  <a:lstStyle/>
                  <a:p>
                    <a:fld id="{F1FE5D9F-5AD7-4687-89D0-87EE25F149A9}" type="YVALUE">
                      <a:rPr lang="ru-RU"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E97-4563-AE93-E42ABE6DD280}"/>
                </c:ext>
                <c:ext xmlns:c15="http://schemas.microsoft.com/office/drawing/2012/chart" uri="{CE6537A1-D6FC-4f65-9D91-7224C49458BB}">
                  <c15:layout/>
                  <c15:dlblFieldTable/>
                  <c15:showDataLabelsRange val="0"/>
                </c:ext>
              </c:extLst>
            </c:dLbl>
            <c:dLbl>
              <c:idx val="3"/>
              <c:layout/>
              <c:tx>
                <c:rich>
                  <a:bodyPr/>
                  <a:lstStyle/>
                  <a:p>
                    <a:fld id="{086BF76B-25F1-4890-AA71-B7281FF7E10E}" type="YVALUE">
                      <a:rPr lang="is-IS"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E97-4563-AE93-E42ABE6DD280}"/>
                </c:ext>
                <c:ext xmlns:c15="http://schemas.microsoft.com/office/drawing/2012/chart" uri="{CE6537A1-D6FC-4f65-9D91-7224C49458BB}">
                  <c15:layout/>
                  <c15:dlblFieldTable/>
                  <c15:showDataLabelsRange val="0"/>
                </c:ext>
              </c:extLst>
            </c:dLbl>
            <c:dLbl>
              <c:idx val="4"/>
              <c:layout/>
              <c:tx>
                <c:rich>
                  <a:bodyPr/>
                  <a:lstStyle/>
                  <a:p>
                    <a:fld id="{5ADEDA7B-110E-4441-9B38-8C0D713A7536}" type="YVALUE">
                      <a:rPr lang="is-IS"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E97-4563-AE93-E42ABE6DD280}"/>
                </c:ext>
                <c:ext xmlns:c15="http://schemas.microsoft.com/office/drawing/2012/chart" uri="{CE6537A1-D6FC-4f65-9D91-7224C49458BB}">
                  <c15:layout/>
                  <c15:dlblFieldTable/>
                  <c15:showDataLabelsRange val="0"/>
                </c:ext>
              </c:extLst>
            </c:dLbl>
            <c:dLbl>
              <c:idx val="5"/>
              <c:layout/>
              <c:tx>
                <c:rich>
                  <a:bodyPr/>
                  <a:lstStyle/>
                  <a:p>
                    <a:fld id="{CF412329-C8C3-4481-ACED-857599BC5503}" type="YVALUE">
                      <a:rPr lang="is-IS"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E97-4563-AE93-E42ABE6DD280}"/>
                </c:ext>
                <c:ext xmlns:c15="http://schemas.microsoft.com/office/drawing/2012/chart" uri="{CE6537A1-D6FC-4f65-9D91-7224C49458BB}">
                  <c15:layout/>
                  <c15:dlblFieldTable/>
                  <c15:showDataLabelsRange val="0"/>
                </c:ext>
              </c:extLst>
            </c:dLbl>
            <c:dLbl>
              <c:idx val="6"/>
              <c:layout/>
              <c:tx>
                <c:rich>
                  <a:bodyPr/>
                  <a:lstStyle/>
                  <a:p>
                    <a:fld id="{87996231-4C11-4061-BB0E-6A04857327B5}" type="YVALUE">
                      <a:rPr lang="is-IS" sz="1400">
                        <a:solidFill>
                          <a:schemeClr val="accent1">
                            <a:lumMod val="50000"/>
                          </a:schemeClr>
                        </a:solidFill>
                      </a:rPr>
                      <a:pPr/>
                      <a:t>[Y VALUE]</a:t>
                    </a:fld>
                    <a:endParaRPr lang="en-US"/>
                  </a:p>
                </c:rich>
              </c:tx>
              <c:dLblPos val="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E97-4563-AE93-E42ABE6DD280}"/>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Sheet1!$A$1:$A$7</c:f>
              <c:numCache>
                <c:formatCode>General</c:formatCode>
                <c:ptCount val="7"/>
                <c:pt idx="0">
                  <c:v>2011.0</c:v>
                </c:pt>
                <c:pt idx="1">
                  <c:v>2012.0</c:v>
                </c:pt>
                <c:pt idx="2">
                  <c:v>2013.0</c:v>
                </c:pt>
                <c:pt idx="3">
                  <c:v>2014.0</c:v>
                </c:pt>
                <c:pt idx="4">
                  <c:v>2015.0</c:v>
                </c:pt>
                <c:pt idx="5">
                  <c:v>2016.0</c:v>
                </c:pt>
                <c:pt idx="6">
                  <c:v>2017.0</c:v>
                </c:pt>
              </c:numCache>
            </c:numRef>
          </c:xVal>
          <c:yVal>
            <c:numRef>
              <c:f>Sheet1!$B$1:$B$7</c:f>
              <c:numCache>
                <c:formatCode>General</c:formatCode>
                <c:ptCount val="7"/>
                <c:pt idx="0">
                  <c:v>280.0</c:v>
                </c:pt>
                <c:pt idx="1">
                  <c:v>514.0</c:v>
                </c:pt>
                <c:pt idx="2">
                  <c:v>1034.0</c:v>
                </c:pt>
                <c:pt idx="3">
                  <c:v>1663.0</c:v>
                </c:pt>
                <c:pt idx="4">
                  <c:v>1954.0</c:v>
                </c:pt>
                <c:pt idx="5">
                  <c:v>2272.0</c:v>
                </c:pt>
                <c:pt idx="6">
                  <c:v>2293.0</c:v>
                </c:pt>
              </c:numCache>
            </c:numRef>
          </c:yVal>
          <c:smooth val="0"/>
          <c:extLst xmlns:c16r2="http://schemas.microsoft.com/office/drawing/2015/06/chart">
            <c:ext xmlns:c16="http://schemas.microsoft.com/office/drawing/2014/chart" uri="{C3380CC4-5D6E-409C-BE32-E72D297353CC}">
              <c16:uniqueId val="{00000007-7E97-4563-AE93-E42ABE6DD280}"/>
            </c:ext>
          </c:extLst>
        </c:ser>
        <c:dLbls>
          <c:dLblPos val="t"/>
          <c:showLegendKey val="0"/>
          <c:showVal val="1"/>
          <c:showCatName val="0"/>
          <c:showSerName val="0"/>
          <c:showPercent val="0"/>
          <c:showBubbleSize val="0"/>
        </c:dLbls>
        <c:axId val="-1107026976"/>
        <c:axId val="-1107024656"/>
      </c:scatterChart>
      <c:valAx>
        <c:axId val="-1107026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rgbClr val="FF0000"/>
                </a:solidFill>
                <a:latin typeface="+mn-lt"/>
                <a:ea typeface="+mn-ea"/>
                <a:cs typeface="+mn-cs"/>
              </a:defRPr>
            </a:pPr>
            <a:endParaRPr lang="en-US"/>
          </a:p>
        </c:txPr>
        <c:crossAx val="-1107024656"/>
        <c:crosses val="autoZero"/>
        <c:crossBetween val="midCat"/>
      </c:valAx>
      <c:valAx>
        <c:axId val="-1107024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rgbClr val="FF0000"/>
                </a:solidFill>
                <a:latin typeface="+mn-lt"/>
                <a:ea typeface="+mn-ea"/>
                <a:cs typeface="+mn-cs"/>
              </a:defRPr>
            </a:pPr>
            <a:endParaRPr lang="en-US"/>
          </a:p>
        </c:txPr>
        <c:crossAx val="-110702697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ADT Awards as % of All Associate</a:t>
            </a:r>
            <a:r>
              <a:rPr lang="en-US" baseline="0" dirty="0" smtClean="0"/>
              <a:t> Degrees Earned</a:t>
            </a:r>
            <a:endParaRPr lang="en-US" dirty="0"/>
          </a:p>
        </c:rich>
      </c:tx>
      <c:layout>
        <c:manualLayout>
          <c:xMode val="edge"/>
          <c:yMode val="edge"/>
          <c:x val="0.0636979602387467"/>
          <c:y val="0.0239969102420148"/>
        </c:manualLayout>
      </c:layout>
      <c:overlay val="0"/>
    </c:title>
    <c:autoTitleDeleted val="0"/>
    <c:plotArea>
      <c:layout/>
      <c:barChart>
        <c:barDir val="col"/>
        <c:grouping val="stacked"/>
        <c:varyColors val="0"/>
        <c:ser>
          <c:idx val="0"/>
          <c:order val="0"/>
          <c:tx>
            <c:strRef>
              <c:f>Chart!$J$21</c:f>
              <c:strCache>
                <c:ptCount val="1"/>
                <c:pt idx="0">
                  <c:v>Local AA/AS</c:v>
                </c:pt>
              </c:strCache>
            </c:strRef>
          </c:tx>
          <c:invertIfNegative val="0"/>
          <c:cat>
            <c:strRef>
              <c:f>Chart!$K$20:$P$20</c:f>
              <c:strCache>
                <c:ptCount val="6"/>
                <c:pt idx="0">
                  <c:v>2010/11</c:v>
                </c:pt>
                <c:pt idx="1">
                  <c:v>2011/12</c:v>
                </c:pt>
                <c:pt idx="2">
                  <c:v>2012/13</c:v>
                </c:pt>
                <c:pt idx="3">
                  <c:v>2013/14</c:v>
                </c:pt>
                <c:pt idx="4">
                  <c:v>2014/15</c:v>
                </c:pt>
                <c:pt idx="5">
                  <c:v>2015/16</c:v>
                </c:pt>
              </c:strCache>
            </c:strRef>
          </c:cat>
          <c:val>
            <c:numRef>
              <c:f>Chart!$K$21:$P$21</c:f>
              <c:numCache>
                <c:formatCode>#,##0</c:formatCode>
                <c:ptCount val="6"/>
                <c:pt idx="0">
                  <c:v>85616.0</c:v>
                </c:pt>
                <c:pt idx="1">
                  <c:v>89593.0</c:v>
                </c:pt>
                <c:pt idx="2">
                  <c:v>91522.0</c:v>
                </c:pt>
                <c:pt idx="3">
                  <c:v>95701.0</c:v>
                </c:pt>
                <c:pt idx="4">
                  <c:v>95063.0</c:v>
                </c:pt>
                <c:pt idx="5">
                  <c:v>97623.0</c:v>
                </c:pt>
              </c:numCache>
            </c:numRef>
          </c:val>
          <c:extLst xmlns:c16r2="http://schemas.microsoft.com/office/drawing/2015/06/chart">
            <c:ext xmlns:c16="http://schemas.microsoft.com/office/drawing/2014/chart" uri="{C3380CC4-5D6E-409C-BE32-E72D297353CC}">
              <c16:uniqueId val="{00000000-7C63-483F-95D3-7350F05CA492}"/>
            </c:ext>
          </c:extLst>
        </c:ser>
        <c:ser>
          <c:idx val="1"/>
          <c:order val="1"/>
          <c:tx>
            <c:strRef>
              <c:f>Chart!$J$22</c:f>
              <c:strCache>
                <c:ptCount val="1"/>
                <c:pt idx="0">
                  <c:v>ADT</c:v>
                </c:pt>
              </c:strCache>
            </c:strRef>
          </c:tx>
          <c:invertIfNegative val="0"/>
          <c:dLbls>
            <c:dLbl>
              <c:idx val="0"/>
              <c:layout>
                <c:manualLayout>
                  <c:x val="0.0"/>
                  <c:y val="-0.0527806940799067"/>
                </c:manualLayout>
              </c:layout>
              <c:tx>
                <c:rich>
                  <a:bodyPr/>
                  <a:lstStyle/>
                  <a:p>
                    <a:r>
                      <a:rPr lang="mr-IN" sz="1400"/>
                      <a:t>.01%</a:t>
                    </a:r>
                    <a:endParaRPr lang="mr-IN"/>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1-7C63-483F-95D3-7350F05CA492}"/>
                </c:ext>
                <c:ext xmlns:c15="http://schemas.microsoft.com/office/drawing/2012/chart" uri="{CE6537A1-D6FC-4f65-9D91-7224C49458BB}">
                  <c15:layout/>
                </c:ext>
              </c:extLst>
            </c:dLbl>
            <c:dLbl>
              <c:idx val="1"/>
              <c:layout>
                <c:manualLayout>
                  <c:x val="0.0"/>
                  <c:y val="-0.0363943569553806"/>
                </c:manualLayout>
              </c:layout>
              <c:tx>
                <c:rich>
                  <a:bodyPr/>
                  <a:lstStyle/>
                  <a:p>
                    <a:r>
                      <a:rPr lang="mr-IN" sz="1400"/>
                      <a:t>.8%</a:t>
                    </a:r>
                    <a:endParaRPr lang="mr-IN"/>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2-7C63-483F-95D3-7350F05CA492}"/>
                </c:ext>
                <c:ext xmlns:c15="http://schemas.microsoft.com/office/drawing/2012/chart" uri="{CE6537A1-D6FC-4f65-9D91-7224C49458BB}">
                  <c15:layout/>
                </c:ext>
              </c:extLst>
            </c:dLbl>
            <c:dLbl>
              <c:idx val="2"/>
              <c:layout>
                <c:manualLayout>
                  <c:x val="0.0"/>
                  <c:y val="-0.0727515310586177"/>
                </c:manualLayout>
              </c:layout>
              <c:tx>
                <c:rich>
                  <a:bodyPr/>
                  <a:lstStyle/>
                  <a:p>
                    <a:r>
                      <a:rPr lang="mr-IN" sz="1400"/>
                      <a:t>5.3%</a:t>
                    </a:r>
                    <a:endParaRPr lang="mr-IN"/>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3-7C63-483F-95D3-7350F05CA492}"/>
                </c:ext>
                <c:ext xmlns:c15="http://schemas.microsoft.com/office/drawing/2012/chart" uri="{CE6537A1-D6FC-4f65-9D91-7224C49458BB}">
                  <c15:layout/>
                </c:ext>
              </c:extLst>
            </c:dLbl>
            <c:dLbl>
              <c:idx val="3"/>
              <c:layout>
                <c:manualLayout>
                  <c:x val="0.0"/>
                  <c:y val="-0.0775608778069408"/>
                </c:manualLayout>
              </c:layout>
              <c:tx>
                <c:rich>
                  <a:bodyPr/>
                  <a:lstStyle/>
                  <a:p>
                    <a:r>
                      <a:rPr lang="mr-IN" sz="1400"/>
                      <a:t>10.7%</a:t>
                    </a:r>
                    <a:endParaRPr lang="mr-IN"/>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4-7C63-483F-95D3-7350F05CA492}"/>
                </c:ext>
                <c:ext xmlns:c15="http://schemas.microsoft.com/office/drawing/2012/chart" uri="{CE6537A1-D6FC-4f65-9D91-7224C49458BB}">
                  <c15:layout/>
                </c:ext>
              </c:extLst>
            </c:dLbl>
            <c:dLbl>
              <c:idx val="4"/>
              <c:layout>
                <c:manualLayout>
                  <c:x val="0.0"/>
                  <c:y val="-0.123713546223389"/>
                </c:manualLayout>
              </c:layout>
              <c:tx>
                <c:rich>
                  <a:bodyPr/>
                  <a:lstStyle/>
                  <a:p>
                    <a:r>
                      <a:rPr lang="mr-IN" sz="1400"/>
                      <a:t>17.9%</a:t>
                    </a:r>
                    <a:endParaRPr lang="mr-IN" sz="1000" b="0" i="0" u="none" strike="noStrike" baseline="0">
                      <a:effectLst/>
                    </a:endParaRPr>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5-7C63-483F-95D3-7350F05CA492}"/>
                </c:ext>
                <c:ext xmlns:c15="http://schemas.microsoft.com/office/drawing/2012/chart" uri="{CE6537A1-D6FC-4f65-9D91-7224C49458BB}">
                  <c15:layout/>
                </c:ext>
              </c:extLst>
            </c:dLbl>
            <c:dLbl>
              <c:idx val="5"/>
              <c:layout>
                <c:manualLayout>
                  <c:x val="-0.00277777777777778"/>
                  <c:y val="-0.123879046369204"/>
                </c:manualLayout>
              </c:layout>
              <c:tx>
                <c:rich>
                  <a:bodyPr/>
                  <a:lstStyle/>
                  <a:p>
                    <a:r>
                      <a:rPr lang="mr-IN" sz="1400"/>
                      <a:t>24.1%</a:t>
                    </a:r>
                    <a:endParaRPr lang="mr-IN"/>
                  </a:p>
                </c:rich>
              </c:tx>
              <c:dLblPos val="ctr"/>
              <c:showLegendKey val="0"/>
              <c:showVal val="0"/>
              <c:showCatName val="0"/>
              <c:showSerName val="0"/>
              <c:showPercent val="0"/>
              <c:showBubbleSize val="0"/>
              <c:extLst xmlns:c16r2="http://schemas.microsoft.com/office/drawing/2015/06/chart">
                <c:ext xmlns:c16="http://schemas.microsoft.com/office/drawing/2014/chart" uri="{C3380CC4-5D6E-409C-BE32-E72D297353CC}">
                  <c16:uniqueId val="{00000006-7C63-483F-95D3-7350F05CA492}"/>
                </c:ext>
                <c:ext xmlns:c15="http://schemas.microsoft.com/office/drawing/2012/chart" uri="{CE6537A1-D6FC-4f65-9D91-7224C49458BB}">
                  <c15:layout/>
                </c:ext>
              </c:extLst>
            </c:dLbl>
            <c:spPr>
              <a:noFill/>
              <a:ln>
                <a:noFill/>
              </a:ln>
              <a:effectLst/>
            </c:spPr>
            <c:txPr>
              <a:bodyPr/>
              <a:lstStyle/>
              <a:p>
                <a:pPr>
                  <a:defRPr sz="1400"/>
                </a:pPr>
                <a:endParaRPr lang="en-US"/>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Chart!$K$20:$P$20</c:f>
              <c:strCache>
                <c:ptCount val="6"/>
                <c:pt idx="0">
                  <c:v>2010/11</c:v>
                </c:pt>
                <c:pt idx="1">
                  <c:v>2011/12</c:v>
                </c:pt>
                <c:pt idx="2">
                  <c:v>2012/13</c:v>
                </c:pt>
                <c:pt idx="3">
                  <c:v>2013/14</c:v>
                </c:pt>
                <c:pt idx="4">
                  <c:v>2014/15</c:v>
                </c:pt>
                <c:pt idx="5">
                  <c:v>2015/16</c:v>
                </c:pt>
              </c:strCache>
            </c:strRef>
          </c:cat>
          <c:val>
            <c:numRef>
              <c:f>Chart!$K$22:$P$22</c:f>
              <c:numCache>
                <c:formatCode>#,##0</c:formatCode>
                <c:ptCount val="6"/>
                <c:pt idx="0">
                  <c:v>5.0</c:v>
                </c:pt>
                <c:pt idx="1">
                  <c:v>722.0</c:v>
                </c:pt>
                <c:pt idx="2">
                  <c:v>5164.0</c:v>
                </c:pt>
                <c:pt idx="3">
                  <c:v>11452.0</c:v>
                </c:pt>
                <c:pt idx="4">
                  <c:v>20745.0</c:v>
                </c:pt>
                <c:pt idx="5">
                  <c:v>30142.0</c:v>
                </c:pt>
              </c:numCache>
            </c:numRef>
          </c:val>
          <c:extLst xmlns:c16r2="http://schemas.microsoft.com/office/drawing/2015/06/chart">
            <c:ext xmlns:c16="http://schemas.microsoft.com/office/drawing/2014/chart" uri="{C3380CC4-5D6E-409C-BE32-E72D297353CC}">
              <c16:uniqueId val="{00000007-7C63-483F-95D3-7350F05CA492}"/>
            </c:ext>
          </c:extLst>
        </c:ser>
        <c:dLbls>
          <c:showLegendKey val="0"/>
          <c:showVal val="0"/>
          <c:showCatName val="0"/>
          <c:showSerName val="0"/>
          <c:showPercent val="0"/>
          <c:showBubbleSize val="0"/>
        </c:dLbls>
        <c:gapWidth val="150"/>
        <c:overlap val="100"/>
        <c:axId val="-1107004368"/>
        <c:axId val="-1106901696"/>
      </c:barChart>
      <c:catAx>
        <c:axId val="-1107004368"/>
        <c:scaling>
          <c:orientation val="minMax"/>
        </c:scaling>
        <c:delete val="0"/>
        <c:axPos val="b"/>
        <c:title>
          <c:tx>
            <c:rich>
              <a:bodyPr/>
              <a:lstStyle/>
              <a:p>
                <a:pPr>
                  <a:defRPr/>
                </a:pPr>
                <a:r>
                  <a:rPr lang="en-US" sz="1400"/>
                  <a:t>Year ADT Earned</a:t>
                </a:r>
              </a:p>
            </c:rich>
          </c:tx>
          <c:layout/>
          <c:overlay val="0"/>
        </c:title>
        <c:numFmt formatCode="General" sourceLinked="1"/>
        <c:majorTickMark val="out"/>
        <c:minorTickMark val="none"/>
        <c:tickLblPos val="nextTo"/>
        <c:txPr>
          <a:bodyPr/>
          <a:lstStyle/>
          <a:p>
            <a:pPr>
              <a:defRPr sz="1400"/>
            </a:pPr>
            <a:endParaRPr lang="en-US"/>
          </a:p>
        </c:txPr>
        <c:crossAx val="-1106901696"/>
        <c:crosses val="autoZero"/>
        <c:auto val="1"/>
        <c:lblAlgn val="ctr"/>
        <c:lblOffset val="100"/>
        <c:noMultiLvlLbl val="0"/>
      </c:catAx>
      <c:valAx>
        <c:axId val="-1106901696"/>
        <c:scaling>
          <c:orientation val="minMax"/>
        </c:scaling>
        <c:delete val="0"/>
        <c:axPos val="l"/>
        <c:majorGridlines/>
        <c:numFmt formatCode="#,##0" sourceLinked="1"/>
        <c:majorTickMark val="out"/>
        <c:minorTickMark val="none"/>
        <c:tickLblPos val="nextTo"/>
        <c:txPr>
          <a:bodyPr/>
          <a:lstStyle/>
          <a:p>
            <a:pPr>
              <a:defRPr sz="1400"/>
            </a:pPr>
            <a:endParaRPr lang="en-US"/>
          </a:p>
        </c:txPr>
        <c:crossAx val="-1107004368"/>
        <c:crosses val="autoZero"/>
        <c:crossBetween val="between"/>
      </c:valAx>
    </c:plotArea>
    <c:legend>
      <c:legendPos val="r"/>
      <c:layout>
        <c:manualLayout>
          <c:xMode val="edge"/>
          <c:yMode val="edge"/>
          <c:x val="0.836239787533977"/>
          <c:y val="0.42834906686388"/>
          <c:w val="0.13640972919928"/>
          <c:h val="0.202737199286553"/>
        </c:manualLayout>
      </c:layout>
      <c:overlay val="0"/>
      <c:txPr>
        <a:bodyPr/>
        <a:lstStyle/>
        <a:p>
          <a:pPr>
            <a:defRPr sz="1400"/>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 of Students Transferred to CSU with ADT or AA/AS</a:t>
            </a:r>
          </a:p>
        </c:rich>
      </c:tx>
      <c:layout/>
      <c:overlay val="0"/>
    </c:title>
    <c:autoTitleDeleted val="0"/>
    <c:plotArea>
      <c:layout/>
      <c:barChart>
        <c:barDir val="col"/>
        <c:grouping val="percentStacked"/>
        <c:varyColors val="0"/>
        <c:ser>
          <c:idx val="0"/>
          <c:order val="0"/>
          <c:tx>
            <c:strRef>
              <c:f>'CSU xfers'!$L$59</c:f>
              <c:strCache>
                <c:ptCount val="1"/>
                <c:pt idx="0">
                  <c:v>Transfer w/just AA or AS</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'CSU xfers'!$K$60:$K$62</c:f>
              <c:strCache>
                <c:ptCount val="3"/>
                <c:pt idx="0">
                  <c:v>2012/13</c:v>
                </c:pt>
                <c:pt idx="1">
                  <c:v>2013/14</c:v>
                </c:pt>
                <c:pt idx="2">
                  <c:v>2014/15</c:v>
                </c:pt>
              </c:strCache>
            </c:strRef>
          </c:cat>
          <c:val>
            <c:numRef>
              <c:f>'CSU xfers'!$L$60:$L$62</c:f>
              <c:numCache>
                <c:formatCode>#,##0</c:formatCode>
                <c:ptCount val="3"/>
                <c:pt idx="0">
                  <c:v>19141.0</c:v>
                </c:pt>
                <c:pt idx="1">
                  <c:v>24510.0</c:v>
                </c:pt>
                <c:pt idx="2">
                  <c:v>22118.0</c:v>
                </c:pt>
              </c:numCache>
            </c:numRef>
          </c:val>
          <c:extLst xmlns:c16r2="http://schemas.microsoft.com/office/drawing/2015/06/chart">
            <c:ext xmlns:c16="http://schemas.microsoft.com/office/drawing/2014/chart" uri="{C3380CC4-5D6E-409C-BE32-E72D297353CC}">
              <c16:uniqueId val="{00000000-0186-4569-86A1-93181DB954B8}"/>
            </c:ext>
          </c:extLst>
        </c:ser>
        <c:ser>
          <c:idx val="1"/>
          <c:order val="1"/>
          <c:tx>
            <c:strRef>
              <c:f>'CSU xfers'!$M$59</c:f>
              <c:strCache>
                <c:ptCount val="1"/>
                <c:pt idx="0">
                  <c:v>Transfer w/ADT</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'CSU xfers'!$K$60:$K$62</c:f>
              <c:strCache>
                <c:ptCount val="3"/>
                <c:pt idx="0">
                  <c:v>2012/13</c:v>
                </c:pt>
                <c:pt idx="1">
                  <c:v>2013/14</c:v>
                </c:pt>
                <c:pt idx="2">
                  <c:v>2014/15</c:v>
                </c:pt>
              </c:strCache>
            </c:strRef>
          </c:cat>
          <c:val>
            <c:numRef>
              <c:f>'CSU xfers'!$M$60:$M$62</c:f>
              <c:numCache>
                <c:formatCode>#,##0</c:formatCode>
                <c:ptCount val="3"/>
                <c:pt idx="0">
                  <c:v>824.0</c:v>
                </c:pt>
                <c:pt idx="1">
                  <c:v>3912.0</c:v>
                </c:pt>
                <c:pt idx="2">
                  <c:v>8314.0</c:v>
                </c:pt>
              </c:numCache>
            </c:numRef>
          </c:val>
          <c:extLst xmlns:c16r2="http://schemas.microsoft.com/office/drawing/2015/06/chart">
            <c:ext xmlns:c16="http://schemas.microsoft.com/office/drawing/2014/chart" uri="{C3380CC4-5D6E-409C-BE32-E72D297353CC}">
              <c16:uniqueId val="{00000001-0186-4569-86A1-93181DB954B8}"/>
            </c:ext>
          </c:extLst>
        </c:ser>
        <c:ser>
          <c:idx val="2"/>
          <c:order val="2"/>
          <c:tx>
            <c:strRef>
              <c:f>'CSU xfers'!$N$59</c:f>
              <c:strCache>
                <c:ptCount val="1"/>
                <c:pt idx="0">
                  <c:v>Transfer w/no degree</c:v>
                </c:pt>
              </c:strCache>
            </c:strRef>
          </c:tx>
          <c:invertIfNegative val="0"/>
          <c:dLbls>
            <c:spPr>
              <a:noFill/>
              <a:ln>
                <a:noFill/>
              </a:ln>
              <a:effectLst/>
            </c:spPr>
            <c:txPr>
              <a:bodyPr/>
              <a:lstStyle/>
              <a:p>
                <a:pPr>
                  <a:defRPr sz="1400"/>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'CSU xfers'!$K$60:$K$62</c:f>
              <c:strCache>
                <c:ptCount val="3"/>
                <c:pt idx="0">
                  <c:v>2012/13</c:v>
                </c:pt>
                <c:pt idx="1">
                  <c:v>2013/14</c:v>
                </c:pt>
                <c:pt idx="2">
                  <c:v>2014/15</c:v>
                </c:pt>
              </c:strCache>
            </c:strRef>
          </c:cat>
          <c:val>
            <c:numRef>
              <c:f>'CSU xfers'!$N$60:$N$62</c:f>
              <c:numCache>
                <c:formatCode>#,##0</c:formatCode>
                <c:ptCount val="3"/>
                <c:pt idx="0">
                  <c:v>22420.0</c:v>
                </c:pt>
                <c:pt idx="1">
                  <c:v>25635.0</c:v>
                </c:pt>
                <c:pt idx="2">
                  <c:v>22979.0</c:v>
                </c:pt>
              </c:numCache>
            </c:numRef>
          </c:val>
          <c:extLst xmlns:c16r2="http://schemas.microsoft.com/office/drawing/2015/06/chart">
            <c:ext xmlns:c16="http://schemas.microsoft.com/office/drawing/2014/chart" uri="{C3380CC4-5D6E-409C-BE32-E72D297353CC}">
              <c16:uniqueId val="{00000002-0186-4569-86A1-93181DB954B8}"/>
            </c:ext>
          </c:extLst>
        </c:ser>
        <c:dLbls>
          <c:showLegendKey val="0"/>
          <c:showVal val="0"/>
          <c:showCatName val="0"/>
          <c:showSerName val="0"/>
          <c:showPercent val="0"/>
          <c:showBubbleSize val="0"/>
        </c:dLbls>
        <c:gapWidth val="150"/>
        <c:overlap val="100"/>
        <c:axId val="-1104483696"/>
        <c:axId val="-1104481216"/>
      </c:barChart>
      <c:catAx>
        <c:axId val="-1104483696"/>
        <c:scaling>
          <c:orientation val="minMax"/>
        </c:scaling>
        <c:delete val="0"/>
        <c:axPos val="b"/>
        <c:numFmt formatCode="General" sourceLinked="1"/>
        <c:majorTickMark val="out"/>
        <c:minorTickMark val="none"/>
        <c:tickLblPos val="nextTo"/>
        <c:txPr>
          <a:bodyPr/>
          <a:lstStyle/>
          <a:p>
            <a:pPr>
              <a:defRPr sz="1400"/>
            </a:pPr>
            <a:endParaRPr lang="en-US"/>
          </a:p>
        </c:txPr>
        <c:crossAx val="-1104481216"/>
        <c:crosses val="autoZero"/>
        <c:auto val="1"/>
        <c:lblAlgn val="ctr"/>
        <c:lblOffset val="100"/>
        <c:noMultiLvlLbl val="0"/>
      </c:catAx>
      <c:valAx>
        <c:axId val="-1104481216"/>
        <c:scaling>
          <c:orientation val="minMax"/>
        </c:scaling>
        <c:delete val="0"/>
        <c:axPos val="l"/>
        <c:majorGridlines/>
        <c:numFmt formatCode="0%" sourceLinked="1"/>
        <c:majorTickMark val="out"/>
        <c:minorTickMark val="none"/>
        <c:tickLblPos val="nextTo"/>
        <c:txPr>
          <a:bodyPr/>
          <a:lstStyle/>
          <a:p>
            <a:pPr>
              <a:defRPr sz="1400"/>
            </a:pPr>
            <a:endParaRPr lang="en-US"/>
          </a:p>
        </c:txPr>
        <c:crossAx val="-1104483696"/>
        <c:crosses val="autoZero"/>
        <c:crossBetween val="between"/>
      </c:valAx>
    </c:plotArea>
    <c:legend>
      <c:legendPos val="r"/>
      <c:layout/>
      <c:overlay val="0"/>
      <c:txPr>
        <a:bodyPr/>
        <a:lstStyle/>
        <a:p>
          <a:pPr>
            <a:defRPr sz="1400"/>
          </a:pPr>
          <a:endParaRPr lang="en-US"/>
        </a:p>
      </c:txPr>
    </c:legend>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0.42051</cdr:x>
      <cdr:y>0.71471</cdr:y>
    </cdr:from>
    <cdr:to>
      <cdr:x>0.58462</cdr:x>
      <cdr:y>1</cdr:y>
    </cdr:to>
    <cdr:sp macro="" textlink="">
      <cdr:nvSpPr>
        <cdr:cNvPr id="2" name="TextBox 1"/>
        <cdr:cNvSpPr txBox="1"/>
      </cdr:nvSpPr>
      <cdr:spPr>
        <a:xfrm xmlns:a="http://schemas.openxmlformats.org/drawingml/2006/main">
          <a:off x="2343150" y="31432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SB 440 mandated 4 areas of emphasis</a:t>
            </a:r>
          </a:p>
          <a:p>
            <a:pPr marL="171450" indent="-171450">
              <a:buFont typeface="Arial" panose="020B0604020202020204" pitchFamily="34" charset="0"/>
              <a:buChar char="•"/>
            </a:pPr>
            <a:r>
              <a:rPr lang="en-US" baseline="0" dirty="0" smtClean="0"/>
              <a:t>Broader</a:t>
            </a:r>
          </a:p>
          <a:p>
            <a:pPr marL="171450" indent="-171450">
              <a:buFont typeface="Arial" panose="020B0604020202020204" pitchFamily="34" charset="0"/>
              <a:buChar char="•"/>
            </a:pPr>
            <a:r>
              <a:rPr lang="en-US" dirty="0" smtClean="0"/>
              <a:t>College can choose to do them</a:t>
            </a:r>
            <a:r>
              <a:rPr lang="en-US" baseline="0" dirty="0" smtClean="0"/>
              <a:t> </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AF6D4-F87D-4CF9-87BF-8DCF3D8C1C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2404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Challenges not to exceed the 60 unit requirement</a:t>
            </a:r>
          </a:p>
          <a:p>
            <a:pPr marL="171450" indent="-171450">
              <a:buFont typeface="Arial" panose="020B0604020202020204" pitchFamily="34" charset="0"/>
              <a:buChar char="•"/>
            </a:pPr>
            <a:r>
              <a:rPr lang="en-US" dirty="0" smtClean="0"/>
              <a:t>Survey colleges to</a:t>
            </a:r>
          </a:p>
          <a:p>
            <a:pPr marL="628650" lvl="1" indent="-171450">
              <a:buFont typeface="Arial" panose="020B0604020202020204" pitchFamily="34" charset="0"/>
              <a:buChar char="•"/>
            </a:pPr>
            <a:r>
              <a:rPr lang="en-US" dirty="0" smtClean="0"/>
              <a:t>Determine barriers?</a:t>
            </a:r>
          </a:p>
          <a:p>
            <a:pPr marL="628650" lvl="1" indent="-171450">
              <a:buFont typeface="Arial" panose="020B0604020202020204" pitchFamily="34" charset="0"/>
              <a:buChar char="•"/>
            </a:pPr>
            <a:r>
              <a:rPr lang="en-US" dirty="0" smtClean="0"/>
              <a:t>How did colleges meet the 60 units?</a:t>
            </a:r>
          </a:p>
          <a:p>
            <a:pPr marL="628650" lvl="1" indent="-171450">
              <a:buFont typeface="Arial" panose="020B0604020202020204" pitchFamily="34" charset="0"/>
              <a:buChar char="•"/>
            </a:pPr>
            <a:r>
              <a:rPr lang="en-US" dirty="0" smtClean="0"/>
              <a:t>Does decreasing math or science units to not exceed 60 units impact the students?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AF6D4-F87D-4CF9-87BF-8DCF3D8C1C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33264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Challenges not to exceed the 60 unit requirement</a:t>
            </a:r>
          </a:p>
          <a:p>
            <a:pPr marL="171450" indent="-171450">
              <a:buFont typeface="Arial" panose="020B0604020202020204" pitchFamily="34" charset="0"/>
              <a:buChar char="•"/>
            </a:pPr>
            <a:r>
              <a:rPr lang="en-US" dirty="0" smtClean="0"/>
              <a:t>Survey colleges to</a:t>
            </a:r>
          </a:p>
          <a:p>
            <a:pPr marL="628650" lvl="1" indent="-171450">
              <a:buFont typeface="Arial" panose="020B0604020202020204" pitchFamily="34" charset="0"/>
              <a:buChar char="•"/>
            </a:pPr>
            <a:r>
              <a:rPr lang="en-US" dirty="0" smtClean="0"/>
              <a:t>Determine barriers?</a:t>
            </a:r>
          </a:p>
          <a:p>
            <a:pPr marL="628650" lvl="1" indent="-171450">
              <a:buFont typeface="Arial" panose="020B0604020202020204" pitchFamily="34" charset="0"/>
              <a:buChar char="•"/>
            </a:pPr>
            <a:r>
              <a:rPr lang="en-US" dirty="0" smtClean="0"/>
              <a:t>How did colleges meet the 60 units?</a:t>
            </a:r>
          </a:p>
          <a:p>
            <a:pPr marL="628650" lvl="1" indent="-171450">
              <a:buFont typeface="Arial" panose="020B0604020202020204" pitchFamily="34" charset="0"/>
              <a:buChar char="•"/>
            </a:pPr>
            <a:r>
              <a:rPr lang="en-US" dirty="0" smtClean="0"/>
              <a:t>Does decreasing math or science units to not exceed 60 units impact the students?</a:t>
            </a:r>
            <a:endParaRPr lang="en-US" dirty="0"/>
          </a:p>
        </p:txBody>
      </p:sp>
      <p:sp>
        <p:nvSpPr>
          <p:cNvPr id="4" name="Slide Number Placeholder 3"/>
          <p:cNvSpPr>
            <a:spLocks noGrp="1"/>
          </p:cNvSpPr>
          <p:nvPr>
            <p:ph type="sldNum" sz="quarter" idx="10"/>
          </p:nvPr>
        </p:nvSpPr>
        <p:spPr>
          <a:xfrm>
            <a:off x="3884613" y="8685213"/>
            <a:ext cx="2971800" cy="458787"/>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FAF6D4-F87D-4CF9-87BF-8DCF3D8C1C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369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Saturday, November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B820B-186E-2947-BB12-3EC4A5DE4DE0}" type="datetime2">
              <a:rPr lang="en-US" smtClean="0"/>
              <a:t>Saturday, November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Saturday, November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23EB8-BA5D-8242-B3E4-7D5DE5AEAA1A}" type="datetime2">
              <a:rPr lang="en-US" smtClean="0"/>
              <a:t>Saturday, November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Saturday, November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Saturday, November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Saturday, November 18,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18B85-11A9-BA4A-8FCB-2174F8DE5769}" type="datetime2">
              <a:rPr lang="en-US" smtClean="0"/>
              <a:t>Saturday, November 18,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Saturday, November 18,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Saturday, November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Saturday, November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t>Saturday, November 18,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dmission.universityofcalifornia.edu/transfer/preparation-paths/chemistry-majors/index.html" TargetMode="External"/><Relationship Id="rId3" Type="http://schemas.openxmlformats.org/officeDocument/2006/relationships/hyperlink" Target="http://admission.universityofcalifornia.edu/transfer/preparation-paths/physics-majors/index.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alstate.edu/eo/EO-1100-rev-8-23-17.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alstate.edu/eo/EO-1110.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xfrm>
            <a:off x="816429" y="1415144"/>
            <a:ext cx="7848600" cy="1894114"/>
          </a:xfrm>
          <a:prstGeom prst="rect">
            <a:avLst/>
          </a:prstGeom>
        </p:spPr>
        <p:txBody>
          <a:bodyPr/>
          <a:lstStyle/>
          <a:p>
            <a:r>
              <a:rPr lang="en-US" dirty="0" smtClean="0"/>
              <a:t>There and back again: A curriculum Journey</a:t>
            </a:r>
            <a:endParaRPr dirty="0"/>
          </a:p>
        </p:txBody>
      </p:sp>
      <p:sp>
        <p:nvSpPr>
          <p:cNvPr id="171" name="Subtitle 2"/>
          <p:cNvSpPr txBox="1">
            <a:spLocks noGrp="1"/>
          </p:cNvSpPr>
          <p:nvPr>
            <p:ph type="subTitle" idx="1"/>
          </p:nvPr>
        </p:nvSpPr>
        <p:spPr>
          <a:xfrm>
            <a:off x="816429" y="3648752"/>
            <a:ext cx="6400800" cy="531362"/>
          </a:xfrm>
          <a:prstGeom prst="rect">
            <a:avLst/>
          </a:prstGeom>
        </p:spPr>
        <p:txBody>
          <a:bodyPr/>
          <a:lstStyle/>
          <a:p>
            <a:r>
              <a:rPr lang="en-US" dirty="0" smtClean="0"/>
              <a:t>2017 ASCCC Curriculum Regional Meetings</a:t>
            </a:r>
            <a:endParaRPr dirty="0"/>
          </a:p>
        </p:txBody>
      </p:sp>
      <p:pic>
        <p:nvPicPr>
          <p:cNvPr id="4" name="Picture 3" descr="ASCCC_Logo"/>
          <p:cNvPicPr/>
          <p:nvPr/>
        </p:nvPicPr>
        <p:blipFill>
          <a:blip r:embed="rId2"/>
          <a:srcRect/>
          <a:stretch>
            <a:fillRect/>
          </a:stretch>
        </p:blipFill>
        <p:spPr bwMode="auto">
          <a:xfrm>
            <a:off x="1862362" y="4519608"/>
            <a:ext cx="4308934" cy="92713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r>
              <a:t>Things to Keep in Mind</a:t>
            </a:r>
          </a:p>
        </p:txBody>
      </p:sp>
      <p:sp>
        <p:nvSpPr>
          <p:cNvPr id="186" name="Content Placeholder 2"/>
          <p:cNvSpPr txBox="1">
            <a:spLocks noGrp="1"/>
          </p:cNvSpPr>
          <p:nvPr>
            <p:ph idx="1"/>
          </p:nvPr>
        </p:nvSpPr>
        <p:spPr>
          <a:prstGeom prst="rect">
            <a:avLst/>
          </a:prstGeom>
        </p:spPr>
        <p:txBody>
          <a:bodyPr/>
          <a:lstStyle/>
          <a:p>
            <a:r>
              <a:rPr dirty="0"/>
              <a:t>Colleges must submit all courses to the Chancellor’s Office using the Chancellor’s Office Curriculum Inventory (COCI)</a:t>
            </a:r>
          </a:p>
          <a:p>
            <a:r>
              <a:rPr dirty="0"/>
              <a:t>Colleges are still required to have a course control number before they can offer a course.</a:t>
            </a:r>
          </a:p>
          <a:p>
            <a:r>
              <a:rPr dirty="0"/>
              <a:t>The Chancellor’s Office is still reviewing and approving cooperative work experience, all noncredit, and all program submissions</a:t>
            </a:r>
            <a:r>
              <a:rPr dirty="0" smtClean="0"/>
              <a:t>.</a:t>
            </a:r>
            <a:endParaRPr lang="en-US" dirty="0" smtClean="0"/>
          </a:p>
          <a:p>
            <a:r>
              <a:rPr lang="en-US" dirty="0" smtClean="0"/>
              <a:t>The Chancellor's Office will conduct periodic reviews on all the courses that are receiving </a:t>
            </a:r>
            <a:r>
              <a:rPr lang="en-US" smtClean="0"/>
              <a:t>automated approvals.</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le 1"/>
          <p:cNvSpPr txBox="1">
            <a:spLocks noGrp="1"/>
          </p:cNvSpPr>
          <p:nvPr>
            <p:ph type="title"/>
          </p:nvPr>
        </p:nvSpPr>
        <p:spPr>
          <a:prstGeom prst="rect">
            <a:avLst/>
          </a:prstGeom>
        </p:spPr>
        <p:txBody>
          <a:bodyPr/>
          <a:lstStyle/>
          <a:p>
            <a:r>
              <a:t>What is on the Horizon?</a:t>
            </a:r>
          </a:p>
        </p:txBody>
      </p:sp>
      <p:sp>
        <p:nvSpPr>
          <p:cNvPr id="189" name="Content Placeholder 2"/>
          <p:cNvSpPr txBox="1">
            <a:spLocks noGrp="1"/>
          </p:cNvSpPr>
          <p:nvPr>
            <p:ph idx="1"/>
          </p:nvPr>
        </p:nvSpPr>
        <p:spPr>
          <a:prstGeom prst="rect">
            <a:avLst/>
          </a:prstGeom>
        </p:spPr>
        <p:txBody>
          <a:bodyPr/>
          <a:lstStyle/>
          <a:p>
            <a:r>
              <a:t>While having automated approval of nearly all credit courses is wonderful, it does not cover all of the types of curriculum that are included in a college catalog.</a:t>
            </a:r>
          </a:p>
          <a:p>
            <a:r>
              <a:t>Work on expanding streamlining is already underway at 5C. The next additions that colleges can expect are:</a:t>
            </a:r>
          </a:p>
          <a:p>
            <a:pPr marL="685800" lvl="1" indent="-342900">
              <a:spcBef>
                <a:spcPts val="400"/>
              </a:spcBef>
              <a:buFontTx/>
              <a:buAutoNum type="arabicPeriod"/>
              <a:defRPr sz="2000"/>
            </a:pPr>
            <a:r>
              <a:t>Automated approval of cooperative work experience courses</a:t>
            </a:r>
          </a:p>
          <a:p>
            <a:pPr marL="685800" lvl="1" indent="-342900">
              <a:spcBef>
                <a:spcPts val="400"/>
              </a:spcBef>
              <a:buFontTx/>
              <a:buAutoNum type="arabicPeriod"/>
              <a:defRPr sz="2000"/>
            </a:pPr>
            <a:r>
              <a:t>Automated approval of nonsubstantial changes to existing credit (non-ADT) programs</a:t>
            </a:r>
          </a:p>
          <a:p>
            <a:pPr marL="685800" lvl="1" indent="-342900">
              <a:spcBef>
                <a:spcPts val="400"/>
              </a:spcBef>
              <a:buFontTx/>
              <a:buAutoNum type="arabicPeriod"/>
              <a:defRPr sz="2000"/>
            </a:pPr>
            <a:r>
              <a:t>Automated approval of noncredit courses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t>Challenges Facing Streamlining</a:t>
            </a:r>
          </a:p>
        </p:txBody>
      </p:sp>
      <p:sp>
        <p:nvSpPr>
          <p:cNvPr id="192" name="Content Placeholder 2"/>
          <p:cNvSpPr txBox="1">
            <a:spLocks noGrp="1"/>
          </p:cNvSpPr>
          <p:nvPr>
            <p:ph idx="1"/>
          </p:nvPr>
        </p:nvSpPr>
        <p:spPr>
          <a:prstGeom prst="rect">
            <a:avLst/>
          </a:prstGeom>
        </p:spPr>
        <p:txBody>
          <a:bodyPr/>
          <a:lstStyle/>
          <a:p>
            <a:r>
              <a:t>Curriculum streamlining isn’t possible without some of the new functionality that was built into COCI</a:t>
            </a:r>
          </a:p>
          <a:p>
            <a:r>
              <a:t>The idea of streamlining wasn’t finalized until more than half way through the development cycle for the new inventory.</a:t>
            </a:r>
          </a:p>
          <a:p>
            <a:r>
              <a:t>Since the new inventory was deployed in July of 2017, there are have been many challenges that have impacted the ability of colleges to submit curricular changes to the Chancellor’s Office and for the Chancellor’s Office to approve those changes.</a:t>
            </a:r>
          </a:p>
          <a:p>
            <a:r>
              <a:t>A fully functioning COCI will be the backbone of streamlining going forward.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prstGeom prst="rect">
            <a:avLst/>
          </a:prstGeom>
        </p:spPr>
        <p:txBody>
          <a:bodyPr/>
          <a:lstStyle>
            <a:lvl1pPr>
              <a:defRPr sz="4300"/>
            </a:lvl1pPr>
          </a:lstStyle>
          <a:p>
            <a:r>
              <a:rPr lang="en-US" dirty="0" smtClean="0"/>
              <a:t>All about degrees</a:t>
            </a:r>
            <a:endParaRPr dirty="0"/>
          </a:p>
        </p:txBody>
      </p:sp>
      <p:sp>
        <p:nvSpPr>
          <p:cNvPr id="195" name="Text Placeholder 2"/>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rPr lang="en-US" dirty="0" smtClean="0"/>
              <a:t>Baccalaureate Degrees</a:t>
            </a:r>
            <a:endParaRPr dirty="0"/>
          </a:p>
        </p:txBody>
      </p:sp>
      <p:sp>
        <p:nvSpPr>
          <p:cNvPr id="192" name="Content Placeholder 2"/>
          <p:cNvSpPr txBox="1">
            <a:spLocks noGrp="1"/>
          </p:cNvSpPr>
          <p:nvPr>
            <p:ph idx="1"/>
          </p:nvPr>
        </p:nvSpPr>
        <p:spPr>
          <a:prstGeom prst="rect">
            <a:avLst/>
          </a:prstGeom>
        </p:spPr>
        <p:txBody>
          <a:bodyPr/>
          <a:lstStyle/>
          <a:p>
            <a:r>
              <a:rPr lang="en-US" dirty="0"/>
              <a:t>10 colleges – 2nd year</a:t>
            </a:r>
          </a:p>
          <a:p>
            <a:r>
              <a:rPr lang="en-US" dirty="0"/>
              <a:t>Antelope Valley, Bakersfield, Feather River, Foothill, Rio Hondo, Santa Monica, Shasta, Skyline, San Diego Mesa, &amp; West Los Angeles</a:t>
            </a:r>
          </a:p>
          <a:p>
            <a:r>
              <a:rPr lang="en-US" dirty="0"/>
              <a:t>5 colleges – Fall 2017 start</a:t>
            </a:r>
          </a:p>
          <a:p>
            <a:r>
              <a:rPr lang="en-US" dirty="0"/>
              <a:t>Cypress, Modesto, Mira Costa, Santa Ana, &amp; Solano</a:t>
            </a:r>
          </a:p>
          <a:p>
            <a:r>
              <a:rPr lang="en-US" dirty="0"/>
              <a:t>LAO Report</a:t>
            </a:r>
          </a:p>
          <a:p>
            <a:r>
              <a:rPr lang="en-US" dirty="0"/>
              <a:t>Spring 2018 Graduations</a:t>
            </a:r>
          </a:p>
          <a:p>
            <a:pPr lvl="1"/>
            <a:endParaRPr dirty="0"/>
          </a:p>
        </p:txBody>
      </p:sp>
      <p:pic>
        <p:nvPicPr>
          <p:cNvPr id="4" name="Picture 3"/>
          <p:cNvPicPr>
            <a:picLocks noChangeAspect="1"/>
          </p:cNvPicPr>
          <p:nvPr/>
        </p:nvPicPr>
        <p:blipFill>
          <a:blip r:embed="rId2"/>
          <a:stretch>
            <a:fillRect/>
          </a:stretch>
        </p:blipFill>
        <p:spPr>
          <a:xfrm>
            <a:off x="6096260" y="4725700"/>
            <a:ext cx="2590540" cy="1751300"/>
          </a:xfrm>
          <a:prstGeom prst="rect">
            <a:avLst/>
          </a:prstGeom>
        </p:spPr>
      </p:pic>
    </p:spTree>
    <p:extLst>
      <p:ext uri="{BB962C8B-B14F-4D97-AF65-F5344CB8AC3E}">
        <p14:creationId xmlns:p14="http://schemas.microsoft.com/office/powerpoint/2010/main" val="594498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UCTP Pilot Program</a:t>
            </a:r>
            <a:endParaRPr lang="en-US" dirty="0"/>
          </a:p>
        </p:txBody>
      </p:sp>
      <p:sp>
        <p:nvSpPr>
          <p:cNvPr id="3" name="Content Placeholder 2"/>
          <p:cNvSpPr>
            <a:spLocks noGrp="1"/>
          </p:cNvSpPr>
          <p:nvPr>
            <p:ph idx="1"/>
          </p:nvPr>
        </p:nvSpPr>
        <p:spPr/>
        <p:txBody>
          <a:bodyPr/>
          <a:lstStyle/>
          <a:p>
            <a:r>
              <a:rPr lang="en-US" dirty="0" smtClean="0"/>
              <a:t>Representatives from the Academic Senate’s of the UC and the CCC have worked together to explore degrees that would guarantee admission to the UC system</a:t>
            </a:r>
          </a:p>
          <a:p>
            <a:r>
              <a:rPr lang="en-US" dirty="0" smtClean="0"/>
              <a:t>The pilot program would be in </a:t>
            </a:r>
            <a:r>
              <a:rPr lang="en-US" dirty="0" smtClean="0">
                <a:hlinkClick r:id="rId2"/>
              </a:rPr>
              <a:t>Chemistry</a:t>
            </a:r>
            <a:r>
              <a:rPr lang="en-US" dirty="0" smtClean="0"/>
              <a:t> and </a:t>
            </a:r>
            <a:r>
              <a:rPr lang="en-US" dirty="0" smtClean="0">
                <a:hlinkClick r:id="rId3"/>
              </a:rPr>
              <a:t>Physics</a:t>
            </a:r>
            <a:r>
              <a:rPr lang="en-US" dirty="0" smtClean="0"/>
              <a:t> and would require students to complete</a:t>
            </a:r>
          </a:p>
          <a:p>
            <a:pPr lvl="1"/>
            <a:r>
              <a:rPr lang="en-US" dirty="0" smtClean="0"/>
              <a:t>An associates degree aligned with the UC Transfer Pathway</a:t>
            </a:r>
          </a:p>
          <a:p>
            <a:pPr lvl="1"/>
            <a:r>
              <a:rPr lang="en-US" dirty="0" smtClean="0"/>
              <a:t>Complete a modified IGETC pattern (IGETC for STEM with two additional courses removed)</a:t>
            </a:r>
          </a:p>
          <a:p>
            <a:pPr lvl="1"/>
            <a:r>
              <a:rPr lang="en-US" dirty="0" smtClean="0"/>
              <a:t>Specific GPA Requirements</a:t>
            </a:r>
          </a:p>
          <a:p>
            <a:pPr lvl="2"/>
            <a:r>
              <a:rPr lang="en-US" dirty="0" smtClean="0"/>
              <a:t>Chemistry </a:t>
            </a:r>
            <a:r>
              <a:rPr lang="mr-IN" dirty="0" smtClean="0"/>
              <a:t>–</a:t>
            </a:r>
            <a:r>
              <a:rPr lang="en-US" dirty="0" smtClean="0"/>
              <a:t> 3.0 overall, 3.4 major</a:t>
            </a:r>
          </a:p>
          <a:p>
            <a:pPr lvl="2"/>
            <a:r>
              <a:rPr lang="en-US" dirty="0" smtClean="0"/>
              <a:t>Physics </a:t>
            </a:r>
            <a:r>
              <a:rPr lang="mr-IN" dirty="0" smtClean="0"/>
              <a:t>–</a:t>
            </a:r>
            <a:r>
              <a:rPr lang="en-US" dirty="0" smtClean="0"/>
              <a:t> 3.0 overall and major </a:t>
            </a:r>
          </a:p>
          <a:p>
            <a:pPr lvl="1"/>
            <a:endParaRPr lang="en-US" dirty="0"/>
          </a:p>
        </p:txBody>
      </p:sp>
    </p:spTree>
    <p:extLst>
      <p:ext uri="{BB962C8B-B14F-4D97-AF65-F5344CB8AC3E}">
        <p14:creationId xmlns:p14="http://schemas.microsoft.com/office/powerpoint/2010/main" val="516192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UCTP (2)</a:t>
            </a:r>
            <a:endParaRPr lang="en-US" dirty="0"/>
          </a:p>
        </p:txBody>
      </p:sp>
      <p:sp>
        <p:nvSpPr>
          <p:cNvPr id="3" name="Content Placeholder 2"/>
          <p:cNvSpPr>
            <a:spLocks noGrp="1"/>
          </p:cNvSpPr>
          <p:nvPr>
            <p:ph idx="1"/>
          </p:nvPr>
        </p:nvSpPr>
        <p:spPr/>
        <p:txBody>
          <a:bodyPr/>
          <a:lstStyle/>
          <a:p>
            <a:r>
              <a:rPr lang="en-US" dirty="0" smtClean="0"/>
              <a:t>Chancellor’s Office has developed templates, similar to ADTs, for these degrees</a:t>
            </a:r>
          </a:p>
          <a:p>
            <a:r>
              <a:rPr lang="en-US" dirty="0" smtClean="0"/>
              <a:t>Templates have been reviewed and approved by 5C</a:t>
            </a:r>
          </a:p>
          <a:p>
            <a:r>
              <a:rPr lang="en-US" dirty="0" smtClean="0"/>
              <a:t>Waiting on completed MOU</a:t>
            </a:r>
          </a:p>
          <a:p>
            <a:r>
              <a:rPr lang="en-US" dirty="0" smtClean="0"/>
              <a:t>UC has created a transfer committee to look further at the issue.</a:t>
            </a:r>
            <a:endParaRPr lang="en-US" dirty="0"/>
          </a:p>
        </p:txBody>
      </p:sp>
    </p:spTree>
    <p:extLst>
      <p:ext uri="{BB962C8B-B14F-4D97-AF65-F5344CB8AC3E}">
        <p14:creationId xmlns:p14="http://schemas.microsoft.com/office/powerpoint/2010/main" val="798412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of Emphasis Degrees</a:t>
            </a:r>
            <a:endParaRPr lang="en-US" dirty="0"/>
          </a:p>
        </p:txBody>
      </p:sp>
      <p:sp>
        <p:nvSpPr>
          <p:cNvPr id="3" name="Content Placeholder 2"/>
          <p:cNvSpPr>
            <a:spLocks noGrp="1"/>
          </p:cNvSpPr>
          <p:nvPr>
            <p:ph idx="1"/>
          </p:nvPr>
        </p:nvSpPr>
        <p:spPr/>
        <p:txBody>
          <a:bodyPr/>
          <a:lstStyle/>
          <a:p>
            <a:r>
              <a:rPr lang="en-US" dirty="0" smtClean="0"/>
              <a:t>Nearly all colleges have associate degrees in an area of emphasis</a:t>
            </a:r>
          </a:p>
          <a:p>
            <a:r>
              <a:rPr lang="en-US" dirty="0" smtClean="0"/>
              <a:t>From Title 5 §55063 includes the following definition for an associate degree</a:t>
            </a:r>
          </a:p>
          <a:p>
            <a:pPr lvl="1"/>
            <a:r>
              <a:rPr lang="en-US" dirty="0"/>
              <a:t>(1) At least 18 semester or 27 quarter units of study must be taken in a single discipline or related disciplines, as listed in the community colleges “Taxonomy of Programs,” or in an area of emphasis involving lower division coursework which prepares students for a field of study or for a specific major at the University of California or the California State University</a:t>
            </a:r>
            <a:r>
              <a:rPr lang="en-US" dirty="0" smtClean="0"/>
              <a:t>.</a:t>
            </a:r>
          </a:p>
          <a:p>
            <a:r>
              <a:rPr lang="en-US" dirty="0" smtClean="0"/>
              <a:t>5C is currently examining these regulations to determine if changes are needed, particularly as colleges explore different options with guided pathways.</a:t>
            </a:r>
            <a:endParaRPr lang="en-US" dirty="0"/>
          </a:p>
        </p:txBody>
      </p:sp>
    </p:spTree>
    <p:extLst>
      <p:ext uri="{BB962C8B-B14F-4D97-AF65-F5344CB8AC3E}">
        <p14:creationId xmlns:p14="http://schemas.microsoft.com/office/powerpoint/2010/main" val="783629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Certificates</a:t>
            </a:r>
            <a:endParaRPr lang="en-US" dirty="0"/>
          </a:p>
        </p:txBody>
      </p:sp>
      <p:sp>
        <p:nvSpPr>
          <p:cNvPr id="3" name="Content Placeholder 2"/>
          <p:cNvSpPr>
            <a:spLocks noGrp="1"/>
          </p:cNvSpPr>
          <p:nvPr>
            <p:ph idx="1"/>
          </p:nvPr>
        </p:nvSpPr>
        <p:spPr/>
        <p:txBody>
          <a:bodyPr/>
          <a:lstStyle/>
          <a:p>
            <a:r>
              <a:rPr lang="en-US" dirty="0" smtClean="0"/>
              <a:t>5C has approved changes to Title 5 §55070 that were reviewed at Consultation Council on 11/16</a:t>
            </a:r>
          </a:p>
          <a:p>
            <a:r>
              <a:rPr lang="en-US" dirty="0" smtClean="0"/>
              <a:t>Changes are:</a:t>
            </a:r>
          </a:p>
          <a:p>
            <a:pPr lvl="1"/>
            <a:r>
              <a:rPr lang="en-US" dirty="0" smtClean="0"/>
              <a:t>Decrease the minimum possible units for a Certificate of Achievement from 12 to 8</a:t>
            </a:r>
          </a:p>
          <a:p>
            <a:pPr lvl="1"/>
            <a:r>
              <a:rPr lang="en-US" dirty="0" smtClean="0"/>
              <a:t>Decrease the unit threshold when colleges must submit a certificate for approval from 18 to 16 </a:t>
            </a:r>
          </a:p>
          <a:p>
            <a:r>
              <a:rPr lang="en-US" dirty="0" smtClean="0"/>
              <a:t>We have not determined when colleges will be required to have submitted their certificates that are 16 </a:t>
            </a:r>
            <a:r>
              <a:rPr lang="mr-IN" dirty="0" smtClean="0"/>
              <a:t>–</a:t>
            </a:r>
            <a:r>
              <a:rPr lang="en-US" dirty="0" smtClean="0"/>
              <a:t> 17.5 units or whether there will be a </a:t>
            </a:r>
            <a:r>
              <a:rPr lang="en-US" smtClean="0"/>
              <a:t>special approval process for those programs.</a:t>
            </a:r>
            <a:endParaRPr lang="en-US"/>
          </a:p>
        </p:txBody>
      </p:sp>
    </p:spTree>
    <p:extLst>
      <p:ext uri="{BB962C8B-B14F-4D97-AF65-F5344CB8AC3E}">
        <p14:creationId xmlns:p14="http://schemas.microsoft.com/office/powerpoint/2010/main" val="1512620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451" y="857250"/>
            <a:ext cx="7621438" cy="5143500"/>
          </a:xfrm>
          <a:prstGeom prst="rect">
            <a:avLst/>
          </a:prstGeom>
        </p:spPr>
      </p:pic>
      <p:graphicFrame>
        <p:nvGraphicFramePr>
          <p:cNvPr id="4" name="Content Placeholder 3"/>
          <p:cNvGraphicFramePr>
            <a:graphicFrameLocks/>
          </p:cNvGraphicFramePr>
          <p:nvPr>
            <p:extLst/>
          </p:nvPr>
        </p:nvGraphicFramePr>
        <p:xfrm>
          <a:off x="972824" y="1923357"/>
          <a:ext cx="6982692" cy="3574428"/>
        </p:xfrm>
        <a:graphic>
          <a:graphicData uri="http://schemas.openxmlformats.org/drawingml/2006/table">
            <a:tbl>
              <a:tblPr bandRow="1">
                <a:tableStyleId>{5C22544A-7EE6-4342-B048-85BDC9FD1C3A}</a:tableStyleId>
              </a:tblPr>
              <a:tblGrid>
                <a:gridCol w="2327564">
                  <a:extLst>
                    <a:ext uri="{9D8B030D-6E8A-4147-A177-3AD203B41FA5}">
                      <a16:colId xmlns:a16="http://schemas.microsoft.com/office/drawing/2014/main" xmlns="" val="20000"/>
                    </a:ext>
                  </a:extLst>
                </a:gridCol>
                <a:gridCol w="2630010">
                  <a:extLst>
                    <a:ext uri="{9D8B030D-6E8A-4147-A177-3AD203B41FA5}">
                      <a16:colId xmlns:a16="http://schemas.microsoft.com/office/drawing/2014/main" xmlns="" val="20001"/>
                    </a:ext>
                  </a:extLst>
                </a:gridCol>
                <a:gridCol w="2025118">
                  <a:extLst>
                    <a:ext uri="{9D8B030D-6E8A-4147-A177-3AD203B41FA5}">
                      <a16:colId xmlns:a16="http://schemas.microsoft.com/office/drawing/2014/main" xmlns="" val="20002"/>
                    </a:ext>
                  </a:extLst>
                </a:gridCol>
              </a:tblGrid>
              <a:tr h="252124">
                <a:tc>
                  <a:txBody>
                    <a:bodyPr/>
                    <a:lstStyle/>
                    <a:p>
                      <a:r>
                        <a:rPr lang="en-US" sz="1200" dirty="0" smtClean="0"/>
                        <a:t>Administration of Justice</a:t>
                      </a:r>
                      <a:endParaRPr lang="en-US" sz="1200" dirty="0"/>
                    </a:p>
                  </a:txBody>
                  <a:tcPr marL="51435" marR="51435" marT="34290" marB="34290"/>
                </a:tc>
                <a:tc>
                  <a:txBody>
                    <a:bodyPr/>
                    <a:lstStyle/>
                    <a:p>
                      <a:r>
                        <a:rPr lang="en-US" sz="1200" dirty="0" smtClean="0"/>
                        <a:t>Agriculture Animal Sciences</a:t>
                      </a:r>
                      <a:endParaRPr lang="en-US" sz="1200" dirty="0"/>
                    </a:p>
                  </a:txBody>
                  <a:tcPr marL="51435" marR="51435" marT="34290" marB="34290"/>
                </a:tc>
                <a:tc>
                  <a:txBody>
                    <a:bodyPr/>
                    <a:lstStyle/>
                    <a:p>
                      <a:r>
                        <a:rPr lang="en-US" sz="1200" dirty="0" smtClean="0"/>
                        <a:t>Agriculture Business</a:t>
                      </a:r>
                      <a:endParaRPr lang="en-US" sz="1200" dirty="0"/>
                    </a:p>
                  </a:txBody>
                  <a:tcPr marL="51435" marR="51435" marT="34290" marB="34290"/>
                </a:tc>
                <a:extLst>
                  <a:ext uri="{0D108BD9-81ED-4DB2-BD59-A6C34878D82A}">
                    <a16:rowId xmlns:a16="http://schemas.microsoft.com/office/drawing/2014/main" xmlns="" val="10000"/>
                  </a:ext>
                </a:extLst>
              </a:tr>
              <a:tr h="252124">
                <a:tc>
                  <a:txBody>
                    <a:bodyPr/>
                    <a:lstStyle/>
                    <a:p>
                      <a:r>
                        <a:rPr lang="en-US" sz="1200" dirty="0" smtClean="0"/>
                        <a:t>Agriculture Plant Science</a:t>
                      </a:r>
                      <a:endParaRPr lang="en-US" sz="1200" dirty="0"/>
                    </a:p>
                  </a:txBody>
                  <a:tcPr marL="51435" marR="51435" marT="34290" marB="34290"/>
                </a:tc>
                <a:tc>
                  <a:txBody>
                    <a:bodyPr/>
                    <a:lstStyle/>
                    <a:p>
                      <a:r>
                        <a:rPr lang="en-US" sz="1200" dirty="0" smtClean="0"/>
                        <a:t>Anthropology</a:t>
                      </a:r>
                      <a:endParaRPr lang="en-US" sz="1200" dirty="0"/>
                    </a:p>
                  </a:txBody>
                  <a:tcPr marL="51435" marR="51435" marT="34290" marB="34290"/>
                </a:tc>
                <a:tc>
                  <a:txBody>
                    <a:bodyPr/>
                    <a:lstStyle/>
                    <a:p>
                      <a:r>
                        <a:rPr lang="en-US" sz="1200" dirty="0" smtClean="0"/>
                        <a:t>Art History</a:t>
                      </a:r>
                      <a:endParaRPr lang="en-US" sz="1200" dirty="0"/>
                    </a:p>
                  </a:txBody>
                  <a:tcPr marL="51435" marR="51435" marT="34290" marB="34290"/>
                </a:tc>
                <a:extLst>
                  <a:ext uri="{0D108BD9-81ED-4DB2-BD59-A6C34878D82A}">
                    <a16:rowId xmlns:a16="http://schemas.microsoft.com/office/drawing/2014/main" xmlns="" val="10001"/>
                  </a:ext>
                </a:extLst>
              </a:tr>
              <a:tr h="252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Biology</a:t>
                      </a:r>
                    </a:p>
                  </a:txBody>
                  <a:tcPr marL="51435" marR="51435" marT="34290" marB="34290"/>
                </a:tc>
                <a:tc>
                  <a:txBody>
                    <a:bodyPr/>
                    <a:lstStyle/>
                    <a:p>
                      <a:r>
                        <a:rPr lang="en-US" sz="1200" dirty="0" smtClean="0"/>
                        <a:t>Business Administration</a:t>
                      </a:r>
                      <a:endParaRPr lang="en-US" sz="1200" dirty="0"/>
                    </a:p>
                  </a:txBody>
                  <a:tcPr marL="51435" marR="51435" marT="34290" marB="34290"/>
                </a:tc>
                <a:tc>
                  <a:txBody>
                    <a:bodyPr/>
                    <a:lstStyle/>
                    <a:p>
                      <a:r>
                        <a:rPr lang="en-US" sz="1200" dirty="0" smtClean="0"/>
                        <a:t>Chemistry</a:t>
                      </a:r>
                      <a:endParaRPr lang="en-US" sz="1200" dirty="0"/>
                    </a:p>
                  </a:txBody>
                  <a:tcPr marL="51435" marR="51435" marT="34290" marB="34290"/>
                </a:tc>
                <a:extLst>
                  <a:ext uri="{0D108BD9-81ED-4DB2-BD59-A6C34878D82A}">
                    <a16:rowId xmlns:a16="http://schemas.microsoft.com/office/drawing/2014/main" xmlns="" val="10002"/>
                  </a:ext>
                </a:extLst>
              </a:tr>
              <a:tr h="435486">
                <a:tc>
                  <a:txBody>
                    <a:bodyPr/>
                    <a:lstStyle/>
                    <a:p>
                      <a:r>
                        <a:rPr lang="en-US" sz="1200" dirty="0" smtClean="0"/>
                        <a:t>Child and Adolescent Development</a:t>
                      </a:r>
                      <a:endParaRPr lang="en-US" sz="1200" dirty="0"/>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Communication Studies</a:t>
                      </a:r>
                    </a:p>
                    <a:p>
                      <a:endParaRPr lang="en-US" sz="1200" dirty="0"/>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Computer Science</a:t>
                      </a:r>
                    </a:p>
                    <a:p>
                      <a:endParaRPr lang="en-US" sz="1200" dirty="0"/>
                    </a:p>
                  </a:txBody>
                  <a:tcPr marL="51435" marR="51435" marT="34290" marB="34290"/>
                </a:tc>
                <a:extLst>
                  <a:ext uri="{0D108BD9-81ED-4DB2-BD59-A6C34878D82A}">
                    <a16:rowId xmlns:a16="http://schemas.microsoft.com/office/drawing/2014/main" xmlns="" val="10003"/>
                  </a:ext>
                </a:extLst>
              </a:tr>
              <a:tr h="434340">
                <a:tc>
                  <a:txBody>
                    <a:bodyPr/>
                    <a:lstStyle/>
                    <a:p>
                      <a:r>
                        <a:rPr lang="en-US" sz="1200" dirty="0" smtClean="0"/>
                        <a:t>Early Childhood</a:t>
                      </a:r>
                      <a:r>
                        <a:rPr lang="en-US" sz="1200" baseline="0" dirty="0" smtClean="0"/>
                        <a:t> Education</a:t>
                      </a:r>
                      <a:endParaRPr lang="en-US" sz="1200" dirty="0"/>
                    </a:p>
                  </a:txBody>
                  <a:tcPr marL="51435" marR="51435" marT="34290" marB="34290"/>
                </a:tc>
                <a:tc>
                  <a:txBody>
                    <a:bodyPr/>
                    <a:lstStyle/>
                    <a:p>
                      <a:r>
                        <a:rPr lang="en-US" sz="1200" dirty="0" smtClean="0"/>
                        <a:t>Economics</a:t>
                      </a:r>
                      <a:endParaRPr lang="en-US" sz="1200" dirty="0"/>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Elementary</a:t>
                      </a:r>
                      <a:r>
                        <a:rPr lang="en-US" sz="1200" baseline="0" dirty="0" smtClean="0"/>
                        <a:t> Teacher Education</a:t>
                      </a:r>
                      <a:endParaRPr lang="en-US" sz="1200" dirty="0" smtClean="0"/>
                    </a:p>
                  </a:txBody>
                  <a:tcPr marL="51435" marR="51435" marT="34290" marB="34290"/>
                </a:tc>
                <a:extLst>
                  <a:ext uri="{0D108BD9-81ED-4DB2-BD59-A6C34878D82A}">
                    <a16:rowId xmlns:a16="http://schemas.microsoft.com/office/drawing/2014/main" xmlns="" val="10004"/>
                  </a:ext>
                </a:extLst>
              </a:tr>
              <a:tr h="435486">
                <a:tc>
                  <a:txBody>
                    <a:bodyPr/>
                    <a:lstStyle/>
                    <a:p>
                      <a:r>
                        <a:rPr lang="en-US" sz="1200" dirty="0" smtClean="0"/>
                        <a:t>English</a:t>
                      </a:r>
                      <a:endParaRPr lang="en-US" sz="1200" dirty="0"/>
                    </a:p>
                  </a:txBody>
                  <a:tcPr marL="51435" marR="51435" marT="34290" marB="34290"/>
                </a:tc>
                <a:tc>
                  <a:txBody>
                    <a:bodyPr/>
                    <a:lstStyle/>
                    <a:p>
                      <a:r>
                        <a:rPr lang="en-US" sz="1200" dirty="0" smtClean="0"/>
                        <a:t>Film, Television,</a:t>
                      </a:r>
                      <a:r>
                        <a:rPr lang="en-US" sz="1200" baseline="0" dirty="0" smtClean="0"/>
                        <a:t> and Electronic Media</a:t>
                      </a:r>
                      <a:endParaRPr lang="en-US" sz="1200" dirty="0"/>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Geography</a:t>
                      </a:r>
                    </a:p>
                    <a:p>
                      <a:endParaRPr lang="en-US" sz="1200" dirty="0"/>
                    </a:p>
                  </a:txBody>
                  <a:tcPr marL="51435" marR="51435" marT="34290" marB="34290"/>
                </a:tc>
                <a:extLst>
                  <a:ext uri="{0D108BD9-81ED-4DB2-BD59-A6C34878D82A}">
                    <a16:rowId xmlns:a16="http://schemas.microsoft.com/office/drawing/2014/main" xmlns="" val="10005"/>
                  </a:ext>
                </a:extLst>
              </a:tr>
              <a:tr h="252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Geology</a:t>
                      </a:r>
                    </a:p>
                  </a:txBody>
                  <a:tcPr marL="51435" marR="51435" marT="34290" marB="34290"/>
                </a:tc>
                <a:tc>
                  <a:txBody>
                    <a:bodyPr/>
                    <a:lstStyle/>
                    <a:p>
                      <a:r>
                        <a:rPr lang="en-US" sz="1200" dirty="0" smtClean="0"/>
                        <a:t>Global Studies </a:t>
                      </a:r>
                      <a:endParaRPr lang="en-US" sz="1200" dirty="0"/>
                    </a:p>
                  </a:txBody>
                  <a:tcPr marL="51435" marR="51435" marT="34290" marB="34290"/>
                </a:tc>
                <a:tc>
                  <a:txBody>
                    <a:bodyPr/>
                    <a:lstStyle/>
                    <a:p>
                      <a:r>
                        <a:rPr lang="en-US" sz="1200" dirty="0" smtClean="0"/>
                        <a:t>History</a:t>
                      </a:r>
                      <a:endParaRPr lang="en-US" sz="1200" dirty="0"/>
                    </a:p>
                  </a:txBody>
                  <a:tcPr marL="51435" marR="51435" marT="34290" marB="34290"/>
                </a:tc>
                <a:extLst>
                  <a:ext uri="{0D108BD9-81ED-4DB2-BD59-A6C34878D82A}">
                    <a16:rowId xmlns:a16="http://schemas.microsoft.com/office/drawing/2014/main" xmlns="" val="10006"/>
                  </a:ext>
                </a:extLst>
              </a:tr>
              <a:tr h="252124">
                <a:tc>
                  <a:txBody>
                    <a:bodyPr/>
                    <a:lstStyle/>
                    <a:p>
                      <a:r>
                        <a:rPr lang="en-US" sz="1200" dirty="0" smtClean="0"/>
                        <a:t>Journalism</a:t>
                      </a:r>
                      <a:endParaRPr lang="en-US" sz="1200" dirty="0"/>
                    </a:p>
                  </a:txBody>
                  <a:tcPr marL="51435" marR="51435" marT="34290" marB="34290"/>
                </a:tc>
                <a:tc>
                  <a:txBody>
                    <a:bodyPr/>
                    <a:lstStyle/>
                    <a:p>
                      <a:r>
                        <a:rPr lang="en-US" sz="1200" dirty="0" smtClean="0"/>
                        <a:t>Kinesiology</a:t>
                      </a:r>
                      <a:endParaRPr lang="en-US" sz="1200" dirty="0"/>
                    </a:p>
                  </a:txBody>
                  <a:tcPr marL="51435" marR="51435" marT="34290" marB="34290"/>
                </a:tc>
                <a:tc>
                  <a:txBody>
                    <a:bodyPr/>
                    <a:lstStyle/>
                    <a:p>
                      <a:r>
                        <a:rPr lang="en-US" sz="1200" dirty="0" smtClean="0"/>
                        <a:t>Mathematics</a:t>
                      </a:r>
                      <a:endParaRPr lang="en-US" sz="1200" dirty="0"/>
                    </a:p>
                  </a:txBody>
                  <a:tcPr marL="51435" marR="51435" marT="34290" marB="34290"/>
                </a:tc>
                <a:extLst>
                  <a:ext uri="{0D108BD9-81ED-4DB2-BD59-A6C34878D82A}">
                    <a16:rowId xmlns:a16="http://schemas.microsoft.com/office/drawing/2014/main" xmlns="" val="10007"/>
                  </a:ext>
                </a:extLst>
              </a:tr>
              <a:tr h="252124">
                <a:tc>
                  <a:txBody>
                    <a:bodyPr/>
                    <a:lstStyle/>
                    <a:p>
                      <a:r>
                        <a:rPr lang="en-US" sz="1200" dirty="0" smtClean="0"/>
                        <a:t>Music</a:t>
                      </a:r>
                      <a:endParaRPr lang="en-US" sz="1200" dirty="0"/>
                    </a:p>
                  </a:txBody>
                  <a:tcPr marL="51435" marR="51435" marT="34290" marB="34290"/>
                </a:tc>
                <a:tc>
                  <a:txBody>
                    <a:bodyPr/>
                    <a:lstStyle/>
                    <a:p>
                      <a:r>
                        <a:rPr lang="en-US" sz="1200" dirty="0" smtClean="0"/>
                        <a:t>Nutrition and Dietetics</a:t>
                      </a:r>
                      <a:endParaRPr lang="en-US" sz="1200" dirty="0"/>
                    </a:p>
                  </a:txBody>
                  <a:tcPr marL="51435" marR="51435" marT="34290" marB="34290"/>
                </a:tc>
                <a:tc>
                  <a:txBody>
                    <a:bodyPr/>
                    <a:lstStyle/>
                    <a:p>
                      <a:r>
                        <a:rPr lang="en-US" sz="1200" dirty="0" smtClean="0"/>
                        <a:t>Philosophy</a:t>
                      </a:r>
                      <a:endParaRPr lang="en-US" sz="1200" dirty="0"/>
                    </a:p>
                  </a:txBody>
                  <a:tcPr marL="51435" marR="51435" marT="34290" marB="34290"/>
                </a:tc>
                <a:extLst>
                  <a:ext uri="{0D108BD9-81ED-4DB2-BD59-A6C34878D82A}">
                    <a16:rowId xmlns:a16="http://schemas.microsoft.com/office/drawing/2014/main" xmlns="" val="10008"/>
                  </a:ext>
                </a:extLst>
              </a:tr>
              <a:tr h="252124">
                <a:tc>
                  <a:txBody>
                    <a:bodyPr/>
                    <a:lstStyle/>
                    <a:p>
                      <a:r>
                        <a:rPr lang="en-US" sz="1200" dirty="0" smtClean="0"/>
                        <a:t>Physics</a:t>
                      </a:r>
                      <a:endParaRPr lang="en-US" sz="1200" dirty="0"/>
                    </a:p>
                  </a:txBody>
                  <a:tcPr marL="51435" marR="51435" marT="34290" marB="34290"/>
                </a:tc>
                <a:tc>
                  <a:txBody>
                    <a:bodyPr/>
                    <a:lstStyle/>
                    <a:p>
                      <a:r>
                        <a:rPr lang="en-US" sz="1200" dirty="0" smtClean="0"/>
                        <a:t>Political Science</a:t>
                      </a:r>
                      <a:endParaRPr lang="en-US" sz="1200" dirty="0"/>
                    </a:p>
                  </a:txBody>
                  <a:tcPr marL="51435" marR="51435" marT="34290" marB="34290"/>
                </a:tc>
                <a:tc>
                  <a:txBody>
                    <a:bodyPr/>
                    <a:lstStyle/>
                    <a:p>
                      <a:r>
                        <a:rPr lang="en-US" sz="1200" dirty="0" smtClean="0"/>
                        <a:t>Psychology</a:t>
                      </a:r>
                      <a:endParaRPr lang="en-US" sz="1200" dirty="0"/>
                    </a:p>
                  </a:txBody>
                  <a:tcPr marL="51435" marR="51435" marT="34290" marB="34290"/>
                </a:tc>
                <a:extLst>
                  <a:ext uri="{0D108BD9-81ED-4DB2-BD59-A6C34878D82A}">
                    <a16:rowId xmlns:a16="http://schemas.microsoft.com/office/drawing/2014/main" xmlns="" val="10009"/>
                  </a:ext>
                </a:extLst>
              </a:tr>
              <a:tr h="252124">
                <a:tc>
                  <a:txBody>
                    <a:bodyPr/>
                    <a:lstStyle/>
                    <a:p>
                      <a:r>
                        <a:rPr lang="en-US" sz="1200" dirty="0" smtClean="0"/>
                        <a:t>Public Health Science </a:t>
                      </a:r>
                      <a:endParaRPr lang="en-US" sz="1200" dirty="0"/>
                    </a:p>
                  </a:txBody>
                  <a:tcPr marL="51435" marR="51435" marT="34290" marB="34290"/>
                </a:tc>
                <a:tc>
                  <a:txBody>
                    <a:bodyPr/>
                    <a:lstStyle/>
                    <a:p>
                      <a:r>
                        <a:rPr lang="en-US" sz="1200" dirty="0" smtClean="0"/>
                        <a:t>Sociology</a:t>
                      </a:r>
                      <a:endParaRPr lang="en-US" sz="1200" dirty="0"/>
                    </a:p>
                  </a:txBody>
                  <a:tcPr marL="51435" marR="51435" marT="34290" marB="34290"/>
                </a:tc>
                <a:tc>
                  <a:txBody>
                    <a:bodyPr/>
                    <a:lstStyle/>
                    <a:p>
                      <a:r>
                        <a:rPr lang="en-US" sz="1200" dirty="0" smtClean="0"/>
                        <a:t>Social Justice Studies </a:t>
                      </a:r>
                      <a:endParaRPr lang="en-US" sz="1200" dirty="0"/>
                    </a:p>
                  </a:txBody>
                  <a:tcPr marL="51435" marR="51435" marT="34290" marB="34290"/>
                </a:tc>
                <a:extLst>
                  <a:ext uri="{0D108BD9-81ED-4DB2-BD59-A6C34878D82A}">
                    <a16:rowId xmlns:a16="http://schemas.microsoft.com/office/drawing/2014/main" xmlns="" val="10010"/>
                  </a:ext>
                </a:extLst>
              </a:tr>
              <a:tr h="2521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Spanish</a:t>
                      </a:r>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Studio Arts</a:t>
                      </a:r>
                    </a:p>
                  </a:txBody>
                  <a:tcPr marL="51435" marR="51435"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Theater Arts</a:t>
                      </a:r>
                    </a:p>
                  </a:txBody>
                  <a:tcPr marL="51435" marR="51435" marT="34290" marB="34290"/>
                </a:tc>
                <a:extLst>
                  <a:ext uri="{0D108BD9-81ED-4DB2-BD59-A6C34878D82A}">
                    <a16:rowId xmlns:a16="http://schemas.microsoft.com/office/drawing/2014/main" xmlns="" val="10011"/>
                  </a:ext>
                </a:extLst>
              </a:tr>
            </a:tbl>
          </a:graphicData>
        </a:graphic>
      </p:graphicFrame>
      <p:sp>
        <p:nvSpPr>
          <p:cNvPr id="5" name="TextBox 4"/>
          <p:cNvSpPr txBox="1"/>
          <p:nvPr/>
        </p:nvSpPr>
        <p:spPr>
          <a:xfrm>
            <a:off x="2417457" y="1043523"/>
            <a:ext cx="4093424" cy="461665"/>
          </a:xfrm>
          <a:prstGeom prst="rect">
            <a:avLst/>
          </a:prstGeom>
          <a:noFill/>
        </p:spPr>
        <p:txBody>
          <a:bodyPr wrap="square" rtlCol="0">
            <a:spAutoFit/>
          </a:bodyPr>
          <a:lstStyle/>
          <a:p>
            <a:r>
              <a:rPr lang="en-US" sz="2400" dirty="0">
                <a:solidFill>
                  <a:schemeClr val="bg1"/>
                </a:solidFill>
                <a:latin typeface="Rockwell" panose="02060603020205020403" pitchFamily="18" charset="0"/>
              </a:rPr>
              <a:t>Transfer Model Curriculum</a:t>
            </a:r>
          </a:p>
        </p:txBody>
      </p:sp>
    </p:spTree>
    <p:extLst>
      <p:ext uri="{BB962C8B-B14F-4D97-AF65-F5344CB8AC3E}">
        <p14:creationId xmlns:p14="http://schemas.microsoft.com/office/powerpoint/2010/main" val="1932717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3"/>
          <p:cNvSpPr txBox="1">
            <a:spLocks noGrp="1"/>
          </p:cNvSpPr>
          <p:nvPr>
            <p:ph type="title"/>
          </p:nvPr>
        </p:nvSpPr>
        <p:spPr>
          <a:prstGeom prst="rect">
            <a:avLst/>
          </a:prstGeom>
        </p:spPr>
        <p:txBody>
          <a:bodyPr/>
          <a:lstStyle/>
          <a:p>
            <a:r>
              <a:t>Curriculum Streamlining</a:t>
            </a:r>
          </a:p>
        </p:txBody>
      </p:sp>
      <p:sp>
        <p:nvSpPr>
          <p:cNvPr id="174" name="Text Placeholder 4"/>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100" y="902936"/>
            <a:ext cx="6858000" cy="5143500"/>
          </a:xfrm>
          <a:prstGeom prst="rect">
            <a:avLst/>
          </a:prstGeom>
        </p:spPr>
      </p:pic>
      <p:sp>
        <p:nvSpPr>
          <p:cNvPr id="3" name="Title 2"/>
          <p:cNvSpPr>
            <a:spLocks noGrp="1"/>
          </p:cNvSpPr>
          <p:nvPr>
            <p:ph type="title"/>
          </p:nvPr>
        </p:nvSpPr>
        <p:spPr>
          <a:xfrm>
            <a:off x="2277035" y="902936"/>
            <a:ext cx="4177554" cy="857250"/>
          </a:xfrm>
        </p:spPr>
        <p:txBody>
          <a:bodyPr>
            <a:normAutofit/>
          </a:bodyPr>
          <a:lstStyle/>
          <a:p>
            <a:r>
              <a:rPr lang="en-US" sz="2400" b="1" dirty="0">
                <a:solidFill>
                  <a:schemeClr val="bg1"/>
                </a:solidFill>
                <a:latin typeface="Rockwell" panose="02060603020205020403" pitchFamily="18" charset="0"/>
              </a:rPr>
              <a:t>Transfer Model Curriculum</a:t>
            </a:r>
          </a:p>
        </p:txBody>
      </p:sp>
      <p:sp>
        <p:nvSpPr>
          <p:cNvPr id="5" name="Content Placeholder 4"/>
          <p:cNvSpPr>
            <a:spLocks noGrp="1"/>
          </p:cNvSpPr>
          <p:nvPr>
            <p:ph idx="1"/>
          </p:nvPr>
        </p:nvSpPr>
        <p:spPr>
          <a:xfrm>
            <a:off x="1485900" y="1981096"/>
            <a:ext cx="6172200" cy="3394472"/>
          </a:xfrm>
        </p:spPr>
        <p:txBody>
          <a:bodyPr/>
          <a:lstStyle/>
          <a:p>
            <a:pPr marL="342900" lvl="1" indent="0">
              <a:buNone/>
            </a:pPr>
            <a:r>
              <a:rPr lang="en-US" dirty="0" smtClean="0">
                <a:latin typeface="Rockwell" panose="02060603020205020403" pitchFamily="18" charset="0"/>
              </a:rPr>
              <a:t>Areas of Emphasis - </a:t>
            </a:r>
            <a:endParaRPr lang="en-US" dirty="0">
              <a:latin typeface="Rockwell" panose="02060603020205020403" pitchFamily="18" charset="0"/>
            </a:endParaRPr>
          </a:p>
          <a:p>
            <a:pPr lvl="2"/>
            <a:r>
              <a:rPr lang="en-US" dirty="0" smtClean="0">
                <a:latin typeface="Rockwell" panose="02060603020205020403" pitchFamily="18" charset="0"/>
              </a:rPr>
              <a:t>Global Studies</a:t>
            </a:r>
            <a:endParaRPr lang="en-US" dirty="0">
              <a:latin typeface="Rockwell" panose="02060603020205020403" pitchFamily="18" charset="0"/>
            </a:endParaRPr>
          </a:p>
          <a:p>
            <a:pPr lvl="2"/>
            <a:r>
              <a:rPr lang="en-US" dirty="0" smtClean="0">
                <a:latin typeface="Rockwell" panose="02060603020205020403" pitchFamily="18" charset="0"/>
              </a:rPr>
              <a:t>Social Justice Studies</a:t>
            </a:r>
            <a:endParaRPr lang="en-US" dirty="0">
              <a:latin typeface="Rockwell" panose="02060603020205020403" pitchFamily="18" charset="0"/>
            </a:endParaRPr>
          </a:p>
          <a:p>
            <a:pPr lvl="2"/>
            <a:r>
              <a:rPr lang="en-US" dirty="0">
                <a:latin typeface="Rockwell" panose="02060603020205020403" pitchFamily="18" charset="0"/>
              </a:rPr>
              <a:t>Law, Public Policy, and Society</a:t>
            </a:r>
          </a:p>
          <a:p>
            <a:pPr lvl="2"/>
            <a:r>
              <a:rPr lang="en-US" dirty="0">
                <a:latin typeface="Rockwell" panose="02060603020205020403" pitchFamily="18" charset="0"/>
              </a:rPr>
              <a:t>Social Work and Human </a:t>
            </a:r>
            <a:r>
              <a:rPr lang="en-US" dirty="0" smtClean="0">
                <a:latin typeface="Rockwell" panose="02060603020205020403" pitchFamily="18" charset="0"/>
              </a:rPr>
              <a:t>Services</a:t>
            </a:r>
            <a:endParaRPr lang="en-US" dirty="0">
              <a:latin typeface="Rockwell" panose="02060603020205020403" pitchFamily="18" charset="0"/>
            </a:endParaRPr>
          </a:p>
        </p:txBody>
      </p:sp>
      <p:pic>
        <p:nvPicPr>
          <p:cNvPr id="2052" name="Picture 4" descr="Image result for achie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201" y="3996550"/>
            <a:ext cx="2271713" cy="1135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401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881601"/>
            <a:ext cx="6858000" cy="5143500"/>
          </a:xfrm>
          <a:prstGeom prst="rect">
            <a:avLst/>
          </a:prstGeom>
        </p:spPr>
      </p:pic>
      <p:sp>
        <p:nvSpPr>
          <p:cNvPr id="3" name="Title 2"/>
          <p:cNvSpPr>
            <a:spLocks noGrp="1"/>
          </p:cNvSpPr>
          <p:nvPr>
            <p:ph type="title"/>
          </p:nvPr>
        </p:nvSpPr>
        <p:spPr>
          <a:xfrm>
            <a:off x="3117273" y="953209"/>
            <a:ext cx="4036973" cy="857250"/>
          </a:xfrm>
        </p:spPr>
        <p:txBody>
          <a:bodyPr>
            <a:normAutofit/>
          </a:bodyPr>
          <a:lstStyle/>
          <a:p>
            <a:r>
              <a:rPr lang="en-US" sz="2400" b="1" dirty="0">
                <a:solidFill>
                  <a:schemeClr val="bg1"/>
                </a:solidFill>
                <a:latin typeface="Rockwell" panose="02060603020205020403" pitchFamily="18" charset="0"/>
              </a:rPr>
              <a:t>Challenging ADTs</a:t>
            </a:r>
          </a:p>
        </p:txBody>
      </p:sp>
      <p:graphicFrame>
        <p:nvGraphicFramePr>
          <p:cNvPr id="6" name="Table 5"/>
          <p:cNvGraphicFramePr>
            <a:graphicFrameLocks noGrp="1"/>
          </p:cNvGraphicFramePr>
          <p:nvPr>
            <p:extLst/>
          </p:nvPr>
        </p:nvGraphicFramePr>
        <p:xfrm>
          <a:off x="3518102" y="2006633"/>
          <a:ext cx="3904861" cy="2972170"/>
        </p:xfrm>
        <a:graphic>
          <a:graphicData uri="http://schemas.openxmlformats.org/drawingml/2006/table">
            <a:tbl>
              <a:tblPr firstRow="1" firstCol="1" bandRow="1">
                <a:tableStyleId>{5C22544A-7EE6-4342-B048-85BDC9FD1C3A}</a:tableStyleId>
              </a:tblPr>
              <a:tblGrid>
                <a:gridCol w="1186247">
                  <a:extLst>
                    <a:ext uri="{9D8B030D-6E8A-4147-A177-3AD203B41FA5}">
                      <a16:colId xmlns:a16="http://schemas.microsoft.com/office/drawing/2014/main" xmlns="" val="1277623971"/>
                    </a:ext>
                  </a:extLst>
                </a:gridCol>
                <a:gridCol w="736292">
                  <a:extLst>
                    <a:ext uri="{9D8B030D-6E8A-4147-A177-3AD203B41FA5}">
                      <a16:colId xmlns:a16="http://schemas.microsoft.com/office/drawing/2014/main" xmlns="" val="1471150889"/>
                    </a:ext>
                  </a:extLst>
                </a:gridCol>
                <a:gridCol w="849566">
                  <a:extLst>
                    <a:ext uri="{9D8B030D-6E8A-4147-A177-3AD203B41FA5}">
                      <a16:colId xmlns:a16="http://schemas.microsoft.com/office/drawing/2014/main" xmlns="" val="4085802283"/>
                    </a:ext>
                  </a:extLst>
                </a:gridCol>
                <a:gridCol w="1132756">
                  <a:extLst>
                    <a:ext uri="{9D8B030D-6E8A-4147-A177-3AD203B41FA5}">
                      <a16:colId xmlns:a16="http://schemas.microsoft.com/office/drawing/2014/main" xmlns="" val="946819443"/>
                    </a:ext>
                  </a:extLst>
                </a:gridCol>
              </a:tblGrid>
              <a:tr h="513636">
                <a:tc>
                  <a:txBody>
                    <a:bodyPr/>
                    <a:lstStyle/>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100" dirty="0" smtClean="0">
                          <a:effectLst/>
                        </a:rPr>
                        <a:t>ADT </a:t>
                      </a:r>
                      <a:r>
                        <a:rPr lang="en-US" sz="1100" dirty="0">
                          <a:effectLst/>
                        </a:rPr>
                        <a:t>AS-T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100" dirty="0" smtClean="0">
                          <a:effectLst/>
                        </a:rPr>
                        <a:t>Active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100" dirty="0" smtClean="0">
                          <a:effectLst/>
                        </a:rPr>
                        <a:t>Draft </a:t>
                      </a:r>
                      <a:r>
                        <a:rPr lang="en-US" sz="1100" dirty="0">
                          <a:effectLst/>
                        </a:rPr>
                        <a:t>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100" dirty="0" smtClean="0">
                          <a:effectLst/>
                        </a:rPr>
                        <a:t>To </a:t>
                      </a:r>
                      <a:r>
                        <a:rPr lang="en-US" sz="1100" dirty="0">
                          <a:effectLst/>
                        </a:rPr>
                        <a:t>Be Developed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655754638"/>
                  </a:ext>
                </a:extLst>
              </a:tr>
              <a:tr h="473961">
                <a:tc>
                  <a:txBody>
                    <a:bodyPr/>
                    <a:lstStyle/>
                    <a:p>
                      <a:pPr marL="0" marR="0">
                        <a:lnSpc>
                          <a:spcPct val="107000"/>
                        </a:lnSpc>
                        <a:spcBef>
                          <a:spcPts val="0"/>
                        </a:spcBef>
                        <a:spcAft>
                          <a:spcPts val="0"/>
                        </a:spcAft>
                      </a:pPr>
                      <a:endParaRPr lang="en-US" sz="1100" dirty="0" smtClean="0">
                        <a:effectLst/>
                      </a:endParaRPr>
                    </a:p>
                    <a:p>
                      <a:pPr marL="0" marR="0">
                        <a:lnSpc>
                          <a:spcPct val="107000"/>
                        </a:lnSpc>
                        <a:spcBef>
                          <a:spcPts val="0"/>
                        </a:spcBef>
                        <a:spcAft>
                          <a:spcPts val="0"/>
                        </a:spcAft>
                      </a:pPr>
                      <a:r>
                        <a:rPr lang="en-US" sz="1100" dirty="0" smtClean="0">
                          <a:effectLst/>
                        </a:rPr>
                        <a:t>Biology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69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9</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11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82097285"/>
                  </a:ext>
                </a:extLst>
              </a:tr>
              <a:tr h="473961">
                <a:tc>
                  <a:txBody>
                    <a:bodyPr/>
                    <a:lstStyle/>
                    <a:p>
                      <a:pPr marL="0" marR="0">
                        <a:lnSpc>
                          <a:spcPct val="107000"/>
                        </a:lnSpc>
                        <a:spcBef>
                          <a:spcPts val="0"/>
                        </a:spcBef>
                        <a:spcAft>
                          <a:spcPts val="0"/>
                        </a:spcAft>
                      </a:pPr>
                      <a:endParaRPr lang="en-US" sz="1100" dirty="0" smtClean="0">
                        <a:effectLst/>
                      </a:endParaRPr>
                    </a:p>
                    <a:p>
                      <a:pPr marL="0" marR="0">
                        <a:lnSpc>
                          <a:spcPct val="107000"/>
                        </a:lnSpc>
                        <a:spcBef>
                          <a:spcPts val="0"/>
                        </a:spcBef>
                        <a:spcAft>
                          <a:spcPts val="0"/>
                        </a:spcAft>
                      </a:pPr>
                      <a:r>
                        <a:rPr lang="en-US" sz="1100" dirty="0" smtClean="0">
                          <a:effectLst/>
                        </a:rPr>
                        <a:t>Chemistry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21</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18</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36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3833092287"/>
                  </a:ext>
                </a:extLst>
              </a:tr>
              <a:tr h="513636">
                <a:tc>
                  <a:txBody>
                    <a:bodyPr/>
                    <a:lstStyle/>
                    <a:p>
                      <a:pPr marL="0" marR="0">
                        <a:lnSpc>
                          <a:spcPct val="107000"/>
                        </a:lnSpc>
                        <a:spcBef>
                          <a:spcPts val="0"/>
                        </a:spcBef>
                        <a:spcAft>
                          <a:spcPts val="0"/>
                        </a:spcAft>
                      </a:pPr>
                      <a:endParaRPr lang="en-US" sz="1100" dirty="0" smtClean="0">
                        <a:effectLst/>
                      </a:endParaRPr>
                    </a:p>
                    <a:p>
                      <a:pPr marL="0" marR="0">
                        <a:lnSpc>
                          <a:spcPct val="107000"/>
                        </a:lnSpc>
                        <a:spcBef>
                          <a:spcPts val="0"/>
                        </a:spcBef>
                        <a:spcAft>
                          <a:spcPts val="0"/>
                        </a:spcAft>
                      </a:pPr>
                      <a:r>
                        <a:rPr lang="en-US" sz="1100" dirty="0" smtClean="0">
                          <a:effectLst/>
                        </a:rPr>
                        <a:t>Computer </a:t>
                      </a:r>
                      <a:r>
                        <a:rPr lang="en-US" sz="1100" dirty="0">
                          <a:effectLst/>
                        </a:rPr>
                        <a:t>Science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33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13</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24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083029680"/>
                  </a:ext>
                </a:extLst>
              </a:tr>
              <a:tr h="473961">
                <a:tc>
                  <a:txBody>
                    <a:bodyPr/>
                    <a:lstStyle/>
                    <a:p>
                      <a:pPr marL="0" marR="0">
                        <a:lnSpc>
                          <a:spcPct val="107000"/>
                        </a:lnSpc>
                        <a:spcBef>
                          <a:spcPts val="0"/>
                        </a:spcBef>
                        <a:spcAft>
                          <a:spcPts val="0"/>
                        </a:spcAft>
                      </a:pPr>
                      <a:endParaRPr lang="en-US" sz="1100" dirty="0" smtClean="0">
                        <a:effectLst/>
                      </a:endParaRPr>
                    </a:p>
                    <a:p>
                      <a:pPr marL="0" marR="0">
                        <a:lnSpc>
                          <a:spcPct val="107000"/>
                        </a:lnSpc>
                        <a:spcBef>
                          <a:spcPts val="0"/>
                        </a:spcBef>
                        <a:spcAft>
                          <a:spcPts val="0"/>
                        </a:spcAft>
                      </a:pPr>
                      <a:r>
                        <a:rPr lang="en-US" sz="1100" dirty="0" smtClean="0">
                          <a:effectLst/>
                        </a:rPr>
                        <a:t>Physics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76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endParaRPr>
                    </a:p>
                    <a:p>
                      <a:pPr marL="0" marR="0" algn="ctr">
                        <a:lnSpc>
                          <a:spcPct val="107000"/>
                        </a:lnSpc>
                        <a:spcBef>
                          <a:spcPts val="0"/>
                        </a:spcBef>
                        <a:spcAft>
                          <a:spcPts val="0"/>
                        </a:spcAft>
                      </a:pPr>
                      <a:r>
                        <a:rPr lang="en-US" sz="1100" b="1" dirty="0" smtClean="0">
                          <a:effectLst/>
                        </a:rPr>
                        <a:t>2</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8603518"/>
                  </a:ext>
                </a:extLst>
              </a:tr>
              <a:tr h="473961">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Music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40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4</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ctr">
                        <a:lnSpc>
                          <a:spcPct val="107000"/>
                        </a:lnSpc>
                        <a:spcBef>
                          <a:spcPts val="0"/>
                        </a:spcBef>
                        <a:spcAft>
                          <a:spcPts val="0"/>
                        </a:spcAft>
                      </a:pPr>
                      <a:endParaRPr lang="en-US" sz="11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100" b="1" dirty="0" smtClean="0">
                          <a:effectLst/>
                          <a:latin typeface="Calibri" panose="020F0502020204030204" pitchFamily="34" charset="0"/>
                          <a:ea typeface="Calibri" panose="020F0502020204030204" pitchFamily="34" charset="0"/>
                          <a:cs typeface="Times New Roman" panose="02020603050405020304" pitchFamily="18" charset="0"/>
                        </a:rPr>
                        <a:t>6</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2561716373"/>
                  </a:ext>
                </a:extLst>
              </a:tr>
            </a:tbl>
          </a:graphicData>
        </a:graphic>
      </p:graphicFrame>
      <p:sp>
        <p:nvSpPr>
          <p:cNvPr id="4" name="AutoShape 2" descr="Image result for challenge"/>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7" name="AutoShape 4" descr="Image result for challenge"/>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8" name="AutoShape 6" descr="Image result for challenge"/>
          <p:cNvSpPr>
            <a:spLocks noChangeAspect="1" noChangeArrowheads="1"/>
          </p:cNvSpPr>
          <p:nvPr/>
        </p:nvSpPr>
        <p:spPr bwMode="auto">
          <a:xfrm>
            <a:off x="345281" y="9775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pic>
        <p:nvPicPr>
          <p:cNvPr id="11" name="Picture 10" descr="https://i0.wp.com/www.agencyperformancepartners.com/wp-content/uploads/2014/11/Dollarphotoclub_63116287.jpg?fit=6400%2C3206&amp;ssl=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582" y="3258921"/>
            <a:ext cx="2657692" cy="1607143"/>
          </a:xfrm>
          <a:prstGeom prst="rect">
            <a:avLst/>
          </a:prstGeom>
          <a:noFill/>
          <a:ln>
            <a:noFill/>
          </a:ln>
        </p:spPr>
      </p:pic>
    </p:spTree>
    <p:extLst>
      <p:ext uri="{BB962C8B-B14F-4D97-AF65-F5344CB8AC3E}">
        <p14:creationId xmlns:p14="http://schemas.microsoft.com/office/powerpoint/2010/main" val="79762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27788" y="1044677"/>
            <a:ext cx="7655767" cy="4704147"/>
          </a:xfrm>
          <a:prstGeom prst="rect">
            <a:avLst/>
          </a:prstGeom>
        </p:spPr>
      </p:pic>
      <p:graphicFrame>
        <p:nvGraphicFramePr>
          <p:cNvPr id="5" name="Content Placeholder 4"/>
          <p:cNvGraphicFramePr>
            <a:graphicFrameLocks/>
          </p:cNvGraphicFramePr>
          <p:nvPr>
            <p:extLst/>
          </p:nvPr>
        </p:nvGraphicFramePr>
        <p:xfrm>
          <a:off x="1161662" y="2130879"/>
          <a:ext cx="6655059" cy="29251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3715915" y="1195708"/>
            <a:ext cx="2344226" cy="507831"/>
          </a:xfrm>
          <a:prstGeom prst="rect">
            <a:avLst/>
          </a:prstGeom>
          <a:noFill/>
        </p:spPr>
        <p:txBody>
          <a:bodyPr wrap="square" rtlCol="0">
            <a:spAutoFit/>
          </a:bodyPr>
          <a:lstStyle/>
          <a:p>
            <a:r>
              <a:rPr lang="en-US" sz="2700" dirty="0">
                <a:solidFill>
                  <a:schemeClr val="bg1"/>
                </a:solidFill>
              </a:rPr>
              <a:t>ADT Count</a:t>
            </a:r>
          </a:p>
        </p:txBody>
      </p:sp>
    </p:spTree>
    <p:extLst>
      <p:ext uri="{BB962C8B-B14F-4D97-AF65-F5344CB8AC3E}">
        <p14:creationId xmlns:p14="http://schemas.microsoft.com/office/powerpoint/2010/main" val="1125074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88742" y="992193"/>
            <a:ext cx="7165910" cy="4959803"/>
          </a:xfrm>
          <a:prstGeom prst="rect">
            <a:avLst/>
          </a:prstGeom>
        </p:spPr>
      </p:pic>
      <p:sp>
        <p:nvSpPr>
          <p:cNvPr id="6" name="Rectangle 5"/>
          <p:cNvSpPr/>
          <p:nvPr/>
        </p:nvSpPr>
        <p:spPr>
          <a:xfrm>
            <a:off x="2042059" y="1063229"/>
            <a:ext cx="4572000" cy="646331"/>
          </a:xfrm>
          <a:prstGeom prst="rect">
            <a:avLst/>
          </a:prstGeom>
        </p:spPr>
        <p:txBody>
          <a:bodyPr>
            <a:spAutoFit/>
          </a:bodyPr>
          <a:lstStyle/>
          <a:p>
            <a:pPr algn="ctr"/>
            <a:r>
              <a:rPr lang="en-US" dirty="0">
                <a:solidFill>
                  <a:schemeClr val="bg1"/>
                </a:solidFill>
                <a:latin typeface="Rockwell" panose="02060603020205020403" pitchFamily="18" charset="0"/>
              </a:rPr>
              <a:t>Volume of Associate Degrees of Transfer, </a:t>
            </a:r>
            <a:br>
              <a:rPr lang="en-US" dirty="0">
                <a:solidFill>
                  <a:schemeClr val="bg1"/>
                </a:solidFill>
                <a:latin typeface="Rockwell" panose="02060603020205020403" pitchFamily="18" charset="0"/>
              </a:rPr>
            </a:br>
            <a:r>
              <a:rPr lang="en-US" dirty="0">
                <a:solidFill>
                  <a:schemeClr val="bg1"/>
                </a:solidFill>
                <a:latin typeface="Rockwell" panose="02060603020205020403" pitchFamily="18" charset="0"/>
              </a:rPr>
              <a:t>by Type</a:t>
            </a:r>
          </a:p>
        </p:txBody>
      </p:sp>
      <p:graphicFrame>
        <p:nvGraphicFramePr>
          <p:cNvPr id="7" name="Content Placeholder 3"/>
          <p:cNvGraphicFramePr>
            <a:graphicFrameLocks/>
          </p:cNvGraphicFramePr>
          <p:nvPr>
            <p:extLst/>
          </p:nvPr>
        </p:nvGraphicFramePr>
        <p:xfrm>
          <a:off x="1140555" y="2675089"/>
          <a:ext cx="6662282" cy="2529840"/>
        </p:xfrm>
        <a:graphic>
          <a:graphicData uri="http://schemas.openxmlformats.org/drawingml/2006/table">
            <a:tbl>
              <a:tblPr firstRow="1" bandRow="1">
                <a:tableStyleId>{5C22544A-7EE6-4342-B048-85BDC9FD1C3A}</a:tableStyleId>
              </a:tblPr>
              <a:tblGrid>
                <a:gridCol w="2005208">
                  <a:extLst>
                    <a:ext uri="{9D8B030D-6E8A-4147-A177-3AD203B41FA5}">
                      <a16:colId xmlns:a16="http://schemas.microsoft.com/office/drawing/2014/main" xmlns="" val="20000"/>
                    </a:ext>
                  </a:extLst>
                </a:gridCol>
                <a:gridCol w="738615">
                  <a:extLst>
                    <a:ext uri="{9D8B030D-6E8A-4147-A177-3AD203B41FA5}">
                      <a16:colId xmlns:a16="http://schemas.microsoft.com/office/drawing/2014/main" xmlns="" val="20001"/>
                    </a:ext>
                  </a:extLst>
                </a:gridCol>
                <a:gridCol w="738615">
                  <a:extLst>
                    <a:ext uri="{9D8B030D-6E8A-4147-A177-3AD203B41FA5}">
                      <a16:colId xmlns:a16="http://schemas.microsoft.com/office/drawing/2014/main" xmlns="" val="20002"/>
                    </a:ext>
                  </a:extLst>
                </a:gridCol>
                <a:gridCol w="790050">
                  <a:extLst>
                    <a:ext uri="{9D8B030D-6E8A-4147-A177-3AD203B41FA5}">
                      <a16:colId xmlns:a16="http://schemas.microsoft.com/office/drawing/2014/main" xmlns="" val="20003"/>
                    </a:ext>
                  </a:extLst>
                </a:gridCol>
                <a:gridCol w="796598">
                  <a:extLst>
                    <a:ext uri="{9D8B030D-6E8A-4147-A177-3AD203B41FA5}">
                      <a16:colId xmlns:a16="http://schemas.microsoft.com/office/drawing/2014/main" xmlns="" val="20004"/>
                    </a:ext>
                  </a:extLst>
                </a:gridCol>
                <a:gridCol w="796598">
                  <a:extLst>
                    <a:ext uri="{9D8B030D-6E8A-4147-A177-3AD203B41FA5}">
                      <a16:colId xmlns:a16="http://schemas.microsoft.com/office/drawing/2014/main" xmlns="" val="20005"/>
                    </a:ext>
                  </a:extLst>
                </a:gridCol>
                <a:gridCol w="796598">
                  <a:extLst>
                    <a:ext uri="{9D8B030D-6E8A-4147-A177-3AD203B41FA5}">
                      <a16:colId xmlns:a16="http://schemas.microsoft.com/office/drawing/2014/main" xmlns="" val="951271497"/>
                    </a:ext>
                  </a:extLst>
                </a:gridCol>
              </a:tblGrid>
              <a:tr h="662940">
                <a:tc>
                  <a:txBody>
                    <a:bodyPr/>
                    <a:lstStyle/>
                    <a:p>
                      <a:endParaRPr lang="en-US" sz="1400" dirty="0"/>
                    </a:p>
                  </a:txBody>
                  <a:tcPr marL="68580" marR="68580" marT="34290" marB="34290"/>
                </a:tc>
                <a:tc>
                  <a:txBody>
                    <a:bodyPr/>
                    <a:lstStyle/>
                    <a:p>
                      <a:pPr algn="ctr"/>
                      <a:r>
                        <a:rPr lang="en-US" sz="2000" b="1" dirty="0" smtClean="0"/>
                        <a:t>11-12</a:t>
                      </a:r>
                      <a:endParaRPr lang="en-US" sz="2000" b="1" dirty="0"/>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12-13</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13-14</a:t>
                      </a:r>
                    </a:p>
                  </a:txBody>
                  <a:tcPr marL="68580" marR="6858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14-15</a:t>
                      </a:r>
                    </a:p>
                  </a:txBody>
                  <a:tcPr marL="68580" marR="68580" marT="34290" marB="34290"/>
                </a:tc>
                <a:tc>
                  <a:txBody>
                    <a:bodyPr/>
                    <a:lstStyle/>
                    <a:p>
                      <a:r>
                        <a:rPr lang="en-US" sz="2000" dirty="0" smtClean="0"/>
                        <a:t>15-16</a:t>
                      </a:r>
                      <a:endParaRPr lang="en-US" sz="2000" dirty="0"/>
                    </a:p>
                  </a:txBody>
                  <a:tcPr marL="68580" marR="68580" marT="34290" marB="34290"/>
                </a:tc>
                <a:tc>
                  <a:txBody>
                    <a:bodyPr/>
                    <a:lstStyle/>
                    <a:p>
                      <a:r>
                        <a:rPr lang="en-US" sz="2000" dirty="0" smtClean="0"/>
                        <a:t>16-17</a:t>
                      </a:r>
                      <a:endParaRPr lang="en-US" sz="2000" dirty="0"/>
                    </a:p>
                  </a:txBody>
                  <a:tcPr marL="68580" marR="68580" marT="34290" marB="34290"/>
                </a:tc>
                <a:extLst>
                  <a:ext uri="{0D108BD9-81ED-4DB2-BD59-A6C34878D82A}">
                    <a16:rowId xmlns:a16="http://schemas.microsoft.com/office/drawing/2014/main" xmlns="" val="10000"/>
                  </a:ext>
                </a:extLst>
              </a:tr>
              <a:tr h="617220">
                <a:tc>
                  <a:txBody>
                    <a:bodyPr/>
                    <a:lstStyle/>
                    <a:p>
                      <a:r>
                        <a:rPr lang="en-US" sz="1800" b="0" dirty="0" smtClean="0">
                          <a:effectLst/>
                        </a:rPr>
                        <a:t>Associate in Science </a:t>
                      </a:r>
                      <a:endParaRPr lang="en-US" sz="1800" b="0" dirty="0"/>
                    </a:p>
                  </a:txBody>
                  <a:tcPr marL="68580" marR="68580" marT="34290" marB="34290"/>
                </a:tc>
                <a:tc>
                  <a:txBody>
                    <a:bodyPr/>
                    <a:lstStyle/>
                    <a:p>
                      <a:pPr algn="ctr"/>
                      <a:r>
                        <a:rPr lang="en-US" sz="1800" dirty="0" smtClean="0"/>
                        <a:t>72</a:t>
                      </a:r>
                      <a:endParaRPr lang="en-US" sz="1800" dirty="0"/>
                    </a:p>
                  </a:txBody>
                  <a:tcPr marL="68580" marR="68580" marT="34290" marB="34290"/>
                </a:tc>
                <a:tc>
                  <a:txBody>
                    <a:bodyPr/>
                    <a:lstStyle/>
                    <a:p>
                      <a:pPr algn="ctr"/>
                      <a:r>
                        <a:rPr lang="en-US" sz="1800" dirty="0" smtClean="0"/>
                        <a:t>1,674</a:t>
                      </a:r>
                      <a:endParaRPr lang="en-US" sz="1800" dirty="0"/>
                    </a:p>
                  </a:txBody>
                  <a:tcPr marL="68580" marR="68580" marT="34290" marB="34290"/>
                </a:tc>
                <a:tc>
                  <a:txBody>
                    <a:bodyPr/>
                    <a:lstStyle/>
                    <a:p>
                      <a:pPr algn="ctr"/>
                      <a:r>
                        <a:rPr lang="en-US" sz="1800" dirty="0" smtClean="0"/>
                        <a:t>4,784</a:t>
                      </a:r>
                      <a:endParaRPr lang="en-US" sz="1800" dirty="0"/>
                    </a:p>
                  </a:txBody>
                  <a:tcPr marL="68580" marR="68580" marT="34290" marB="34290"/>
                </a:tc>
                <a:tc>
                  <a:txBody>
                    <a:bodyPr/>
                    <a:lstStyle/>
                    <a:p>
                      <a:pPr algn="ctr"/>
                      <a:r>
                        <a:rPr lang="en-US" sz="1800" dirty="0" smtClean="0"/>
                        <a:t>9,753</a:t>
                      </a:r>
                      <a:endParaRPr lang="en-US" sz="1800" dirty="0"/>
                    </a:p>
                  </a:txBody>
                  <a:tcPr marL="68580" marR="68580" marT="34290" marB="34290"/>
                </a:tc>
                <a:tc>
                  <a:txBody>
                    <a:bodyPr/>
                    <a:lstStyle/>
                    <a:p>
                      <a:pPr algn="ctr"/>
                      <a:r>
                        <a:rPr lang="en-US" sz="1800" dirty="0" smtClean="0"/>
                        <a:t>14,219</a:t>
                      </a:r>
                      <a:endParaRPr lang="en-US" sz="1800" dirty="0"/>
                    </a:p>
                  </a:txBody>
                  <a:tcPr marL="68580" marR="68580" marT="34290" marB="34290"/>
                </a:tc>
                <a:tc>
                  <a:txBody>
                    <a:bodyPr/>
                    <a:lstStyle/>
                    <a:p>
                      <a:pPr algn="ctr"/>
                      <a:r>
                        <a:rPr lang="en-US" sz="1800" dirty="0" smtClean="0"/>
                        <a:t>17,630</a:t>
                      </a:r>
                      <a:endParaRPr lang="en-US" sz="1800" dirty="0"/>
                    </a:p>
                  </a:txBody>
                  <a:tcPr marL="68580" marR="68580" marT="34290" marB="34290"/>
                </a:tc>
                <a:extLst>
                  <a:ext uri="{0D108BD9-81ED-4DB2-BD59-A6C34878D82A}">
                    <a16:rowId xmlns:a16="http://schemas.microsoft.com/office/drawing/2014/main" xmlns="" val="10001"/>
                  </a:ext>
                </a:extLst>
              </a:tr>
              <a:tr h="617220">
                <a:tc>
                  <a:txBody>
                    <a:bodyPr/>
                    <a:lstStyle/>
                    <a:p>
                      <a:r>
                        <a:rPr lang="en-US" sz="1800" b="0" dirty="0" smtClean="0">
                          <a:effectLst/>
                        </a:rPr>
                        <a:t>Associate in Arts</a:t>
                      </a:r>
                      <a:endParaRPr lang="en-US" sz="1800" b="0" dirty="0"/>
                    </a:p>
                  </a:txBody>
                  <a:tcPr marL="68580" marR="68580" marT="34290" marB="34290"/>
                </a:tc>
                <a:tc>
                  <a:txBody>
                    <a:bodyPr/>
                    <a:lstStyle/>
                    <a:p>
                      <a:pPr algn="ctr"/>
                      <a:r>
                        <a:rPr lang="en-US" sz="1800" dirty="0" smtClean="0"/>
                        <a:t>650</a:t>
                      </a:r>
                      <a:endParaRPr lang="en-US" sz="1800" dirty="0"/>
                    </a:p>
                  </a:txBody>
                  <a:tcPr marL="68580" marR="68580" marT="34290" marB="34290"/>
                </a:tc>
                <a:tc>
                  <a:txBody>
                    <a:bodyPr/>
                    <a:lstStyle/>
                    <a:p>
                      <a:pPr algn="ctr"/>
                      <a:r>
                        <a:rPr lang="en-US" sz="1800" dirty="0" smtClean="0"/>
                        <a:t>3,490</a:t>
                      </a:r>
                      <a:endParaRPr lang="en-US" sz="1800" dirty="0"/>
                    </a:p>
                  </a:txBody>
                  <a:tcPr marL="68580" marR="68580" marT="34290" marB="34290"/>
                </a:tc>
                <a:tc>
                  <a:txBody>
                    <a:bodyPr/>
                    <a:lstStyle/>
                    <a:p>
                      <a:pPr algn="ctr"/>
                      <a:r>
                        <a:rPr lang="en-US" sz="1800" dirty="0" smtClean="0"/>
                        <a:t>6,668</a:t>
                      </a:r>
                      <a:endParaRPr lang="en-US" sz="1800" dirty="0"/>
                    </a:p>
                  </a:txBody>
                  <a:tcPr marL="68580" marR="68580" marT="34290" marB="34290"/>
                </a:tc>
                <a:tc>
                  <a:txBody>
                    <a:bodyPr/>
                    <a:lstStyle/>
                    <a:p>
                      <a:pPr algn="ctr"/>
                      <a:r>
                        <a:rPr lang="en-US" sz="1800" dirty="0" smtClean="0"/>
                        <a:t>10,992</a:t>
                      </a:r>
                      <a:endParaRPr lang="en-US" sz="1800" dirty="0"/>
                    </a:p>
                  </a:txBody>
                  <a:tcPr marL="68580" marR="68580" marT="34290" marB="34290"/>
                </a:tc>
                <a:tc>
                  <a:txBody>
                    <a:bodyPr/>
                    <a:lstStyle/>
                    <a:p>
                      <a:pPr algn="ctr"/>
                      <a:r>
                        <a:rPr lang="en-US" sz="1800" dirty="0" smtClean="0"/>
                        <a:t>16,649</a:t>
                      </a:r>
                      <a:endParaRPr lang="en-US" sz="1800" dirty="0"/>
                    </a:p>
                  </a:txBody>
                  <a:tcPr marL="68580" marR="68580" marT="34290" marB="34290"/>
                </a:tc>
                <a:tc>
                  <a:txBody>
                    <a:bodyPr/>
                    <a:lstStyle/>
                    <a:p>
                      <a:pPr algn="ctr"/>
                      <a:r>
                        <a:rPr lang="en-US" sz="1800" dirty="0" smtClean="0"/>
                        <a:t>20,849</a:t>
                      </a:r>
                      <a:endParaRPr lang="en-US" sz="1800" dirty="0"/>
                    </a:p>
                  </a:txBody>
                  <a:tcPr marL="68580" marR="68580" marT="34290" marB="34290"/>
                </a:tc>
                <a:extLst>
                  <a:ext uri="{0D108BD9-81ED-4DB2-BD59-A6C34878D82A}">
                    <a16:rowId xmlns:a16="http://schemas.microsoft.com/office/drawing/2014/main" xmlns="" val="10002"/>
                  </a:ext>
                </a:extLst>
              </a:tr>
              <a:tr h="617220">
                <a:tc>
                  <a:txBody>
                    <a:bodyPr/>
                    <a:lstStyle/>
                    <a:p>
                      <a:pPr algn="r"/>
                      <a:r>
                        <a:rPr lang="en-US" sz="1800" b="0" dirty="0" smtClean="0"/>
                        <a:t>Total</a:t>
                      </a:r>
                      <a:endParaRPr lang="en-US" sz="1800" b="0" dirty="0"/>
                    </a:p>
                  </a:txBody>
                  <a:tcPr marL="68580" marR="68580" marT="34290" marB="34290"/>
                </a:tc>
                <a:tc>
                  <a:txBody>
                    <a:bodyPr/>
                    <a:lstStyle/>
                    <a:p>
                      <a:pPr algn="ctr"/>
                      <a:r>
                        <a:rPr lang="en-US" sz="1800" dirty="0" smtClean="0"/>
                        <a:t>722</a:t>
                      </a:r>
                      <a:endParaRPr lang="en-US" sz="1800" dirty="0"/>
                    </a:p>
                  </a:txBody>
                  <a:tcPr marL="68580" marR="68580" marT="34290" marB="34290"/>
                </a:tc>
                <a:tc>
                  <a:txBody>
                    <a:bodyPr/>
                    <a:lstStyle/>
                    <a:p>
                      <a:pPr algn="ctr"/>
                      <a:r>
                        <a:rPr lang="en-US" sz="1800" dirty="0" smtClean="0"/>
                        <a:t>2,164</a:t>
                      </a:r>
                      <a:endParaRPr lang="en-US" sz="1800" dirty="0"/>
                    </a:p>
                  </a:txBody>
                  <a:tcPr marL="68580" marR="68580" marT="34290" marB="34290"/>
                </a:tc>
                <a:tc>
                  <a:txBody>
                    <a:bodyPr/>
                    <a:lstStyle/>
                    <a:p>
                      <a:pPr algn="ctr"/>
                      <a:r>
                        <a:rPr lang="en-US" sz="1800" dirty="0" smtClean="0"/>
                        <a:t>11,452</a:t>
                      </a:r>
                      <a:endParaRPr lang="en-US" sz="1800" dirty="0"/>
                    </a:p>
                  </a:txBody>
                  <a:tcPr marL="68580" marR="68580" marT="34290" marB="34290"/>
                </a:tc>
                <a:tc>
                  <a:txBody>
                    <a:bodyPr/>
                    <a:lstStyle/>
                    <a:p>
                      <a:pPr algn="ctr"/>
                      <a:r>
                        <a:rPr lang="en-US" sz="1800" dirty="0" smtClean="0"/>
                        <a:t>20,745</a:t>
                      </a:r>
                      <a:endParaRPr lang="en-US" sz="1800" dirty="0"/>
                    </a:p>
                  </a:txBody>
                  <a:tcPr marL="68580" marR="68580" marT="34290" marB="34290"/>
                </a:tc>
                <a:tc>
                  <a:txBody>
                    <a:bodyPr/>
                    <a:lstStyle/>
                    <a:p>
                      <a:pPr algn="ctr"/>
                      <a:r>
                        <a:rPr lang="en-US" sz="1800" dirty="0" smtClean="0"/>
                        <a:t>30,868</a:t>
                      </a:r>
                      <a:endParaRPr lang="en-US" sz="1800" dirty="0"/>
                    </a:p>
                  </a:txBody>
                  <a:tcPr marL="68580" marR="68580" marT="34290" marB="34290"/>
                </a:tc>
                <a:tc>
                  <a:txBody>
                    <a:bodyPr/>
                    <a:lstStyle/>
                    <a:p>
                      <a:pPr algn="ctr"/>
                      <a:r>
                        <a:rPr lang="en-US" sz="1800" dirty="0" smtClean="0"/>
                        <a:t>38,479</a:t>
                      </a:r>
                      <a:endParaRPr lang="en-US" sz="1800" dirty="0"/>
                    </a:p>
                  </a:txBody>
                  <a:tcPr marL="68580" marR="68580" marT="34290" marB="3429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40113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91294" y="1069107"/>
            <a:ext cx="7331825" cy="4797482"/>
          </a:xfrm>
          <a:prstGeom prst="rect">
            <a:avLst/>
          </a:prstGeom>
        </p:spPr>
      </p:pic>
      <p:sp>
        <p:nvSpPr>
          <p:cNvPr id="5" name="Title 1"/>
          <p:cNvSpPr txBox="1">
            <a:spLocks/>
          </p:cNvSpPr>
          <p:nvPr/>
        </p:nvSpPr>
        <p:spPr>
          <a:xfrm>
            <a:off x="1085850" y="1063229"/>
            <a:ext cx="6915150" cy="857250"/>
          </a:xfrm>
          <a:prstGeom prst="rect">
            <a:avLst/>
          </a:prstGeom>
        </p:spPr>
        <p:txBody>
          <a:bodyPr vert="horz" lIns="68580" tIns="34290" rIns="68580" bIns="3429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50" dirty="0">
                <a:solidFill>
                  <a:schemeClr val="bg1"/>
                </a:solidFill>
                <a:latin typeface="Rockwell" panose="02060603020205020403" pitchFamily="18" charset="0"/>
              </a:rPr>
              <a:t>Increase the Number of Students Receiving ADTs</a:t>
            </a:r>
          </a:p>
        </p:txBody>
      </p:sp>
      <p:graphicFrame>
        <p:nvGraphicFramePr>
          <p:cNvPr id="6" name="Chart 5"/>
          <p:cNvGraphicFramePr>
            <a:graphicFrameLocks/>
          </p:cNvGraphicFramePr>
          <p:nvPr>
            <p:extLst>
              <p:ext uri="{D42A27DB-BD31-4B8C-83A1-F6EECF244321}">
                <p14:modId xmlns:p14="http://schemas.microsoft.com/office/powerpoint/2010/main" val="873736613"/>
              </p:ext>
            </p:extLst>
          </p:nvPr>
        </p:nvGraphicFramePr>
        <p:xfrm>
          <a:off x="2600466" y="2148413"/>
          <a:ext cx="5400534" cy="3490241"/>
        </p:xfrm>
        <a:graphic>
          <a:graphicData uri="http://schemas.openxmlformats.org/drawingml/2006/chart">
            <c:chart xmlns:c="http://schemas.openxmlformats.org/drawingml/2006/chart" xmlns:r="http://schemas.openxmlformats.org/officeDocument/2006/relationships" r:id="rId3"/>
          </a:graphicData>
        </a:graphic>
      </p:graphicFrame>
      <p:pic>
        <p:nvPicPr>
          <p:cNvPr id="5122" name="Picture 2" descr="Image result for impro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7611" y="3906008"/>
            <a:ext cx="2165595" cy="1375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85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775" y="881601"/>
            <a:ext cx="7344294" cy="5143500"/>
          </a:xfrm>
          <a:prstGeom prst="rect">
            <a:avLst/>
          </a:prstGeom>
        </p:spPr>
      </p:pic>
      <p:sp>
        <p:nvSpPr>
          <p:cNvPr id="3" name="Title 2"/>
          <p:cNvSpPr>
            <a:spLocks noGrp="1"/>
          </p:cNvSpPr>
          <p:nvPr>
            <p:ph type="title"/>
          </p:nvPr>
        </p:nvSpPr>
        <p:spPr>
          <a:xfrm>
            <a:off x="1183341" y="1010573"/>
            <a:ext cx="7485529" cy="642399"/>
          </a:xfrm>
        </p:spPr>
        <p:txBody>
          <a:bodyPr>
            <a:normAutofit fontScale="90000"/>
          </a:bodyPr>
          <a:lstStyle/>
          <a:p>
            <a:r>
              <a:rPr lang="en-US" sz="2100" dirty="0">
                <a:solidFill>
                  <a:schemeClr val="bg1"/>
                </a:solidFill>
                <a:latin typeface="Rockwell" panose="02060603020205020403" pitchFamily="18" charset="0"/>
              </a:rPr>
              <a:t>Increase Share of CSU Transfers with an ADT &amp;</a:t>
            </a:r>
            <a:br>
              <a:rPr lang="en-US" sz="2100" dirty="0">
                <a:solidFill>
                  <a:schemeClr val="bg1"/>
                </a:solidFill>
                <a:latin typeface="Rockwell" panose="02060603020205020403" pitchFamily="18" charset="0"/>
              </a:rPr>
            </a:br>
            <a:r>
              <a:rPr lang="en-US" sz="2100" dirty="0">
                <a:solidFill>
                  <a:schemeClr val="bg1"/>
                </a:solidFill>
                <a:latin typeface="Rockwell" panose="02060603020205020403" pitchFamily="18" charset="0"/>
              </a:rPr>
              <a:t>Increase % of Students Earning a Degree before Transfer</a:t>
            </a:r>
            <a:endParaRPr lang="en-US" sz="2100" b="1" dirty="0">
              <a:solidFill>
                <a:schemeClr val="bg1"/>
              </a:solidFill>
              <a:latin typeface="Rockwell" panose="02060603020205020403" pitchFamily="18" charset="0"/>
            </a:endParaRPr>
          </a:p>
        </p:txBody>
      </p:sp>
      <p:graphicFrame>
        <p:nvGraphicFramePr>
          <p:cNvPr id="6" name="Content Placeholder 5"/>
          <p:cNvGraphicFramePr>
            <a:graphicFrameLocks noGrp="1"/>
          </p:cNvGraphicFramePr>
          <p:nvPr>
            <p:ph idx="1"/>
            <p:extLst/>
          </p:nvPr>
        </p:nvGraphicFramePr>
        <p:xfrm>
          <a:off x="1485900" y="1981201"/>
          <a:ext cx="6172200" cy="3394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41906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lstStyle/>
          <a:p>
            <a:r>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prstGeom prst="rect">
            <a:avLst/>
          </a:prstGeom>
        </p:spPr>
        <p:txBody>
          <a:bodyPr/>
          <a:lstStyle/>
          <a:p>
            <a:r>
              <a:t>New title 5 Standards for Credit Hour</a:t>
            </a:r>
          </a:p>
        </p:txBody>
      </p:sp>
      <p:sp>
        <p:nvSpPr>
          <p:cNvPr id="432" name="Content Placeholder 2"/>
          <p:cNvSpPr txBox="1">
            <a:spLocks noGrp="1"/>
          </p:cNvSpPr>
          <p:nvPr>
            <p:ph idx="1"/>
          </p:nvPr>
        </p:nvSpPr>
        <p:spPr>
          <a:prstGeom prst="rect">
            <a:avLst/>
          </a:prstGeom>
        </p:spPr>
        <p:txBody>
          <a:bodyPr/>
          <a:lstStyle/>
          <a:p>
            <a:pPr marL="0" indent="0">
              <a:buSzTx/>
              <a:buNone/>
              <a:defRPr b="1"/>
            </a:pPr>
            <a:r>
              <a:t>California Code of Regulations, title 5 §55002.5(a)</a:t>
            </a:r>
          </a:p>
          <a:p>
            <a:pPr marL="0" indent="0">
              <a:buSzTx/>
              <a:buNone/>
              <a:defRPr b="1"/>
            </a:pPr>
            <a:endParaRPr/>
          </a:p>
          <a:p>
            <a:pPr marL="0" indent="0">
              <a:buSzTx/>
              <a:buNone/>
            </a:pPr>
            <a:r>
              <a:t>“(a) One credit hour of community college work (one unit of credit) shall require a minimum of 48 semester hours of total student work or 33 quarter hours of total student work which may include inside and/or outside-of-class hours.”</a:t>
            </a:r>
          </a:p>
          <a:p>
            <a:pPr marL="0" indent="0">
              <a:buSzTx/>
              <a:buNone/>
            </a:pPr>
            <a:endParaRPr/>
          </a:p>
          <a:p>
            <a:pPr marL="0" indent="0">
              <a:buSzTx/>
              <a:buNone/>
              <a:defRPr b="1"/>
            </a:pPr>
            <a:r>
              <a:t>Primary Change: </a:t>
            </a:r>
            <a:r>
              <a:rPr b="0" i="1"/>
              <a:t>removed reference to lecture and lab, replaced with “total student work” and “outside-of-class hours.”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lstStyle/>
          <a:p>
            <a:r>
              <a:t>New title 5 Standards for Credit Hour</a:t>
            </a:r>
          </a:p>
        </p:txBody>
      </p:sp>
      <p:sp>
        <p:nvSpPr>
          <p:cNvPr id="447" name="Content Placeholder 2"/>
          <p:cNvSpPr txBox="1">
            <a:spLocks noGrp="1"/>
          </p:cNvSpPr>
          <p:nvPr>
            <p:ph idx="1"/>
          </p:nvPr>
        </p:nvSpPr>
        <p:spPr>
          <a:prstGeom prst="rect">
            <a:avLst/>
          </a:prstGeom>
        </p:spPr>
        <p:txBody>
          <a:bodyPr/>
          <a:lstStyle/>
          <a:p>
            <a:pPr marL="0" indent="0">
              <a:lnSpc>
                <a:spcPct val="80000"/>
              </a:lnSpc>
              <a:buSzTx/>
              <a:buNone/>
              <a:defRPr sz="2200" b="1"/>
            </a:pPr>
            <a:r>
              <a:t>California Code of Regulations, title 5 §55002.5</a:t>
            </a:r>
          </a:p>
          <a:p>
            <a:pPr marL="0" indent="0">
              <a:lnSpc>
                <a:spcPct val="80000"/>
              </a:lnSpc>
              <a:buSzTx/>
              <a:buNone/>
              <a:defRPr sz="2200"/>
            </a:pPr>
            <a:endParaRPr/>
          </a:p>
          <a:p>
            <a:pPr>
              <a:lnSpc>
                <a:spcPct val="80000"/>
              </a:lnSpc>
              <a:defRPr sz="2200"/>
            </a:pPr>
            <a:r>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lnSpc>
                <a:spcPct val="80000"/>
              </a:lnSpc>
              <a:buSzTx/>
              <a:buNone/>
              <a:defRPr sz="2200"/>
            </a:pPr>
            <a:endParaRPr/>
          </a:p>
          <a:p>
            <a:pPr marL="0" indent="0">
              <a:lnSpc>
                <a:spcPct val="80000"/>
              </a:lnSpc>
              <a:buSzTx/>
              <a:buNone/>
              <a:defRPr sz="2200"/>
            </a:pPr>
            <a:endParaRPr/>
          </a:p>
          <a:p>
            <a:pPr marL="0" indent="0">
              <a:lnSpc>
                <a:spcPct val="80000"/>
              </a:lnSpc>
              <a:buSzTx/>
              <a:buNone/>
              <a:defRPr sz="2200" b="1"/>
            </a:pPr>
            <a:r>
              <a:t>Primary Change: </a:t>
            </a:r>
            <a:r>
              <a:rPr b="0" i="1"/>
              <a:t>New requirement for local policy.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prstGeom prst="rect">
            <a:avLst/>
          </a:prstGeom>
        </p:spPr>
        <p:txBody>
          <a:bodyPr/>
          <a:lstStyle/>
          <a:p>
            <a:r>
              <a:t>New: Local 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lstStyle/>
          <a:p>
            <a:pPr marL="0" indent="0">
              <a:lnSpc>
                <a:spcPct val="90000"/>
              </a:lnSpc>
              <a:spcBef>
                <a:spcPts val="400"/>
              </a:spcBef>
              <a:buSzTx/>
              <a:buNone/>
              <a:defRPr sz="1800" b="1"/>
            </a:pPr>
            <a:r>
              <a:t>Now REQUIRED by new title 5 regulations - §55002.5(f</a:t>
            </a:r>
            <a:r>
              <a:rPr b="0"/>
              <a:t>)</a:t>
            </a:r>
            <a:endParaRPr sz="2200"/>
          </a:p>
          <a:p>
            <a:pPr marL="0" indent="0">
              <a:lnSpc>
                <a:spcPct val="90000"/>
              </a:lnSpc>
              <a:buSzTx/>
              <a:buNone/>
              <a:defRPr sz="2000"/>
            </a:pPr>
            <a:endParaRPr sz="2200"/>
          </a:p>
          <a:p>
            <a:pPr marL="0" indent="0">
              <a:lnSpc>
                <a:spcPct val="90000"/>
              </a:lnSpc>
              <a:spcBef>
                <a:spcPts val="400"/>
              </a:spcBef>
              <a:buSzTx/>
              <a:buNone/>
              <a:defRPr sz="1800"/>
            </a:pPr>
            <a:r>
              <a:t>District policy shall specify:</a:t>
            </a:r>
            <a:endParaRPr sz="2200"/>
          </a:p>
          <a:p>
            <a:pPr marL="457200" lvl="1" indent="-182879">
              <a:lnSpc>
                <a:spcPct val="90000"/>
              </a:lnSpc>
              <a:spcBef>
                <a:spcPts val="400"/>
              </a:spcBef>
              <a:defRPr sz="1800"/>
            </a:pPr>
            <a:r>
              <a:t>the credit hour calculation method for all academic activities (lecture, activity, lab, clinical, discussion, studio, work experience, etc.) </a:t>
            </a:r>
          </a:p>
          <a:p>
            <a:pPr marL="457200" lvl="1" indent="-182879">
              <a:lnSpc>
                <a:spcPct val="90000"/>
              </a:lnSpc>
              <a:spcBef>
                <a:spcPts val="400"/>
              </a:spcBef>
              <a:defRPr sz="1800"/>
            </a:pPr>
            <a:r>
              <a:t>expected ratios of in-class to </a:t>
            </a:r>
            <a:r>
              <a:rPr b="1"/>
              <a:t>outside-of class hours </a:t>
            </a:r>
            <a:r>
              <a:t>for each type of academic activity </a:t>
            </a:r>
          </a:p>
          <a:p>
            <a:pPr marL="457200" lvl="1" indent="-182879">
              <a:lnSpc>
                <a:spcPct val="90000"/>
              </a:lnSpc>
              <a:spcBef>
                <a:spcPts val="400"/>
              </a:spcBef>
              <a:defRPr sz="1800"/>
            </a:pPr>
            <a:r>
              <a:t>standards for incremental award of credit</a:t>
            </a:r>
          </a:p>
          <a:p>
            <a:pPr marL="457200" lvl="1" indent="-182879">
              <a:lnSpc>
                <a:spcPct val="90000"/>
              </a:lnSpc>
              <a:spcBef>
                <a:spcPts val="400"/>
              </a:spcBef>
              <a:defRPr sz="1800"/>
            </a:pPr>
            <a:r>
              <a:t>standard term length (number used to determine divisor in calculation) </a:t>
            </a:r>
          </a:p>
          <a:p>
            <a:pPr marL="457200" lvl="1" indent="-182879">
              <a:lnSpc>
                <a:spcPct val="90000"/>
              </a:lnSpc>
              <a:spcBef>
                <a:spcPts val="400"/>
              </a:spcBef>
              <a:defRPr sz="1800"/>
            </a:pPr>
            <a:r>
              <a:t>calculation methods for short term and extended term courses </a:t>
            </a:r>
          </a:p>
          <a:p>
            <a:pPr marL="457200" lvl="1" indent="-182879">
              <a:lnSpc>
                <a:spcPct val="90000"/>
              </a:lnSpc>
              <a:spcBef>
                <a:spcPts val="400"/>
              </a:spcBef>
              <a:defRPr sz="1800"/>
            </a:pPr>
            <a:r>
              <a:t>provisions for monitoring compliance with state and federal regulations related to credit hour calculations</a:t>
            </a:r>
          </a:p>
          <a:p>
            <a:pPr marL="0" indent="0">
              <a:lnSpc>
                <a:spcPct val="90000"/>
              </a:lnSpc>
              <a:buSzTx/>
              <a:buNone/>
              <a:defRPr sz="1400"/>
            </a:pPr>
            <a:endParaRPr/>
          </a:p>
          <a:p>
            <a:pPr marL="0" indent="0">
              <a:lnSpc>
                <a:spcPct val="90000"/>
              </a:lnSpc>
              <a:buSzTx/>
              <a:buNone/>
              <a:defRPr sz="2200" b="1"/>
            </a:pPr>
            <a:r>
              <a:t>Local policy is an academic and professional matter and should fall under your 10+1 process.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236" y="228600"/>
            <a:ext cx="9206363" cy="7265981"/>
          </a:xfrm>
        </p:spPr>
      </p:pic>
    </p:spTree>
    <p:extLst>
      <p:ext uri="{BB962C8B-B14F-4D97-AF65-F5344CB8AC3E}">
        <p14:creationId xmlns:p14="http://schemas.microsoft.com/office/powerpoint/2010/main" val="1346419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prstGeom prst="rect">
            <a:avLst/>
          </a:prstGeom>
        </p:spPr>
        <p:txBody>
          <a:bodyPr/>
          <a:lstStyle/>
          <a:p>
            <a:r>
              <a:t>New: Requirement for the COR</a:t>
            </a:r>
          </a:p>
        </p:txBody>
      </p:sp>
      <p:sp>
        <p:nvSpPr>
          <p:cNvPr id="453" name="Content Placeholder 2"/>
          <p:cNvSpPr txBox="1">
            <a:spLocks noGrp="1"/>
          </p:cNvSpPr>
          <p:nvPr>
            <p:ph idx="1"/>
          </p:nvPr>
        </p:nvSpPr>
        <p:spPr>
          <a:prstGeom prst="rect">
            <a:avLst/>
          </a:prstGeom>
        </p:spPr>
        <p:txBody>
          <a:bodyPr/>
          <a:lstStyle/>
          <a:p>
            <a:pPr marL="0" indent="0">
              <a:lnSpc>
                <a:spcPct val="80000"/>
              </a:lnSpc>
              <a:buSzTx/>
              <a:buNone/>
              <a:defRPr sz="2200"/>
            </a:pPr>
            <a:r>
              <a:t>CCR title 5 55002(a)(2)(B) and (b)(2)(B) revised:</a:t>
            </a:r>
          </a:p>
          <a:p>
            <a:pPr marL="0" indent="0">
              <a:lnSpc>
                <a:spcPct val="80000"/>
              </a:lnSpc>
              <a:buSzTx/>
              <a:buNone/>
              <a:defRPr sz="2200"/>
            </a:pPr>
            <a:endParaRPr/>
          </a:p>
          <a:p>
            <a:pPr marL="0" indent="0">
              <a:lnSpc>
                <a:spcPct val="80000"/>
              </a:lnSpc>
              <a:buSzTx/>
              <a:buNone/>
            </a:pPr>
            <a:r>
              <a:t>(B) Units. The course grants units of credit in a manner consistent with the provisions of section 55002.5. </a:t>
            </a:r>
            <a:r>
              <a:rPr b="1"/>
              <a:t>The course outline of record shall record the total number of hours in each instructional category specified in governing board policy, the total number of expected outside-of-class hours, and the total student learning hours used to calculate the award of credit.</a:t>
            </a:r>
            <a:endParaRPr sz="2200"/>
          </a:p>
          <a:p>
            <a:pPr marL="0" indent="0">
              <a:lnSpc>
                <a:spcPct val="80000"/>
              </a:lnSpc>
              <a:buSzTx/>
              <a:buNone/>
              <a:defRPr sz="2600" b="1"/>
            </a:pPr>
            <a:endParaRPr sz="2200"/>
          </a:p>
          <a:p>
            <a:pPr>
              <a:lnSpc>
                <a:spcPct val="80000"/>
              </a:lnSpc>
              <a:defRPr i="1"/>
            </a:pPr>
            <a:r>
              <a:t>Instructional Categories may include, lecture, lab, activity, cooperative work experience, independent study, studio, pratica, clinical, etc.  You may have more than just lecture and lab.  See guidance in the PCAH 6</a:t>
            </a:r>
            <a:r>
              <a:rPr baseline="30000"/>
              <a:t>th</a:t>
            </a:r>
            <a:r>
              <a:t> Edition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Title 1"/>
          <p:cNvSpPr txBox="1">
            <a:spLocks noGrp="1"/>
          </p:cNvSpPr>
          <p:nvPr>
            <p:ph type="title"/>
          </p:nvPr>
        </p:nvSpPr>
        <p:spPr>
          <a:prstGeom prst="rect">
            <a:avLst/>
          </a:prstGeom>
        </p:spPr>
        <p:txBody>
          <a:bodyPr/>
          <a:lstStyle/>
          <a:p>
            <a:r>
              <a:rPr lang="en-US" dirty="0" smtClean="0"/>
              <a:t>CSU Executive orders and </a:t>
            </a:r>
            <a:r>
              <a:rPr lang="en-US" dirty="0" err="1" smtClean="0"/>
              <a:t>legislatIon</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 1100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CSU Executive Order 1100 </a:t>
            </a:r>
            <a:r>
              <a:rPr lang="en-US" dirty="0" smtClean="0"/>
              <a:t>(August 2017) contained to major changes that could impact CCC curriculum</a:t>
            </a:r>
          </a:p>
          <a:p>
            <a:pPr lvl="1"/>
            <a:r>
              <a:rPr lang="en-US" dirty="0"/>
              <a:t>GE requirements may be satisfied through courses taught in all modalities (e.g., face-to-face, hybrid, or completely online</a:t>
            </a:r>
            <a:r>
              <a:rPr lang="en-US" dirty="0" smtClean="0"/>
              <a:t>)</a:t>
            </a:r>
          </a:p>
          <a:p>
            <a:pPr lvl="2"/>
            <a:r>
              <a:rPr lang="en-US" dirty="0" smtClean="0"/>
              <a:t>This means that laboratory and communications courses could be offered online and meet the requirements for GE.</a:t>
            </a:r>
          </a:p>
          <a:p>
            <a:pPr lvl="2"/>
            <a:r>
              <a:rPr lang="en-US" dirty="0" smtClean="0"/>
              <a:t>This change does not necessarily apply to major requirements or C-ID course designations</a:t>
            </a:r>
          </a:p>
          <a:p>
            <a:pPr lvl="1"/>
            <a:r>
              <a:rPr lang="en-US" dirty="0"/>
              <a:t>Through courses in Subarea B4 students shall demonstrate the abilities to reason quantitatively, practice computational skills, and explain and apply mathematical or quantitative reasoning concepts to solve problems. Courses in this Subarea shall include a prerequisite reflective only of skills and knowledge required in the course</a:t>
            </a:r>
            <a:r>
              <a:rPr lang="en-US" dirty="0" smtClean="0"/>
              <a:t>.</a:t>
            </a:r>
          </a:p>
          <a:p>
            <a:pPr lvl="2"/>
            <a:r>
              <a:rPr lang="en-US" dirty="0" smtClean="0"/>
              <a:t>Courses are not necessarily required to have an Intermediate Algebra prerequisite to be approved for Area B4. All courses still must be at a college level and must be submitted to the CSU </a:t>
            </a:r>
            <a:r>
              <a:rPr lang="en-US" smtClean="0"/>
              <a:t>for approval.</a:t>
            </a:r>
            <a:endParaRPr lang="en-US" dirty="0" smtClean="0"/>
          </a:p>
          <a:p>
            <a:pPr lvl="2"/>
            <a:r>
              <a:rPr lang="en-US" dirty="0" smtClean="0"/>
              <a:t>Colleges are still required to have an Intermediate Algebra prerequisite to meet the requirements of IGETC Area 2</a:t>
            </a:r>
            <a:endParaRPr lang="en-US" dirty="0"/>
          </a:p>
        </p:txBody>
      </p:sp>
    </p:spTree>
    <p:extLst>
      <p:ext uri="{BB962C8B-B14F-4D97-AF65-F5344CB8AC3E}">
        <p14:creationId xmlns:p14="http://schemas.microsoft.com/office/powerpoint/2010/main" val="979786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 1110</a:t>
            </a:r>
            <a:endParaRPr lang="en-US" dirty="0"/>
          </a:p>
        </p:txBody>
      </p:sp>
      <p:sp>
        <p:nvSpPr>
          <p:cNvPr id="3" name="Content Placeholder 2"/>
          <p:cNvSpPr>
            <a:spLocks noGrp="1"/>
          </p:cNvSpPr>
          <p:nvPr>
            <p:ph idx="1"/>
          </p:nvPr>
        </p:nvSpPr>
        <p:spPr/>
        <p:txBody>
          <a:bodyPr/>
          <a:lstStyle/>
          <a:p>
            <a:r>
              <a:rPr lang="en-US" dirty="0" smtClean="0">
                <a:hlinkClick r:id="rId2"/>
              </a:rPr>
              <a:t>CSU Executive Order 1110</a:t>
            </a:r>
            <a:r>
              <a:rPr lang="en-US" dirty="0" smtClean="0"/>
              <a:t> eliminated the use of assessment tests and the placement of students into noncredit courses at CSU</a:t>
            </a:r>
          </a:p>
          <a:p>
            <a:r>
              <a:rPr lang="en-US" dirty="0" smtClean="0"/>
              <a:t>This could impact CCCs (in light of AB 705), but it is too soon to tell</a:t>
            </a:r>
          </a:p>
          <a:p>
            <a:r>
              <a:rPr lang="en-US" dirty="0" smtClean="0"/>
              <a:t>CSU still has admission requirements, while CCCs do not.</a:t>
            </a:r>
          </a:p>
        </p:txBody>
      </p:sp>
    </p:spTree>
    <p:extLst>
      <p:ext uri="{BB962C8B-B14F-4D97-AF65-F5344CB8AC3E}">
        <p14:creationId xmlns:p14="http://schemas.microsoft.com/office/powerpoint/2010/main" val="2108157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a:t>
            </a:r>
            <a:endParaRPr lang="en-US" dirty="0"/>
          </a:p>
        </p:txBody>
      </p:sp>
      <p:sp>
        <p:nvSpPr>
          <p:cNvPr id="3" name="Content Placeholder 2"/>
          <p:cNvSpPr>
            <a:spLocks noGrp="1"/>
          </p:cNvSpPr>
          <p:nvPr>
            <p:ph idx="1"/>
          </p:nvPr>
        </p:nvSpPr>
        <p:spPr/>
        <p:txBody>
          <a:bodyPr/>
          <a:lstStyle/>
          <a:p>
            <a:r>
              <a:rPr lang="en-US" dirty="0" smtClean="0"/>
              <a:t>AB 705 was signed by the Governor and goes into effect on January 1</a:t>
            </a:r>
          </a:p>
          <a:p>
            <a:r>
              <a:rPr lang="en-US" dirty="0" smtClean="0"/>
              <a:t>Chancellor’s Office will be working with system partners to develop an implementation timeline, guidance for implementation, and and necessary regulations</a:t>
            </a:r>
          </a:p>
          <a:p>
            <a:r>
              <a:rPr lang="en-US" dirty="0" smtClean="0"/>
              <a:t>Colleges are required to</a:t>
            </a:r>
          </a:p>
          <a:p>
            <a:pPr lvl="1"/>
            <a:r>
              <a:rPr lang="en-US" dirty="0" smtClean="0"/>
              <a:t>Use high school transcript data when placing students</a:t>
            </a:r>
          </a:p>
          <a:p>
            <a:pPr lvl="1"/>
            <a:r>
              <a:rPr lang="en-US" dirty="0" smtClean="0"/>
              <a:t>Maximize the likelihood that students complete transfer level math and English in one year</a:t>
            </a:r>
          </a:p>
          <a:p>
            <a:pPr lvl="1"/>
            <a:r>
              <a:rPr lang="en-US" dirty="0" smtClean="0"/>
              <a:t>Students are to complete ESL within three years</a:t>
            </a:r>
            <a:endParaRPr lang="en-US" dirty="0"/>
          </a:p>
        </p:txBody>
      </p:sp>
    </p:spTree>
    <p:extLst>
      <p:ext uri="{BB962C8B-B14F-4D97-AF65-F5344CB8AC3E}">
        <p14:creationId xmlns:p14="http://schemas.microsoft.com/office/powerpoint/2010/main" val="465250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and AB 705</a:t>
            </a:r>
            <a:endParaRPr lang="en-US" dirty="0"/>
          </a:p>
        </p:txBody>
      </p:sp>
      <p:sp>
        <p:nvSpPr>
          <p:cNvPr id="3" name="Content Placeholder 2"/>
          <p:cNvSpPr>
            <a:spLocks noGrp="1"/>
          </p:cNvSpPr>
          <p:nvPr>
            <p:ph idx="1"/>
          </p:nvPr>
        </p:nvSpPr>
        <p:spPr/>
        <p:txBody>
          <a:bodyPr/>
          <a:lstStyle/>
          <a:p>
            <a:r>
              <a:rPr lang="en-US" dirty="0" smtClean="0"/>
              <a:t>Many curriculum changes could come as a result of 705, but guidance and regulations are not in place yet related to accelerated pathways or corequisite models</a:t>
            </a:r>
          </a:p>
          <a:p>
            <a:r>
              <a:rPr lang="en-US" dirty="0" smtClean="0"/>
              <a:t>Colleges are encouraged to wait before making sweeping changes</a:t>
            </a:r>
          </a:p>
          <a:p>
            <a:r>
              <a:rPr lang="en-US" dirty="0" smtClean="0"/>
              <a:t>There will be a session this afternoon looking at the specific language of AB 705 and what it could mean for colleges</a:t>
            </a:r>
          </a:p>
        </p:txBody>
      </p:sp>
    </p:spTree>
    <p:extLst>
      <p:ext uri="{BB962C8B-B14F-4D97-AF65-F5344CB8AC3E}">
        <p14:creationId xmlns:p14="http://schemas.microsoft.com/office/powerpoint/2010/main" val="1130126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and community education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94172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Noncredit Options</a:t>
            </a:r>
            <a:endParaRPr lang="en-US" dirty="0"/>
          </a:p>
        </p:txBody>
      </p:sp>
      <p:sp>
        <p:nvSpPr>
          <p:cNvPr id="3" name="Content Placeholder 2"/>
          <p:cNvSpPr>
            <a:spLocks noGrp="1"/>
          </p:cNvSpPr>
          <p:nvPr>
            <p:ph idx="1"/>
          </p:nvPr>
        </p:nvSpPr>
        <p:spPr/>
        <p:txBody>
          <a:bodyPr/>
          <a:lstStyle/>
          <a:p>
            <a:r>
              <a:rPr lang="en-US" dirty="0" smtClean="0"/>
              <a:t>5C has formed a workgroup to develop guidance for the following</a:t>
            </a:r>
          </a:p>
          <a:p>
            <a:pPr lvl="1"/>
            <a:r>
              <a:rPr lang="en-US" dirty="0" smtClean="0"/>
              <a:t>Offering credit and noncredit courses together</a:t>
            </a:r>
          </a:p>
          <a:p>
            <a:pPr lvl="1"/>
            <a:r>
              <a:rPr lang="en-US" dirty="0" smtClean="0"/>
              <a:t>Using noncredit courses as prerequisites for credit courses</a:t>
            </a:r>
          </a:p>
          <a:p>
            <a:pPr lvl="1"/>
            <a:r>
              <a:rPr lang="en-US" dirty="0" smtClean="0"/>
              <a:t>Noncredit courses as </a:t>
            </a:r>
            <a:r>
              <a:rPr lang="en-US" dirty="0" err="1" smtClean="0"/>
              <a:t>corequisites</a:t>
            </a:r>
            <a:r>
              <a:rPr lang="en-US" dirty="0" smtClean="0"/>
              <a:t> to credit courses (related to AB 705)</a:t>
            </a:r>
          </a:p>
          <a:p>
            <a:r>
              <a:rPr lang="en-US" dirty="0" smtClean="0"/>
              <a:t>There will be a breakout dedicated to all things noncredit later this afternoon.</a:t>
            </a:r>
          </a:p>
          <a:p>
            <a:pPr lvl="1"/>
            <a:endParaRPr lang="en-US" dirty="0"/>
          </a:p>
        </p:txBody>
      </p:sp>
    </p:spTree>
    <p:extLst>
      <p:ext uri="{BB962C8B-B14F-4D97-AF65-F5344CB8AC3E}">
        <p14:creationId xmlns:p14="http://schemas.microsoft.com/office/powerpoint/2010/main" val="1431793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Service Classes</a:t>
            </a:r>
            <a:endParaRPr lang="en-US" dirty="0"/>
          </a:p>
        </p:txBody>
      </p:sp>
      <p:sp>
        <p:nvSpPr>
          <p:cNvPr id="3" name="Content Placeholder 2"/>
          <p:cNvSpPr>
            <a:spLocks noGrp="1"/>
          </p:cNvSpPr>
          <p:nvPr>
            <p:ph idx="1"/>
          </p:nvPr>
        </p:nvSpPr>
        <p:spPr/>
        <p:txBody>
          <a:bodyPr/>
          <a:lstStyle/>
          <a:p>
            <a:r>
              <a:rPr lang="en-US" dirty="0" smtClean="0"/>
              <a:t>When the course repetition regulations were changed, one option that was mentioned was allowing community services students to be in the same class as credit students</a:t>
            </a:r>
          </a:p>
          <a:p>
            <a:r>
              <a:rPr lang="en-US" dirty="0" smtClean="0"/>
              <a:t>5C has requested a definitive legal opinion to determine if this is allowable</a:t>
            </a:r>
          </a:p>
          <a:p>
            <a:r>
              <a:rPr lang="en-US" dirty="0" smtClean="0"/>
              <a:t>If it is permissible, 5C plans to finalize and distribute guidelines by the 2018 Curriculum Institute</a:t>
            </a:r>
            <a:endParaRPr lang="en-US" dirty="0"/>
          </a:p>
        </p:txBody>
      </p:sp>
    </p:spTree>
    <p:extLst>
      <p:ext uri="{BB962C8B-B14F-4D97-AF65-F5344CB8AC3E}">
        <p14:creationId xmlns:p14="http://schemas.microsoft.com/office/powerpoint/2010/main" val="1179119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of courses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376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prstGeom prst="rect">
            <a:avLst/>
          </a:prstGeom>
        </p:spPr>
        <p:txBody>
          <a:bodyPr/>
          <a:lstStyle/>
          <a:p>
            <a:r>
              <a:t>Curriculum Streamlining</a:t>
            </a:r>
          </a:p>
        </p:txBody>
      </p:sp>
      <p:sp>
        <p:nvSpPr>
          <p:cNvPr id="177" name="Content Placeholder 2"/>
          <p:cNvSpPr txBox="1">
            <a:spLocks noGrp="1"/>
          </p:cNvSpPr>
          <p:nvPr>
            <p:ph idx="1"/>
          </p:nvPr>
        </p:nvSpPr>
        <p:spPr>
          <a:prstGeom prst="rect">
            <a:avLst/>
          </a:prstGeom>
        </p:spPr>
        <p:txBody>
          <a:bodyPr/>
          <a:lstStyle/>
          <a:p>
            <a:r>
              <a:t>For many years, colleges complained that the approval processes at the Chancellor’s Office were not responsive enough to allow colleges to meet the needs of students.</a:t>
            </a:r>
          </a:p>
          <a:p>
            <a:r>
              <a:t>Through collaboration between CIOs, CEOs, ASCCC, and the Chancellor’s Office, the approval of nearly all credit courses has been shifted from the Chancellor’s Office to the local curriculum committees and governing boards.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a:t>
            </a:r>
            <a:endParaRPr lang="en-US" dirty="0"/>
          </a:p>
        </p:txBody>
      </p:sp>
      <p:sp>
        <p:nvSpPr>
          <p:cNvPr id="3" name="Content Placeholder 2"/>
          <p:cNvSpPr>
            <a:spLocks noGrp="1"/>
          </p:cNvSpPr>
          <p:nvPr>
            <p:ph idx="1"/>
          </p:nvPr>
        </p:nvSpPr>
        <p:spPr/>
        <p:txBody>
          <a:bodyPr>
            <a:normAutofit/>
          </a:bodyPr>
          <a:lstStyle/>
          <a:p>
            <a:r>
              <a:rPr lang="en-US" dirty="0" smtClean="0"/>
              <a:t>Title 5 §55005 requires that colleges must publish courses before they can be offered. </a:t>
            </a:r>
          </a:p>
          <a:p>
            <a:r>
              <a:rPr lang="en-US" dirty="0"/>
              <a:t>For each course offered, a community college shall make available to students through college publications all of the following facts before they enroll in the course:</a:t>
            </a:r>
          </a:p>
          <a:p>
            <a:pPr lvl="1"/>
            <a:r>
              <a:rPr lang="en-US" dirty="0"/>
              <a:t>(a) The designation of the course as a degree-applicable credit course, a </a:t>
            </a:r>
            <a:r>
              <a:rPr lang="en-US" dirty="0" err="1"/>
              <a:t>nondegree</a:t>
            </a:r>
            <a:r>
              <a:rPr lang="en-US" dirty="0"/>
              <a:t>-applicable credit course, a noncredit course, or a community services offering.</a:t>
            </a:r>
          </a:p>
          <a:p>
            <a:pPr lvl="1"/>
            <a:r>
              <a:rPr lang="en-US" dirty="0"/>
              <a:t>(b) Whether the course is transferable to baccalaureate institutions.</a:t>
            </a:r>
          </a:p>
          <a:p>
            <a:pPr lvl="1"/>
            <a:r>
              <a:rPr lang="en-US" dirty="0"/>
              <a:t>(c) Whether the course fulfills a major/area of emphasis or general education requirement.</a:t>
            </a:r>
          </a:p>
          <a:p>
            <a:pPr lvl="1"/>
            <a:r>
              <a:rPr lang="en-US" dirty="0"/>
              <a:t>(d) Whether the course is offered on the “pass-no pass” basis.</a:t>
            </a:r>
          </a:p>
          <a:p>
            <a:endParaRPr lang="en-US" dirty="0"/>
          </a:p>
        </p:txBody>
      </p:sp>
    </p:spTree>
    <p:extLst>
      <p:ext uri="{BB962C8B-B14F-4D97-AF65-F5344CB8AC3E}">
        <p14:creationId xmlns:p14="http://schemas.microsoft.com/office/powerpoint/2010/main" val="20644674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Implementation</a:t>
            </a:r>
            <a:endParaRPr lang="en-US" dirty="0"/>
          </a:p>
        </p:txBody>
      </p:sp>
      <p:sp>
        <p:nvSpPr>
          <p:cNvPr id="3" name="Content Placeholder 2"/>
          <p:cNvSpPr>
            <a:spLocks noGrp="1"/>
          </p:cNvSpPr>
          <p:nvPr>
            <p:ph idx="1"/>
          </p:nvPr>
        </p:nvSpPr>
        <p:spPr/>
        <p:txBody>
          <a:bodyPr/>
          <a:lstStyle/>
          <a:p>
            <a:r>
              <a:rPr lang="en-US" dirty="0" smtClean="0"/>
              <a:t>Many colleges have interpreted this regulation to mean that a course must be published in the college catalog or an addendum in order to be offered.</a:t>
            </a:r>
          </a:p>
          <a:p>
            <a:r>
              <a:rPr lang="en-US" dirty="0" smtClean="0"/>
              <a:t>Whether a course is required to appear in the college catalog before it can be offered is a local decision.</a:t>
            </a:r>
          </a:p>
          <a:p>
            <a:r>
              <a:rPr lang="en-US" dirty="0" smtClean="0"/>
              <a:t>Colleges can choose to publish courses in a class schedule and meet the requirements of 55005. </a:t>
            </a:r>
            <a:endParaRPr lang="en-US" dirty="0"/>
          </a:p>
        </p:txBody>
      </p:sp>
    </p:spTree>
    <p:extLst>
      <p:ext uri="{BB962C8B-B14F-4D97-AF65-F5344CB8AC3E}">
        <p14:creationId xmlns:p14="http://schemas.microsoft.com/office/powerpoint/2010/main" val="926179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329418"/>
            <a:ext cx="9296400" cy="6546779"/>
          </a:xfrm>
        </p:spPr>
      </p:pic>
    </p:spTree>
    <p:extLst>
      <p:ext uri="{BB962C8B-B14F-4D97-AF65-F5344CB8AC3E}">
        <p14:creationId xmlns:p14="http://schemas.microsoft.com/office/powerpoint/2010/main" val="3787402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6529"/>
            <a:ext cx="9144000" cy="6781800"/>
          </a:xfrm>
          <a:prstGeom prst="rect">
            <a:avLst/>
          </a:prstGeom>
        </p:spPr>
      </p:pic>
      <p:sp>
        <p:nvSpPr>
          <p:cNvPr id="4" name="TextBox 3"/>
          <p:cNvSpPr txBox="1"/>
          <p:nvPr/>
        </p:nvSpPr>
        <p:spPr>
          <a:xfrm>
            <a:off x="653143" y="5087685"/>
            <a:ext cx="7486810" cy="954107"/>
          </a:xfrm>
          <a:prstGeom prst="rect">
            <a:avLst/>
          </a:prstGeom>
          <a:solidFill>
            <a:srgbClr val="FFC000"/>
          </a:solidFill>
        </p:spPr>
        <p:txBody>
          <a:bodyPr wrap="square" rtlCol="0">
            <a:spAutoFit/>
          </a:bodyPr>
          <a:lstStyle/>
          <a:p>
            <a:pPr algn="ctr"/>
            <a:r>
              <a:rPr lang="en-US" sz="2800" dirty="0" smtClean="0"/>
              <a:t>Senate President/Curriculum Chair/CEO/CIO Certification</a:t>
            </a:r>
            <a:endParaRPr lang="en-US" sz="2800" dirty="0"/>
          </a:p>
        </p:txBody>
      </p:sp>
    </p:spTree>
    <p:extLst>
      <p:ext uri="{BB962C8B-B14F-4D97-AF65-F5344CB8AC3E}">
        <p14:creationId xmlns:p14="http://schemas.microsoft.com/office/powerpoint/2010/main" val="70217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lstStyle/>
          <a:p>
            <a:r>
              <a:t>Annual Certification</a:t>
            </a:r>
          </a:p>
        </p:txBody>
      </p:sp>
      <p:sp>
        <p:nvSpPr>
          <p:cNvPr id="180" name="Content Placeholder 2"/>
          <p:cNvSpPr txBox="1">
            <a:spLocks noGrp="1"/>
          </p:cNvSpPr>
          <p:nvPr>
            <p:ph idx="1"/>
          </p:nvPr>
        </p:nvSpPr>
        <p:spPr>
          <a:prstGeom prst="rect">
            <a:avLst/>
          </a:prstGeom>
        </p:spPr>
        <p:txBody>
          <a:bodyPr/>
          <a:lstStyle/>
          <a:p>
            <a:pPr>
              <a:defRPr sz="2200"/>
            </a:pPr>
            <a:r>
              <a:rPr dirty="0"/>
              <a:t>Annual Credit Courses Certification</a:t>
            </a:r>
          </a:p>
          <a:p>
            <a:pPr marL="457200" lvl="1" indent="-182879">
              <a:spcBef>
                <a:spcPts val="400"/>
              </a:spcBef>
              <a:defRPr sz="2000"/>
            </a:pPr>
            <a:r>
              <a:rPr dirty="0"/>
              <a:t>Certification forms were due on October 16, 2017</a:t>
            </a:r>
          </a:p>
          <a:p>
            <a:pPr marL="731519" lvl="2" indent="-182880">
              <a:spcBef>
                <a:spcPts val="300"/>
              </a:spcBef>
              <a:defRPr sz="1600"/>
            </a:pPr>
            <a:r>
              <a:rPr lang="en-US" dirty="0" smtClean="0"/>
              <a:t>104</a:t>
            </a:r>
            <a:r>
              <a:rPr dirty="0" smtClean="0"/>
              <a:t> </a:t>
            </a:r>
            <a:r>
              <a:rPr dirty="0"/>
              <a:t>of 114 colleges have now signed the certification </a:t>
            </a:r>
            <a:endParaRPr sz="1800" dirty="0"/>
          </a:p>
          <a:p>
            <a:pPr marL="457200" lvl="1" indent="-182879">
              <a:spcBef>
                <a:spcPts val="400"/>
              </a:spcBef>
              <a:defRPr sz="2000"/>
            </a:pPr>
            <a:r>
              <a:rPr dirty="0"/>
              <a:t>This year’s form required the signatures of the CEO, CIO, Senate President, and Curriculum Chair</a:t>
            </a:r>
          </a:p>
          <a:p>
            <a:pPr marL="457200" lvl="1" indent="-182879">
              <a:spcBef>
                <a:spcPts val="400"/>
              </a:spcBef>
              <a:defRPr sz="700"/>
            </a:pPr>
            <a:endParaRPr dirty="0"/>
          </a:p>
          <a:p>
            <a:pPr>
              <a:defRPr sz="2200"/>
            </a:pPr>
            <a:r>
              <a:rPr dirty="0"/>
              <a:t>This certification applies to the following: </a:t>
            </a:r>
          </a:p>
          <a:p>
            <a:pPr marL="685800" lvl="1" indent="-342900">
              <a:spcBef>
                <a:spcPts val="400"/>
              </a:spcBef>
              <a:buFontTx/>
              <a:buAutoNum type="arabicPeriod"/>
              <a:defRPr sz="2000"/>
            </a:pPr>
            <a:r>
              <a:rPr dirty="0"/>
              <a:t>All credit courses (stand alone or program applicable) except for cooperative work experience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prstGeom prst="rect">
            <a:avLst/>
          </a:prstGeom>
        </p:spPr>
        <p:txBody>
          <a:bodyPr/>
          <a:lstStyle/>
          <a:p>
            <a:r>
              <a:t>What Colleges Are Promising</a:t>
            </a:r>
          </a:p>
        </p:txBody>
      </p:sp>
      <p:sp>
        <p:nvSpPr>
          <p:cNvPr id="183" name="Content Placeholder 2"/>
          <p:cNvSpPr txBox="1">
            <a:spLocks noGrp="1"/>
          </p:cNvSpPr>
          <p:nvPr>
            <p:ph idx="1"/>
          </p:nvPr>
        </p:nvSpPr>
        <p:spPr>
          <a:prstGeom prst="rect">
            <a:avLst/>
          </a:prstGeom>
        </p:spPr>
        <p:txBody>
          <a:bodyPr/>
          <a:lstStyle/>
          <a:p>
            <a:r>
              <a:t>By Signing the Annual Certification Form, colleges are guaranteeing that</a:t>
            </a:r>
          </a:p>
          <a:p>
            <a:pPr marL="457200" lvl="1" indent="-182879">
              <a:spcBef>
                <a:spcPts val="400"/>
              </a:spcBef>
              <a:defRPr sz="2000"/>
            </a:pPr>
            <a:r>
              <a:t>The Curriculum Committee will be trained annually</a:t>
            </a:r>
          </a:p>
          <a:p>
            <a:pPr marL="457200" lvl="1" indent="-182879">
              <a:spcBef>
                <a:spcPts val="400"/>
              </a:spcBef>
              <a:defRPr sz="2000"/>
            </a:pPr>
            <a:r>
              <a:t>That all credit courses approved locally meet the requirements outlined in Education Code, Title 5, and the 6</a:t>
            </a:r>
            <a:r>
              <a:rPr baseline="30000"/>
              <a:t>th</a:t>
            </a:r>
            <a:r>
              <a:t> Edition of the Program and Course Approval Handbook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381000"/>
            <a:ext cx="9220200" cy="6558541"/>
          </a:xfrm>
        </p:spPr>
      </p:pic>
    </p:spTree>
    <p:extLst>
      <p:ext uri="{BB962C8B-B14F-4D97-AF65-F5344CB8AC3E}">
        <p14:creationId xmlns:p14="http://schemas.microsoft.com/office/powerpoint/2010/main" val="11938219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290</TotalTime>
  <Words>2300</Words>
  <Application>Microsoft Macintosh PowerPoint</Application>
  <PresentationFormat>On-screen Show (4:3)</PresentationFormat>
  <Paragraphs>303</Paragraphs>
  <Slides>42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Calibri</vt:lpstr>
      <vt:lpstr>Mangal</vt:lpstr>
      <vt:lpstr>Rockwell</vt:lpstr>
      <vt:lpstr>Times New Roman</vt:lpstr>
      <vt:lpstr>Arial</vt:lpstr>
      <vt:lpstr>ASCCC</vt:lpstr>
      <vt:lpstr>There and back again: A curriculum Journey</vt:lpstr>
      <vt:lpstr>Curriculum Streamlining</vt:lpstr>
      <vt:lpstr>PowerPoint Presentation</vt:lpstr>
      <vt:lpstr>Curriculum Streamlining</vt:lpstr>
      <vt:lpstr>PowerPoint Presentation</vt:lpstr>
      <vt:lpstr>PowerPoint Presentation</vt:lpstr>
      <vt:lpstr>Annual Certification</vt:lpstr>
      <vt:lpstr>What Colleges Are Promising</vt:lpstr>
      <vt:lpstr>PowerPoint Presentation</vt:lpstr>
      <vt:lpstr>Things to Keep in Mind</vt:lpstr>
      <vt:lpstr>What is on the Horizon?</vt:lpstr>
      <vt:lpstr>Challenges Facing Streamlining</vt:lpstr>
      <vt:lpstr>All about degrees</vt:lpstr>
      <vt:lpstr>Baccalaureate Degrees</vt:lpstr>
      <vt:lpstr>UCTP Pilot Program</vt:lpstr>
      <vt:lpstr>UCTP (2)</vt:lpstr>
      <vt:lpstr>Area of Emphasis Degrees</vt:lpstr>
      <vt:lpstr>Credit Certificates</vt:lpstr>
      <vt:lpstr>PowerPoint Presentation</vt:lpstr>
      <vt:lpstr>Transfer Model Curriculum</vt:lpstr>
      <vt:lpstr>Challenging ADTs</vt:lpstr>
      <vt:lpstr>PowerPoint Presentation</vt:lpstr>
      <vt:lpstr>PowerPoint Presentation</vt:lpstr>
      <vt:lpstr>PowerPoint Presentation</vt:lpstr>
      <vt:lpstr>Increase Share of CSU Transfers with an ADT &amp; Increase % of Students Earning a Degree before Transfer</vt:lpstr>
      <vt:lpstr>Credit Hour Calculation</vt:lpstr>
      <vt:lpstr>New title 5 Standards for Credit Hour</vt:lpstr>
      <vt:lpstr>New title 5 Standards for Credit Hour</vt:lpstr>
      <vt:lpstr>New: Local Governing Board Policy</vt:lpstr>
      <vt:lpstr>New: Requirement for the COR</vt:lpstr>
      <vt:lpstr>CSU Executive orders and legislatIon</vt:lpstr>
      <vt:lpstr>EO 1100</vt:lpstr>
      <vt:lpstr>EO 1110</vt:lpstr>
      <vt:lpstr>AB 705</vt:lpstr>
      <vt:lpstr>Curriculum and AB 705</vt:lpstr>
      <vt:lpstr>Noncredit and community education</vt:lpstr>
      <vt:lpstr>Exploring Noncredit Options</vt:lpstr>
      <vt:lpstr>Community Service Classes</vt:lpstr>
      <vt:lpstr>Publication of courses</vt:lpstr>
      <vt:lpstr>Regulatory Requirements</vt:lpstr>
      <vt:lpstr>Local Implementation</vt:lpstr>
      <vt:lpstr>Questions?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Craig Rutan</cp:lastModifiedBy>
  <cp:revision>25</cp:revision>
  <dcterms:modified xsi:type="dcterms:W3CDTF">2017-11-18T16:53:11Z</dcterms:modified>
</cp:coreProperties>
</file>